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46" r:id="rId1"/>
  </p:sldMasterIdLst>
  <p:notesMasterIdLst>
    <p:notesMasterId r:id="rId18"/>
  </p:notesMasterIdLst>
  <p:handoutMasterIdLst>
    <p:handoutMasterId r:id="rId19"/>
  </p:handoutMasterIdLst>
  <p:sldIdLst>
    <p:sldId id="257" r:id="rId2"/>
    <p:sldId id="345" r:id="rId3"/>
    <p:sldId id="343" r:id="rId4"/>
    <p:sldId id="344" r:id="rId5"/>
    <p:sldId id="329" r:id="rId6"/>
    <p:sldId id="341" r:id="rId7"/>
    <p:sldId id="336" r:id="rId8"/>
    <p:sldId id="337" r:id="rId9"/>
    <p:sldId id="330" r:id="rId10"/>
    <p:sldId id="324" r:id="rId11"/>
    <p:sldId id="335" r:id="rId12"/>
    <p:sldId id="333" r:id="rId13"/>
    <p:sldId id="334" r:id="rId14"/>
    <p:sldId id="342" r:id="rId15"/>
    <p:sldId id="332" r:id="rId16"/>
    <p:sldId id="346" r:id="rId17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аков Сергей Олегович" initials="РСО" lastIdx="2" clrIdx="0">
    <p:extLst>
      <p:ext uri="{19B8F6BF-5375-455C-9EA6-DF929625EA0E}">
        <p15:presenceInfo xmlns:p15="http://schemas.microsoft.com/office/powerpoint/2012/main" userId="S-1-5-21-3459247-3763285414-3421907777-34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4E5"/>
    <a:srgbClr val="FF99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735" autoAdjust="0"/>
    <p:restoredTop sz="94438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D9AC3-8267-46C0-AA1A-D596DB315B8F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A91C1-27DE-452F-A62E-55CF7A0E0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06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2F098D-15FD-4CCE-9C6C-19F2CAB2F1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72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B11C0-D5A6-47AF-8DD1-F2BA8BE0B2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0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1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4089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19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3125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2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954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4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4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0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2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7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4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6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2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64EC143-A494-4C50-B479-54908A95A8C4}" type="slidenum">
              <a:rPr lang="ru-RU" smtClean="0">
                <a:solidFill>
                  <a:srgbClr val="808080"/>
                </a:solidFill>
                <a:latin typeface="Century Gothic" pitchFamily="34" charset="0"/>
              </a:rPr>
              <a:pPr>
                <a:defRPr/>
              </a:pPr>
              <a:t>‹#›</a:t>
            </a:fld>
            <a:endParaRPr lang="ru-RU">
              <a:solidFill>
                <a:srgbClr val="80808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6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  <p:sldLayoutId id="2147483960" r:id="rId14"/>
    <p:sldLayoutId id="2147483961" r:id="rId15"/>
    <p:sldLayoutId id="21474839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412776"/>
            <a:ext cx="7160220" cy="3798016"/>
          </a:xfrm>
        </p:spPr>
        <p:txBody>
          <a:bodyPr/>
          <a:lstStyle/>
          <a:p>
            <a:pPr algn="ctr"/>
            <a:r>
              <a:rPr lang="ru-RU" sz="2800" dirty="0" smtClean="0"/>
              <a:t>Декларационная кампания 2019 года </a:t>
            </a:r>
            <a:br>
              <a:rPr lang="ru-RU" sz="2800" dirty="0" smtClean="0"/>
            </a:br>
            <a:r>
              <a:rPr lang="ru-RU" sz="2800" dirty="0" smtClean="0"/>
              <a:t>(за отчетный период 2018 года)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/>
            </a:r>
            <a:br>
              <a:rPr lang="ru-RU" sz="4000" b="1" dirty="0"/>
            </a:br>
            <a:endParaRPr lang="ru-RU" sz="3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Coat_of_Arms_of_Sverdlovsk_oblast_(200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091"/>
            <a:ext cx="2088232" cy="155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Раздел 4 «Сведения о счетах в банках и иных кредитных организациях»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005064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>
                <a:latin typeface="Bookman Old Style" panose="02050604050505020204" pitchFamily="18" charset="0"/>
              </a:rPr>
              <a:t>Уточнить в каждом банковском учреждении, в которое обращались, об открытых счетах и остатке </a:t>
            </a:r>
            <a:br>
              <a:rPr lang="ru-RU" sz="2400" u="sng" dirty="0" smtClean="0">
                <a:latin typeface="Bookman Old Style" panose="02050604050505020204" pitchFamily="18" charset="0"/>
              </a:rPr>
            </a:br>
            <a:r>
              <a:rPr lang="ru-RU" sz="2400" u="sng" dirty="0" smtClean="0">
                <a:latin typeface="Bookman Old Style" panose="02050604050505020204" pitchFamily="18" charset="0"/>
              </a:rPr>
              <a:t>на 31 декабря</a:t>
            </a:r>
            <a:endParaRPr lang="ru-RU" sz="2400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317" t="15675" r="63387" b="62600"/>
          <a:stretch/>
        </p:blipFill>
        <p:spPr>
          <a:xfrm>
            <a:off x="963216" y="1241391"/>
            <a:ext cx="5975895" cy="249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7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3956" y="934423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Иванов Иван Иванович учредитель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794427"/>
            <a:ext cx="3228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ООО «Урал-Лес»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04054" y="4536440"/>
            <a:ext cx="2239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АО «Аква»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17542" y="4031267"/>
            <a:ext cx="3427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</a:rPr>
              <a:t>ООО «Метал-Инвест»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017072" y="1669381"/>
            <a:ext cx="232004" cy="2953486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598219" y="1977131"/>
            <a:ext cx="680596" cy="168521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545243" y="1527188"/>
            <a:ext cx="259556" cy="2480284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273472" y="2170123"/>
            <a:ext cx="628110" cy="147601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 rot="15864413">
            <a:off x="5942575" y="2546400"/>
            <a:ext cx="2197098" cy="520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10%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Общий размер УК 10 000 р.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rot="16466413">
            <a:off x="2983278" y="3178223"/>
            <a:ext cx="2710108" cy="29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50% </a:t>
            </a:r>
            <a:r>
              <a:rPr lang="ru-RU" sz="1200" dirty="0">
                <a:solidFill>
                  <a:schemeClr val="tx1"/>
                </a:solidFill>
              </a:rPr>
              <a:t>Общий размер УК </a:t>
            </a:r>
            <a:r>
              <a:rPr lang="ru-RU" sz="1200" dirty="0" smtClean="0">
                <a:solidFill>
                  <a:schemeClr val="tx1"/>
                </a:solidFill>
              </a:rPr>
              <a:t>1 000 </a:t>
            </a:r>
            <a:r>
              <a:rPr lang="ru-RU" sz="1200" dirty="0">
                <a:solidFill>
                  <a:schemeClr val="tx1"/>
                </a:solidFill>
              </a:rPr>
              <a:t>000 р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 rot="17347583">
            <a:off x="1552446" y="2572800"/>
            <a:ext cx="1736105" cy="6040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50% </a:t>
            </a:r>
            <a:r>
              <a:rPr lang="ru-RU" sz="1200" dirty="0">
                <a:solidFill>
                  <a:schemeClr val="tx1"/>
                </a:solidFill>
              </a:rPr>
              <a:t>Общий размер УК </a:t>
            </a:r>
            <a:r>
              <a:rPr lang="ru-RU" sz="1200" dirty="0" smtClean="0">
                <a:solidFill>
                  <a:schemeClr val="tx1"/>
                </a:solidFill>
              </a:rPr>
              <a:t>100 </a:t>
            </a:r>
            <a:r>
              <a:rPr lang="ru-RU" sz="1200" dirty="0">
                <a:solidFill>
                  <a:schemeClr val="tx1"/>
                </a:solidFill>
              </a:rPr>
              <a:t>000 р.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17688021">
            <a:off x="398909" y="2326055"/>
            <a:ext cx="1741889" cy="59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300 000 р. </a:t>
            </a:r>
            <a:r>
              <a:rPr lang="ru-RU" sz="1200" dirty="0">
                <a:solidFill>
                  <a:schemeClr val="tx1"/>
                </a:solidFill>
              </a:rPr>
              <a:t>Выплачен доход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6175088" y="1550984"/>
            <a:ext cx="211193" cy="2391979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 rot="15940209">
            <a:off x="4942616" y="2755491"/>
            <a:ext cx="1741889" cy="59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50 000 р. </a:t>
            </a:r>
            <a:r>
              <a:rPr lang="ru-RU" sz="1200" dirty="0" smtClean="0">
                <a:solidFill>
                  <a:schemeClr val="tx1"/>
                </a:solidFill>
              </a:rPr>
              <a:t>Выплачен доход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/>
          <a:srcRect l="9051" t="17801" r="61812" b="69599"/>
          <a:stretch/>
        </p:blipFill>
        <p:spPr>
          <a:xfrm>
            <a:off x="611560" y="4931068"/>
            <a:ext cx="6408712" cy="155887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 rot="16516787">
            <a:off x="2753002" y="2951662"/>
            <a:ext cx="1741889" cy="3889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Доход не выплачивался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3820275" y="1569616"/>
            <a:ext cx="229893" cy="2949970"/>
          </a:xfrm>
          <a:prstGeom prst="straightConnector1">
            <a:avLst/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8415" y="348863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Раздел 5 «Сведения о ценных бумагах»</a:t>
            </a:r>
          </a:p>
        </p:txBody>
      </p:sp>
    </p:spTree>
    <p:extLst>
      <p:ext uri="{BB962C8B-B14F-4D97-AF65-F5344CB8AC3E}">
        <p14:creationId xmlns:p14="http://schemas.microsoft.com/office/powerpoint/2010/main" val="24534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60648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Раздел 6 «Сведения об обязательствах имущественного характера» Подраздел 6.1.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9224" t="23183" r="10843" b="55436"/>
          <a:stretch/>
        </p:blipFill>
        <p:spPr>
          <a:xfrm>
            <a:off x="1403648" y="1125950"/>
            <a:ext cx="5083224" cy="1759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0625" t="13601" r="59450" b="76599"/>
          <a:stretch/>
        </p:blipFill>
        <p:spPr>
          <a:xfrm>
            <a:off x="1403648" y="3717032"/>
            <a:ext cx="5083224" cy="1002707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771800" y="2885528"/>
            <a:ext cx="0" cy="687488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18073" y="288552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нет в собственности, а фактически проживаешь</a:t>
            </a:r>
          </a:p>
        </p:txBody>
      </p:sp>
    </p:spTree>
    <p:extLst>
      <p:ext uri="{BB962C8B-B14F-4D97-AF65-F5344CB8AC3E}">
        <p14:creationId xmlns:p14="http://schemas.microsoft.com/office/powerpoint/2010/main" val="24794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2201" t="17801" r="57041" b="51235"/>
          <a:stretch/>
        </p:blipFill>
        <p:spPr>
          <a:xfrm>
            <a:off x="698464" y="2996952"/>
            <a:ext cx="5976664" cy="33843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8464" y="1988840"/>
            <a:ext cx="6379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anose="02050604050505020204" pitchFamily="18" charset="0"/>
              </a:rPr>
              <a:t>Как в Справке верно отразить квартиру, купленную по договору долевого участия?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706" y="76470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Раздел 6.2 «Срочные обязательства финансового характера»</a:t>
            </a:r>
          </a:p>
        </p:txBody>
      </p:sp>
    </p:spTree>
    <p:extLst>
      <p:ext uri="{BB962C8B-B14F-4D97-AF65-F5344CB8AC3E}">
        <p14:creationId xmlns:p14="http://schemas.microsoft.com/office/powerpoint/2010/main" val="19540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6347714" cy="5996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пункте 6 подраздела 6.2 «Срочные обязательства финансового характера» необходимо отражать </a:t>
            </a:r>
            <a:r>
              <a:rPr lang="ru-RU" sz="1600" dirty="0" smtClean="0"/>
              <a:t>информацию (</a:t>
            </a:r>
            <a:r>
              <a:rPr lang="ru-RU" sz="1600" b="1" dirty="0" smtClean="0"/>
              <a:t>новеллы</a:t>
            </a:r>
            <a:r>
              <a:rPr lang="ru-RU" sz="1600" dirty="0" smtClean="0"/>
              <a:t>)</a:t>
            </a:r>
            <a:endParaRPr lang="ru-RU" sz="1600" dirty="0"/>
          </a:p>
          <a:p>
            <a:r>
              <a:rPr lang="ru-RU" sz="1600" dirty="0" smtClean="0"/>
              <a:t>об </a:t>
            </a:r>
            <a:r>
              <a:rPr lang="ru-RU" sz="1600" dirty="0"/>
              <a:t>обязательствах по договорам страхования жизни на случай смерти, дожития до определенного возраста или срока либо наступления иного события;</a:t>
            </a:r>
          </a:p>
          <a:p>
            <a:r>
              <a:rPr lang="ru-RU" sz="1600" dirty="0" smtClean="0"/>
              <a:t>об </a:t>
            </a:r>
            <a:r>
              <a:rPr lang="ru-RU" sz="1600" dirty="0"/>
              <a:t>обязательствах по договорам пенсионного страхования;</a:t>
            </a:r>
          </a:p>
          <a:p>
            <a:r>
              <a:rPr lang="ru-RU" sz="1600" dirty="0" smtClean="0"/>
              <a:t>об </a:t>
            </a:r>
            <a:r>
              <a:rPr lang="ru-RU" sz="1600" dirty="0"/>
              <a:t>обязательствах по договорам страхования жизни с условием периодических страховых выплат (ренты, аннуитетов) и (или) с участием страхователя в инвестиционном доходе страховщика;</a:t>
            </a:r>
          </a:p>
          <a:p>
            <a:r>
              <a:rPr lang="ru-RU" sz="1600" dirty="0" smtClean="0"/>
              <a:t>о </a:t>
            </a:r>
            <a:r>
              <a:rPr lang="ru-RU" sz="1600" dirty="0"/>
              <a:t>заключенных договорах о брокерском обслуживании;</a:t>
            </a:r>
          </a:p>
          <a:p>
            <a:r>
              <a:rPr lang="ru-RU" sz="1600" dirty="0" smtClean="0"/>
              <a:t>о </a:t>
            </a:r>
            <a:r>
              <a:rPr lang="ru-RU" sz="1600" dirty="0"/>
              <a:t>заключенных договорах на ведение индивидуальных инвестиционных счетов.</a:t>
            </a:r>
          </a:p>
          <a:p>
            <a:pPr marL="0" indent="0">
              <a:buNone/>
            </a:pPr>
            <a:r>
              <a:rPr lang="ru-RU" sz="1600" i="1" dirty="0" smtClean="0"/>
              <a:t>в </a:t>
            </a:r>
            <a:r>
              <a:rPr lang="ru-RU" sz="1600" i="1" dirty="0"/>
              <a:t>подразделе 6.2 справки подлежат отражению сведения о денежных обязательствах клиента и профессионального участника рынка ценных бумаг, возникших в рамках соответствующего договора, которые </a:t>
            </a:r>
            <a:r>
              <a:rPr lang="ru-RU" sz="1600" b="1" i="1" dirty="0"/>
              <a:t>равны или превышают 500 000 руб.</a:t>
            </a:r>
          </a:p>
        </p:txBody>
      </p:sp>
    </p:spTree>
    <p:extLst>
      <p:ext uri="{BB962C8B-B14F-4D97-AF65-F5344CB8AC3E}">
        <p14:creationId xmlns:p14="http://schemas.microsoft.com/office/powerpoint/2010/main" val="327814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351" t="12201" r="55512" b="64022"/>
          <a:stretch/>
        </p:blipFill>
        <p:spPr>
          <a:xfrm>
            <a:off x="899590" y="2132856"/>
            <a:ext cx="6118013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4302" y="5013176"/>
            <a:ext cx="5328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Bookman Old Style" panose="02050604050505020204" pitchFamily="18" charset="0"/>
              </a:rPr>
              <a:t>Важно! </a:t>
            </a:r>
            <a:r>
              <a:rPr lang="ru-RU" sz="2000" dirty="0" smtClean="0">
                <a:latin typeface="Bookman Old Style" panose="02050604050505020204" pitchFamily="18" charset="0"/>
              </a:rPr>
              <a:t>В случае заполнения раздела 7 проверить раздел 3 – прошлый год, раздел 2 – необходимость заполнения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93864"/>
            <a:ext cx="6480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Раздел 7 «Сведения о недвижимом имуществе, транспортных средствах и ценных бумагах, отчуждаемых в течение отчетного периода в результате безвозмездной сделки»</a:t>
            </a:r>
            <a:endParaRPr lang="ru-RU" sz="2400" b="1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538" y="692696"/>
            <a:ext cx="6347713" cy="6616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Важно!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655" y="1628800"/>
            <a:ext cx="6347714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Рекомендуем </a:t>
            </a:r>
            <a:r>
              <a:rPr lang="ru-RU" sz="2400" dirty="0"/>
              <a:t>служащим перед сдачей </a:t>
            </a:r>
            <a:r>
              <a:rPr lang="ru-RU" sz="2400" dirty="0" smtClean="0"/>
              <a:t>справки сопоставлять </a:t>
            </a:r>
            <a:r>
              <a:rPr lang="ru-RU" sz="2400" dirty="0"/>
              <a:t>справки предыдущего года с представляемой в этом периоде на себя и членов своей семьи.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Если </a:t>
            </a:r>
            <a:r>
              <a:rPr lang="ru-RU" sz="2400" dirty="0"/>
              <a:t>имеются </a:t>
            </a:r>
            <a:r>
              <a:rPr lang="ru-RU" sz="2400" dirty="0" smtClean="0"/>
              <a:t>разночтения, например</a:t>
            </a:r>
          </a:p>
          <a:p>
            <a:pPr marL="0" indent="0">
              <a:buNone/>
            </a:pPr>
            <a:r>
              <a:rPr lang="ru-RU" sz="2400" dirty="0"/>
              <a:t>- поменялась площадь </a:t>
            </a:r>
            <a:r>
              <a:rPr lang="ru-RU" sz="2400" dirty="0" smtClean="0"/>
              <a:t>одного и того же имущества;</a:t>
            </a:r>
          </a:p>
          <a:p>
            <a:pPr marL="0" indent="0">
              <a:buNone/>
            </a:pPr>
            <a:r>
              <a:rPr lang="ru-RU" sz="2400" smtClean="0"/>
              <a:t>- дата </a:t>
            </a:r>
            <a:r>
              <a:rPr lang="ru-RU" sz="2400" dirty="0"/>
              <a:t>открытия </a:t>
            </a:r>
            <a:r>
              <a:rPr lang="ru-RU" sz="2400" dirty="0" smtClean="0"/>
              <a:t>счета, который ранее был указан</a:t>
            </a:r>
          </a:p>
          <a:p>
            <a:pPr marL="0" indent="0">
              <a:buNone/>
            </a:pPr>
            <a:r>
              <a:rPr lang="ru-RU" sz="2400" dirty="0" smtClean="0"/>
              <a:t>то </a:t>
            </a:r>
            <a:r>
              <a:rPr lang="ru-RU" sz="2400" dirty="0"/>
              <a:t>к справке </a:t>
            </a:r>
            <a:r>
              <a:rPr lang="ru-RU" sz="2400" dirty="0" smtClean="0"/>
              <a:t>рекомендуется приложить </a:t>
            </a:r>
            <a:r>
              <a:rPr lang="ru-RU" sz="2400" dirty="0"/>
              <a:t>пояснения по </a:t>
            </a:r>
            <a:r>
              <a:rPr lang="ru-RU" sz="2400" dirty="0" smtClean="0"/>
              <a:t>данным расхождениям.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39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764704"/>
            <a:ext cx="7200800" cy="4878136"/>
          </a:xfrm>
        </p:spPr>
        <p:txBody>
          <a:bodyPr/>
          <a:lstStyle/>
          <a:p>
            <a:pPr algn="ctr"/>
            <a:r>
              <a:rPr lang="ru-RU" sz="2800" dirty="0"/>
              <a:t>О методических рекомендациях по вопросам представления сведений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 </a:t>
            </a:r>
            <a:r>
              <a:rPr lang="ru-RU" sz="2800" dirty="0"/>
              <a:t>доходах, расходах, об имуществе </a:t>
            </a:r>
            <a:br>
              <a:rPr lang="ru-RU" sz="2800" dirty="0"/>
            </a:br>
            <a:r>
              <a:rPr lang="ru-RU" sz="2800" dirty="0"/>
              <a:t>и обязательствах имущественного характера и заполнения </a:t>
            </a:r>
            <a:r>
              <a:rPr lang="ru-RU" sz="2800" dirty="0" smtClean="0"/>
              <a:t>соответствующей </a:t>
            </a:r>
            <a:r>
              <a:rPr lang="ru-RU" sz="2800" dirty="0"/>
              <a:t>формы справки в 2019 году (за отчетный </a:t>
            </a:r>
            <a:r>
              <a:rPr lang="ru-RU" sz="2800" dirty="0" smtClean="0"/>
              <a:t>2018 </a:t>
            </a:r>
            <a:r>
              <a:rPr lang="ru-RU" sz="2800" dirty="0"/>
              <a:t>год): основные новеллы, типичные ошибки </a:t>
            </a:r>
            <a:r>
              <a:rPr lang="ru-RU" sz="2800" dirty="0" smtClean="0"/>
              <a:t>при </a:t>
            </a:r>
            <a:r>
              <a:rPr lang="ru-RU" sz="2800" dirty="0"/>
              <a:t>заполнении </a:t>
            </a:r>
            <a:r>
              <a:rPr lang="ru-RU" sz="2800" dirty="0" smtClean="0"/>
              <a:t>справок</a:t>
            </a:r>
            <a:endParaRPr lang="ru-RU" sz="3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" descr="Coat_of_Arms_of_Sverdlovsk_oblast_(200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091"/>
            <a:ext cx="2088232" cy="155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85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836712"/>
            <a:ext cx="6347714" cy="5204651"/>
          </a:xfrm>
        </p:spPr>
        <p:txBody>
          <a:bodyPr>
            <a:normAutofit/>
          </a:bodyPr>
          <a:lstStyle/>
          <a:p>
            <a:r>
              <a:rPr lang="ru-RU" sz="1900" dirty="0">
                <a:solidFill>
                  <a:schemeClr val="tx1"/>
                </a:solidFill>
              </a:rPr>
              <a:t>при заполнении сведений необходимо пользоваться сервисом «Личный кабинет налогоплательщика» открытом в налоговых инспекциях ФНС </a:t>
            </a:r>
            <a:r>
              <a:rPr lang="ru-RU" sz="1900" dirty="0" smtClean="0">
                <a:solidFill>
                  <a:schemeClr val="tx1"/>
                </a:solidFill>
              </a:rPr>
              <a:t>России, </a:t>
            </a:r>
            <a:r>
              <a:rPr lang="ru-RU" sz="1900" dirty="0">
                <a:solidFill>
                  <a:schemeClr val="tx1"/>
                </a:solidFill>
              </a:rPr>
              <a:t>в котором указан </a:t>
            </a:r>
            <a:r>
              <a:rPr lang="ru-RU" sz="1900" dirty="0" smtClean="0">
                <a:solidFill>
                  <a:schemeClr val="tx1"/>
                </a:solidFill>
              </a:rPr>
              <a:t>Ваш </a:t>
            </a:r>
            <a:r>
              <a:rPr lang="ru-RU" sz="1900" dirty="0">
                <a:solidFill>
                  <a:schemeClr val="tx1"/>
                </a:solidFill>
              </a:rPr>
              <a:t>доход, движимое и недвижимое </a:t>
            </a:r>
            <a:r>
              <a:rPr lang="ru-RU" sz="1900" dirty="0" smtClean="0">
                <a:solidFill>
                  <a:schemeClr val="tx1"/>
                </a:solidFill>
              </a:rPr>
              <a:t>имущество.           Также </a:t>
            </a:r>
            <a:r>
              <a:rPr lang="ru-RU" sz="1900" dirty="0">
                <a:solidFill>
                  <a:schemeClr val="tx1"/>
                </a:solidFill>
              </a:rPr>
              <a:t>при помощи данного сервиса можно сделать запрос в разделе </a:t>
            </a:r>
            <a:r>
              <a:rPr lang="ru-RU" sz="1900" dirty="0" smtClean="0">
                <a:solidFill>
                  <a:schemeClr val="tx1"/>
                </a:solidFill>
              </a:rPr>
              <a:t>«</a:t>
            </a:r>
            <a:r>
              <a:rPr lang="ru-RU" sz="1900" b="1" dirty="0" smtClean="0">
                <a:solidFill>
                  <a:schemeClr val="tx1"/>
                </a:solidFill>
              </a:rPr>
              <a:t>Жизненные ситуации»/ «Прочие ситуации»/ «Нет </a:t>
            </a:r>
            <a:r>
              <a:rPr lang="ru-RU" sz="1900" b="1" dirty="0">
                <a:solidFill>
                  <a:schemeClr val="tx1"/>
                </a:solidFill>
              </a:rPr>
              <a:t>подходящей жизненной </a:t>
            </a:r>
            <a:r>
              <a:rPr lang="ru-RU" sz="1900" b="1" dirty="0" smtClean="0">
                <a:solidFill>
                  <a:schemeClr val="tx1"/>
                </a:solidFill>
              </a:rPr>
              <a:t>ситуации»</a:t>
            </a:r>
            <a:r>
              <a:rPr lang="ru-RU" sz="1900" dirty="0" smtClean="0">
                <a:solidFill>
                  <a:schemeClr val="tx1"/>
                </a:solidFill>
              </a:rPr>
              <a:t> для получения сведений о своих банковских счетах </a:t>
            </a:r>
            <a:r>
              <a:rPr lang="ru-RU" sz="1900" dirty="0">
                <a:solidFill>
                  <a:schemeClr val="tx1"/>
                </a:solidFill>
              </a:rPr>
              <a:t/>
            </a:r>
            <a:br>
              <a:rPr lang="ru-RU" sz="1900" dirty="0">
                <a:solidFill>
                  <a:schemeClr val="tx1"/>
                </a:solidFill>
              </a:rPr>
            </a:br>
            <a:r>
              <a:rPr lang="ru-RU" sz="1900" dirty="0" smtClean="0">
                <a:solidFill>
                  <a:schemeClr val="tx1"/>
                </a:solidFill>
              </a:rPr>
              <a:t>(</a:t>
            </a:r>
            <a:r>
              <a:rPr lang="ru-RU" sz="1900" dirty="0">
                <a:solidFill>
                  <a:schemeClr val="tx1"/>
                </a:solidFill>
              </a:rPr>
              <a:t>письмо </a:t>
            </a:r>
            <a:r>
              <a:rPr lang="ru-RU" sz="1900" dirty="0" smtClean="0">
                <a:solidFill>
                  <a:schemeClr val="tx1"/>
                </a:solidFill>
              </a:rPr>
              <a:t>Министерства </a:t>
            </a:r>
            <a:r>
              <a:rPr lang="ru-RU" sz="1900" dirty="0">
                <a:solidFill>
                  <a:schemeClr val="tx1"/>
                </a:solidFill>
              </a:rPr>
              <a:t>труда и социальной защиты </a:t>
            </a:r>
            <a:r>
              <a:rPr lang="ru-RU" sz="1900" dirty="0" smtClean="0">
                <a:solidFill>
                  <a:schemeClr val="tx1"/>
                </a:solidFill>
              </a:rPr>
              <a:t>РФ от </a:t>
            </a:r>
            <a:r>
              <a:rPr lang="ru-RU" sz="1900" dirty="0">
                <a:solidFill>
                  <a:schemeClr val="tx1"/>
                </a:solidFill>
              </a:rPr>
              <a:t>10.01.2019 № 10-9/10/В-36 ).</a:t>
            </a:r>
            <a:endParaRPr lang="ru-RU" sz="19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Титульный лист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574" y="1268760"/>
            <a:ext cx="5497697" cy="532859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2051720" y="1484784"/>
            <a:ext cx="4392488" cy="44561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6623" y="541154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man Old Style" panose="02050604050505020204" pitchFamily="18" charset="0"/>
              </a:rPr>
              <a:t>Раздел 1 «Сведения о доходах»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9133" r="4850" b="57629"/>
          <a:stretch/>
        </p:blipFill>
        <p:spPr>
          <a:xfrm>
            <a:off x="766623" y="1004644"/>
            <a:ext cx="6336705" cy="314443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054655" y="1772816"/>
            <a:ext cx="5904656" cy="360040"/>
          </a:xfrm>
          <a:prstGeom prst="roundRect">
            <a:avLst/>
          </a:prstGeom>
          <a:noFill/>
          <a:ln w="825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72" r="1747" b="20916"/>
          <a:stretch/>
        </p:blipFill>
        <p:spPr>
          <a:xfrm>
            <a:off x="919077" y="4653136"/>
            <a:ext cx="5937034" cy="79208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054655" y="4779118"/>
            <a:ext cx="2664296" cy="360040"/>
          </a:xfrm>
          <a:prstGeom prst="roundRect">
            <a:avLst/>
          </a:prstGeom>
          <a:noFill/>
          <a:ln w="603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9077" y="4149080"/>
            <a:ext cx="593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Справка о доходах 2-НДФЛ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1804240"/>
            <a:ext cx="875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432 652,59</a:t>
            </a:r>
            <a:endParaRPr lang="ru-RU" sz="1000" b="1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6300192" y="1772816"/>
            <a:ext cx="57606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300192" y="1770991"/>
            <a:ext cx="576064" cy="361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6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476672"/>
            <a:ext cx="6554689" cy="6120680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900" dirty="0" smtClean="0"/>
              <a:t>В новеллах добавлены </a:t>
            </a:r>
            <a:r>
              <a:rPr lang="ru-RU" sz="1900" dirty="0"/>
              <a:t>случаи, когда те или иные денежные средства признаются либо не признаются доходом в целях исполнения антикоррупционного </a:t>
            </a:r>
            <a:r>
              <a:rPr lang="ru-RU" sz="1900" dirty="0" smtClean="0"/>
              <a:t>законодательства</a:t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- подпункт </a:t>
            </a:r>
            <a:r>
              <a:rPr lang="ru-RU" sz="1900" dirty="0"/>
              <a:t>35 пункта 58 </a:t>
            </a:r>
            <a:r>
              <a:rPr lang="ru-RU" sz="1900" b="1" i="1" dirty="0" smtClean="0"/>
              <a:t>признаются доходом</a:t>
            </a:r>
            <a:r>
              <a:rPr lang="ru-RU" sz="1900" dirty="0" smtClean="0"/>
              <a:t> </a:t>
            </a:r>
            <a:r>
              <a:rPr lang="ru-RU" sz="1900" dirty="0"/>
              <a:t>– денежные средства, полученные в связи с прощением долга служащему (работнику), его супруге (супругу) или несовершеннолетним </a:t>
            </a:r>
            <a:r>
              <a:rPr lang="ru-RU" sz="1900" dirty="0" smtClean="0"/>
              <a:t>детям;</a:t>
            </a:r>
          </a:p>
          <a:p>
            <a:pPr marL="0" indent="0">
              <a:buNone/>
            </a:pPr>
            <a:r>
              <a:rPr lang="ru-RU" sz="1900" dirty="0" smtClean="0"/>
              <a:t> - подпункт </a:t>
            </a:r>
            <a:r>
              <a:rPr lang="ru-RU" sz="1900" dirty="0"/>
              <a:t>22 пункта 60 </a:t>
            </a:r>
            <a:r>
              <a:rPr lang="ru-RU" sz="1900" b="1" i="1" dirty="0" smtClean="0"/>
              <a:t>не</a:t>
            </a:r>
            <a:r>
              <a:rPr lang="ru-RU" sz="1900" b="1" dirty="0" smtClean="0"/>
              <a:t> </a:t>
            </a:r>
            <a:r>
              <a:rPr lang="ru-RU" sz="1900" b="1" i="1" dirty="0"/>
              <a:t>признаются </a:t>
            </a:r>
            <a:r>
              <a:rPr lang="ru-RU" sz="1900" b="1" i="1" dirty="0" smtClean="0"/>
              <a:t>доходом</a:t>
            </a:r>
            <a:r>
              <a:rPr lang="ru-RU" sz="1900" dirty="0" smtClean="0"/>
              <a:t> </a:t>
            </a:r>
            <a:r>
              <a:rPr lang="ru-RU" sz="1900" dirty="0"/>
              <a:t>– денежные средства, поступившие на специальный избирательный счет в соответствии с Федеральным законом от 12 июня 2002 г. № 67-ФЗ «Об основных гарантиях избирательных прав и права на участие в референдуме граждан Российской Федерации» и др</a:t>
            </a:r>
            <a:r>
              <a:rPr lang="ru-RU" sz="1900" dirty="0" smtClean="0"/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36710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888" t="13601" r="27163" b="53574"/>
          <a:stretch/>
        </p:blipFill>
        <p:spPr>
          <a:xfrm>
            <a:off x="755576" y="1412776"/>
            <a:ext cx="6068536" cy="27363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372" y="4028871"/>
            <a:ext cx="6038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 При представлении сведений о сделках, совершенных в 2018 году, суммируются доходы служащего и его супруги (супруга), полученные в 2015, 2016 и 2017 годах.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372" y="5229200"/>
            <a:ext cx="53285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b="1" dirty="0" smtClean="0">
                <a:latin typeface="Bookman Old Style" panose="02050604050505020204" pitchFamily="18" charset="0"/>
              </a:rPr>
              <a:t>Важно! </a:t>
            </a:r>
            <a:r>
              <a:rPr lang="ru-RU" sz="2000" dirty="0" smtClean="0">
                <a:latin typeface="Bookman Old Style" panose="02050604050505020204" pitchFamily="18" charset="0"/>
              </a:rPr>
              <a:t>Доходы супруга учитываются только если они состояли в браке на момент осуществления расходов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38665" cy="87518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Раздел 2 «Сведения о расходах»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80728"/>
            <a:ext cx="7272808" cy="316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апелляционном определении от 20.04.2018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33-5720/2018 судебная коллегия Свердловского областного суда пришла к выводу, что из общей стоимости приобретенного госслужащим имущества на сумму 18 565 483 руб.,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им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подтверждены источники получения средств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12 500 483 руб., следовательно, эта сумма подлежит взысканию в бюджет.</a:t>
            </a:r>
          </a:p>
        </p:txBody>
      </p:sp>
    </p:spTree>
    <p:extLst>
      <p:ext uri="{BB962C8B-B14F-4D97-AF65-F5344CB8AC3E}">
        <p14:creationId xmlns:p14="http://schemas.microsoft.com/office/powerpoint/2010/main" val="17594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33265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Раздел 3 «Сведения об имуществе»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775" t="8001" r="59450" b="42545"/>
          <a:stretch/>
        </p:blipFill>
        <p:spPr>
          <a:xfrm>
            <a:off x="1115616" y="794321"/>
            <a:ext cx="5544616" cy="576064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131840" y="4149080"/>
            <a:ext cx="3384376" cy="2088232"/>
          </a:xfrm>
          <a:prstGeom prst="round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7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8915</TotalTime>
  <Words>528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Bookman Old Style</vt:lpstr>
      <vt:lpstr>Century Gothic</vt:lpstr>
      <vt:lpstr>Times New Roman</vt:lpstr>
      <vt:lpstr>Trebuchet MS</vt:lpstr>
      <vt:lpstr>Wingdings 3</vt:lpstr>
      <vt:lpstr>Грань</vt:lpstr>
      <vt:lpstr>Декларационная кампания 2019 года  (за отчетный период 2018 года)  </vt:lpstr>
      <vt:lpstr>О методических рекомендациях по вопросам представления сведений  о доходах, расходах, об имуществе  и обязательствах имущественного характера и заполнения соответствующей формы справки в 2019 году (за отчетный 2018 год): основные новеллы, типичные ошибки при заполнении справок</vt:lpstr>
      <vt:lpstr>Презентация PowerPoint</vt:lpstr>
      <vt:lpstr>Титульный лист</vt:lpstr>
      <vt:lpstr>Презентация PowerPoint</vt:lpstr>
      <vt:lpstr>Презентация PowerPoint</vt:lpstr>
      <vt:lpstr>Раздел 2 «Сведения о расходах»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</vt:lpstr>
    </vt:vector>
  </TitlesOfParts>
  <Company>Правительство Сахалинской области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поэтапном предоставлении государственных и муниципальных услуг по принципу «одного окна»</dc:title>
  <dc:creator>l.petrenko</dc:creator>
  <cp:lastModifiedBy>Ежов Сергей Геннадиевич</cp:lastModifiedBy>
  <cp:revision>438</cp:revision>
  <cp:lastPrinted>2019-02-13T14:19:27Z</cp:lastPrinted>
  <dcterms:created xsi:type="dcterms:W3CDTF">2013-06-07T00:59:55Z</dcterms:created>
  <dcterms:modified xsi:type="dcterms:W3CDTF">2019-02-19T10:50:15Z</dcterms:modified>
</cp:coreProperties>
</file>