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EFA77-37BD-4857-82D8-9618649303E9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5A3FD-3745-4A68-A48C-1B2908161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6FEAB-F6DC-4D1B-BA8C-0EDD34072A43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B1F71-D5F3-41BD-9EB2-B6562797DC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18976-9602-40C5-9448-2572BBE34C6B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82628-1CE5-4EF7-BEFB-C0EAB31884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AF4F7FD-E11E-4337-A2CE-58C34900470A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B16A1AB-1D01-41D9-9815-4878685339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530F2-6590-4556-BDA6-4A3C76997A52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EBE3E-E17A-49D5-9431-3A1D6555B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D9CFC-2C57-4197-AAD5-90AC045575D0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D81DB-DABE-4D7E-965C-48FFF79D9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4F4F5-0927-4879-ABB7-D9251BF236A3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7144E-D29A-4FA8-8AF7-7D3D9251A8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E2AE1D3-5B54-4977-84B1-9CFB318DC92D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62A2A65-7C90-4659-83D0-2D8C07DAA4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F00D0-2D9C-4D7E-B25E-4D8A55B65E45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8B247-37FB-4422-98C4-25CC1ACE0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8EA34D3-3A5C-428D-B882-3251439A558A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7E2233A-F624-4436-9413-E062235D06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28E9C12-FCC6-418F-878B-99309C32E3D3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2D553AE-A9D4-4458-A7F1-C52044CEBD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90C5C2F-5E98-429D-8278-3603E01F52DF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7F6E0D7-6564-470C-AE19-7A5F7FAB17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214438"/>
            <a:ext cx="6172200" cy="164306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600" cap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НОВОЕ В ЗАКОНОДАТЕЛЬСТВЕ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>
            <a:normAutofit fontScale="92500" lnSpcReduction="20000"/>
          </a:bodyPr>
          <a:lstStyle/>
          <a:p>
            <a:pPr algn="r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Докладчик: Лялеко Наталия Васильевна </a:t>
            </a:r>
          </a:p>
          <a:p>
            <a:pPr algn="r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заместитель начальника </a:t>
            </a:r>
          </a:p>
          <a:p>
            <a:pPr algn="r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Нижнетагильского отдела</a:t>
            </a:r>
          </a:p>
          <a:p>
            <a:pPr algn="r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Управления Роспотребнадзора </a:t>
            </a:r>
          </a:p>
          <a:p>
            <a:pPr algn="r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по Свердловской области</a:t>
            </a:r>
          </a:p>
          <a:p>
            <a:pPr algn="r"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683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Гостиничные услуги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813"/>
            <a:ext cx="7972425" cy="5688012"/>
          </a:xfrm>
        </p:spPr>
        <p:txBody>
          <a:bodyPr>
            <a:normAutofit fontScale="3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Постановлением Правительства Российской Федерации от 16 февраля 2019 года № 158 утверждено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Положение о классификации гостиниц,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определяющее порядок классификации гостиниц,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приостановления или прекращения действия свидетельства о присвоении гостинице определённой категории, виды гостиниц, их категории и требования к категориям. Данное постановление принято в развитие Федерального закона от 5 февраля 2018 года № 16-ФЗ «О внесении изменений в Федеральный закон «Об основах туристской деятельности в Российской Федерации» и Кодекс Российской Федерации об административных правонарушениях в целях совершенствования правового регулирования предоставления гостиничных услуг и классификации объектов туристской индустрии».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Основная цель классификации гостиниц – предоставление потребителям необходимой и достоверной информации о соответствии гостиниц установленной системе классификации. При этом проводится обязательная классификация гостиниц поэтапно в зависимости от количества гостиничных номеров.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Гостиницы классифицируются по системе, предусматривающей шесть категорий: «пять звёзд», «четыре звезды», «три звезды», «две звезды», «одна звезда», «без звёзд». В Положении определено - какой набор услуг для клиента подразумевает каждая категория, а также требования о доведении до потребителей информации о присвоенной гостинице категории, включая требования к размещению, содержанию и форме информационного знака о присвоенной категории.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 соответствии с утвержденным Положением классификация гостиниц проводится специальными аккредитованными организациями - юридическими лицами, осуществляющими деятельность по классификации гостиниц при наличии действующего аттестата аккредитации. Аккредитует такие организации Минэкономразвития России, которое также ведет реестр классифицированных объектов.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Согласно части 21 статьи 5 Федерального закона от 24 ноября 1996 года № 132-ФЗ «Об основах туристской деятельности в Российской Федерации» предоставление гостиничных услуг без свидетельства о присвоении гостинице определенной категории, установленной Положением, а также использование в рекламе, названии гостиницы и деятельности, связанной с использованием гостиницы, категории, не соответствующей категории, указанной в таком свидетельстве, запрещается и влечет за собой административную ответственность в соответствии с законодательством Российской Федерации. При этом, с учетом части 4 статьи 4 Закона № 16-ФЗ вышеназванное Положение применяется: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1) с 1 июля 2019 года в отношении гостиниц с номерным фондом более 50 гостиничных номеров;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2) с 1 января 2020 года в отношении гостиниц с номерным фондом более 15 гостиничных номеров;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3) с 1 января 2021 года в отношении всех гостиниц.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Защита детей от информации, причиняющей им вред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88"/>
            <a:ext cx="7758113" cy="5545137"/>
          </a:xfrm>
        </p:spPr>
        <p:txBody>
          <a:bodyPr>
            <a:normAutofit fontScale="55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Федеральным законом от 01.05.2019 N 93-ФЗ "О внесении изменений в Федеральный закон "О защите детей от информации, причиняющей вред их здоровью и развитию" и отдельные законодательные акты Российской Федерации"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Определен порядок реализации запрета на распространение среди детей информации, содержащей изображение или описание сексуального насилия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Организатор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зрелищного мероприятия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(включая демонстрацию фильмов при кино- и видеообслуживании), посредством которого демонстрируется информационная продукция, содержащая такую информацию, обязан не допускать на такое мероприятие лиц, не достигших 18 лет.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целях выполнения указанной обязанности, а также в случае возникновения у лица, непосредственно осуществляющего реализацию входных билетов, приглашений и иных документов, предоставляющих право посещения зрелищного мероприятия (включая демонстрацию фильмов при кино- и видеообслуживании), посредством которого демонстрируется информационная продукция, содержащая такую информацию, или лица, контролирующего проход на такое зрелищное мероприятие, сомнения в достижении посетителем совершеннолетия лицо, осуществляющее реализацию входных билетов, или лицо, контролирующее проход на такое зрелищное мероприятие,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вправе потребовать у него документ, удостоверяющий личность и позволяющий установить возраст этого посетителя.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и условия присутствия (допуска) детей при проведении зрелищных мероприятий (включая демонстрацию фильмов при кино- и видеообслуживании) определяются локальным актом организатора зрелищного мероприятия.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Установлен запрет допуска к распространению информационной продукции, содержащей указанную информацию, на расстоянии менее чем сто метров по прямой линии без учета искусственных и естественных преград от ближайшей точки, граничащей с территорией образовательных организаций, детских медицинских, санаторно-курортных, физкультурно-спортивных организаций, организаций культуры, организаций отдыха и оздоровления детей.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Федеральный закон вступает в силу 29 октября 2019 года. Положение настоящего Федерального закона, касающееся порядка информирования распространителей информационной продукции об указанных организациях, находящихся в границах муниципального образования, вступает в силу со дня его официального опубликования, т.е. с 01.05.2019 года.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«Ипотечные каникулы»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38"/>
            <a:ext cx="7758113" cy="5259387"/>
          </a:xfrm>
        </p:spPr>
        <p:txBody>
          <a:bodyPr>
            <a:normAutofit fontScale="55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Федеральный закон от 01.05.2019 N 76-ФЗ "О внесении изменений в отдельные законодательные акты Российской Федерации в части особенностей изменения условий кредитного договора, договора займа, которые заключены с заемщиком - физическим лицом в целях, не связанных с осуществлением им предпринимательской деятельности, и обязательства заемщика по которым обеспечены ипотекой, по требованию заемщика" был принят во исполнение Перечня поручений по реализации Послания Президента РФ Федеральному Собранию РФ от 20.02.2019 об обеспечении внесения в законодательство РФ изменений, предусматривающих предоставление гражданам, оказавшимся в трудной жизненной ситуации, "ипотечных каникул" - отсрочки погашения суммы основного долга и уплаты процентов по ипотечным жилищным кредитам (займам) и установление запрета на применение в указанный период предусмотренных законодательством РФ последствий нарушения заемщиком сроков возврата основной суммы долга и (или) уплаты процентов по соответствующим договорам, а также на обращение взыскания на заложенное имущество, в случае если оно является единственным жилым помещением заемщика.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Заемщики, попавшие в трудную жизненную ситуацию, могут обратиться к кредитору с требованием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об установлении "льготного периода" сроком до 6 месяцев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в рамках которого по выбору заемщика может быть приостановлено исполнение обязательств либо уменьшен размер периодических платежей заемщика.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По истечении "ипотечных каникул" платежи, предусмотренные договором, продолжают осуществляться в размере и с периодичностью, установленной договором. При этом платежи, которые не были уплачены заемщиком в течение "ипотечных каникул", подлежат уплате заемщиком на первоначальных условиях, в конце срока возврата кредита, который соответственно увеличивается на срок, необходимый для их уплаты.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Кроме того, исключается норма об обязательном нотариальном заверении договоров ипотечного кредитования жилья, находящегося в долевой собственности.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Документ вступает в силу с 31.07.2019 года.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Страховые услуги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38"/>
            <a:ext cx="7467600" cy="5259387"/>
          </a:xfrm>
        </p:spPr>
        <p:txBody>
          <a:bodyPr>
            <a:normAutofit fontScale="62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7 мая 2019 года вступили  в силу Базовые стандарты защиты прав и интересов физических и юридических лиц – получателей страховых услуг и совершения страховыми организациями операций на финансовом рынке.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Вводятся требования к порядку оформления договора страхования, уплате страховой премии, возмещению причиненного вреда в натуре, срокам и порядку осуществления страховой выплаты, защите получаемой страховщиком информации, условиям взаимодействия страховых организаций со страховыми агентами.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рамках выполнения разработанных документов, страховщики должны будут информировать клиента о просрочке уплаты очередного взноса или нехватке необходимых для выплаты документов, отвечать за несвоевременную оплату возмещения вреда в натуре, не смогут требовать для выплаты справку от МВД при отсутствии явных признаков противоправных действий и повторно (за некоторыми исключениями) запрашивать документы на выплату в случаи их утери. Также их обязуют установить требования к уровню образования и профессиональной подготовки страховых агентов. Прекратить договор страхования станет возможно, не уплатив очередной взнос за него (если премия платится в рассрочку). Стандарты должны будут соблюдать как страховщики, так и их агенты.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Контролировать соблюдение стандарта будет Всероссийский союз страховщиков (ВСС, саморегулируемая организация страхового рынка). Нарушителям грозят штрафы до 40 тыс. рублей, а также исключение из СРО, что равносильно уходу с рынка.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Авиаперевозки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38"/>
            <a:ext cx="7467600" cy="5259387"/>
          </a:xfrm>
        </p:spPr>
        <p:txBody>
          <a:bodyPr>
            <a:normAutofit fontScale="62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Федеральным законом от 05.12.2017 N 376-ФЗ в Воздушный кодекс Российской Федерации введена статья  107.1 в соответствии с которой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Перевозчик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или лицо, уполномоченное перевозчиком на заключение договора воздушной перевозки пассажира,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вправе отказать в заключении такого договора пассажиру, если он внесен данным перевозчиком в реестр лиц, воздушная перевозка которых ограничена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Исключением из этой статьи являются случаи, если этот пассажир возвращается в Российскую Федерацию из пункта отправления, единственным способом транспортного сообщения из которого с Российской Федерацией является воздушная перевозка,  либо сопровождает пассажира из числа инвалидов и других лиц с ограничениями жизнедеятельности к месту лечения или обратно, либо направляется на похороны члена семьи или близкого родственника пассажира, внесенного в реестр лиц, воздушная перевозка которых ограничена данным перевозчиком, или обратно, что подтверждается документально.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Решение о внесении пассажира в реестр лиц, воздушная перевозка которых ограничена перевозчиком, может быть обжаловано пассажиром в судебном порядке в соответствии с законодательством Российской Федерации.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Данное изменение вступило в силу 04.06.2018 года.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ОСАГО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63"/>
            <a:ext cx="7467600" cy="5402262"/>
          </a:xfrm>
        </p:spPr>
        <p:txBody>
          <a:bodyPr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Банк России письмом от 23.07.2018 N ИН-06-53/49 информирует, что в </a:t>
            </a:r>
            <a:r>
              <a:rPr lang="ru-RU" b="1" dirty="0" smtClean="0"/>
              <a:t>случае заключения договора ОСАГО в электронной форме страхователь, не являющийся собственником транспортного средства, должен быть указан в качестве лица, допущенного к управлению транспортным средством</a:t>
            </a:r>
            <a:endParaRPr lang="ru-RU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Учитывая положения статьи 929 Гражданского кодекса  РФ и статей 1 и 4 Закона об ОСАГО в их системной взаимосвязи, по мнению Банка России, страхователем по договору ОСАГО может являться законный владелец транспортного средства либо иное лицо, имеющее имущественный интерес в страховании ответственности владельца.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В соответствии с Указанием Банка России от 14.11.2016 N 4190-У "О требованиях к использованию электронных документов и порядке обмена информацией в электронной форме при осуществлении обязательного страхования гражданской ответственности владельцев транспортных средств" возможностью подать заявление о заключении договора ОСАГО в форме электронного документа обладает только страхователь, в том числе соответствующий требованиям Закона об ОСАГО и ГК РФ.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В связи с рисками заключения договора ОСАГО в электронной форме лицами, не имеющими имущественного интереса в страховании ответственности владельцев транспортных средств, Банк России полагает, что в случае если договор ОСАГО заключается в электронной форме и страхователь не является собственником транспортного средства, то такой страхователь должен быть указан в качестве лица, допущенного к управлению транспортным средством.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Туристские услуги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63"/>
            <a:ext cx="7467600" cy="5402262"/>
          </a:xfrm>
        </p:spPr>
        <p:txBody>
          <a:bodyPr>
            <a:normAutofit fontScale="47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  целях реализации Федерального закона от 04.06.2018 N 149-ФЗ "О внесении изменений в Федеральный закон "Об основах туристской деятельности в Российской Федерации", которым отменена аналогичная норма Федерального закона "Об основах туристской деятельность в Российской Федерации" Постановлением Правительства РФ от 01.09.2018 N 1043 "О внесении изменений в Правила оказания услуг по реализации туристского продукта"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отменено требование о представлении турагентом туристу копии доверенности, выданной туроператором, на заключение от имени туроператора договоров о реализации сформированного им туристского продукта.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Постановлением  Правительства РФ от 01.09.2018 N 1044 установлено, что т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урист вправе требовать возмещения реального ущерба, возникшего в результате неисполнения туроператором всех обязательств по договору о реализации туристского продукта в сфере выездного туризма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Датой установления факта причинения туристу и (или) иному заказчику реального ущерба считается день, когда туроператор публично заявляет о прекращении туроператорской деятельности по причине невозможности исполнения туроператором всех обязательств по договорам о реализации туристского продукта  или день принятия уполномоченным федеральным органом исполнительной власти решения об исключении туроператора из реестра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Установлено, что из денежных средств фонда персональной ответственности туроператора в сфере выездного туризма возмещается разница между денежной суммой реального ущерба и денежной суммой, полученной туристом и/или иным заказчиком по договору страхования гражданской ответственности туроператора за неисполнение обязательств по договору о реализации туристского продукта (страховому возмещению) и/или банковской гарантии 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Постановления вступили  в силу 03.09.2018 года.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Финансовые услуги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75"/>
            <a:ext cx="7467600" cy="518795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Постановлением  Правительства РФ от 01.10.2018 N 1164"О внесении изменений в перечень товаров (работ, услуг), в оплату которых платежный агент не вправе принимать платежи физических лиц" р</a:t>
            </a:r>
            <a:r>
              <a:rPr lang="ru-RU" b="1" dirty="0" smtClean="0"/>
              <a:t>асширен перечень платежей, которые запрещено принимать платежным агентам от физических лиц.</a:t>
            </a:r>
            <a:endParaRPr lang="ru-RU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Так, в перечень товаров (работ, услуг), в оплату которых платежный агент не вправе принимать платежи физических лиц, утвержденный Постановлением Правительства РФ от 15.11.2010 N 920 включены электронные лотерейные билеты.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Также платежным агентам запретили принимать от физических лиц лотерейные ставки по всероссийским государственным лотереям, проводимым в режиме реального времени.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      Постановление вступило в силу 11.10.2018 года.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Бытовая химия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200" dirty="0" smtClean="0"/>
              <a:t>Распоряжением  Правительства РФ от 27 октября 2018 г. № 2322-р  утверждены перечни  парфюмерно-косметической продукции, товаров бытовой химии и средств личной гигиены в соответствии с ОКПД и с ТН ВЭД ЕАЭС, на деятельность по обороту которых не распространяется действие Федерального закона "О государственном регулировании производства и оборота этилового спирта, алкогольной и спиртосодержащей продукции и об ограничении потребления (распития) алкогольной продукции". </a:t>
            </a:r>
            <a:endParaRPr lang="ru-RU" sz="2200" b="1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200" dirty="0" smtClean="0"/>
              <a:t>         В перечень включены,  в том числе,   духи, туалетные воду, одеколоны  с максимальным объемом потребительской тары 150 мл.</a:t>
            </a:r>
            <a:endParaRPr lang="ru-RU" sz="2200" b="1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200" dirty="0" smtClean="0"/>
              <a:t> </a:t>
            </a:r>
            <a:endParaRPr lang="ru-RU" sz="2200" b="1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200" dirty="0" smtClean="0"/>
              <a:t>        Распоряжение вступило  в силу   1 ноября 2018 г.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6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Маркировка молокосодержащей продукции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25"/>
            <a:ext cx="7467600" cy="5473700"/>
          </a:xfrm>
        </p:spPr>
        <p:txBody>
          <a:bodyPr>
            <a:normAutofit fontScale="62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endParaRPr lang="ru-RU" sz="2600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600" dirty="0" smtClean="0">
                <a:latin typeface="+mj-lt"/>
                <a:cs typeface="Times New Roman" pitchFamily="18" charset="0"/>
              </a:rPr>
              <a:t>С 15 июля 2018 года в технический регламент Таможенного союза 033/2013 "О безопасности молока и молочной продукции" введен новый термин - "молокосодержащий продукт с заменителем молочного жира", под которым понимается продукт переработки молока, произведенный с замещением молочного жира в количестве не более 50 процентов.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600" dirty="0" smtClean="0">
                <a:latin typeface="+mj-lt"/>
                <a:cs typeface="Times New Roman" pitchFamily="18" charset="0"/>
              </a:rPr>
              <a:t>В январе 2019 года закончился  180-дневный срок, который отводился производителям молочной продукции, содержащей растительные жиры, на подготовку к изменениям в правилах ее маркировки.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600" dirty="0" smtClean="0">
                <a:latin typeface="+mj-lt"/>
                <a:cs typeface="Times New Roman" pitchFamily="18" charset="0"/>
              </a:rPr>
              <a:t>В частности, </a:t>
            </a:r>
            <a:r>
              <a:rPr lang="ru-RU" sz="2600" b="1" dirty="0" smtClean="0">
                <a:latin typeface="+mj-lt"/>
                <a:cs typeface="Times New Roman" pitchFamily="18" charset="0"/>
              </a:rPr>
              <a:t>наименование продукции, изготовленной с использованием заменителей молочного жира, теперь должно начинаться со слов "молокосодержащий продукт с заменителем молочного жира"</a:t>
            </a:r>
            <a:r>
              <a:rPr lang="ru-RU" sz="2600" dirty="0" smtClean="0">
                <a:latin typeface="+mj-lt"/>
                <a:cs typeface="Times New Roman" pitchFamily="18" charset="0"/>
              </a:rPr>
              <a:t>. Кроме того, на потребительской упаковке указывается информация о наличии в молокосодержащем продукте с заменителем молочного жира растительных масел в виде следующей формулировки: "Содержит растительные масла". Данная информация должна наноситься легко читаемым шрифтом на поверхность упаковки, обращенной к потребителю.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600" dirty="0" smtClean="0">
                <a:latin typeface="+mj-lt"/>
                <a:cs typeface="Times New Roman" pitchFamily="18" charset="0"/>
              </a:rPr>
              <a:t>За несоблюдение требований технических регламентов, в том числе вышеуказанных изменений, предусмотрена административная ответственность по статье 14.43 КоАП РФ, предусматривающая наложение штрафа на юридическое лицо в размере от 100 тысяч до 300 тысяч рублей, при повторном нарушении - до 1 миллиона рублей.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Агрегатор информации о товарах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38"/>
            <a:ext cx="7467600" cy="5259387"/>
          </a:xfrm>
        </p:spPr>
        <p:txBody>
          <a:bodyPr>
            <a:normAutofit fontScale="40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800" dirty="0" smtClean="0"/>
              <a:t>Федеральным законом от 29.07.2018 года № 250-ФЗ  внесены изменения  в Закон РФ от 07.02.1992 г. № 2300-1 «О защите прав потребителей».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800" dirty="0" smtClean="0"/>
              <a:t>Законом введено понятие </a:t>
            </a:r>
            <a:r>
              <a:rPr lang="ru-RU" sz="3800" b="1" dirty="0" smtClean="0"/>
              <a:t>владелец агрегатора информации о товарах (услугах)</a:t>
            </a:r>
            <a:r>
              <a:rPr lang="ru-RU" sz="3800" dirty="0" smtClean="0"/>
              <a:t> - организация независимо от организационно-правовой формы либо индивидуальный предприниматель, которые являются владельцами программы для электронных вычислительных машин и (или) владельцами сайта и (или) страницы сайта в информационно-телекоммуникационной сети Интернет и которые предоставляют потребителю в отношении определенного товара (услуги) возможность одновременно ознакомиться с предложением продавца (исполнителя) о заключении договора купли-продажи товара (договора возмездного оказания услуг), заключить с продавцом (исполнителем) договор купли-продажи (договор возмездного оказания услуг), а также произвести предварительную оплату указанного товара (услуги) путем перевода денежных средств владельцу агрегатора в рамках применяемых форм безналичных расчетов.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800" dirty="0" smtClean="0"/>
              <a:t> 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800" dirty="0" smtClean="0"/>
              <a:t>         Таким образом, владельцы  агрегаторов  теперь рассматриваются Законом  в качестве самостоятельного субъекта ответственности перед потребителями в части соблюдения их прав на информацию о товаре или услуге и если на сайте имеется возможность посмотреть товар определенных продавцов, купить его и внести предоплату, то владелец такого сайта подпадает под новые требования  Закона «О защите прав потребителей».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800" dirty="0" smtClean="0"/>
              <a:t>Изменения вступили в силу 01 января 2019 года.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ТР ТС 022/2011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25"/>
            <a:ext cx="7467600" cy="5473700"/>
          </a:xfrm>
        </p:spPr>
        <p:txBody>
          <a:bodyPr>
            <a:normAutofit fontScale="55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endParaRPr lang="ru-RU" sz="2500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500" b="1" dirty="0" smtClean="0">
                <a:latin typeface="+mj-lt"/>
              </a:rPr>
              <a:t>С 28.04.2019 года вступают в силу  изменения  </a:t>
            </a:r>
            <a:r>
              <a:rPr lang="ru-RU" sz="2500" dirty="0" smtClean="0">
                <a:latin typeface="+mj-lt"/>
              </a:rPr>
              <a:t>в  технический регламент Таможенного союза "Пищевая продукция в части ее маркировки" (ТР ТС 022/2011), внесенных Решением Совета Евразийской экономической комиссии от 14 сентября 2018 г. N 75.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500" dirty="0" smtClean="0">
                <a:latin typeface="+mj-lt"/>
              </a:rPr>
              <a:t>       Изменениями установлено, что придуманное название пищевой продукции (при наличии) должно быть включено в наименование пищевой продукции и расположено в непосредственной близости от него.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500" dirty="0" smtClean="0">
                <a:latin typeface="+mj-lt"/>
              </a:rPr>
              <a:t>       Определено, что критериями легкочитаемости являются четкость и разборчивость используемого в маркировке шрифта, размер которого должен соответствовать требованиям, указанным в абзацах четвертом и пятом настоящего пункта, а также контраст между цветом фона и цветом нанесенной на него информации, обеспечивающие возможность прочтения информации без применения оптических приспособлений, за исключением используемых для коррекции дефектов зрения (очки, контактные линзы и т.п.).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500" dirty="0" smtClean="0">
                <a:latin typeface="+mj-lt"/>
              </a:rPr>
              <a:t>        Критерием понятности является однозначность передачи смысла информации о пищевой продукции в форме текста либо текста и изображения.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500" b="1" dirty="0" smtClean="0">
                <a:latin typeface="+mj-lt"/>
              </a:rPr>
              <a:t>В  течение 24 месяцев с даты вступления </a:t>
            </a:r>
            <a:r>
              <a:rPr lang="ru-RU" sz="2500" dirty="0" smtClean="0">
                <a:latin typeface="+mj-lt"/>
              </a:rPr>
              <a:t>в силу указанных  изменений  допускаются производство и выпуск в обращение на таможенной территории Евразийского экономического союза пищевой продукции в соответствии с обязательными требованиями в части ее маркировки в соответствии с обязательными требованиями в части ее маркировки, установленными техническим регламентом Таможенного союза "Пищевая продукция в части ее маркировки" (ТР ТС 022/2011), принятым Решением Комиссии Таможенного союза от 9 декабря 2011 г. N 881;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500" dirty="0" smtClean="0">
                <a:latin typeface="+mj-lt"/>
              </a:rPr>
              <a:t>Обращение продукции допускается в течение срока годности, установленного ее изготовителем.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</TotalTime>
  <Words>2326</Words>
  <PresentationFormat>Экран (4:3)</PresentationFormat>
  <Paragraphs>87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13</vt:i4>
      </vt:variant>
    </vt:vector>
  </HeadingPairs>
  <TitlesOfParts>
    <vt:vector size="26" baseType="lpstr">
      <vt:lpstr>Century Schoolbook</vt:lpstr>
      <vt:lpstr>Arial</vt:lpstr>
      <vt:lpstr>Wingdings</vt:lpstr>
      <vt:lpstr>Wingdings 2</vt:lpstr>
      <vt:lpstr>Calibri</vt:lpstr>
      <vt:lpstr>Times New Roman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НОВОЕ В ЗАКОНОДАТЕЛЬСТВЕ</vt:lpstr>
      <vt:lpstr>АВИАПЕРЕВОЗКИ</vt:lpstr>
      <vt:lpstr>ОСАГО</vt:lpstr>
      <vt:lpstr>ТУРИСТСКИЕ УСЛУГИ</vt:lpstr>
      <vt:lpstr>ФИНАНСОВЫЕ УСЛУГИ </vt:lpstr>
      <vt:lpstr>БЫТОВАЯ ХИМИЯ </vt:lpstr>
      <vt:lpstr>МАРКИРОВКА МОЛОКОСОДЕРЖАЩЕЙ ПРОДУКЦИИ</vt:lpstr>
      <vt:lpstr>АГРЕГАТОР ИНФОРМАЦИИ О ТОВАРАХ</vt:lpstr>
      <vt:lpstr>ТР ТС 022/2011</vt:lpstr>
      <vt:lpstr>ГОСТИНИЧНЫЕ УСЛУГИ</vt:lpstr>
      <vt:lpstr> ЗАЩИТА ДЕТЕЙ ОТ ИНФОРМАЦИИ, ПРИЧИНЯЮЩЕЙ ИМ ВРЕД</vt:lpstr>
      <vt:lpstr>«ИПОТЕЧНЫЕ КАНИКУЛЫ»</vt:lpstr>
      <vt:lpstr>СТРАХОВЫЕ УСЛУГИ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Новое в законодательстве</dc:title>
  <dc:creator>-</dc:creator>
  <cp:lastModifiedBy>terentyevap</cp:lastModifiedBy>
  <cp:revision>6</cp:revision>
  <dcterms:created xsi:type="dcterms:W3CDTF">2019-06-17T16:05:10Z</dcterms:created>
  <dcterms:modified xsi:type="dcterms:W3CDTF">2019-06-18T04:57:36Z</dcterms:modified>
</cp:coreProperties>
</file>