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64" r:id="rId4"/>
    <p:sldId id="289" r:id="rId5"/>
    <p:sldId id="262" r:id="rId6"/>
    <p:sldId id="273" r:id="rId7"/>
    <p:sldId id="275" r:id="rId8"/>
    <p:sldId id="270" r:id="rId9"/>
    <p:sldId id="276" r:id="rId10"/>
    <p:sldId id="288" r:id="rId11"/>
    <p:sldId id="286" r:id="rId12"/>
    <p:sldId id="285" r:id="rId13"/>
    <p:sldId id="284" r:id="rId14"/>
    <p:sldId id="257" r:id="rId15"/>
    <p:sldId id="281" r:id="rId16"/>
    <p:sldId id="278" r:id="rId17"/>
    <p:sldId id="280" r:id="rId18"/>
    <p:sldId id="28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99"/>
    <a:srgbClr val="008000"/>
    <a:srgbClr val="006600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6648D-4779-400A-B487-02DDB59D0FE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533FB2DD-9C95-49D9-B33E-911B87A6ADCD}">
      <dgm:prSet phldrT="[Текст]" phldr="1"/>
      <dgm:spPr/>
      <dgm:t>
        <a:bodyPr/>
        <a:lstStyle/>
        <a:p>
          <a:endParaRPr lang="ru-RU" dirty="0"/>
        </a:p>
      </dgm:t>
    </dgm:pt>
    <dgm:pt modelId="{4EA3ED3A-1429-49D4-88E5-02FB10F92864}" type="parTrans" cxnId="{85CCC698-5D27-47B2-A864-2E21B78AACE2}">
      <dgm:prSet/>
      <dgm:spPr/>
      <dgm:t>
        <a:bodyPr/>
        <a:lstStyle/>
        <a:p>
          <a:endParaRPr lang="ru-RU"/>
        </a:p>
      </dgm:t>
    </dgm:pt>
    <dgm:pt modelId="{AB8097F6-AD5D-4597-AF81-5E0ABF004CDF}" type="sibTrans" cxnId="{85CCC698-5D27-47B2-A864-2E21B78AACE2}">
      <dgm:prSet/>
      <dgm:spPr/>
      <dgm:t>
        <a:bodyPr/>
        <a:lstStyle/>
        <a:p>
          <a:endParaRPr lang="ru-RU"/>
        </a:p>
      </dgm:t>
    </dgm:pt>
    <dgm:pt modelId="{D337710B-1478-4923-951C-F5E34970572F}">
      <dgm:prSet phldrT="[Текст]" phldr="1"/>
      <dgm:spPr/>
      <dgm:t>
        <a:bodyPr/>
        <a:lstStyle/>
        <a:p>
          <a:endParaRPr lang="ru-RU" dirty="0"/>
        </a:p>
      </dgm:t>
    </dgm:pt>
    <dgm:pt modelId="{AA1E8A6F-FF64-4A1A-BE4C-EA31F5C12C02}" type="parTrans" cxnId="{0EAE5D7D-625D-4832-8E4C-03C5E1CAD1BB}">
      <dgm:prSet/>
      <dgm:spPr/>
      <dgm:t>
        <a:bodyPr/>
        <a:lstStyle/>
        <a:p>
          <a:endParaRPr lang="ru-RU"/>
        </a:p>
      </dgm:t>
    </dgm:pt>
    <dgm:pt modelId="{0F9C19CC-7E32-4C8C-9E1F-FCC23739308A}" type="sibTrans" cxnId="{0EAE5D7D-625D-4832-8E4C-03C5E1CAD1BB}">
      <dgm:prSet/>
      <dgm:spPr/>
      <dgm:t>
        <a:bodyPr/>
        <a:lstStyle/>
        <a:p>
          <a:endParaRPr lang="ru-RU"/>
        </a:p>
      </dgm:t>
    </dgm:pt>
    <dgm:pt modelId="{49A1168C-E4DE-4933-9529-B01C5C6F959A}">
      <dgm:prSet phldrT="[Текст]" phldr="1"/>
      <dgm:spPr/>
      <dgm:t>
        <a:bodyPr/>
        <a:lstStyle/>
        <a:p>
          <a:endParaRPr lang="ru-RU" dirty="0"/>
        </a:p>
      </dgm:t>
    </dgm:pt>
    <dgm:pt modelId="{37A36933-425F-4205-867E-E64DC9E8CAB0}" type="parTrans" cxnId="{31037703-9E92-46D5-862B-5ECD9B15C29D}">
      <dgm:prSet/>
      <dgm:spPr/>
      <dgm:t>
        <a:bodyPr/>
        <a:lstStyle/>
        <a:p>
          <a:endParaRPr lang="ru-RU"/>
        </a:p>
      </dgm:t>
    </dgm:pt>
    <dgm:pt modelId="{05CF49B5-836F-4ABC-A997-3E80B7B94BD2}" type="sibTrans" cxnId="{31037703-9E92-46D5-862B-5ECD9B15C29D}">
      <dgm:prSet/>
      <dgm:spPr/>
      <dgm:t>
        <a:bodyPr/>
        <a:lstStyle/>
        <a:p>
          <a:endParaRPr lang="ru-RU"/>
        </a:p>
      </dgm:t>
    </dgm:pt>
    <dgm:pt modelId="{7789E619-F306-4E15-BC82-CEE7D8EC34E7}" type="pres">
      <dgm:prSet presAssocID="{7576648D-4779-400A-B487-02DDB59D0F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BC60EC-145E-4398-AC32-583A6A79CF24}" type="pres">
      <dgm:prSet presAssocID="{533FB2DD-9C95-49D9-B33E-911B87A6ADCD}" presName="parentLin" presStyleCnt="0"/>
      <dgm:spPr/>
    </dgm:pt>
    <dgm:pt modelId="{5485F532-9E01-4949-BF0E-031B3E848B0E}" type="pres">
      <dgm:prSet presAssocID="{533FB2DD-9C95-49D9-B33E-911B87A6ADC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18648FA-D88C-4998-BE74-4CE2ADC93C9D}" type="pres">
      <dgm:prSet presAssocID="{533FB2DD-9C95-49D9-B33E-911B87A6AD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0ED80-F3D7-4DD7-9D9C-B07698E33120}" type="pres">
      <dgm:prSet presAssocID="{533FB2DD-9C95-49D9-B33E-911B87A6ADCD}" presName="negativeSpace" presStyleCnt="0"/>
      <dgm:spPr/>
    </dgm:pt>
    <dgm:pt modelId="{04D7EDBF-840D-49E5-823C-11A4DD246FB2}" type="pres">
      <dgm:prSet presAssocID="{533FB2DD-9C95-49D9-B33E-911B87A6ADCD}" presName="childText" presStyleLbl="conFgAcc1" presStyleIdx="0" presStyleCnt="3">
        <dgm:presLayoutVars>
          <dgm:bulletEnabled val="1"/>
        </dgm:presLayoutVars>
      </dgm:prSet>
      <dgm:spPr/>
    </dgm:pt>
    <dgm:pt modelId="{0254FEED-7AEF-4A21-A14C-2B228C65D035}" type="pres">
      <dgm:prSet presAssocID="{AB8097F6-AD5D-4597-AF81-5E0ABF004CDF}" presName="spaceBetweenRectangles" presStyleCnt="0"/>
      <dgm:spPr/>
    </dgm:pt>
    <dgm:pt modelId="{3BCA7303-89A0-4EE5-AD85-6BD6237710B7}" type="pres">
      <dgm:prSet presAssocID="{D337710B-1478-4923-951C-F5E34970572F}" presName="parentLin" presStyleCnt="0"/>
      <dgm:spPr/>
    </dgm:pt>
    <dgm:pt modelId="{5236FD8E-0483-412B-8FFA-B87FE8961E56}" type="pres">
      <dgm:prSet presAssocID="{D337710B-1478-4923-951C-F5E34970572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4038788-7A48-4FA7-AC96-3D6BFED40AAD}" type="pres">
      <dgm:prSet presAssocID="{D337710B-1478-4923-951C-F5E34970572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22C59-9C86-4C10-85F0-A31292A59142}" type="pres">
      <dgm:prSet presAssocID="{D337710B-1478-4923-951C-F5E34970572F}" presName="negativeSpace" presStyleCnt="0"/>
      <dgm:spPr/>
    </dgm:pt>
    <dgm:pt modelId="{ACC02BC4-CF07-43C7-99C2-53CF432F9F4D}" type="pres">
      <dgm:prSet presAssocID="{D337710B-1478-4923-951C-F5E34970572F}" presName="childText" presStyleLbl="conFgAcc1" presStyleIdx="1" presStyleCnt="3">
        <dgm:presLayoutVars>
          <dgm:bulletEnabled val="1"/>
        </dgm:presLayoutVars>
      </dgm:prSet>
      <dgm:spPr/>
    </dgm:pt>
    <dgm:pt modelId="{9412BA1C-0109-4377-A8B1-25A20671EF71}" type="pres">
      <dgm:prSet presAssocID="{0F9C19CC-7E32-4C8C-9E1F-FCC23739308A}" presName="spaceBetweenRectangles" presStyleCnt="0"/>
      <dgm:spPr/>
    </dgm:pt>
    <dgm:pt modelId="{5573A76A-F2BC-4B79-9D7E-27EF71B84349}" type="pres">
      <dgm:prSet presAssocID="{49A1168C-E4DE-4933-9529-B01C5C6F959A}" presName="parentLin" presStyleCnt="0"/>
      <dgm:spPr/>
    </dgm:pt>
    <dgm:pt modelId="{B7F72FD0-7AB6-4316-903E-FC9B2D9D295F}" type="pres">
      <dgm:prSet presAssocID="{49A1168C-E4DE-4933-9529-B01C5C6F959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7DFD81B-E071-4C5F-8961-FFD4DC210FF3}" type="pres">
      <dgm:prSet presAssocID="{49A1168C-E4DE-4933-9529-B01C5C6F95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F14A9-E8F9-41C2-9081-ED9EFF5E2DCD}" type="pres">
      <dgm:prSet presAssocID="{49A1168C-E4DE-4933-9529-B01C5C6F959A}" presName="negativeSpace" presStyleCnt="0"/>
      <dgm:spPr/>
    </dgm:pt>
    <dgm:pt modelId="{591ED924-54C1-4148-AA01-DC14F1E1916F}" type="pres">
      <dgm:prSet presAssocID="{49A1168C-E4DE-4933-9529-B01C5C6F95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E50C0BE-A29C-4AC7-9D6E-17303901AF47}" type="presOf" srcId="{7576648D-4779-400A-B487-02DDB59D0FE2}" destId="{7789E619-F306-4E15-BC82-CEE7D8EC34E7}" srcOrd="0" destOrd="0" presId="urn:microsoft.com/office/officeart/2005/8/layout/list1"/>
    <dgm:cxn modelId="{76FA6614-A172-45F9-9F66-A3EF99FA2F8C}" type="presOf" srcId="{533FB2DD-9C95-49D9-B33E-911B87A6ADCD}" destId="{A18648FA-D88C-4998-BE74-4CE2ADC93C9D}" srcOrd="1" destOrd="0" presId="urn:microsoft.com/office/officeart/2005/8/layout/list1"/>
    <dgm:cxn modelId="{7BDD8948-DDB1-431F-82A9-E6738402165B}" type="presOf" srcId="{D337710B-1478-4923-951C-F5E34970572F}" destId="{14038788-7A48-4FA7-AC96-3D6BFED40AAD}" srcOrd="1" destOrd="0" presId="urn:microsoft.com/office/officeart/2005/8/layout/list1"/>
    <dgm:cxn modelId="{5133E2AD-AB71-417B-80B9-7D141D6AB2C3}" type="presOf" srcId="{D337710B-1478-4923-951C-F5E34970572F}" destId="{5236FD8E-0483-412B-8FFA-B87FE8961E56}" srcOrd="0" destOrd="0" presId="urn:microsoft.com/office/officeart/2005/8/layout/list1"/>
    <dgm:cxn modelId="{85CCC698-5D27-47B2-A864-2E21B78AACE2}" srcId="{7576648D-4779-400A-B487-02DDB59D0FE2}" destId="{533FB2DD-9C95-49D9-B33E-911B87A6ADCD}" srcOrd="0" destOrd="0" parTransId="{4EA3ED3A-1429-49D4-88E5-02FB10F92864}" sibTransId="{AB8097F6-AD5D-4597-AF81-5E0ABF004CDF}"/>
    <dgm:cxn modelId="{31037703-9E92-46D5-862B-5ECD9B15C29D}" srcId="{7576648D-4779-400A-B487-02DDB59D0FE2}" destId="{49A1168C-E4DE-4933-9529-B01C5C6F959A}" srcOrd="2" destOrd="0" parTransId="{37A36933-425F-4205-867E-E64DC9E8CAB0}" sibTransId="{05CF49B5-836F-4ABC-A997-3E80B7B94BD2}"/>
    <dgm:cxn modelId="{0EAE5D7D-625D-4832-8E4C-03C5E1CAD1BB}" srcId="{7576648D-4779-400A-B487-02DDB59D0FE2}" destId="{D337710B-1478-4923-951C-F5E34970572F}" srcOrd="1" destOrd="0" parTransId="{AA1E8A6F-FF64-4A1A-BE4C-EA31F5C12C02}" sibTransId="{0F9C19CC-7E32-4C8C-9E1F-FCC23739308A}"/>
    <dgm:cxn modelId="{795D1E3D-6A5B-4DDF-A279-E4F064BC24BA}" type="presOf" srcId="{49A1168C-E4DE-4933-9529-B01C5C6F959A}" destId="{B7F72FD0-7AB6-4316-903E-FC9B2D9D295F}" srcOrd="0" destOrd="0" presId="urn:microsoft.com/office/officeart/2005/8/layout/list1"/>
    <dgm:cxn modelId="{04F81417-E4A5-4D93-B9F0-179327CCD96F}" type="presOf" srcId="{533FB2DD-9C95-49D9-B33E-911B87A6ADCD}" destId="{5485F532-9E01-4949-BF0E-031B3E848B0E}" srcOrd="0" destOrd="0" presId="urn:microsoft.com/office/officeart/2005/8/layout/list1"/>
    <dgm:cxn modelId="{3480031F-82D8-41EC-B2CC-A9A1BE917D3C}" type="presOf" srcId="{49A1168C-E4DE-4933-9529-B01C5C6F959A}" destId="{C7DFD81B-E071-4C5F-8961-FFD4DC210FF3}" srcOrd="1" destOrd="0" presId="urn:microsoft.com/office/officeart/2005/8/layout/list1"/>
    <dgm:cxn modelId="{E607CFDA-1B9B-4319-A3E9-5DE1425185BE}" type="presParOf" srcId="{7789E619-F306-4E15-BC82-CEE7D8EC34E7}" destId="{39BC60EC-145E-4398-AC32-583A6A79CF24}" srcOrd="0" destOrd="0" presId="urn:microsoft.com/office/officeart/2005/8/layout/list1"/>
    <dgm:cxn modelId="{A8050F04-A30C-482A-9456-E8BA51A9A046}" type="presParOf" srcId="{39BC60EC-145E-4398-AC32-583A6A79CF24}" destId="{5485F532-9E01-4949-BF0E-031B3E848B0E}" srcOrd="0" destOrd="0" presId="urn:microsoft.com/office/officeart/2005/8/layout/list1"/>
    <dgm:cxn modelId="{6C526709-34E3-4DCA-AF20-39E7300B39DA}" type="presParOf" srcId="{39BC60EC-145E-4398-AC32-583A6A79CF24}" destId="{A18648FA-D88C-4998-BE74-4CE2ADC93C9D}" srcOrd="1" destOrd="0" presId="urn:microsoft.com/office/officeart/2005/8/layout/list1"/>
    <dgm:cxn modelId="{763A3770-E3FD-474A-B1CE-1A5E7CD39DBF}" type="presParOf" srcId="{7789E619-F306-4E15-BC82-CEE7D8EC34E7}" destId="{D330ED80-F3D7-4DD7-9D9C-B07698E33120}" srcOrd="1" destOrd="0" presId="urn:microsoft.com/office/officeart/2005/8/layout/list1"/>
    <dgm:cxn modelId="{7B41A343-88FA-4BD7-A6DD-B2842320E2CA}" type="presParOf" srcId="{7789E619-F306-4E15-BC82-CEE7D8EC34E7}" destId="{04D7EDBF-840D-49E5-823C-11A4DD246FB2}" srcOrd="2" destOrd="0" presId="urn:microsoft.com/office/officeart/2005/8/layout/list1"/>
    <dgm:cxn modelId="{DDF3AA20-5962-4B55-9AEC-AD1DB83911E6}" type="presParOf" srcId="{7789E619-F306-4E15-BC82-CEE7D8EC34E7}" destId="{0254FEED-7AEF-4A21-A14C-2B228C65D035}" srcOrd="3" destOrd="0" presId="urn:microsoft.com/office/officeart/2005/8/layout/list1"/>
    <dgm:cxn modelId="{8691094E-3654-4BDA-94DD-CB288124B9BB}" type="presParOf" srcId="{7789E619-F306-4E15-BC82-CEE7D8EC34E7}" destId="{3BCA7303-89A0-4EE5-AD85-6BD6237710B7}" srcOrd="4" destOrd="0" presId="urn:microsoft.com/office/officeart/2005/8/layout/list1"/>
    <dgm:cxn modelId="{6845954C-CD35-483D-9E65-338DF7066E64}" type="presParOf" srcId="{3BCA7303-89A0-4EE5-AD85-6BD6237710B7}" destId="{5236FD8E-0483-412B-8FFA-B87FE8961E56}" srcOrd="0" destOrd="0" presId="urn:microsoft.com/office/officeart/2005/8/layout/list1"/>
    <dgm:cxn modelId="{AFEEAA46-84D8-4B01-9207-71ED2AA89971}" type="presParOf" srcId="{3BCA7303-89A0-4EE5-AD85-6BD6237710B7}" destId="{14038788-7A48-4FA7-AC96-3D6BFED40AAD}" srcOrd="1" destOrd="0" presId="urn:microsoft.com/office/officeart/2005/8/layout/list1"/>
    <dgm:cxn modelId="{F6547272-FDCE-42B8-B655-02B3B2CC4F36}" type="presParOf" srcId="{7789E619-F306-4E15-BC82-CEE7D8EC34E7}" destId="{C8722C59-9C86-4C10-85F0-A31292A59142}" srcOrd="5" destOrd="0" presId="urn:microsoft.com/office/officeart/2005/8/layout/list1"/>
    <dgm:cxn modelId="{E06B3CC9-FAAC-4D15-A32E-AFCD5811566F}" type="presParOf" srcId="{7789E619-F306-4E15-BC82-CEE7D8EC34E7}" destId="{ACC02BC4-CF07-43C7-99C2-53CF432F9F4D}" srcOrd="6" destOrd="0" presId="urn:microsoft.com/office/officeart/2005/8/layout/list1"/>
    <dgm:cxn modelId="{4F2F64D2-5DDC-4001-99A2-6A346898E244}" type="presParOf" srcId="{7789E619-F306-4E15-BC82-CEE7D8EC34E7}" destId="{9412BA1C-0109-4377-A8B1-25A20671EF71}" srcOrd="7" destOrd="0" presId="urn:microsoft.com/office/officeart/2005/8/layout/list1"/>
    <dgm:cxn modelId="{7B4C7645-A3F5-450D-9A7D-C47EE3C6C4EC}" type="presParOf" srcId="{7789E619-F306-4E15-BC82-CEE7D8EC34E7}" destId="{5573A76A-F2BC-4B79-9D7E-27EF71B84349}" srcOrd="8" destOrd="0" presId="urn:microsoft.com/office/officeart/2005/8/layout/list1"/>
    <dgm:cxn modelId="{91F03080-AE11-497A-BCDF-7A0D6FB01A99}" type="presParOf" srcId="{5573A76A-F2BC-4B79-9D7E-27EF71B84349}" destId="{B7F72FD0-7AB6-4316-903E-FC9B2D9D295F}" srcOrd="0" destOrd="0" presId="urn:microsoft.com/office/officeart/2005/8/layout/list1"/>
    <dgm:cxn modelId="{0015B4D1-9314-43D4-A484-FE06E7593836}" type="presParOf" srcId="{5573A76A-F2BC-4B79-9D7E-27EF71B84349}" destId="{C7DFD81B-E071-4C5F-8961-FFD4DC210FF3}" srcOrd="1" destOrd="0" presId="urn:microsoft.com/office/officeart/2005/8/layout/list1"/>
    <dgm:cxn modelId="{037839BA-7DB9-4577-BEFF-ED0F0DB75278}" type="presParOf" srcId="{7789E619-F306-4E15-BC82-CEE7D8EC34E7}" destId="{B69F14A9-E8F9-41C2-9081-ED9EFF5E2DCD}" srcOrd="9" destOrd="0" presId="urn:microsoft.com/office/officeart/2005/8/layout/list1"/>
    <dgm:cxn modelId="{376E79BD-A11C-4514-AFC6-6C6DA8AA209B}" type="presParOf" srcId="{7789E619-F306-4E15-BC82-CEE7D8EC34E7}" destId="{591ED924-54C1-4148-AA01-DC14F1E1916F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C9A4FE-C744-4788-A89C-316018C819A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B68476-0524-47FC-9495-8B111F081B03}">
      <dgm:prSet phldrT="[Текст]" custT="1"/>
      <dgm:sp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ln>
          <a:solidFill>
            <a:srgbClr val="C00000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rPr>
            <a:t>ФИЗИЧЕСКОЕ</a:t>
          </a:r>
          <a:endParaRPr lang="ru-RU" sz="32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Georgia" pitchFamily="18" charset="0"/>
          </a:endParaRPr>
        </a:p>
      </dgm:t>
    </dgm:pt>
    <dgm:pt modelId="{1937D0C4-A4D2-4691-9017-DF2AB94E8A35}" type="parTrans" cxnId="{64BBFE04-A67E-4CBB-8DDB-8EC452C616E9}">
      <dgm:prSet/>
      <dgm:spPr/>
      <dgm:t>
        <a:bodyPr/>
        <a:lstStyle/>
        <a:p>
          <a:endParaRPr lang="ru-RU"/>
        </a:p>
      </dgm:t>
    </dgm:pt>
    <dgm:pt modelId="{E42DDD76-D27A-4DA7-A6DE-9973BF08DE82}" type="sibTrans" cxnId="{64BBFE04-A67E-4CBB-8DDB-8EC452C616E9}">
      <dgm:prSet/>
      <dgm:spPr/>
      <dgm:t>
        <a:bodyPr/>
        <a:lstStyle/>
        <a:p>
          <a:endParaRPr lang="ru-RU"/>
        </a:p>
      </dgm:t>
    </dgm:pt>
    <dgm:pt modelId="{F0554C7C-FE3E-4725-AFCC-93C6400BD94C}">
      <dgm:prSet phldrT="[Текст]" custT="1"/>
      <dgm:sp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ln>
          <a:solidFill>
            <a:srgbClr val="C00000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rPr>
            <a:t>СОЦИАЛЬНОЕ</a:t>
          </a:r>
          <a:endParaRPr lang="ru-RU" sz="32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Georgia" pitchFamily="18" charset="0"/>
          </a:endParaRPr>
        </a:p>
      </dgm:t>
    </dgm:pt>
    <dgm:pt modelId="{C8AA0DF6-29E4-4C2B-ABFD-C0E1D85F6DD5}" type="parTrans" cxnId="{1347F663-A4B9-4224-B10D-913D1D30B497}">
      <dgm:prSet/>
      <dgm:spPr/>
      <dgm:t>
        <a:bodyPr/>
        <a:lstStyle/>
        <a:p>
          <a:endParaRPr lang="ru-RU"/>
        </a:p>
      </dgm:t>
    </dgm:pt>
    <dgm:pt modelId="{2A5621D5-893C-4E5E-8BA5-E698D6800526}" type="sibTrans" cxnId="{1347F663-A4B9-4224-B10D-913D1D30B497}">
      <dgm:prSet/>
      <dgm:spPr/>
      <dgm:t>
        <a:bodyPr/>
        <a:lstStyle/>
        <a:p>
          <a:endParaRPr lang="ru-RU"/>
        </a:p>
      </dgm:t>
    </dgm:pt>
    <dgm:pt modelId="{828442CB-7D58-46AE-8A2C-7CC45CC14169}">
      <dgm:prSet phldrT="[Текст]" custT="1"/>
      <dgm:spPr>
        <a:gradFill rotWithShape="0">
          <a:gsLst>
            <a:gs pos="0">
              <a:schemeClr val="accent5">
                <a:lumMod val="20000"/>
                <a:lumOff val="8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</a:gradFill>
        <a:ln>
          <a:solidFill>
            <a:srgbClr val="C00000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rPr>
            <a:t>ПСИХИЧЕСКОЕ</a:t>
          </a:r>
          <a:endParaRPr lang="ru-RU" sz="32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Georgia" pitchFamily="18" charset="0"/>
          </a:endParaRPr>
        </a:p>
      </dgm:t>
    </dgm:pt>
    <dgm:pt modelId="{3E229352-4030-4AEB-8086-15EF4A599B73}" type="parTrans" cxnId="{D131A865-2BF8-4BE8-A87F-5CC3A0CCF2BF}">
      <dgm:prSet/>
      <dgm:spPr/>
      <dgm:t>
        <a:bodyPr/>
        <a:lstStyle/>
        <a:p>
          <a:endParaRPr lang="ru-RU"/>
        </a:p>
      </dgm:t>
    </dgm:pt>
    <dgm:pt modelId="{EE6586FC-508B-4722-8A6B-AF7FEA8725F4}" type="sibTrans" cxnId="{D131A865-2BF8-4BE8-A87F-5CC3A0CCF2BF}">
      <dgm:prSet/>
      <dgm:spPr/>
      <dgm:t>
        <a:bodyPr/>
        <a:lstStyle/>
        <a:p>
          <a:endParaRPr lang="ru-RU"/>
        </a:p>
      </dgm:t>
    </dgm:pt>
    <dgm:pt modelId="{8968DD97-CE38-4EE0-9AF7-CACFF050A105}" type="pres">
      <dgm:prSet presAssocID="{33C9A4FE-C744-4788-A89C-316018C819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4DF476-E263-4F95-B2A6-C965A6657794}" type="pres">
      <dgm:prSet presAssocID="{66B68476-0524-47FC-9495-8B111F081B03}" presName="parentLin" presStyleCnt="0"/>
      <dgm:spPr/>
    </dgm:pt>
    <dgm:pt modelId="{4F82445A-E6F9-4274-9519-1CD2EB3DB8AC}" type="pres">
      <dgm:prSet presAssocID="{66B68476-0524-47FC-9495-8B111F081B0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87B9F33-7587-43BB-8C99-7F1A9414A9B4}" type="pres">
      <dgm:prSet presAssocID="{66B68476-0524-47FC-9495-8B111F081B03}" presName="parentText" presStyleLbl="node1" presStyleIdx="0" presStyleCnt="3" custScaleX="90632" custScaleY="76180" custLinFactNeighborX="14754" custLinFactNeighborY="39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9C794-FFA7-4451-B08B-DFF0CFE54057}" type="pres">
      <dgm:prSet presAssocID="{66B68476-0524-47FC-9495-8B111F081B03}" presName="negativeSpace" presStyleCnt="0"/>
      <dgm:spPr/>
    </dgm:pt>
    <dgm:pt modelId="{E870B701-99D8-457B-85EB-513B435E2278}" type="pres">
      <dgm:prSet presAssocID="{66B68476-0524-47FC-9495-8B111F081B03}" presName="childText" presStyleLbl="conFgAcc1" presStyleIdx="0" presStyleCnt="3">
        <dgm:presLayoutVars>
          <dgm:bulletEnabled val="1"/>
        </dgm:presLayoutVars>
      </dgm:prSet>
      <dgm:spPr/>
    </dgm:pt>
    <dgm:pt modelId="{5AB7AA20-5D3E-49A7-95C0-3FEF0E86DD8A}" type="pres">
      <dgm:prSet presAssocID="{E42DDD76-D27A-4DA7-A6DE-9973BF08DE82}" presName="spaceBetweenRectangles" presStyleCnt="0"/>
      <dgm:spPr/>
    </dgm:pt>
    <dgm:pt modelId="{18E0F6DC-1BFA-4BFC-8124-2AC1AD7FBE9E}" type="pres">
      <dgm:prSet presAssocID="{F0554C7C-FE3E-4725-AFCC-93C6400BD94C}" presName="parentLin" presStyleCnt="0"/>
      <dgm:spPr/>
    </dgm:pt>
    <dgm:pt modelId="{923BD961-A6CF-4D2C-BD95-A42F056C9B40}" type="pres">
      <dgm:prSet presAssocID="{F0554C7C-FE3E-4725-AFCC-93C6400BD94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53E01AD-A179-45EB-9F1C-1B9E20E9C1B8}" type="pres">
      <dgm:prSet presAssocID="{F0554C7C-FE3E-4725-AFCC-93C6400BD94C}" presName="parentText" presStyleLbl="node1" presStyleIdx="1" presStyleCnt="3" custScaleX="90633" custScaleY="77920" custLinFactNeighborX="14754" custLinFactNeighborY="80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21BBE-6BAC-479E-99C4-B763A9E6382C}" type="pres">
      <dgm:prSet presAssocID="{F0554C7C-FE3E-4725-AFCC-93C6400BD94C}" presName="negativeSpace" presStyleCnt="0"/>
      <dgm:spPr/>
    </dgm:pt>
    <dgm:pt modelId="{41B1A183-A776-456B-A19A-19ED0B39CB76}" type="pres">
      <dgm:prSet presAssocID="{F0554C7C-FE3E-4725-AFCC-93C6400BD94C}" presName="childText" presStyleLbl="conFgAcc1" presStyleIdx="1" presStyleCnt="3" custLinFactNeighborY="14241">
        <dgm:presLayoutVars>
          <dgm:bulletEnabled val="1"/>
        </dgm:presLayoutVars>
      </dgm:prSet>
      <dgm:spPr/>
    </dgm:pt>
    <dgm:pt modelId="{07FE2933-9F6F-4247-B9EE-F12AB4B2E175}" type="pres">
      <dgm:prSet presAssocID="{2A5621D5-893C-4E5E-8BA5-E698D6800526}" presName="spaceBetweenRectangles" presStyleCnt="0"/>
      <dgm:spPr/>
    </dgm:pt>
    <dgm:pt modelId="{FB907C46-B9A7-4853-994E-92B8EBA67033}" type="pres">
      <dgm:prSet presAssocID="{828442CB-7D58-46AE-8A2C-7CC45CC14169}" presName="parentLin" presStyleCnt="0"/>
      <dgm:spPr/>
    </dgm:pt>
    <dgm:pt modelId="{541B1024-1819-40BE-80CF-0F89647705C9}" type="pres">
      <dgm:prSet presAssocID="{828442CB-7D58-46AE-8A2C-7CC45CC1416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1BE0A38-C377-4ED6-AB6A-297C838F2BC4}" type="pres">
      <dgm:prSet presAssocID="{828442CB-7D58-46AE-8A2C-7CC45CC14169}" presName="parentText" presStyleLbl="node1" presStyleIdx="2" presStyleCnt="3" custScaleX="90866" custScaleY="80223" custLinFactNeighborX="14754" custLinFactNeighborY="77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F218C-3F7F-4256-8F7F-EA192B905CC3}" type="pres">
      <dgm:prSet presAssocID="{828442CB-7D58-46AE-8A2C-7CC45CC14169}" presName="negativeSpace" presStyleCnt="0"/>
      <dgm:spPr/>
    </dgm:pt>
    <dgm:pt modelId="{22BB0A83-5686-450E-A4A3-775E36DA579F}" type="pres">
      <dgm:prSet presAssocID="{828442CB-7D58-46AE-8A2C-7CC45CC1416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CEC9FA-D517-43FF-A7B9-ED5E05CE222A}" type="presOf" srcId="{33C9A4FE-C744-4788-A89C-316018C819AB}" destId="{8968DD97-CE38-4EE0-9AF7-CACFF050A105}" srcOrd="0" destOrd="0" presId="urn:microsoft.com/office/officeart/2005/8/layout/list1"/>
    <dgm:cxn modelId="{1347F663-A4B9-4224-B10D-913D1D30B497}" srcId="{33C9A4FE-C744-4788-A89C-316018C819AB}" destId="{F0554C7C-FE3E-4725-AFCC-93C6400BD94C}" srcOrd="1" destOrd="0" parTransId="{C8AA0DF6-29E4-4C2B-ABFD-C0E1D85F6DD5}" sibTransId="{2A5621D5-893C-4E5E-8BA5-E698D6800526}"/>
    <dgm:cxn modelId="{E59D7EF6-5C19-44A8-9204-2ABBDA3666C7}" type="presOf" srcId="{66B68476-0524-47FC-9495-8B111F081B03}" destId="{4F82445A-E6F9-4274-9519-1CD2EB3DB8AC}" srcOrd="0" destOrd="0" presId="urn:microsoft.com/office/officeart/2005/8/layout/list1"/>
    <dgm:cxn modelId="{64BBFE04-A67E-4CBB-8DDB-8EC452C616E9}" srcId="{33C9A4FE-C744-4788-A89C-316018C819AB}" destId="{66B68476-0524-47FC-9495-8B111F081B03}" srcOrd="0" destOrd="0" parTransId="{1937D0C4-A4D2-4691-9017-DF2AB94E8A35}" sibTransId="{E42DDD76-D27A-4DA7-A6DE-9973BF08DE82}"/>
    <dgm:cxn modelId="{197F989B-6BCC-4F38-9174-8FD075BBA858}" type="presOf" srcId="{828442CB-7D58-46AE-8A2C-7CC45CC14169}" destId="{61BE0A38-C377-4ED6-AB6A-297C838F2BC4}" srcOrd="1" destOrd="0" presId="urn:microsoft.com/office/officeart/2005/8/layout/list1"/>
    <dgm:cxn modelId="{3C8253C1-6496-4559-A3EE-D55BDD3DD39E}" type="presOf" srcId="{828442CB-7D58-46AE-8A2C-7CC45CC14169}" destId="{541B1024-1819-40BE-80CF-0F89647705C9}" srcOrd="0" destOrd="0" presId="urn:microsoft.com/office/officeart/2005/8/layout/list1"/>
    <dgm:cxn modelId="{D131A865-2BF8-4BE8-A87F-5CC3A0CCF2BF}" srcId="{33C9A4FE-C744-4788-A89C-316018C819AB}" destId="{828442CB-7D58-46AE-8A2C-7CC45CC14169}" srcOrd="2" destOrd="0" parTransId="{3E229352-4030-4AEB-8086-15EF4A599B73}" sibTransId="{EE6586FC-508B-4722-8A6B-AF7FEA8725F4}"/>
    <dgm:cxn modelId="{E4416AE0-B62A-4744-B51C-9FCA52F14010}" type="presOf" srcId="{F0554C7C-FE3E-4725-AFCC-93C6400BD94C}" destId="{923BD961-A6CF-4D2C-BD95-A42F056C9B40}" srcOrd="0" destOrd="0" presId="urn:microsoft.com/office/officeart/2005/8/layout/list1"/>
    <dgm:cxn modelId="{EBDE9779-2477-4E74-ACC1-5EA5E49F57FD}" type="presOf" srcId="{66B68476-0524-47FC-9495-8B111F081B03}" destId="{687B9F33-7587-43BB-8C99-7F1A9414A9B4}" srcOrd="1" destOrd="0" presId="urn:microsoft.com/office/officeart/2005/8/layout/list1"/>
    <dgm:cxn modelId="{9626F33D-586E-42B4-8CE1-8D70A8BB6AED}" type="presOf" srcId="{F0554C7C-FE3E-4725-AFCC-93C6400BD94C}" destId="{853E01AD-A179-45EB-9F1C-1B9E20E9C1B8}" srcOrd="1" destOrd="0" presId="urn:microsoft.com/office/officeart/2005/8/layout/list1"/>
    <dgm:cxn modelId="{D2577D72-4F66-48E2-970E-A2897B0FBBCA}" type="presParOf" srcId="{8968DD97-CE38-4EE0-9AF7-CACFF050A105}" destId="{154DF476-E263-4F95-B2A6-C965A6657794}" srcOrd="0" destOrd="0" presId="urn:microsoft.com/office/officeart/2005/8/layout/list1"/>
    <dgm:cxn modelId="{FF6AAE38-9426-4A61-AD52-0592DBC4F93E}" type="presParOf" srcId="{154DF476-E263-4F95-B2A6-C965A6657794}" destId="{4F82445A-E6F9-4274-9519-1CD2EB3DB8AC}" srcOrd="0" destOrd="0" presId="urn:microsoft.com/office/officeart/2005/8/layout/list1"/>
    <dgm:cxn modelId="{4610BB38-222F-4625-A811-867F8E2444C6}" type="presParOf" srcId="{154DF476-E263-4F95-B2A6-C965A6657794}" destId="{687B9F33-7587-43BB-8C99-7F1A9414A9B4}" srcOrd="1" destOrd="0" presId="urn:microsoft.com/office/officeart/2005/8/layout/list1"/>
    <dgm:cxn modelId="{BFAFC185-EABD-4EE8-B151-7E24A8077229}" type="presParOf" srcId="{8968DD97-CE38-4EE0-9AF7-CACFF050A105}" destId="{D169C794-FFA7-4451-B08B-DFF0CFE54057}" srcOrd="1" destOrd="0" presId="urn:microsoft.com/office/officeart/2005/8/layout/list1"/>
    <dgm:cxn modelId="{911CCCD1-9330-4283-87F8-F6B3357CFF67}" type="presParOf" srcId="{8968DD97-CE38-4EE0-9AF7-CACFF050A105}" destId="{E870B701-99D8-457B-85EB-513B435E2278}" srcOrd="2" destOrd="0" presId="urn:microsoft.com/office/officeart/2005/8/layout/list1"/>
    <dgm:cxn modelId="{C0051773-6D7A-4A31-B272-9A5246FF4C9E}" type="presParOf" srcId="{8968DD97-CE38-4EE0-9AF7-CACFF050A105}" destId="{5AB7AA20-5D3E-49A7-95C0-3FEF0E86DD8A}" srcOrd="3" destOrd="0" presId="urn:microsoft.com/office/officeart/2005/8/layout/list1"/>
    <dgm:cxn modelId="{B2BBF345-6891-4C14-9BA5-21004B0B28EB}" type="presParOf" srcId="{8968DD97-CE38-4EE0-9AF7-CACFF050A105}" destId="{18E0F6DC-1BFA-4BFC-8124-2AC1AD7FBE9E}" srcOrd="4" destOrd="0" presId="urn:microsoft.com/office/officeart/2005/8/layout/list1"/>
    <dgm:cxn modelId="{F5EA044E-A970-48A1-AF22-9BF2683CE445}" type="presParOf" srcId="{18E0F6DC-1BFA-4BFC-8124-2AC1AD7FBE9E}" destId="{923BD961-A6CF-4D2C-BD95-A42F056C9B40}" srcOrd="0" destOrd="0" presId="urn:microsoft.com/office/officeart/2005/8/layout/list1"/>
    <dgm:cxn modelId="{BE7293D2-3D5B-4128-99FE-36404D84C0B1}" type="presParOf" srcId="{18E0F6DC-1BFA-4BFC-8124-2AC1AD7FBE9E}" destId="{853E01AD-A179-45EB-9F1C-1B9E20E9C1B8}" srcOrd="1" destOrd="0" presId="urn:microsoft.com/office/officeart/2005/8/layout/list1"/>
    <dgm:cxn modelId="{25B0B8FB-3D68-4862-9725-5DC424755515}" type="presParOf" srcId="{8968DD97-CE38-4EE0-9AF7-CACFF050A105}" destId="{F5E21BBE-6BAC-479E-99C4-B763A9E6382C}" srcOrd="5" destOrd="0" presId="urn:microsoft.com/office/officeart/2005/8/layout/list1"/>
    <dgm:cxn modelId="{F3F19001-88ED-4362-8BA9-303005DA822F}" type="presParOf" srcId="{8968DD97-CE38-4EE0-9AF7-CACFF050A105}" destId="{41B1A183-A776-456B-A19A-19ED0B39CB76}" srcOrd="6" destOrd="0" presId="urn:microsoft.com/office/officeart/2005/8/layout/list1"/>
    <dgm:cxn modelId="{52B4ED8E-0D6E-41BC-8F7E-9F949224EB23}" type="presParOf" srcId="{8968DD97-CE38-4EE0-9AF7-CACFF050A105}" destId="{07FE2933-9F6F-4247-B9EE-F12AB4B2E175}" srcOrd="7" destOrd="0" presId="urn:microsoft.com/office/officeart/2005/8/layout/list1"/>
    <dgm:cxn modelId="{3BD2C033-8A8F-4A07-8376-747A7475AB15}" type="presParOf" srcId="{8968DD97-CE38-4EE0-9AF7-CACFF050A105}" destId="{FB907C46-B9A7-4853-994E-92B8EBA67033}" srcOrd="8" destOrd="0" presId="urn:microsoft.com/office/officeart/2005/8/layout/list1"/>
    <dgm:cxn modelId="{B10A65B2-9AD0-4B30-9352-390ABC706400}" type="presParOf" srcId="{FB907C46-B9A7-4853-994E-92B8EBA67033}" destId="{541B1024-1819-40BE-80CF-0F89647705C9}" srcOrd="0" destOrd="0" presId="urn:microsoft.com/office/officeart/2005/8/layout/list1"/>
    <dgm:cxn modelId="{CB5C2662-C6B6-4494-8376-F216C313DF71}" type="presParOf" srcId="{FB907C46-B9A7-4853-994E-92B8EBA67033}" destId="{61BE0A38-C377-4ED6-AB6A-297C838F2BC4}" srcOrd="1" destOrd="0" presId="urn:microsoft.com/office/officeart/2005/8/layout/list1"/>
    <dgm:cxn modelId="{ACA928A1-1704-42EF-AF26-E69ABD4E9D1B}" type="presParOf" srcId="{8968DD97-CE38-4EE0-9AF7-CACFF050A105}" destId="{2A5F218C-3F7F-4256-8F7F-EA192B905CC3}" srcOrd="9" destOrd="0" presId="urn:microsoft.com/office/officeart/2005/8/layout/list1"/>
    <dgm:cxn modelId="{454A997D-011D-4A40-9CD4-BF9DC3BA2111}" type="presParOf" srcId="{8968DD97-CE38-4EE0-9AF7-CACFF050A105}" destId="{22BB0A83-5686-450E-A4A3-775E36DA579F}" srcOrd="10" destOrd="0" presId="urn:microsoft.com/office/officeart/2005/8/layout/list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D2C1B-ED8C-49F7-A850-6A0ADB03E99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DDAB5-52E1-47AC-96DC-767D82ADE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5B0A-B9C3-49DD-91D3-9B909CB61A26}" type="datetime1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76FB-33A5-44DA-B568-ADE92A991C9D}" type="datetime1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BA8E-0920-4869-9D5A-57B9B6B4D5A6}" type="datetime1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F858-361A-46C6-938B-9AE5ACF5A24F}" type="datetime1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D861-525D-44F0-BA52-052C5E29BF2F}" type="datetime1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999E-29BD-466E-AC30-BE3873500FED}" type="datetime1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C212-B840-4AE0-8DF1-79F072E1A243}" type="datetime1">
              <a:rPr lang="ru-RU" smtClean="0"/>
              <a:pPr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6E32-1A08-44F7-B907-871EA712A13D}" type="datetime1">
              <a:rPr lang="ru-RU" smtClean="0"/>
              <a:pPr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9A24-F6BA-4DA8-874D-14D0D89D8075}" type="datetime1">
              <a:rPr lang="ru-RU" smtClean="0"/>
              <a:pPr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46C6-DBEC-4C33-90DD-CC7D86517C5F}" type="datetime1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EE91-CFA1-4539-9FAA-30E588966A95}" type="datetime1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46C8-4847-450C-8380-078B365CC721}" type="datetime1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jpeg"/><Relationship Id="rId11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pic>
        <p:nvPicPr>
          <p:cNvPr id="13" name="Picture 2" descr="C:\Users\PC\Desktop\25379946_html_23530d2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3643314"/>
            <a:ext cx="2214578" cy="20717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0066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772400" cy="33575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Августовская педагогическая конференция Махнёвского муниципального образования «Психологическое здоровье школьников»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786322"/>
            <a:ext cx="6215106" cy="85247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Отдел образования и молодёжной политики Администрации Махнёвского муниципального образования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1000108"/>
            <a:ext cx="7215238" cy="9848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ru-RU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28" name="Picture 4" descr="C:\Users\PC\Desktop\str_97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214290"/>
            <a:ext cx="857256" cy="841740"/>
          </a:xfrm>
          <a:prstGeom prst="ellipse">
            <a:avLst/>
          </a:prstGeom>
          <a:ln w="6350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2" name="TextBox 11"/>
          <p:cNvSpPr txBox="1"/>
          <p:nvPr/>
        </p:nvSpPr>
        <p:spPr>
          <a:xfrm>
            <a:off x="214282" y="3071810"/>
            <a:ext cx="835821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64" y="357166"/>
            <a:ext cx="8358278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ПРОБЛЕМА   ШКОЛЬНИКА  -  ТРЕВОЖНОСТЬ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9460" name="Picture 4" descr="C:\Users\PC\Desktop\Раб стол\КАРТИНКИ ДЛЯ ПРЕЗЕНТАЦИЙ\5_klass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500438"/>
            <a:ext cx="4572032" cy="2857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CC66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214282" y="1500174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«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Тревожность - постоянно или </a:t>
            </a:r>
            <a:r>
              <a:rPr lang="ru-RU" sz="2400" b="1" i="1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ситуативно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проявляемое свойство человека приходить в состояние повышенного беспокойства, испытывать страх и тревогу в специфических социальных ситуациях»                               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Р.С.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Немов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333500" y="2948781"/>
          <a:ext cx="6477000" cy="1828800"/>
        </p:xfrm>
        <a:graphic>
          <a:graphicData uri="http://schemas.openxmlformats.org/drawingml/2006/table">
            <a:tbl>
              <a:tblPr/>
              <a:tblGrid>
                <a:gridCol w="630555"/>
                <a:gridCol w="1036955"/>
                <a:gridCol w="1932940"/>
                <a:gridCol w="2876550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Этап обучения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Возрастные задачи развития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Социально-педагогическая ситуация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Типичные причины школьной тревожности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3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класс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Освоение приемов учеб­ной деятельности и систе­мы школьных требований, формирование произволь­ности психических про­цессов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Изменяющаяся: предполагает осво­ение новых вариантов ролевого взаимодействия (ученик - учитель, ученик - одноклассники, ученик - родители ученика)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уровня и содержания требований со стороны взрослых. Необходимость придерживаться правил школьной жизни. «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Сверхценность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позиции школьника и атрибутов школьной жизни. Изменение режима дня, возрастание психофизиологических нагрузок. Необходимость освоения ролевого взаимодействия со значимыми другими (учителями). Столкновение с системой школьных оценок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5720" y="214290"/>
            <a:ext cx="848020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ВОЗРАСТНО-СПЕЦИФИЧЕСКИЕ  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ПРИЧИНЫ   ТРЕВОЖНОСТИ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58" y="1428736"/>
          <a:ext cx="8358246" cy="4929947"/>
        </p:xfrm>
        <a:graphic>
          <a:graphicData uri="http://schemas.openxmlformats.org/drawingml/2006/table">
            <a:tbl>
              <a:tblPr/>
              <a:tblGrid>
                <a:gridCol w="2051843"/>
                <a:gridCol w="6306403"/>
              </a:tblGrid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00"/>
                          </a:solidFill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Этап обучения</a:t>
                      </a:r>
                      <a:endParaRPr lang="ru-RU" sz="1800" dirty="0">
                        <a:solidFill>
                          <a:srgbClr val="003300"/>
                        </a:solidFill>
                        <a:latin typeface="Georgia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00"/>
                          </a:solidFill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Типичные причины школьной тревожности</a:t>
                      </a:r>
                      <a:endParaRPr lang="ru-RU" sz="1800" dirty="0">
                        <a:solidFill>
                          <a:srgbClr val="003300"/>
                        </a:solidFill>
                        <a:latin typeface="Georgia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4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9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класс</a:t>
                      </a:r>
                    </a:p>
                    <a:p>
                      <a:endParaRPr lang="ru-RU" sz="1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Изменение </a:t>
                      </a:r>
                      <a:r>
                        <a:rPr lang="ru-RU" sz="19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уровня и содержания требований со стороны </a:t>
                      </a:r>
                      <a:r>
                        <a:rPr lang="ru-RU" sz="19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взрослых</a:t>
                      </a:r>
                    </a:p>
                    <a:p>
                      <a:pPr lvl="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Необходимость </a:t>
                      </a: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придерживаться правил школьной 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жизни</a:t>
                      </a:r>
                    </a:p>
                    <a:p>
                      <a:pPr lvl="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9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900" b="1" i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Сверхценность</a:t>
                      </a:r>
                      <a:r>
                        <a:rPr lang="ru-RU" sz="19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позиции школьника и атрибутов школьной </a:t>
                      </a:r>
                      <a:r>
                        <a:rPr lang="ru-RU" sz="19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жизни </a:t>
                      </a:r>
                    </a:p>
                    <a:p>
                      <a:pPr lvl="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Изменение </a:t>
                      </a: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режима дня, возрастание психофизиологических 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нагрузок</a:t>
                      </a:r>
                    </a:p>
                    <a:p>
                      <a:pPr lvl="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9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Необходимость </a:t>
                      </a:r>
                      <a:r>
                        <a:rPr lang="ru-RU" sz="19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освоения ролевого взаимодействия со значимыми другими (учителями</a:t>
                      </a:r>
                      <a:r>
                        <a:rPr lang="ru-RU" sz="19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9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42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2-4 класс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9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Хроническая </a:t>
                      </a:r>
                      <a:r>
                        <a:rPr lang="ru-RU" sz="19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эпизодическая учебная </a:t>
                      </a:r>
                      <a:r>
                        <a:rPr lang="ru-RU" sz="1900" b="1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неуспешность</a:t>
                      </a:r>
                      <a:r>
                        <a:rPr lang="ru-RU" sz="19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9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Неуспешность</a:t>
                      </a:r>
                      <a:r>
                        <a:rPr lang="ru-RU" sz="1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во </a:t>
                      </a:r>
                      <a:r>
                        <a:rPr lang="ru-RU" sz="19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взаимодействии с учителями или </a:t>
                      </a:r>
                      <a:r>
                        <a:rPr lang="ru-RU" sz="1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одноклассниками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Несоответствие </a:t>
                      </a:r>
                      <a:r>
                        <a:rPr lang="ru-RU" sz="19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ожиданий родителей демонстрируемым ребенком результатам</a:t>
                      </a:r>
                      <a:endParaRPr lang="ru-RU" sz="19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2" y="357166"/>
          <a:ext cx="8715436" cy="4949680"/>
        </p:xfrm>
        <a:graphic>
          <a:graphicData uri="http://schemas.openxmlformats.org/drawingml/2006/table">
            <a:tbl>
              <a:tblPr/>
              <a:tblGrid>
                <a:gridCol w="1559604"/>
                <a:gridCol w="2362340"/>
                <a:gridCol w="4793492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00"/>
                          </a:solidFill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Этап обучения</a:t>
                      </a:r>
                      <a:endParaRPr lang="ru-RU" sz="1600" dirty="0">
                        <a:solidFill>
                          <a:srgbClr val="003300"/>
                        </a:solidFill>
                        <a:latin typeface="Georgia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00"/>
                          </a:solidFill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Социально-педагогическая ситуация</a:t>
                      </a:r>
                      <a:endParaRPr lang="ru-RU" sz="1600" dirty="0">
                        <a:solidFill>
                          <a:srgbClr val="003300"/>
                        </a:solidFill>
                        <a:latin typeface="Georgia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00"/>
                          </a:solidFill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Типичные причины школьной тревожности</a:t>
                      </a:r>
                      <a:endParaRPr lang="ru-RU" sz="1600" dirty="0">
                        <a:solidFill>
                          <a:srgbClr val="003300"/>
                        </a:solidFill>
                        <a:latin typeface="Georgia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7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33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Изменяющаяся: </a:t>
                      </a:r>
                      <a:endParaRPr lang="ru-RU" sz="1600" b="1" i="1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освоение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новых вариантов ролевого взаимодействия </a:t>
                      </a:r>
                      <a:endParaRPr lang="ru-RU" sz="16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lvl="1" algn="l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ученик </a:t>
                      </a:r>
                      <a:r>
                        <a:rPr lang="ru-RU" sz="1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учитель, </a:t>
                      </a:r>
                      <a:endParaRPr lang="ru-RU" sz="16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lvl="1" algn="l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ученик </a:t>
                      </a:r>
                      <a:r>
                        <a:rPr lang="ru-RU" sz="1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одноклассники, </a:t>
                      </a:r>
                      <a:endParaRPr lang="ru-RU" sz="16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lvl="1" algn="l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ученик </a:t>
                      </a:r>
                      <a:r>
                        <a:rPr lang="ru-RU" sz="1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родители </a:t>
                      </a: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ученика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Изменение </a:t>
                      </a:r>
                      <a:r>
                        <a:rPr lang="ru-RU" sz="1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уровня и содержания требований со стороны </a:t>
                      </a: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взрослых</a:t>
                      </a:r>
                    </a:p>
                    <a:p>
                      <a:pPr lvl="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Необходимость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придерживаться правил школьной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жизни</a:t>
                      </a:r>
                    </a:p>
                    <a:p>
                      <a:pPr lvl="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600" b="1" i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Сверхценность</a:t>
                      </a:r>
                      <a:r>
                        <a:rPr lang="ru-RU" sz="1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позиции школьника и атрибутов школьной </a:t>
                      </a: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жизни </a:t>
                      </a:r>
                    </a:p>
                    <a:p>
                      <a:pPr lvl="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Изменение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режима дня, возрастание психофизиологических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нагрузок</a:t>
                      </a:r>
                    </a:p>
                    <a:p>
                      <a:pPr lvl="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Необходимость </a:t>
                      </a:r>
                      <a:r>
                        <a:rPr lang="ru-RU" sz="1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освоения ролевого взаимодействия со значимыми другими (учителями</a:t>
                      </a: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5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2-4 класс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Стабильная: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система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привычных школьных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требований,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взаимодействие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 знакомыми людьми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учителями,  одноклассниками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Хроническая или эпизодическая учебная </a:t>
                      </a:r>
                      <a:r>
                        <a:rPr lang="ru-RU" sz="1600" b="1" i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неуспешность</a:t>
                      </a: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Неуспешность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во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взаимодействии с учителями или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одноклассниками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Несоответствие </a:t>
                      </a: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ожиданий родителей демонстрируемым ребенком результатам</a:t>
                      </a:r>
                      <a:endParaRPr lang="ru-RU" sz="16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4" y="357166"/>
          <a:ext cx="8072494" cy="5961362"/>
        </p:xfrm>
        <a:graphic>
          <a:graphicData uri="http://schemas.openxmlformats.org/drawingml/2006/table">
            <a:tbl>
              <a:tblPr/>
              <a:tblGrid>
                <a:gridCol w="1981696"/>
                <a:gridCol w="6090798"/>
              </a:tblGrid>
              <a:tr h="459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00"/>
                          </a:solidFill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Этап обучения</a:t>
                      </a:r>
                      <a:endParaRPr lang="ru-RU" sz="1800" dirty="0">
                        <a:solidFill>
                          <a:srgbClr val="003300"/>
                        </a:solidFill>
                        <a:latin typeface="Georgia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00"/>
                          </a:solidFill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Типичные причины школьной тревожности</a:t>
                      </a:r>
                      <a:endParaRPr lang="ru-RU" sz="1800" dirty="0">
                        <a:solidFill>
                          <a:srgbClr val="003300"/>
                        </a:solidFill>
                        <a:latin typeface="Georgia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0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9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класс</a:t>
                      </a:r>
                    </a:p>
                    <a:p>
                      <a:endParaRPr lang="ru-RU" sz="1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Необходимость </a:t>
                      </a:r>
                      <a:r>
                        <a:rPr lang="ru-RU" sz="19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осваивать «новую школьную территорию</a:t>
                      </a:r>
                      <a:r>
                        <a:rPr lang="ru-RU" sz="19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Увеличение </a:t>
                      </a: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количества учебных 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дисциплин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i="1" baseline="0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Увеличение </a:t>
                      </a:r>
                      <a:r>
                        <a:rPr lang="ru-RU" sz="19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числа </a:t>
                      </a:r>
                      <a:r>
                        <a:rPr lang="ru-RU" sz="19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учителей</a:t>
                      </a:r>
                      <a:endParaRPr lang="ru-RU" sz="19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Смена </a:t>
                      </a: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классного 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руководителя</a:t>
                      </a:r>
                      <a:endParaRPr lang="ru-RU" sz="1900" b="1" i="1" dirty="0" smtClean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i="1" baseline="0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00" b="1" i="1" dirty="0" err="1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Неуспешность</a:t>
                      </a:r>
                      <a:r>
                        <a:rPr lang="ru-RU" sz="19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 взаимодействии с учителями или </a:t>
                      </a:r>
                      <a:r>
                        <a:rPr lang="ru-RU" sz="19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одноклассниками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i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Хроническая </a:t>
                      </a:r>
                      <a:r>
                        <a:rPr lang="ru-RU" sz="190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 эпизодическая учебная </a:t>
                      </a:r>
                      <a:r>
                        <a:rPr lang="ru-RU" sz="1900" b="1" i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неуспешность</a:t>
                      </a:r>
                      <a:endParaRPr lang="ru-RU" sz="1900" b="1" i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Резкое </a:t>
                      </a:r>
                      <a:r>
                        <a:rPr lang="ru-RU" sz="19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в уровне родительского контроля и помощи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31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6-8 классы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9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9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Трудности переживания кризиса подросткового возраста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Неуспешность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 взаимодействии с учителями или 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одноклассниками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Хроническая </a:t>
                      </a:r>
                      <a:r>
                        <a:rPr lang="ru-RU" sz="19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 эпизодическая учебная </a:t>
                      </a:r>
                      <a:r>
                        <a:rPr lang="ru-RU" sz="1900" b="1" i="1" dirty="0" err="1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неуспешность</a:t>
                      </a:r>
                      <a:endParaRPr lang="ru-RU" sz="19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Астенизация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следствие бурного физиологического развития</a:t>
                      </a:r>
                      <a:endParaRPr lang="ru-RU" sz="1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358246" cy="6134065"/>
        </p:xfrm>
        <a:graphic>
          <a:graphicData uri="http://schemas.openxmlformats.org/drawingml/2006/table">
            <a:tbl>
              <a:tblPr/>
              <a:tblGrid>
                <a:gridCol w="2051843"/>
                <a:gridCol w="6306403"/>
              </a:tblGrid>
              <a:tr h="64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00"/>
                          </a:solidFill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Этап обучения</a:t>
                      </a:r>
                      <a:endParaRPr lang="ru-RU" sz="1800" dirty="0">
                        <a:solidFill>
                          <a:srgbClr val="003300"/>
                        </a:solidFill>
                        <a:latin typeface="Georgia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00"/>
                          </a:solidFill>
                          <a:latin typeface="Georgia" pitchFamily="18" charset="0"/>
                          <a:ea typeface="Times New Roman"/>
                          <a:cs typeface="Times New Roman" pitchFamily="18" charset="0"/>
                        </a:rPr>
                        <a:t>Типичные причины школьной тревожности</a:t>
                      </a:r>
                      <a:endParaRPr lang="ru-RU" sz="1800" dirty="0">
                        <a:solidFill>
                          <a:srgbClr val="003300"/>
                        </a:solidFill>
                        <a:latin typeface="Georgia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5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класс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Неопределенность </a:t>
                      </a:r>
                      <a:r>
                        <a:rPr lang="ru-RU" sz="18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дальнейших жизненных 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перспектив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Переживание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ответственности совершаемого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выбора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Столкновение </a:t>
                      </a:r>
                      <a:r>
                        <a:rPr lang="ru-RU" sz="18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ситуацией выпускных экзаменов 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выбора</a:t>
                      </a:r>
                      <a:r>
                        <a:rPr lang="ru-RU" sz="1800" b="1" i="1" baseline="0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профильного</a:t>
                      </a:r>
                      <a:r>
                        <a:rPr lang="ru-RU" sz="1800" b="1" i="1" baseline="0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предмета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10-й 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классе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Неуспешность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 взаимодействии с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взрослыми, одноклассниками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Хроническая </a:t>
                      </a:r>
                      <a:r>
                        <a:rPr lang="ru-RU" sz="18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 эпизодическая учебная </a:t>
                      </a:r>
                      <a:r>
                        <a:rPr lang="ru-RU" sz="1800" b="1" i="1" dirty="0" err="1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неуспешность</a:t>
                      </a:r>
                      <a:r>
                        <a:rPr lang="ru-RU" sz="18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27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класс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Резкое </a:t>
                      </a:r>
                      <a:r>
                        <a:rPr lang="ru-RU" sz="18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усложнение учебной 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Необходимость </a:t>
                      </a:r>
                      <a:r>
                        <a:rPr lang="ru-RU" sz="180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адаптироваться к новому (или измененному) классному </a:t>
                      </a: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коллективу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Неуспешность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 взаимодействии с учителями или 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одноклассниками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Хроническая </a:t>
                      </a:r>
                      <a:r>
                        <a:rPr lang="ru-RU" sz="180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 эпизодическая учебная </a:t>
                      </a:r>
                      <a:r>
                        <a:rPr lang="ru-RU" sz="1800" b="1" i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неуспешность</a:t>
                      </a:r>
                      <a:endParaRPr lang="ru-RU" sz="1800" b="1" i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32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класс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906" marR="23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Неуспешность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 взаимодействии с учителями или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одноклассниками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Хроническая </a:t>
                      </a:r>
                      <a:r>
                        <a:rPr lang="ru-RU" sz="18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 эпизодическая учебная </a:t>
                      </a:r>
                      <a:r>
                        <a:rPr lang="ru-RU" sz="1800" b="1" i="1" dirty="0" err="1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неуспешность</a:t>
                      </a:r>
                      <a:endParaRPr lang="ru-RU" sz="1800" b="1" i="1" dirty="0" smtClean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Столкновение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ситуацией выпускных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экзаменов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i="1" baseline="0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Переживание </a:t>
                      </a:r>
                      <a:r>
                        <a:rPr lang="ru-RU" sz="1800" b="1" i="1" dirty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ответственности совершаемого </a:t>
                      </a: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выбора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Резкое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учебных нагрузок, связанное с подготовкой к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поступлению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ВУЗы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28"/>
            <a:ext cx="816005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Советы  родителям  по адаптации </a:t>
            </a:r>
          </a:p>
          <a:p>
            <a:pPr algn="ctr"/>
            <a:r>
              <a:rPr lang="ru-RU" sz="3200" b="1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первоклассников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к  школе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285992"/>
            <a:ext cx="2071702" cy="18573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8575" cap="sq">
            <a:solidFill>
              <a:srgbClr val="000099"/>
            </a:solidFill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3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Box 5"/>
          <p:cNvSpPr txBox="1"/>
          <p:nvPr/>
        </p:nvSpPr>
        <p:spPr>
          <a:xfrm>
            <a:off x="642910" y="207167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596" y="1571612"/>
            <a:ext cx="635798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Совет первый: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самое главное, что вы можете подарить своему ребенку, — это ваше внимание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Совет второй: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ваше положительное отношение к школе, учителям и воспитателям упростит ребенку период адаптации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Совет третий: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помогите ребенку привыкнуть к новому режиму жизни, установить отношения со сверстниками и чувствовать себя уверенно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14290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Для   родителей   пятиклассников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857232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Blip>
                <a:blip r:embed="rId3"/>
              </a:buBlip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Главное – абсолютное принятие ребенка со всеми его достоинствами и недостатками</a:t>
            </a:r>
          </a:p>
          <a:p>
            <a:pPr algn="just">
              <a:buBlip>
                <a:blip r:embed="rId3"/>
              </a:buBlip>
            </a:pP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 Не отказываете ребенку в помощи при подготовке домашнего задания, но не делайте ничего вместо него</a:t>
            </a:r>
          </a:p>
          <a:p>
            <a:pPr algn="just"/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 Помогите пятикласснику запомнить имена, отчества и фамилии учителей</a:t>
            </a:r>
          </a:p>
          <a:p>
            <a:pPr algn="just">
              <a:buBlip>
                <a:blip r:embed="rId3"/>
              </a:buBlip>
            </a:pP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 Обеспечьте своему ребенку соблюдение оптимального для этого возраста режима дня и удобное рабочее место дома </a:t>
            </a:r>
          </a:p>
          <a:p>
            <a:pPr algn="just">
              <a:buBlip>
                <a:blip r:embed="rId3"/>
              </a:buBlip>
            </a:pP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 Позаботьтесь о том, чтобы у вашего ребенка были друзья из класса</a:t>
            </a:r>
          </a:p>
          <a:p>
            <a:pPr algn="just">
              <a:buBlip>
                <a:blip r:embed="rId3"/>
              </a:buBlip>
            </a:pP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  <a:p>
            <a:pPr algn="just">
              <a:buBlip>
                <a:blip r:embed="rId3"/>
              </a:buBlip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 Радуйтесь достижениям своего ребенка</a:t>
            </a:r>
          </a:p>
        </p:txBody>
      </p:sp>
      <p:pic>
        <p:nvPicPr>
          <p:cNvPr id="9220" name="Picture 4" descr="C:\Users\PC\Desktop\Раб стол\КАРТИНКИ ДЛЯ ПРЕЗЕНТАЦИЙ\434_9bd2a15ba5743fd519a81f141523d5a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4643446"/>
            <a:ext cx="2858534" cy="19288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8575" cap="sq">
            <a:solidFill>
              <a:srgbClr val="0066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928670"/>
            <a:ext cx="8643998" cy="3454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Переход к обучению в старшей школе связан с резким возрастанием учебной нагрузки. Важно помочь ребенку научиться грамотно распределять свое время и планировать день так, чтобы оставалось время для отдыха, сна и </a:t>
            </a:r>
            <a:r>
              <a:rPr lang="ru-RU" sz="16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внеучебных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дел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Профессиональное самоопределение — важнейшая задача данного возраста. Родители могут помочь своему ребенку сделать этот серьезнейший выбор. Предоставить юноше или девушке возможность обсуждать свои жизненные планы, не навязывая принятого заранее решения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Старшеклассник ощущает себя взрослым человеком. Задача родителей — подумать, как можно эффективно реализовывать эту «взрослость», попытаться строить отношения с ребенком на новых, партнерских, «началах». Или, по крайней мере, хотя бы стремиться к этому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Родителям   десятиклассников 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5" name="Picture 1" descr="C:\Users\PC\Desktop\Раб стол\КАРТИНКИ ДЛЯ ПРЕЗЕНТАЦИЙ\52b19e7f2dc9d24faae6f4a6d430cc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4214818"/>
            <a:ext cx="2928958" cy="2141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8575" cap="sq">
            <a:solidFill>
              <a:srgbClr val="008000"/>
            </a:solidFill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3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57166"/>
            <a:ext cx="778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Georgia" pitchFamily="18" charset="0"/>
              </a:rPr>
              <a:t/>
            </a:r>
            <a:br>
              <a:rPr lang="ru-RU" sz="2000" b="1" i="1" dirty="0" smtClean="0">
                <a:latin typeface="Georgia" pitchFamily="18" charset="0"/>
              </a:rPr>
            </a:br>
            <a:endParaRPr lang="ru-RU" sz="2000" b="1" i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14290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Родителям   выпускников 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(9, 11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кл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)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28596" y="1117968"/>
            <a:ext cx="842968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проговорить с ребенком перспективы, возникающие в случае успешной сдачи экзамена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поддерживать  ощущение готовности к экзамену, отмечая затрачиваемые усилия и их результат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повышения интеллектуальной активности 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организовать рабочее место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16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каждые 40—50 минут ребенку необходимо оторваться от занятий, сменить вид деятельности для того, чтобы не наступало «хроническое утомление»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следует настаивать, чтобы ребенок выключал музыку или телевизор при подготовке к экзаменам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16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Желательно, чтобы выпускник при желании имел возможность рассказать родителям выученный материал. Во-первых, проговаривание закрепляет материал в памяти, а во-вторых, снимает панику («Я нечего не знаю!!!»)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ru-RU" sz="10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Экзамены вызывают у школьника сильный стресс, поэтому велика вероятность развития заболеваний </a:t>
            </a:r>
            <a:r>
              <a:rPr lang="ru-RU" sz="1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 и особенно желудочно-кишечного тракта. </a:t>
            </a:r>
            <a:r>
              <a:rPr lang="ru-RU" sz="1600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Важно особенно внимательно следить за режимом питания ребенка</a:t>
            </a:r>
            <a:endParaRPr lang="ru-RU" sz="10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C:\Users\PC\Desktop\Раб стол\КАРТИНКИ ДЛЯ ПРЕЗЕНТАЦИЙ\картинки КНИГИ +ПАПКИ НОВЫЕ\КНИГИ\x_7603785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3014" y="214290"/>
            <a:ext cx="813828" cy="10001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9050" cap="sq">
            <a:solidFill>
              <a:srgbClr val="000099"/>
            </a:solidFill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3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6" name="Picture 2" descr="C:\Users\PC\Desktop\Раб стол\КАРТИНКИ ДЛЯ ПРЕЗЕНТАЦИЙ\nwsimg_3951_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7" y="214291"/>
            <a:ext cx="857256" cy="9286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19050" cap="sq">
            <a:solidFill>
              <a:srgbClr val="000099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6146" name="Picture 2" descr="C:\Users\PC\Desktop\РОДИТЕЛЬСКОЕ СОБРАНИЕ КИИК\90412914_3352215_97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214290"/>
            <a:ext cx="2286016" cy="2276530"/>
          </a:xfrm>
          <a:prstGeom prst="ellipse">
            <a:avLst/>
          </a:prstGeom>
          <a:ln>
            <a:solidFill>
              <a:srgbClr val="003300"/>
            </a:solidFill>
          </a:ln>
          <a:effectLst>
            <a:softEdge rad="112500"/>
          </a:effectLst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0034" y="1857364"/>
            <a:ext cx="821537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адача </a:t>
            </a:r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взрослого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подготовить ребёнка к самостоятельной жизни, вырастить его нравственно,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физически и психологически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здоровым, научить грамотно, ответственно и эффективно сохранять здоровье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24" y="428604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ЗАКЛЮЧЕНИЕ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435769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0099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“Чтобы сделать ребёнка умным и рассудительным,  сделайте его крепким и здоровым” </a:t>
            </a:r>
          </a:p>
          <a:p>
            <a:pPr algn="r"/>
            <a:r>
              <a:rPr lang="ru-RU" b="1" i="1" dirty="0" smtClean="0">
                <a:solidFill>
                  <a:srgbClr val="000099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Ж.-Ж.Руссо 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2910" y="5643578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СПАСИБО   ЗА   ВНИМАНИЕ!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pic>
        <p:nvPicPr>
          <p:cNvPr id="5" name="Picture 2" descr="C:\Users\PC\Desktop\Раб стол\КАРТИНКИ ДЛЯ ПРЕЗЕНТАЦИЙ\lifesty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214422"/>
            <a:ext cx="3143272" cy="3343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FFC000"/>
            </a:solidFill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3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/>
          <p:cNvSpPr/>
          <p:nvPr/>
        </p:nvSpPr>
        <p:spPr>
          <a:xfrm>
            <a:off x="285720" y="357166"/>
            <a:ext cx="8001056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ЗДОРОВЬЕ   ЧЕЛОВЕКА  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5000636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-  состояние полной физической, душевной и социальной гармонии, прекрасного самочувствия, радости и счастья, вследствие отсутствия болезней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571472" y="1285860"/>
            <a:ext cx="428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-состояние человеческого организма, при котором все его внутренние органы и он в целом способны исправно осуществлять свои основные функции</a:t>
            </a:r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1026" name="Picture 2" descr="C:\Users\PC\Desktop\z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1313" y="1357298"/>
            <a:ext cx="3351092" cy="38576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3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TextBox 10"/>
          <p:cNvSpPr txBox="1"/>
          <p:nvPr/>
        </p:nvSpPr>
        <p:spPr>
          <a:xfrm>
            <a:off x="357158" y="485776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ru-RU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ФИЗИЧЕСКОЕ  ЗДОРОВЬЕ  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4" name="Рисунок 23"/>
          <p:cNvGraphicFramePr>
            <a:graphicFrameLocks noGrp="1"/>
          </p:cNvGraphicFramePr>
          <p:nvPr>
            <p:ph type="pic" idx="1"/>
          </p:nvPr>
        </p:nvGraphicFramePr>
        <p:xfrm>
          <a:off x="1792288" y="612775"/>
          <a:ext cx="5486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Текст 2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386D-AB99-44B8-8578-95FBB6D65D39}" type="datetime1">
              <a:rPr lang="ru-RU" smtClean="0"/>
              <a:pPr/>
              <a:t>26.08.2021</a:t>
            </a:fld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7" name="TextBox 6"/>
          <p:cNvSpPr txBox="1"/>
          <p:nvPr/>
        </p:nvSpPr>
        <p:spPr>
          <a:xfrm>
            <a:off x="714348" y="357166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СОСТАВЛЯЮЩИЕ    ЗДОРОВЬЯ:</a:t>
            </a:r>
          </a:p>
        </p:txBody>
      </p:sp>
      <p:graphicFrame>
        <p:nvGraphicFramePr>
          <p:cNvPr id="26" name="Схема 25"/>
          <p:cNvGraphicFramePr/>
          <p:nvPr/>
        </p:nvGraphicFramePr>
        <p:xfrm>
          <a:off x="214282" y="1214422"/>
          <a:ext cx="871543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C:\Users\PC\Desktop\Раб стол\КАРТИНКИ ДЛЯ ПРЕЗЕНТАЦИЙ\two_boys_and_two_girls_playing_beach_volleyball_zz028028_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72263" y="1000108"/>
            <a:ext cx="2109913" cy="1571636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7" name="Picture 3" descr="C:\Users\PC\Desktop\Раб стол\КАРТИНКИ ДЛЯ ПРЕЗЕНТАЦИЙ\974393809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72264" y="2857495"/>
            <a:ext cx="2071702" cy="137250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9" name="Picture 5" descr="C:\Users\PC\Desktop\Раб стол\КАРТИНКИ ДЛЯ ПРЕЗЕНТАЦИЙ\f1373179c1c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72264" y="4500570"/>
            <a:ext cx="2071702" cy="1453155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pic>
        <p:nvPicPr>
          <p:cNvPr id="10" name="Picture 4" descr="C:\Users\PC\Desktop\str_97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500174"/>
            <a:ext cx="3334871" cy="3500462"/>
          </a:xfrm>
          <a:prstGeom prst="ellipse">
            <a:avLst/>
          </a:prstGeom>
          <a:ln w="6350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/>
          <p:cNvSpPr/>
          <p:nvPr/>
        </p:nvSpPr>
        <p:spPr>
          <a:xfrm>
            <a:off x="1285852" y="500042"/>
            <a:ext cx="645080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СОЦИАЛЬНОЕ   ЗДОРОВЬЕ</a:t>
            </a:r>
            <a:endParaRPr lang="ru-RU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214554"/>
            <a:ext cx="528641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- способность жить и общаться с другими людьми в нашем мире  </a:t>
            </a:r>
          </a:p>
          <a:p>
            <a:pPr algn="just"/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4286257"/>
            <a:ext cx="60007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000636"/>
            <a:ext cx="8501122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"</a:t>
            </a:r>
            <a:r>
              <a:rPr lang="ru-RU" sz="3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Поступай с другими так,  как хочешь чтобы поступали с тобой</a:t>
            </a:r>
            <a:r>
              <a:rPr lang="ru-RU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"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Прямоугольник 4"/>
          <p:cNvSpPr/>
          <p:nvPr/>
        </p:nvSpPr>
        <p:spPr>
          <a:xfrm>
            <a:off x="1335788" y="357166"/>
            <a:ext cx="664957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ПСИХИЧЕСКОЕ  ЗДОРОВЬЕ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857364"/>
            <a:ext cx="44291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- состояние благополучия, при котором человек может реализовать свой собственный потенциал, справляться с обычными жизненными стрессами, продуктивно и плодотворно работать, а также вносить вклад в жизнь своего сообщества</a:t>
            </a:r>
            <a:endParaRPr lang="ru-RU" sz="2200" b="1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1026" name="Picture 2" descr="C:\Users\PC\Desktop\Раб стол\КАРТИНКИ ДЛЯ ПРЕЗЕНТАЦИЙ\0_77958_56f893ee_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714488"/>
            <a:ext cx="3789047" cy="36445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chemeClr val="accent3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428736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Позитивное настроение, в котором находится человек. Основу составляют такие состояния как: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endParaRPr lang="ru-RU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03300"/>
                </a:solidFill>
                <a:latin typeface="Georgia" pitchFamily="18" charset="0"/>
              </a:rPr>
              <a:t>Полное спокойствие</a:t>
            </a: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Char char="ü"/>
            </a:pPr>
            <a:endParaRPr lang="ru-RU" b="1" i="1" dirty="0" smtClean="0">
              <a:solidFill>
                <a:srgbClr val="003300"/>
              </a:solidFill>
              <a:latin typeface="Georgia" pitchFamily="18" charset="0"/>
            </a:endParaRP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03300"/>
                </a:solidFill>
                <a:latin typeface="Georgia" pitchFamily="18" charset="0"/>
              </a:rPr>
              <a:t>Уверенность в своих силах</a:t>
            </a: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Char char="ü"/>
            </a:pPr>
            <a:endParaRPr lang="ru-RU" b="1" i="1" dirty="0" smtClean="0">
              <a:solidFill>
                <a:srgbClr val="003300"/>
              </a:solidFill>
              <a:latin typeface="Georgia" pitchFamily="18" charset="0"/>
            </a:endParaRPr>
          </a:p>
          <a:p>
            <a:pPr marL="800100" lvl="1" indent="-342900"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03300"/>
                </a:solidFill>
                <a:latin typeface="Georgia" pitchFamily="18" charset="0"/>
              </a:rPr>
              <a:t>Вдохновение</a:t>
            </a:r>
          </a:p>
          <a:p>
            <a:pPr marL="1714500" lvl="3" indent="-342900">
              <a:spcBef>
                <a:spcPct val="50000"/>
              </a:spcBef>
              <a:buFont typeface="Wingdings" pitchFamily="2" charset="2"/>
              <a:buChar char="ü"/>
            </a:pPr>
            <a:endParaRPr lang="ru-RU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2.  Высокий уровень психических возможностей, благодаря чему человек способен выходить из различных ситуаций связанных с переживанием тревоги, страха.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85728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ПРИЗНАКИ  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ПСИХИЧЕСКОГО   ЗДОРОВЬЯ: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3074" name="Picture 2" descr="C:\Users\PC\Desktop\Wallpaper-Happy-children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143116"/>
            <a:ext cx="3571900" cy="27146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8575" cap="sq">
            <a:solidFill>
              <a:srgbClr val="7030A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1714480" y="6072206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i="1" u="sng" dirty="0" smtClean="0">
                <a:solidFill>
                  <a:srgbClr val="003300"/>
                </a:solidFill>
                <a:latin typeface="Georgia" pitchFamily="18" charset="0"/>
              </a:rPr>
              <a:t>Для того чтобы быть здоровым необходимо  </a:t>
            </a:r>
            <a:r>
              <a:rPr lang="ru-RU" sz="2000" b="1" i="1" u="sng" dirty="0" smtClean="0">
                <a:solidFill>
                  <a:srgbClr val="003300"/>
                </a:solidFill>
                <a:latin typeface="Georgia" pitchFamily="18" charset="0"/>
              </a:rPr>
              <a:t>научиться</a:t>
            </a:r>
            <a:r>
              <a:rPr lang="ru-RU" sz="1600" b="1" i="1" u="sng" dirty="0" smtClean="0">
                <a:solidFill>
                  <a:srgbClr val="003300"/>
                </a:solidFill>
                <a:latin typeface="Georgia" pitchFamily="18" charset="0"/>
              </a:rPr>
              <a:t> поддерживать психическое благополучие своего организма</a:t>
            </a:r>
            <a:endParaRPr lang="ru-RU" sz="1600" b="1" i="1" u="sng" dirty="0">
              <a:solidFill>
                <a:srgbClr val="0033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4099" name="Picture 3" descr="C:\Users\PC\Desktop\Раб стол\КАРТИНКИ ДЛЯ ПРЕЗЕНТАЦИЙ\1358341301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643570" y="1071546"/>
            <a:ext cx="2714644" cy="24678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8575" cap="sq">
            <a:solidFill>
              <a:srgbClr val="0080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571472" y="1142984"/>
            <a:ext cx="4857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i="1" u="sng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b="1" i="1" u="sng" dirty="0" smtClean="0">
                <a:solidFill>
                  <a:srgbClr val="C00000"/>
                </a:solidFill>
                <a:latin typeface="Georgia" pitchFamily="18" charset="0"/>
              </a:rPr>
              <a:t>Нормальная</a:t>
            </a:r>
            <a:r>
              <a:rPr lang="ru-RU" b="1" i="1" dirty="0" smtClean="0">
                <a:solidFill>
                  <a:srgbClr val="003300"/>
                </a:solidFill>
                <a:latin typeface="Georgia" pitchFamily="18" charset="0"/>
              </a:rPr>
              <a:t> </a:t>
            </a:r>
          </a:p>
          <a:p>
            <a:pPr algn="just"/>
            <a:r>
              <a:rPr lang="ru-RU" b="1" i="1" dirty="0" smtClean="0">
                <a:solidFill>
                  <a:srgbClr val="003300"/>
                </a:solidFill>
                <a:latin typeface="Georgia" pitchFamily="18" charset="0"/>
              </a:rPr>
              <a:t>– создание соответствующих условий для развития всего лучшего, что возможно  в конкретном   возрасте</a:t>
            </a:r>
          </a:p>
          <a:p>
            <a:pPr algn="just">
              <a:buFont typeface="Wingdings" pitchFamily="2" charset="2"/>
              <a:buNone/>
            </a:pPr>
            <a:endParaRPr lang="ru-RU" b="1" i="1" dirty="0" smtClean="0">
              <a:solidFill>
                <a:srgbClr val="003300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b="1" i="1" dirty="0" smtClean="0">
              <a:solidFill>
                <a:srgbClr val="003300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b="1" i="1" dirty="0" smtClean="0">
              <a:solidFill>
                <a:srgbClr val="003300"/>
              </a:solidFill>
              <a:latin typeface="Georgia" pitchFamily="18" charset="0"/>
            </a:endParaRPr>
          </a:p>
          <a:p>
            <a:pPr algn="just"/>
            <a:r>
              <a:rPr lang="ru-RU" b="1" i="1" u="sng" dirty="0" smtClean="0">
                <a:solidFill>
                  <a:srgbClr val="C00000"/>
                </a:solidFill>
                <a:latin typeface="Georgia" pitchFamily="18" charset="0"/>
              </a:rPr>
              <a:t>Аномальная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r>
              <a:rPr lang="ru-RU" b="1" i="1" dirty="0" smtClean="0">
                <a:solidFill>
                  <a:srgbClr val="003300"/>
                </a:solidFill>
                <a:latin typeface="Georgia" pitchFamily="18" charset="0"/>
              </a:rPr>
              <a:t>– </a:t>
            </a:r>
            <a:r>
              <a:rPr lang="ru-RU" b="1" i="1" dirty="0" err="1" smtClean="0">
                <a:solidFill>
                  <a:srgbClr val="003300"/>
                </a:solidFill>
                <a:latin typeface="Georgia" pitchFamily="18" charset="0"/>
              </a:rPr>
              <a:t>дисфункциональная</a:t>
            </a:r>
            <a:endParaRPr lang="ru-RU" b="1" i="1" dirty="0" smtClean="0">
              <a:solidFill>
                <a:srgbClr val="003300"/>
              </a:solidFill>
              <a:latin typeface="Georgia" pitchFamily="18" charset="0"/>
            </a:endParaRPr>
          </a:p>
          <a:p>
            <a:pPr algn="just"/>
            <a:r>
              <a:rPr lang="ru-RU" b="1" i="1" dirty="0" err="1" smtClean="0">
                <a:solidFill>
                  <a:srgbClr val="003300"/>
                </a:solidFill>
                <a:latin typeface="Georgia" pitchFamily="18" charset="0"/>
              </a:rPr>
              <a:t>Дисфункциональное</a:t>
            </a:r>
            <a:r>
              <a:rPr lang="ru-RU" b="1" i="1" dirty="0" smtClean="0">
                <a:solidFill>
                  <a:srgbClr val="003300"/>
                </a:solidFill>
                <a:latin typeface="Georgia" pitchFamily="18" charset="0"/>
              </a:rPr>
              <a:t> составление совместной общности ребенка и значимого взрослого приводит к нарушениям психологического здоровья ребенка, к  крайним (чрезвычайным) формам реагирования    и    самоопределения</a:t>
            </a:r>
            <a:endParaRPr lang="ru-RU" b="1" i="1" dirty="0">
              <a:solidFill>
                <a:srgbClr val="003300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357166"/>
            <a:ext cx="8786874" cy="6832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ОСНОВА   ПСИХОЛОГИЧЕСКОГО   ЗДОРОВЬЯ –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ДЕТСКО-ВЗРОСЛАЯ   ОБЩНОСТЬ</a:t>
            </a:r>
          </a:p>
        </p:txBody>
      </p:sp>
      <p:pic>
        <p:nvPicPr>
          <p:cNvPr id="4100" name="Picture 4" descr="C:\Users\PC\Desktop\Ключевые_осбенности_воспитания_детей._10_заповедей_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4000504"/>
            <a:ext cx="2790448" cy="23574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8575" cap="sq">
            <a:solidFill>
              <a:srgbClr val="003300"/>
            </a:solidFill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3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ИЗИКА+ПСИХОЛОГИЯ\ФОНЫ ШАБЛОНЫ ДЛЯ ПРЕЗЕНТАЦИЙ\Vol\bv101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57000" contrast="-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27.08.2021г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57166"/>
            <a:ext cx="821537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ПРИЧИНЫ   НАРУШЕНИЯ ПСИХОЛОГИЧЕСКОГО   ЗДОРОВЬЯ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1785926"/>
            <a:ext cx="47149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К отклонениям в состоянии психологического здоровья детей и подростков приводит сочетание неблагоприятных внешних факторов (семейные, школьные, взаимоотношения со сверстниками) с индивидуальной предрасположенностью 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4714884"/>
            <a:ext cx="735811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  <a:buFontTx/>
              <a:buAutoNum type="arabicPeriod"/>
            </a:pPr>
            <a:r>
              <a:rPr lang="ru-RU" b="1" i="1" u="sng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Соматическое заболевания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  (дефекты психического развития)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2.  </a:t>
            </a:r>
            <a:r>
              <a:rPr lang="ru-RU" b="1" i="1" u="sng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Неблагоприятные факторы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, стрессы, воздействующие на психику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5122" name="Picture 2" descr="C:\Users\PC\Desktop\99411059_221650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28662" y="1928802"/>
            <a:ext cx="2946818" cy="23574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28575" cap="sq">
            <a:solidFill>
              <a:srgbClr val="CC6600"/>
            </a:solidFill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3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3068</TotalTime>
  <Words>1252</Words>
  <Application>Microsoft Office PowerPoint</Application>
  <PresentationFormat>Экран (4:3)</PresentationFormat>
  <Paragraphs>206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Августовская педагогическая конференция Махнёвского муниципального образования «Психологическое здоровье школьников»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Пользователь Windows</cp:lastModifiedBy>
  <cp:revision>225</cp:revision>
  <dcterms:created xsi:type="dcterms:W3CDTF">2014-05-03T09:17:38Z</dcterms:created>
  <dcterms:modified xsi:type="dcterms:W3CDTF">2021-08-26T11:17:20Z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565764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