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D2D"/>
    <a:srgbClr val="5C6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32DC4-B585-4ACC-8A35-B2CC2CD94056}" type="doc">
      <dgm:prSet loTypeId="urn:microsoft.com/office/officeart/2005/8/layout/matrix1" loCatId="matrix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A4D253D-EEF4-4ECE-8556-D2EB44DCF3F7}">
      <dgm:prSet phldrT="[Текст]" custT="1"/>
      <dgm:spPr/>
      <dgm:t>
        <a:bodyPr/>
        <a:lstStyle/>
        <a:p>
          <a:r>
            <a:rPr lang="ru-RU" sz="6000" b="1" dirty="0" smtClean="0"/>
            <a:t>БПА</a:t>
          </a:r>
          <a:endParaRPr lang="ru-RU" sz="6000" b="1" dirty="0"/>
        </a:p>
      </dgm:t>
    </dgm:pt>
    <dgm:pt modelId="{A248DE01-4C61-4154-9401-38B44807F8A1}" type="parTrans" cxnId="{354D5F25-912A-4334-935A-FEBFD888C8D5}">
      <dgm:prSet/>
      <dgm:spPr/>
      <dgm:t>
        <a:bodyPr/>
        <a:lstStyle/>
        <a:p>
          <a:endParaRPr lang="ru-RU"/>
        </a:p>
      </dgm:t>
    </dgm:pt>
    <dgm:pt modelId="{DEFD0214-3B4E-497C-B0B5-16D1A1448A20}" type="sibTrans" cxnId="{354D5F25-912A-4334-935A-FEBFD888C8D5}">
      <dgm:prSet/>
      <dgm:spPr/>
      <dgm:t>
        <a:bodyPr/>
        <a:lstStyle/>
        <a:p>
          <a:endParaRPr lang="ru-RU"/>
        </a:p>
      </dgm:t>
    </dgm:pt>
    <dgm:pt modelId="{B390E58E-09EE-4C1A-B55E-A4FF3BB3C692}">
      <dgm:prSet phldrT="[Текст]" custT="1"/>
      <dgm:spPr/>
      <dgm:t>
        <a:bodyPr anchor="t"/>
        <a:lstStyle/>
        <a:p>
          <a:r>
            <a:rPr lang="ru-RU" sz="3600" dirty="0" smtClean="0"/>
            <a:t>Спец. тариф по </a:t>
          </a:r>
        </a:p>
        <a:p>
          <a:r>
            <a:rPr lang="ru-RU" sz="3600" dirty="0" smtClean="0"/>
            <a:t>договору </a:t>
          </a:r>
          <a:r>
            <a:rPr lang="ru-RU" sz="3600" dirty="0" err="1" smtClean="0"/>
            <a:t>эквайринга</a:t>
          </a:r>
          <a:endParaRPr lang="ru-RU" sz="3600" dirty="0" smtClean="0"/>
        </a:p>
        <a:p>
          <a:r>
            <a:rPr lang="ru-RU" sz="4400" b="1" dirty="0" smtClean="0"/>
            <a:t>1%</a:t>
          </a:r>
          <a:endParaRPr lang="ru-RU" sz="4400" b="1" dirty="0"/>
        </a:p>
      </dgm:t>
    </dgm:pt>
    <dgm:pt modelId="{3AF548D8-3CF5-49D1-B467-388100F4243D}" type="parTrans" cxnId="{8DF8A794-30A5-4179-AAF4-919F24A60853}">
      <dgm:prSet/>
      <dgm:spPr/>
      <dgm:t>
        <a:bodyPr/>
        <a:lstStyle/>
        <a:p>
          <a:endParaRPr lang="ru-RU"/>
        </a:p>
      </dgm:t>
    </dgm:pt>
    <dgm:pt modelId="{30806514-4835-467C-BC9C-C90DDA90DFC6}" type="sibTrans" cxnId="{8DF8A794-30A5-4179-AAF4-919F24A60853}">
      <dgm:prSet/>
      <dgm:spPr/>
      <dgm:t>
        <a:bodyPr/>
        <a:lstStyle/>
        <a:p>
          <a:endParaRPr lang="ru-RU"/>
        </a:p>
      </dgm:t>
    </dgm:pt>
    <dgm:pt modelId="{72C84DBB-D429-4C29-9968-F941B48C5E13}">
      <dgm:prSet phldrT="[Текст]" custT="1"/>
      <dgm:spPr/>
      <dgm:t>
        <a:bodyPr anchor="t"/>
        <a:lstStyle/>
        <a:p>
          <a:endParaRPr lang="ru-RU" sz="1400" dirty="0" smtClean="0"/>
        </a:p>
        <a:p>
          <a:r>
            <a:rPr lang="ru-RU" sz="3600" dirty="0" smtClean="0"/>
            <a:t>Спец тариф аренды </a:t>
          </a:r>
          <a:r>
            <a:rPr lang="ru-RU" sz="3600" dirty="0" err="1" smtClean="0"/>
            <a:t>Эвотор</a:t>
          </a:r>
          <a:endParaRPr lang="ru-RU" sz="3600" dirty="0" smtClean="0"/>
        </a:p>
        <a:p>
          <a:r>
            <a:rPr lang="ru-RU" sz="3600" b="1" dirty="0" smtClean="0"/>
            <a:t>       1500 </a:t>
          </a:r>
          <a:r>
            <a:rPr lang="ru-RU" sz="3600" b="0" dirty="0" err="1" smtClean="0"/>
            <a:t>руб</a:t>
          </a:r>
          <a:r>
            <a:rPr lang="ru-RU" sz="3600" b="0" dirty="0" smtClean="0"/>
            <a:t>/</a:t>
          </a:r>
          <a:r>
            <a:rPr lang="ru-RU" sz="3600" b="0" dirty="0" err="1" smtClean="0"/>
            <a:t>мес</a:t>
          </a:r>
          <a:endParaRPr lang="ru-RU" sz="3600" b="0" dirty="0"/>
        </a:p>
      </dgm:t>
    </dgm:pt>
    <dgm:pt modelId="{374DC194-A84D-406F-9D1F-BF23CAA35BEC}" type="parTrans" cxnId="{A353A658-6F44-46BF-816B-61A30BD77085}">
      <dgm:prSet/>
      <dgm:spPr/>
      <dgm:t>
        <a:bodyPr/>
        <a:lstStyle/>
        <a:p>
          <a:endParaRPr lang="ru-RU"/>
        </a:p>
      </dgm:t>
    </dgm:pt>
    <dgm:pt modelId="{52F04DD2-7148-401B-A608-DD3E6F5DE200}" type="sibTrans" cxnId="{A353A658-6F44-46BF-816B-61A30BD77085}">
      <dgm:prSet/>
      <dgm:spPr/>
      <dgm:t>
        <a:bodyPr/>
        <a:lstStyle/>
        <a:p>
          <a:endParaRPr lang="ru-RU"/>
        </a:p>
      </dgm:t>
    </dgm:pt>
    <dgm:pt modelId="{C26A5984-ECB5-4ADB-80ED-0828A8F93A7E}">
      <dgm:prSet phldrT="[Текст]" custT="1"/>
      <dgm:spPr/>
      <dgm:t>
        <a:bodyPr anchor="b"/>
        <a:lstStyle/>
        <a:p>
          <a:r>
            <a:rPr lang="ru-RU" sz="3300" b="1" dirty="0" smtClean="0">
              <a:solidFill>
                <a:schemeClr val="tx1"/>
              </a:solidFill>
            </a:rPr>
            <a:t>Бонус за сотрудничество: </a:t>
          </a:r>
        </a:p>
        <a:p>
          <a:r>
            <a:rPr lang="ru-RU" sz="3200" dirty="0" smtClean="0">
              <a:solidFill>
                <a:schemeClr val="tx1"/>
              </a:solidFill>
            </a:rPr>
            <a:t>0,5% от суммы выдачи</a:t>
          </a:r>
        </a:p>
        <a:p>
          <a:r>
            <a:rPr lang="ru-RU" sz="3200" dirty="0" smtClean="0">
              <a:solidFill>
                <a:schemeClr val="tx1"/>
              </a:solidFill>
            </a:rPr>
            <a:t>1% от суммы </a:t>
          </a:r>
          <a:r>
            <a:rPr lang="en-US" sz="3200" dirty="0" smtClean="0">
              <a:solidFill>
                <a:schemeClr val="tx1"/>
              </a:solidFill>
            </a:rPr>
            <a:t>POS </a:t>
          </a:r>
          <a:r>
            <a:rPr lang="ru-RU" sz="3200" dirty="0" smtClean="0">
              <a:solidFill>
                <a:schemeClr val="tx1"/>
              </a:solidFill>
            </a:rPr>
            <a:t>оборота</a:t>
          </a:r>
          <a:endParaRPr lang="ru-RU" sz="3200" dirty="0">
            <a:solidFill>
              <a:schemeClr val="tx1"/>
            </a:solidFill>
          </a:endParaRPr>
        </a:p>
      </dgm:t>
    </dgm:pt>
    <dgm:pt modelId="{6B5D4597-3C5F-4B65-9AB4-35FE38736BEB}" type="parTrans" cxnId="{B2763C7F-C49D-4D44-BB31-0A78F7F07812}">
      <dgm:prSet/>
      <dgm:spPr/>
      <dgm:t>
        <a:bodyPr/>
        <a:lstStyle/>
        <a:p>
          <a:endParaRPr lang="ru-RU"/>
        </a:p>
      </dgm:t>
    </dgm:pt>
    <dgm:pt modelId="{060FFF92-F5F8-48F5-B9AF-5EFF98CC6D38}" type="sibTrans" cxnId="{B2763C7F-C49D-4D44-BB31-0A78F7F07812}">
      <dgm:prSet/>
      <dgm:spPr/>
      <dgm:t>
        <a:bodyPr/>
        <a:lstStyle/>
        <a:p>
          <a:endParaRPr lang="ru-RU"/>
        </a:p>
      </dgm:t>
    </dgm:pt>
    <dgm:pt modelId="{BA58F7CE-885C-4979-8E4B-19EB5D719C5E}">
      <dgm:prSet phldrT="[Текст]" custT="1"/>
      <dgm:spPr/>
      <dgm:t>
        <a:bodyPr anchor="b"/>
        <a:lstStyle/>
        <a:p>
          <a:pPr algn="ctr"/>
          <a:r>
            <a:rPr lang="ru-RU" sz="3300" b="1" dirty="0" smtClean="0">
              <a:solidFill>
                <a:schemeClr val="tx1"/>
              </a:solidFill>
            </a:rPr>
            <a:t>      Бонус за результат:</a:t>
          </a:r>
        </a:p>
        <a:p>
          <a:pPr algn="l"/>
          <a:r>
            <a:rPr lang="ru-RU" sz="3300" b="1" dirty="0" smtClean="0">
              <a:solidFill>
                <a:schemeClr val="tx1"/>
              </a:solidFill>
            </a:rPr>
            <a:t>             </a:t>
          </a:r>
          <a:r>
            <a:rPr lang="ru-RU" sz="3200" dirty="0" smtClean="0">
              <a:solidFill>
                <a:schemeClr val="tx1"/>
              </a:solidFill>
            </a:rPr>
            <a:t>3% - 5% - 6%</a:t>
          </a:r>
        </a:p>
        <a:p>
          <a:pPr algn="ctr"/>
          <a:r>
            <a:rPr lang="ru-RU" sz="3200" dirty="0" smtClean="0">
              <a:solidFill>
                <a:schemeClr val="tx1"/>
              </a:solidFill>
            </a:rPr>
            <a:t>от роста оборотов</a:t>
          </a:r>
          <a:endParaRPr lang="ru-RU" sz="3200" dirty="0">
            <a:solidFill>
              <a:schemeClr val="tx1"/>
            </a:solidFill>
          </a:endParaRPr>
        </a:p>
      </dgm:t>
    </dgm:pt>
    <dgm:pt modelId="{0EE6C909-362E-46E5-AFD3-E30A5C3CF07A}" type="parTrans" cxnId="{EDE12597-79DB-4FF4-8EDC-5B3BD3922353}">
      <dgm:prSet/>
      <dgm:spPr/>
      <dgm:t>
        <a:bodyPr/>
        <a:lstStyle/>
        <a:p>
          <a:endParaRPr lang="ru-RU"/>
        </a:p>
      </dgm:t>
    </dgm:pt>
    <dgm:pt modelId="{9360C3EE-FBA9-4974-AC31-409622C052DC}" type="sibTrans" cxnId="{EDE12597-79DB-4FF4-8EDC-5B3BD3922353}">
      <dgm:prSet/>
      <dgm:spPr/>
      <dgm:t>
        <a:bodyPr/>
        <a:lstStyle/>
        <a:p>
          <a:endParaRPr lang="ru-RU"/>
        </a:p>
      </dgm:t>
    </dgm:pt>
    <dgm:pt modelId="{A02B0FB7-BAA1-43B2-8A57-5CEDF6258E82}" type="pres">
      <dgm:prSet presAssocID="{87B32DC4-B585-4ACC-8A35-B2CC2CD9405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7DCDD3-2404-4CBB-9771-B9EB8F4394B7}" type="pres">
      <dgm:prSet presAssocID="{87B32DC4-B585-4ACC-8A35-B2CC2CD94056}" presName="matrix" presStyleCnt="0"/>
      <dgm:spPr/>
    </dgm:pt>
    <dgm:pt modelId="{3E079CC5-8B75-4AB7-9862-FBA1063F506D}" type="pres">
      <dgm:prSet presAssocID="{87B32DC4-B585-4ACC-8A35-B2CC2CD94056}" presName="tile1" presStyleLbl="node1" presStyleIdx="0" presStyleCnt="4"/>
      <dgm:spPr/>
      <dgm:t>
        <a:bodyPr/>
        <a:lstStyle/>
        <a:p>
          <a:endParaRPr lang="ru-RU"/>
        </a:p>
      </dgm:t>
    </dgm:pt>
    <dgm:pt modelId="{0B94911C-A583-4687-A0C5-5058A8B12B35}" type="pres">
      <dgm:prSet presAssocID="{87B32DC4-B585-4ACC-8A35-B2CC2CD9405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F92E7-C351-4C02-BEE9-40EC85A7EF02}" type="pres">
      <dgm:prSet presAssocID="{87B32DC4-B585-4ACC-8A35-B2CC2CD94056}" presName="tile2" presStyleLbl="node1" presStyleIdx="1" presStyleCnt="4"/>
      <dgm:spPr/>
      <dgm:t>
        <a:bodyPr/>
        <a:lstStyle/>
        <a:p>
          <a:endParaRPr lang="ru-RU"/>
        </a:p>
      </dgm:t>
    </dgm:pt>
    <dgm:pt modelId="{5F39EF91-86DE-48C4-9BBF-41981DF473F6}" type="pres">
      <dgm:prSet presAssocID="{87B32DC4-B585-4ACC-8A35-B2CC2CD9405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5463B-F396-45F9-9700-7AEFF4999561}" type="pres">
      <dgm:prSet presAssocID="{87B32DC4-B585-4ACC-8A35-B2CC2CD94056}" presName="tile3" presStyleLbl="node1" presStyleIdx="2" presStyleCnt="4"/>
      <dgm:spPr/>
      <dgm:t>
        <a:bodyPr/>
        <a:lstStyle/>
        <a:p>
          <a:endParaRPr lang="ru-RU"/>
        </a:p>
      </dgm:t>
    </dgm:pt>
    <dgm:pt modelId="{2FDB3AA4-ADD3-4680-B12F-4A9673798EC7}" type="pres">
      <dgm:prSet presAssocID="{87B32DC4-B585-4ACC-8A35-B2CC2CD9405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75581-C18C-417C-911E-A13FB82D2421}" type="pres">
      <dgm:prSet presAssocID="{87B32DC4-B585-4ACC-8A35-B2CC2CD94056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49464840-F3CF-4E7F-9B5D-F8DEBD46BA42}" type="pres">
      <dgm:prSet presAssocID="{87B32DC4-B585-4ACC-8A35-B2CC2CD9405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BBFD0-281E-4C05-A2CA-524B0826604B}" type="pres">
      <dgm:prSet presAssocID="{87B32DC4-B585-4ACC-8A35-B2CC2CD94056}" presName="centerTile" presStyleLbl="fgShp" presStyleIdx="0" presStyleCnt="1" custScaleX="71811" custScaleY="8265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63C7F-C49D-4D44-BB31-0A78F7F07812}" srcId="{FA4D253D-EEF4-4ECE-8556-D2EB44DCF3F7}" destId="{C26A5984-ECB5-4ADB-80ED-0828A8F93A7E}" srcOrd="2" destOrd="0" parTransId="{6B5D4597-3C5F-4B65-9AB4-35FE38736BEB}" sibTransId="{060FFF92-F5F8-48F5-B9AF-5EFF98CC6D38}"/>
    <dgm:cxn modelId="{5540AB07-0DA3-494E-B886-C39A66E0B312}" type="presOf" srcId="{87B32DC4-B585-4ACC-8A35-B2CC2CD94056}" destId="{A02B0FB7-BAA1-43B2-8A57-5CEDF6258E82}" srcOrd="0" destOrd="0" presId="urn:microsoft.com/office/officeart/2005/8/layout/matrix1"/>
    <dgm:cxn modelId="{7C301224-8551-4CFB-9211-0CA94BCAB8A4}" type="presOf" srcId="{C26A5984-ECB5-4ADB-80ED-0828A8F93A7E}" destId="{2FDB3AA4-ADD3-4680-B12F-4A9673798EC7}" srcOrd="1" destOrd="0" presId="urn:microsoft.com/office/officeart/2005/8/layout/matrix1"/>
    <dgm:cxn modelId="{6052A25E-97AF-4AE3-9CB9-DEFED5421F88}" type="presOf" srcId="{B390E58E-09EE-4C1A-B55E-A4FF3BB3C692}" destId="{0B94911C-A583-4687-A0C5-5058A8B12B35}" srcOrd="1" destOrd="0" presId="urn:microsoft.com/office/officeart/2005/8/layout/matrix1"/>
    <dgm:cxn modelId="{2191E474-9E95-4F1E-876A-DF21EE7E7FDB}" type="presOf" srcId="{B390E58E-09EE-4C1A-B55E-A4FF3BB3C692}" destId="{3E079CC5-8B75-4AB7-9862-FBA1063F506D}" srcOrd="0" destOrd="0" presId="urn:microsoft.com/office/officeart/2005/8/layout/matrix1"/>
    <dgm:cxn modelId="{8DF8A794-30A5-4179-AAF4-919F24A60853}" srcId="{FA4D253D-EEF4-4ECE-8556-D2EB44DCF3F7}" destId="{B390E58E-09EE-4C1A-B55E-A4FF3BB3C692}" srcOrd="0" destOrd="0" parTransId="{3AF548D8-3CF5-49D1-B467-388100F4243D}" sibTransId="{30806514-4835-467C-BC9C-C90DDA90DFC6}"/>
    <dgm:cxn modelId="{EDE12597-79DB-4FF4-8EDC-5B3BD3922353}" srcId="{FA4D253D-EEF4-4ECE-8556-D2EB44DCF3F7}" destId="{BA58F7CE-885C-4979-8E4B-19EB5D719C5E}" srcOrd="3" destOrd="0" parTransId="{0EE6C909-362E-46E5-AFD3-E30A5C3CF07A}" sibTransId="{9360C3EE-FBA9-4974-AC31-409622C052DC}"/>
    <dgm:cxn modelId="{2A6734BC-E821-4375-9BF5-1B22D5C71206}" type="presOf" srcId="{BA58F7CE-885C-4979-8E4B-19EB5D719C5E}" destId="{49464840-F3CF-4E7F-9B5D-F8DEBD46BA42}" srcOrd="1" destOrd="0" presId="urn:microsoft.com/office/officeart/2005/8/layout/matrix1"/>
    <dgm:cxn modelId="{A353A658-6F44-46BF-816B-61A30BD77085}" srcId="{FA4D253D-EEF4-4ECE-8556-D2EB44DCF3F7}" destId="{72C84DBB-D429-4C29-9968-F941B48C5E13}" srcOrd="1" destOrd="0" parTransId="{374DC194-A84D-406F-9D1F-BF23CAA35BEC}" sibTransId="{52F04DD2-7148-401B-A608-DD3E6F5DE200}"/>
    <dgm:cxn modelId="{D384037B-02E4-49BE-946C-06DCA3EE2C70}" type="presOf" srcId="{C26A5984-ECB5-4ADB-80ED-0828A8F93A7E}" destId="{7C95463B-F396-45F9-9700-7AEFF4999561}" srcOrd="0" destOrd="0" presId="urn:microsoft.com/office/officeart/2005/8/layout/matrix1"/>
    <dgm:cxn modelId="{354D5F25-912A-4334-935A-FEBFD888C8D5}" srcId="{87B32DC4-B585-4ACC-8A35-B2CC2CD94056}" destId="{FA4D253D-EEF4-4ECE-8556-D2EB44DCF3F7}" srcOrd="0" destOrd="0" parTransId="{A248DE01-4C61-4154-9401-38B44807F8A1}" sibTransId="{DEFD0214-3B4E-497C-B0B5-16D1A1448A20}"/>
    <dgm:cxn modelId="{13A76A4A-5EFC-4A6E-BEF6-344370B6A801}" type="presOf" srcId="{72C84DBB-D429-4C29-9968-F941B48C5E13}" destId="{5F39EF91-86DE-48C4-9BBF-41981DF473F6}" srcOrd="1" destOrd="0" presId="urn:microsoft.com/office/officeart/2005/8/layout/matrix1"/>
    <dgm:cxn modelId="{E7A5734D-5F7A-4A31-B60B-F10E11CC18C9}" type="presOf" srcId="{FA4D253D-EEF4-4ECE-8556-D2EB44DCF3F7}" destId="{4D7BBFD0-281E-4C05-A2CA-524B0826604B}" srcOrd="0" destOrd="0" presId="urn:microsoft.com/office/officeart/2005/8/layout/matrix1"/>
    <dgm:cxn modelId="{A6BCD861-26BA-460E-9E66-718E4E4AFA95}" type="presOf" srcId="{72C84DBB-D429-4C29-9968-F941B48C5E13}" destId="{7D0F92E7-C351-4C02-BEE9-40EC85A7EF02}" srcOrd="0" destOrd="0" presId="urn:microsoft.com/office/officeart/2005/8/layout/matrix1"/>
    <dgm:cxn modelId="{0DB2A3E8-564E-43E9-B269-35C17B06A0AC}" type="presOf" srcId="{BA58F7CE-885C-4979-8E4B-19EB5D719C5E}" destId="{20A75581-C18C-417C-911E-A13FB82D2421}" srcOrd="0" destOrd="0" presId="urn:microsoft.com/office/officeart/2005/8/layout/matrix1"/>
    <dgm:cxn modelId="{34246BC9-6FA3-4759-8666-90456961DB22}" type="presParOf" srcId="{A02B0FB7-BAA1-43B2-8A57-5CEDF6258E82}" destId="{9D7DCDD3-2404-4CBB-9771-B9EB8F4394B7}" srcOrd="0" destOrd="0" presId="urn:microsoft.com/office/officeart/2005/8/layout/matrix1"/>
    <dgm:cxn modelId="{69AB1C55-B9BC-4E28-A60F-98FA101C117F}" type="presParOf" srcId="{9D7DCDD3-2404-4CBB-9771-B9EB8F4394B7}" destId="{3E079CC5-8B75-4AB7-9862-FBA1063F506D}" srcOrd="0" destOrd="0" presId="urn:microsoft.com/office/officeart/2005/8/layout/matrix1"/>
    <dgm:cxn modelId="{27157CCF-D701-45B2-8309-2D78498D192D}" type="presParOf" srcId="{9D7DCDD3-2404-4CBB-9771-B9EB8F4394B7}" destId="{0B94911C-A583-4687-A0C5-5058A8B12B35}" srcOrd="1" destOrd="0" presId="urn:microsoft.com/office/officeart/2005/8/layout/matrix1"/>
    <dgm:cxn modelId="{69C83345-41FE-4BCD-A331-1F01F996DDEC}" type="presParOf" srcId="{9D7DCDD3-2404-4CBB-9771-B9EB8F4394B7}" destId="{7D0F92E7-C351-4C02-BEE9-40EC85A7EF02}" srcOrd="2" destOrd="0" presId="urn:microsoft.com/office/officeart/2005/8/layout/matrix1"/>
    <dgm:cxn modelId="{6474697E-1DA0-4B3C-B504-5E023753BCD1}" type="presParOf" srcId="{9D7DCDD3-2404-4CBB-9771-B9EB8F4394B7}" destId="{5F39EF91-86DE-48C4-9BBF-41981DF473F6}" srcOrd="3" destOrd="0" presId="urn:microsoft.com/office/officeart/2005/8/layout/matrix1"/>
    <dgm:cxn modelId="{62FDD4FB-4D88-4E6A-ABA3-40E2B1108FD5}" type="presParOf" srcId="{9D7DCDD3-2404-4CBB-9771-B9EB8F4394B7}" destId="{7C95463B-F396-45F9-9700-7AEFF4999561}" srcOrd="4" destOrd="0" presId="urn:microsoft.com/office/officeart/2005/8/layout/matrix1"/>
    <dgm:cxn modelId="{4870430D-8A24-41D9-88E8-90AD9F609559}" type="presParOf" srcId="{9D7DCDD3-2404-4CBB-9771-B9EB8F4394B7}" destId="{2FDB3AA4-ADD3-4680-B12F-4A9673798EC7}" srcOrd="5" destOrd="0" presId="urn:microsoft.com/office/officeart/2005/8/layout/matrix1"/>
    <dgm:cxn modelId="{04FD2629-42C6-4894-A9BC-ED40741D2A4D}" type="presParOf" srcId="{9D7DCDD3-2404-4CBB-9771-B9EB8F4394B7}" destId="{20A75581-C18C-417C-911E-A13FB82D2421}" srcOrd="6" destOrd="0" presId="urn:microsoft.com/office/officeart/2005/8/layout/matrix1"/>
    <dgm:cxn modelId="{7AE0B34C-D1BF-49C2-B50B-A62A5B70773F}" type="presParOf" srcId="{9D7DCDD3-2404-4CBB-9771-B9EB8F4394B7}" destId="{49464840-F3CF-4E7F-9B5D-F8DEBD46BA42}" srcOrd="7" destOrd="0" presId="urn:microsoft.com/office/officeart/2005/8/layout/matrix1"/>
    <dgm:cxn modelId="{41E9F6A4-D3CD-42E6-A9FC-C43F06BA4CE2}" type="presParOf" srcId="{A02B0FB7-BAA1-43B2-8A57-5CEDF6258E82}" destId="{4D7BBFD0-281E-4C05-A2CA-524B0826604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79CC5-8B75-4AB7-9862-FBA1063F506D}">
      <dsp:nvSpPr>
        <dsp:cNvPr id="0" name=""/>
        <dsp:cNvSpPr/>
      </dsp:nvSpPr>
      <dsp:spPr>
        <a:xfrm rot="16200000">
          <a:off x="1389062" y="-1389062"/>
          <a:ext cx="2479675" cy="5257800"/>
        </a:xfrm>
        <a:prstGeom prst="round1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Спец. тариф по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договору </a:t>
          </a:r>
          <a:r>
            <a:rPr lang="ru-RU" sz="3600" kern="1200" dirty="0" err="1" smtClean="0"/>
            <a:t>эквайринга</a:t>
          </a:r>
          <a:endParaRPr lang="ru-RU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1%</a:t>
          </a:r>
          <a:endParaRPr lang="ru-RU" sz="4400" b="1" kern="1200" dirty="0"/>
        </a:p>
      </dsp:txBody>
      <dsp:txXfrm rot="5400000">
        <a:off x="-1" y="1"/>
        <a:ext cx="5257800" cy="1859756"/>
      </dsp:txXfrm>
    </dsp:sp>
    <dsp:sp modelId="{7D0F92E7-C351-4C02-BEE9-40EC85A7EF02}">
      <dsp:nvSpPr>
        <dsp:cNvPr id="0" name=""/>
        <dsp:cNvSpPr/>
      </dsp:nvSpPr>
      <dsp:spPr>
        <a:xfrm>
          <a:off x="5257800" y="0"/>
          <a:ext cx="5257800" cy="2479675"/>
        </a:xfrm>
        <a:prstGeom prst="round1Rect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Спец тариф аренды </a:t>
          </a:r>
          <a:r>
            <a:rPr lang="ru-RU" sz="3600" kern="1200" dirty="0" err="1" smtClean="0"/>
            <a:t>Эвотор</a:t>
          </a:r>
          <a:endParaRPr lang="ru-RU" sz="36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       1500 </a:t>
          </a:r>
          <a:r>
            <a:rPr lang="ru-RU" sz="3600" b="0" kern="1200" dirty="0" err="1" smtClean="0"/>
            <a:t>руб</a:t>
          </a:r>
          <a:r>
            <a:rPr lang="ru-RU" sz="3600" b="0" kern="1200" dirty="0" smtClean="0"/>
            <a:t>/</a:t>
          </a:r>
          <a:r>
            <a:rPr lang="ru-RU" sz="3600" b="0" kern="1200" dirty="0" err="1" smtClean="0"/>
            <a:t>мес</a:t>
          </a:r>
          <a:endParaRPr lang="ru-RU" sz="3600" b="0" kern="1200" dirty="0"/>
        </a:p>
      </dsp:txBody>
      <dsp:txXfrm>
        <a:off x="5257800" y="0"/>
        <a:ext cx="5257800" cy="1859756"/>
      </dsp:txXfrm>
    </dsp:sp>
    <dsp:sp modelId="{7C95463B-F396-45F9-9700-7AEFF4999561}">
      <dsp:nvSpPr>
        <dsp:cNvPr id="0" name=""/>
        <dsp:cNvSpPr/>
      </dsp:nvSpPr>
      <dsp:spPr>
        <a:xfrm rot="10800000">
          <a:off x="0" y="2479675"/>
          <a:ext cx="5257800" cy="2479675"/>
        </a:xfrm>
        <a:prstGeom prst="round1Rect">
          <a:avLst/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b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Бонус за сотрудничество: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0,5% от суммы выдачи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1% от суммы </a:t>
          </a:r>
          <a:r>
            <a:rPr lang="en-US" sz="3200" kern="1200" dirty="0" smtClean="0">
              <a:solidFill>
                <a:schemeClr val="tx1"/>
              </a:solidFill>
            </a:rPr>
            <a:t>POS </a:t>
          </a:r>
          <a:r>
            <a:rPr lang="ru-RU" sz="3200" kern="1200" dirty="0" smtClean="0">
              <a:solidFill>
                <a:schemeClr val="tx1"/>
              </a:solidFill>
            </a:rPr>
            <a:t>оборота</a:t>
          </a:r>
          <a:endParaRPr lang="ru-RU" sz="3200" kern="1200" dirty="0">
            <a:solidFill>
              <a:schemeClr val="tx1"/>
            </a:solidFill>
          </a:endParaRPr>
        </a:p>
      </dsp:txBody>
      <dsp:txXfrm rot="10800000">
        <a:off x="0" y="3099593"/>
        <a:ext cx="5257800" cy="1859756"/>
      </dsp:txXfrm>
    </dsp:sp>
    <dsp:sp modelId="{20A75581-C18C-417C-911E-A13FB82D2421}">
      <dsp:nvSpPr>
        <dsp:cNvPr id="0" name=""/>
        <dsp:cNvSpPr/>
      </dsp:nvSpPr>
      <dsp:spPr>
        <a:xfrm rot="5400000">
          <a:off x="6646862" y="1090612"/>
          <a:ext cx="2479675" cy="5257800"/>
        </a:xfrm>
        <a:prstGeom prst="round1Rect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b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      Бонус за результат: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             </a:t>
          </a:r>
          <a:r>
            <a:rPr lang="ru-RU" sz="3200" kern="1200" dirty="0" smtClean="0">
              <a:solidFill>
                <a:schemeClr val="tx1"/>
              </a:solidFill>
            </a:rPr>
            <a:t>3% - 5% - 6%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от роста оборотов</a:t>
          </a:r>
          <a:endParaRPr lang="ru-RU" sz="3200" kern="1200" dirty="0">
            <a:solidFill>
              <a:schemeClr val="tx1"/>
            </a:solidFill>
          </a:endParaRPr>
        </a:p>
      </dsp:txBody>
      <dsp:txXfrm rot="-5400000">
        <a:off x="5257799" y="3099593"/>
        <a:ext cx="5257800" cy="1859756"/>
      </dsp:txXfrm>
    </dsp:sp>
    <dsp:sp modelId="{4D7BBFD0-281E-4C05-A2CA-524B0826604B}">
      <dsp:nvSpPr>
        <dsp:cNvPr id="0" name=""/>
        <dsp:cNvSpPr/>
      </dsp:nvSpPr>
      <dsp:spPr>
        <a:xfrm>
          <a:off x="4125096" y="1967299"/>
          <a:ext cx="2265407" cy="1024750"/>
        </a:xfrm>
        <a:prstGeom prst="roundRect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БПА</a:t>
          </a:r>
          <a:endParaRPr lang="ru-RU" sz="6000" b="1" kern="1200" dirty="0"/>
        </a:p>
      </dsp:txBody>
      <dsp:txXfrm>
        <a:off x="4175120" y="2017323"/>
        <a:ext cx="2165359" cy="924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7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7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4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5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6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1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87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6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340C-BC5E-4EDB-BA91-F7D7EBB1F0F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3EE6-7FEF-419F-B9BC-1A18EE61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99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17" y="273269"/>
            <a:ext cx="11542526" cy="641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8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65300"/>
          <a:ext cx="1051560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38200" y="226578"/>
            <a:ext cx="10515600" cy="132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Мотивация для Партнера Банка - БПА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11364" y="226577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11501</TotalTime>
  <Words>54</Words>
  <Application>Microsoft Office PowerPoint</Application>
  <PresentationFormat>Произвольный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Цыганова Алла Алексеевна</dc:creator>
  <cp:lastModifiedBy>anton</cp:lastModifiedBy>
  <cp:revision>13</cp:revision>
  <dcterms:created xsi:type="dcterms:W3CDTF">2019-04-11T10:51:10Z</dcterms:created>
  <dcterms:modified xsi:type="dcterms:W3CDTF">2019-06-07T09:07:58Z</dcterms:modified>
</cp:coreProperties>
</file>