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7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92"/>
  </p:notesMasterIdLst>
  <p:sldIdLst>
    <p:sldId id="256" r:id="rId2"/>
    <p:sldId id="257" r:id="rId3"/>
    <p:sldId id="290" r:id="rId4"/>
    <p:sldId id="289" r:id="rId5"/>
    <p:sldId id="349" r:id="rId6"/>
    <p:sldId id="350" r:id="rId7"/>
    <p:sldId id="366" r:id="rId8"/>
    <p:sldId id="258" r:id="rId9"/>
    <p:sldId id="342" r:id="rId10"/>
    <p:sldId id="279" r:id="rId11"/>
    <p:sldId id="291" r:id="rId12"/>
    <p:sldId id="283" r:id="rId13"/>
    <p:sldId id="259" r:id="rId14"/>
    <p:sldId id="280" r:id="rId15"/>
    <p:sldId id="351" r:id="rId16"/>
    <p:sldId id="260" r:id="rId17"/>
    <p:sldId id="353" r:id="rId18"/>
    <p:sldId id="292" r:id="rId19"/>
    <p:sldId id="295" r:id="rId20"/>
    <p:sldId id="354" r:id="rId21"/>
    <p:sldId id="369" r:id="rId22"/>
    <p:sldId id="355" r:id="rId23"/>
    <p:sldId id="356" r:id="rId24"/>
    <p:sldId id="262" r:id="rId25"/>
    <p:sldId id="357" r:id="rId26"/>
    <p:sldId id="293" r:id="rId27"/>
    <p:sldId id="294" r:id="rId28"/>
    <p:sldId id="296" r:id="rId29"/>
    <p:sldId id="263" r:id="rId30"/>
    <p:sldId id="358" r:id="rId31"/>
    <p:sldId id="287" r:id="rId32"/>
    <p:sldId id="343" r:id="rId33"/>
    <p:sldId id="288" r:id="rId34"/>
    <p:sldId id="346" r:id="rId35"/>
    <p:sldId id="344" r:id="rId36"/>
    <p:sldId id="286" r:id="rId37"/>
    <p:sldId id="359" r:id="rId38"/>
    <p:sldId id="360" r:id="rId39"/>
    <p:sldId id="298" r:id="rId40"/>
    <p:sldId id="307" r:id="rId41"/>
    <p:sldId id="299" r:id="rId42"/>
    <p:sldId id="362" r:id="rId43"/>
    <p:sldId id="300" r:id="rId44"/>
    <p:sldId id="363" r:id="rId45"/>
    <p:sldId id="265" r:id="rId46"/>
    <p:sldId id="364" r:id="rId47"/>
    <p:sldId id="365" r:id="rId48"/>
    <p:sldId id="303" r:id="rId49"/>
    <p:sldId id="308" r:id="rId50"/>
    <p:sldId id="304" r:id="rId51"/>
    <p:sldId id="305" r:id="rId52"/>
    <p:sldId id="370" r:id="rId53"/>
    <p:sldId id="315" r:id="rId54"/>
    <p:sldId id="371" r:id="rId55"/>
    <p:sldId id="268" r:id="rId56"/>
    <p:sldId id="372" r:id="rId57"/>
    <p:sldId id="269" r:id="rId58"/>
    <p:sldId id="373" r:id="rId59"/>
    <p:sldId id="374" r:id="rId60"/>
    <p:sldId id="314" r:id="rId61"/>
    <p:sldId id="375" r:id="rId62"/>
    <p:sldId id="313" r:id="rId63"/>
    <p:sldId id="309" r:id="rId64"/>
    <p:sldId id="270" r:id="rId65"/>
    <p:sldId id="376" r:id="rId66"/>
    <p:sldId id="377" r:id="rId67"/>
    <p:sldId id="347" r:id="rId68"/>
    <p:sldId id="368" r:id="rId69"/>
    <p:sldId id="281" r:id="rId70"/>
    <p:sldId id="310" r:id="rId71"/>
    <p:sldId id="378" r:id="rId72"/>
    <p:sldId id="284" r:id="rId73"/>
    <p:sldId id="379" r:id="rId74"/>
    <p:sldId id="273" r:id="rId75"/>
    <p:sldId id="367" r:id="rId76"/>
    <p:sldId id="380" r:id="rId77"/>
    <p:sldId id="274" r:id="rId78"/>
    <p:sldId id="275" r:id="rId79"/>
    <p:sldId id="312" r:id="rId80"/>
    <p:sldId id="381" r:id="rId81"/>
    <p:sldId id="311" r:id="rId82"/>
    <p:sldId id="348" r:id="rId83"/>
    <p:sldId id="317" r:id="rId84"/>
    <p:sldId id="316" r:id="rId85"/>
    <p:sldId id="382" r:id="rId86"/>
    <p:sldId id="276" r:id="rId87"/>
    <p:sldId id="383" r:id="rId88"/>
    <p:sldId id="384" r:id="rId89"/>
    <p:sldId id="386" r:id="rId90"/>
    <p:sldId id="385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E28"/>
    <a:srgbClr val="59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dirty="0" smtClean="0"/>
              <a:t>Доходы</a:t>
            </a:r>
            <a:r>
              <a:rPr lang="ru-RU" sz="2800" baseline="0" dirty="0" smtClean="0"/>
              <a:t> всего, млн. руб.</a:t>
            </a:r>
            <a:endParaRPr lang="ru-RU" sz="28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ln>
          <a:solidFill>
            <a:schemeClr val="accent1"/>
          </a:solidFill>
        </a:ln>
        <a:effectLst>
          <a:outerShdw blurRad="50800" dist="50800" dir="5400000" algn="ctr" rotWithShape="0">
            <a:schemeClr val="bg1"/>
          </a:outerShdw>
        </a:effectLst>
      </c:spPr>
    </c:sideWall>
    <c:backWall>
      <c:thickness val="0"/>
      <c:spPr>
        <a:ln>
          <a:solidFill>
            <a:schemeClr val="accent1"/>
          </a:solidFill>
        </a:ln>
        <a:effectLst>
          <a:outerShdw blurRad="50800" dist="50800" dir="5400000" algn="ctr" rotWithShape="0">
            <a:schemeClr val="bg1"/>
          </a:outerShdw>
        </a:effectLst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380792120477649E-2"/>
                  <c:y val="-0.2080044301092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785594090358236E-2"/>
                  <c:y val="-0.340115351935395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380792120477649E-2"/>
                  <c:y val="-0.258600102297986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785594090358236E-2"/>
                  <c:y val="-0.28108706771520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6849059443771179E-2"/>
                  <c:y val="-0.43568495495856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526.29999999999995</c:v>
                </c:pt>
                <c:pt idx="1">
                  <c:v>581.5</c:v>
                </c:pt>
                <c:pt idx="2">
                  <c:v>546.79999999999995</c:v>
                </c:pt>
                <c:pt idx="3">
                  <c:v>557.20000000000005</c:v>
                </c:pt>
                <c:pt idx="4">
                  <c:v>616.1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Лист1!$C$3:$C$7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Лист1!$A$3:$A$7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Лист1!$D$3:$D$7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6190976"/>
        <c:axId val="26192512"/>
        <c:axId val="0"/>
      </c:bar3DChart>
      <c:catAx>
        <c:axId val="261909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 i="0"/>
            </a:pPr>
            <a:endParaRPr lang="ru-RU"/>
          </a:p>
        </c:txPr>
        <c:crossAx val="26192512"/>
        <c:crosses val="autoZero"/>
        <c:auto val="1"/>
        <c:lblAlgn val="ctr"/>
        <c:lblOffset val="100"/>
        <c:noMultiLvlLbl val="0"/>
      </c:catAx>
      <c:valAx>
        <c:axId val="261925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txPr>
          <a:bodyPr/>
          <a:lstStyle/>
          <a:p>
            <a:pPr>
              <a:defRPr sz="2000" b="1"/>
            </a:pPr>
            <a:endParaRPr lang="ru-RU"/>
          </a:p>
        </c:txPr>
        <c:crossAx val="26190976"/>
        <c:crosses val="autoZero"/>
        <c:crossBetween val="between"/>
      </c:valAx>
      <c:spPr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600" dirty="0" smtClean="0"/>
              <a:t>Поступившие денежные средства, млн. руб.</a:t>
            </a:r>
            <a:endParaRPr lang="ru-RU" sz="2600" dirty="0"/>
          </a:p>
        </c:rich>
      </c:tx>
      <c:layout>
        <c:manualLayout>
          <c:xMode val="edge"/>
          <c:yMode val="edge"/>
          <c:x val="0.13620759210654224"/>
          <c:y val="1.1573238207997973E-2"/>
        </c:manualLayout>
      </c:layout>
      <c:overlay val="0"/>
    </c:title>
    <c:autoTitleDeleted val="0"/>
    <c:view3D>
      <c:rotX val="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1.5432098765432098E-3"/>
                  <c:y val="-4.339964327999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864197530864196E-3"/>
                  <c:y val="-5.497288148799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6296296296296866E-3"/>
                  <c:y val="-4.629295283199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432098765432098E-3"/>
                  <c:y val="-2.603978596799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3.471971462399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15.8</c:v>
                </c:pt>
                <c:pt idx="1">
                  <c:v>16.100000000000001</c:v>
                </c:pt>
                <c:pt idx="2">
                  <c:v>16.399999999999999</c:v>
                </c:pt>
                <c:pt idx="3">
                  <c:v>17.3</c:v>
                </c:pt>
                <c:pt idx="4">
                  <c:v>21.4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72907776"/>
        <c:axId val="72917760"/>
        <c:axId val="72768128"/>
      </c:bar3DChart>
      <c:catAx>
        <c:axId val="72907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72917760"/>
        <c:crosses val="autoZero"/>
        <c:auto val="1"/>
        <c:lblAlgn val="ctr"/>
        <c:lblOffset val="100"/>
        <c:noMultiLvlLbl val="0"/>
      </c:catAx>
      <c:valAx>
        <c:axId val="729177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txPr>
          <a:bodyPr/>
          <a:lstStyle/>
          <a:p>
            <a:pPr>
              <a:defRPr sz="2000" b="1"/>
            </a:pPr>
            <a:endParaRPr lang="ru-RU"/>
          </a:p>
        </c:txPr>
        <c:crossAx val="72907776"/>
        <c:crosses val="autoZero"/>
        <c:crossBetween val="between"/>
      </c:valAx>
      <c:serAx>
        <c:axId val="72768128"/>
        <c:scaling>
          <c:orientation val="minMax"/>
        </c:scaling>
        <c:delete val="1"/>
        <c:axPos val="b"/>
        <c:majorTickMark val="out"/>
        <c:minorTickMark val="none"/>
        <c:tickLblPos val="nextTo"/>
        <c:crossAx val="7291776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888548653640518E-2"/>
          <c:y val="9.4326219968528996E-2"/>
          <c:w val="0.57323053368328958"/>
          <c:h val="0.811347560062942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explosion val="18"/>
          </c:dPt>
          <c:dLbls>
            <c:dLbl>
              <c:idx val="0"/>
              <c:layout>
                <c:manualLayout>
                  <c:x val="-0.11061886361427049"/>
                  <c:y val="0.21192740663552079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/>
                      <a:t>56,1%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493827160493825E-2"/>
                  <c:y val="0.23896982688212634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/>
                      <a:t>7,3%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2134247107998E-2"/>
                  <c:y val="-8.4082309416902437E-2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/>
                      <a:t>17,6%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/>
              <a:lstStyle/>
              <a:p>
                <a:pPr>
                  <a:defRPr sz="3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 на доходы физических лиц </c:v>
                </c:pt>
                <c:pt idx="1">
                  <c:v>доходы от уплаты акцизов  </c:v>
                </c:pt>
                <c:pt idx="2">
                  <c:v>налоги на имущество 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0.56100000000000005</c:v>
                </c:pt>
                <c:pt idx="1">
                  <c:v>7.2999999999999995E-2</c:v>
                </c:pt>
                <c:pt idx="2">
                  <c:v>0.17599999999999999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466195197822499"/>
          <c:y val="0.11085294082133994"/>
          <c:w val="0.29681952950325652"/>
          <c:h val="0.623373339223230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Lbl>
              <c:idx val="0"/>
              <c:layout>
                <c:manualLayout>
                  <c:x val="-0.16601317196461554"/>
                  <c:y val="-0.24248690663517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263524351122775"/>
                  <c:y val="0.13439331741177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747812773403341E-2"/>
                  <c:y val="-0.108891413636874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/>
              <a:lstStyle/>
              <a:p>
                <a:pPr>
                  <a:defRPr sz="3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доходы от оказания платных услуг (работ) муниципальными учреждениями </c:v>
                </c:pt>
                <c:pt idx="1">
                  <c:v>доходы от продажи имущества и земельных участков </c:v>
                </c:pt>
                <c:pt idx="2">
                  <c:v>доходы от аренды земли и имущества 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0.106</c:v>
                </c:pt>
                <c:pt idx="1">
                  <c:v>6.3E-2</c:v>
                </c:pt>
                <c:pt idx="2">
                  <c:v>4.9000000000000002E-2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277777777777779"/>
          <c:y val="4.3641132108741966E-2"/>
          <c:w val="0.33796296296296297"/>
          <c:h val="0.8664245551308744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1"/>
              <c:layout>
                <c:manualLayout>
                  <c:x val="-7.8742344706911632E-2"/>
                  <c:y val="-8.49186353511851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7878147176047436E-2"/>
                  <c:y val="-9.07052544551841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1654</c:v>
                </c:pt>
                <c:pt idx="1">
                  <c:v>1514.9</c:v>
                </c:pt>
                <c:pt idx="2">
                  <c:v>1783.6</c:v>
                </c:pt>
                <c:pt idx="3">
                  <c:v>1567.7</c:v>
                </c:pt>
                <c:pt idx="4">
                  <c:v>1626.4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555520"/>
        <c:axId val="72921472"/>
      </c:lineChart>
      <c:catAx>
        <c:axId val="7255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72921472"/>
        <c:crosses val="autoZero"/>
        <c:auto val="1"/>
        <c:lblAlgn val="ctr"/>
        <c:lblOffset val="100"/>
        <c:noMultiLvlLbl val="0"/>
      </c:catAx>
      <c:valAx>
        <c:axId val="729214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7255552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Отгружено промышленными предприятиями, млн. руб.</a:t>
            </a:r>
          </a:p>
        </c:rich>
      </c:tx>
      <c:layout>
        <c:manualLayout>
          <c:xMode val="edge"/>
          <c:yMode val="edge"/>
          <c:x val="0.10640820939049286"/>
          <c:y val="1.4466547759997467E-2"/>
        </c:manualLayout>
      </c:layout>
      <c:overlay val="0"/>
    </c:title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1.5432098765432098E-3"/>
                  <c:y val="-0.329837288927942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864197530864196E-3"/>
                  <c:y val="-0.33562390803194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58370848008886E-17"/>
                  <c:y val="-0.326943979375942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0.39349009907193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864197530863064E-3"/>
                  <c:y val="-0.376130241759934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520.70000000000005</c:v>
                </c:pt>
                <c:pt idx="1">
                  <c:v>508.2</c:v>
                </c:pt>
                <c:pt idx="2">
                  <c:v>521.29999999999995</c:v>
                </c:pt>
                <c:pt idx="3">
                  <c:v>553.29999999999995</c:v>
                </c:pt>
                <c:pt idx="4">
                  <c:v>584.29999999999995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21451136"/>
        <c:axId val="21452672"/>
        <c:axId val="0"/>
      </c:bar3DChart>
      <c:catAx>
        <c:axId val="21451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21452672"/>
        <c:crosses val="autoZero"/>
        <c:auto val="1"/>
        <c:lblAlgn val="ctr"/>
        <c:lblOffset val="100"/>
        <c:noMultiLvlLbl val="0"/>
      </c:catAx>
      <c:valAx>
        <c:axId val="214526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21451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/>
              <a:t>Розничный товарооборот, млн. руб.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 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432098765432098E-3"/>
                  <c:y val="-5.207957193599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592592592592587E-3"/>
                  <c:y val="-4.3399643279992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4.0506333727992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32098765432098E-2"/>
                  <c:y val="-1.4466547759997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345679012345678E-2"/>
                  <c:y val="-4.9186262383991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 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1312.5</c:v>
                </c:pt>
                <c:pt idx="1">
                  <c:v>1558.7</c:v>
                </c:pt>
                <c:pt idx="2">
                  <c:v>1567</c:v>
                </c:pt>
                <c:pt idx="3">
                  <c:v>1651.2</c:v>
                </c:pt>
                <c:pt idx="4">
                  <c:v>1723.3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 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47886080"/>
        <c:axId val="147887616"/>
        <c:axId val="0"/>
      </c:bar3DChart>
      <c:catAx>
        <c:axId val="147886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47887616"/>
        <c:crosses val="autoZero"/>
        <c:auto val="1"/>
        <c:lblAlgn val="ctr"/>
        <c:lblOffset val="100"/>
        <c:noMultiLvlLbl val="0"/>
      </c:catAx>
      <c:valAx>
        <c:axId val="1478876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47886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8C5CFA-00BB-4D19-A21F-4E85EB9BD469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0A6210-47F0-4C96-869F-E9B93432845D}">
      <dgm:prSet phldrT="[Текст]" custT="1"/>
      <dgm:spPr/>
      <dgm:t>
        <a:bodyPr/>
        <a:lstStyle/>
        <a:p>
          <a:r>
            <a:rPr lang="ru-RU" sz="3300" b="1" i="1" dirty="0" smtClean="0">
              <a:solidFill>
                <a:srgbClr val="C00000"/>
              </a:solidFill>
            </a:rPr>
            <a:t>2,4</a:t>
          </a:r>
          <a:r>
            <a:rPr lang="ru-RU" sz="3300" b="1" dirty="0" smtClean="0">
              <a:solidFill>
                <a:srgbClr val="C00000"/>
              </a:solidFill>
            </a:rPr>
            <a:t> </a:t>
          </a:r>
          <a:r>
            <a:rPr lang="ru-RU" sz="3300" b="1" i="1" dirty="0" smtClean="0">
              <a:solidFill>
                <a:srgbClr val="C00000"/>
              </a:solidFill>
            </a:rPr>
            <a:t>млн</a:t>
          </a:r>
          <a:r>
            <a:rPr lang="ru-RU" sz="3300" b="1" dirty="0" smtClean="0">
              <a:solidFill>
                <a:srgbClr val="C00000"/>
              </a:solidFill>
            </a:rPr>
            <a:t>. </a:t>
          </a:r>
          <a:r>
            <a:rPr lang="ru-RU" sz="3300" b="1" i="1" dirty="0" smtClean="0">
              <a:solidFill>
                <a:srgbClr val="C00000"/>
              </a:solidFill>
            </a:rPr>
            <a:t>руб</a:t>
          </a:r>
          <a:r>
            <a:rPr lang="ru-RU" sz="2200" b="1" dirty="0" smtClean="0">
              <a:solidFill>
                <a:srgbClr val="C00000"/>
              </a:solidFill>
            </a:rPr>
            <a:t>.</a:t>
          </a:r>
          <a:endParaRPr lang="ru-RU" sz="2200" b="1" dirty="0">
            <a:solidFill>
              <a:srgbClr val="C00000"/>
            </a:solidFill>
          </a:endParaRPr>
        </a:p>
      </dgm:t>
    </dgm:pt>
    <dgm:pt modelId="{3D36FE43-E7E4-4A58-8DB4-3DA31A8B046B}" type="parTrans" cxnId="{7167C8ED-019A-4268-93C3-EB660932A153}">
      <dgm:prSet/>
      <dgm:spPr/>
      <dgm:t>
        <a:bodyPr/>
        <a:lstStyle/>
        <a:p>
          <a:endParaRPr lang="ru-RU"/>
        </a:p>
      </dgm:t>
    </dgm:pt>
    <dgm:pt modelId="{18A37434-14C0-4455-87F8-67E956DD9777}" type="sibTrans" cxnId="{7167C8ED-019A-4268-93C3-EB660932A153}">
      <dgm:prSet/>
      <dgm:spPr/>
      <dgm:t>
        <a:bodyPr/>
        <a:lstStyle/>
        <a:p>
          <a:endParaRPr lang="ru-RU"/>
        </a:p>
      </dgm:t>
    </dgm:pt>
    <dgm:pt modelId="{9F4B1D8E-2CEE-48A7-B202-4234B5E17FF4}">
      <dgm:prSet phldrT="[Текст]"/>
      <dgm:spPr/>
      <dgm:t>
        <a:bodyPr/>
        <a:lstStyle/>
        <a:p>
          <a:r>
            <a:rPr lang="ru-RU" b="1" i="1" dirty="0" smtClean="0">
              <a:solidFill>
                <a:srgbClr val="C00000"/>
              </a:solidFill>
            </a:rPr>
            <a:t>930,2 тыс. руб.</a:t>
          </a:r>
        </a:p>
        <a:p>
          <a:r>
            <a:rPr lang="ru-RU" b="1" i="1" dirty="0" smtClean="0">
              <a:solidFill>
                <a:srgbClr val="C00000"/>
              </a:solidFill>
            </a:rPr>
            <a:t>местный бюджет</a:t>
          </a:r>
          <a:endParaRPr lang="ru-RU" b="1" i="1" dirty="0">
            <a:solidFill>
              <a:srgbClr val="C00000"/>
            </a:solidFill>
          </a:endParaRPr>
        </a:p>
      </dgm:t>
    </dgm:pt>
    <dgm:pt modelId="{ED20F4D2-1A95-480D-86B4-C1690B3FE6E6}" type="parTrans" cxnId="{13F22976-B42D-48F8-9B60-D8D4BCE36B45}">
      <dgm:prSet/>
      <dgm:spPr/>
      <dgm:t>
        <a:bodyPr/>
        <a:lstStyle/>
        <a:p>
          <a:endParaRPr lang="ru-RU"/>
        </a:p>
      </dgm:t>
    </dgm:pt>
    <dgm:pt modelId="{D3483985-E2D2-4743-A735-E77BE69D456B}" type="sibTrans" cxnId="{13F22976-B42D-48F8-9B60-D8D4BCE36B45}">
      <dgm:prSet/>
      <dgm:spPr/>
      <dgm:t>
        <a:bodyPr/>
        <a:lstStyle/>
        <a:p>
          <a:endParaRPr lang="ru-RU"/>
        </a:p>
      </dgm:t>
    </dgm:pt>
    <dgm:pt modelId="{0D9E4212-4D4B-4AAF-90AA-61799CB62E1C}">
      <dgm:prSet phldrT="[Текст]"/>
      <dgm:spPr/>
      <dgm:t>
        <a:bodyPr/>
        <a:lstStyle/>
        <a:p>
          <a:r>
            <a:rPr lang="ru-RU" b="1" i="1" dirty="0" smtClean="0">
              <a:solidFill>
                <a:srgbClr val="C00000"/>
              </a:solidFill>
            </a:rPr>
            <a:t>1,4 млн. руб.</a:t>
          </a:r>
        </a:p>
        <a:p>
          <a:r>
            <a:rPr lang="ru-RU" b="1" i="1" dirty="0" smtClean="0">
              <a:solidFill>
                <a:srgbClr val="C00000"/>
              </a:solidFill>
            </a:rPr>
            <a:t>областной бюджет</a:t>
          </a:r>
          <a:endParaRPr lang="ru-RU" b="1" i="1" dirty="0">
            <a:solidFill>
              <a:srgbClr val="C00000"/>
            </a:solidFill>
          </a:endParaRPr>
        </a:p>
      </dgm:t>
    </dgm:pt>
    <dgm:pt modelId="{858DFC07-0CB6-40A2-8884-D71FD80B0F40}" type="parTrans" cxnId="{C24D029A-804D-4768-9130-A28AD7C11EAF}">
      <dgm:prSet/>
      <dgm:spPr/>
      <dgm:t>
        <a:bodyPr/>
        <a:lstStyle/>
        <a:p>
          <a:endParaRPr lang="ru-RU"/>
        </a:p>
      </dgm:t>
    </dgm:pt>
    <dgm:pt modelId="{FA187D6B-7DF3-4427-B578-1C40C082EE9C}" type="sibTrans" cxnId="{C24D029A-804D-4768-9130-A28AD7C11EAF}">
      <dgm:prSet/>
      <dgm:spPr/>
      <dgm:t>
        <a:bodyPr/>
        <a:lstStyle/>
        <a:p>
          <a:endParaRPr lang="ru-RU"/>
        </a:p>
      </dgm:t>
    </dgm:pt>
    <dgm:pt modelId="{3F595909-D72D-4D83-84F7-ECFE39CAE17D}">
      <dgm:prSet/>
      <dgm:spPr/>
      <dgm:t>
        <a:bodyPr/>
        <a:lstStyle/>
        <a:p>
          <a:r>
            <a:rPr lang="ru-RU" b="1" i="1" dirty="0" smtClean="0">
              <a:solidFill>
                <a:srgbClr val="C00000"/>
              </a:solidFill>
            </a:rPr>
            <a:t>91,4 тыс. руб.</a:t>
          </a:r>
        </a:p>
        <a:p>
          <a:r>
            <a:rPr lang="ru-RU" b="1" i="1" dirty="0" smtClean="0">
              <a:solidFill>
                <a:srgbClr val="C00000"/>
              </a:solidFill>
            </a:rPr>
            <a:t>внебюджетные средства</a:t>
          </a:r>
          <a:endParaRPr lang="ru-RU" b="1" i="1" dirty="0">
            <a:solidFill>
              <a:srgbClr val="C00000"/>
            </a:solidFill>
          </a:endParaRPr>
        </a:p>
      </dgm:t>
    </dgm:pt>
    <dgm:pt modelId="{DB692116-DC39-4A02-A794-EB109970ABE1}" type="parTrans" cxnId="{47209167-05BB-4B78-8673-0F2D0D7AD798}">
      <dgm:prSet/>
      <dgm:spPr/>
      <dgm:t>
        <a:bodyPr/>
        <a:lstStyle/>
        <a:p>
          <a:endParaRPr lang="ru-RU"/>
        </a:p>
      </dgm:t>
    </dgm:pt>
    <dgm:pt modelId="{BBA0EFB2-C90F-46D2-BC53-D03255DFCF58}" type="sibTrans" cxnId="{47209167-05BB-4B78-8673-0F2D0D7AD798}">
      <dgm:prSet/>
      <dgm:spPr/>
      <dgm:t>
        <a:bodyPr/>
        <a:lstStyle/>
        <a:p>
          <a:endParaRPr lang="ru-RU"/>
        </a:p>
      </dgm:t>
    </dgm:pt>
    <dgm:pt modelId="{762254DB-2591-4FB3-B325-56A3E4D4CE3B}" type="pres">
      <dgm:prSet presAssocID="{428C5CFA-00BB-4D19-A21F-4E85EB9BD46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D7C553-4689-454F-8792-68B9C8E2FD00}" type="pres">
      <dgm:prSet presAssocID="{D60A6210-47F0-4C96-869F-E9B93432845D}" presName="hierRoot1" presStyleCnt="0"/>
      <dgm:spPr/>
    </dgm:pt>
    <dgm:pt modelId="{AA232D43-D4BB-4245-9831-CFF14367B2D2}" type="pres">
      <dgm:prSet presAssocID="{D60A6210-47F0-4C96-869F-E9B93432845D}" presName="composite" presStyleCnt="0"/>
      <dgm:spPr/>
    </dgm:pt>
    <dgm:pt modelId="{424B1CC6-7CE4-4614-A06C-B3368F6B66F5}" type="pres">
      <dgm:prSet presAssocID="{D60A6210-47F0-4C96-869F-E9B93432845D}" presName="background" presStyleLbl="node0" presStyleIdx="0" presStyleCnt="1"/>
      <dgm:spPr/>
    </dgm:pt>
    <dgm:pt modelId="{FFA15FE5-6802-4197-905B-65F641CE91DD}" type="pres">
      <dgm:prSet presAssocID="{D60A6210-47F0-4C96-869F-E9B93432845D}" presName="text" presStyleLbl="fgAcc0" presStyleIdx="0" presStyleCnt="1" custScaleX="119554" custScaleY="122974" custLinFactNeighborX="2337" custLinFactNeighborY="23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861F90-F7BB-404E-B4AA-7F93E4A27B55}" type="pres">
      <dgm:prSet presAssocID="{D60A6210-47F0-4C96-869F-E9B93432845D}" presName="hierChild2" presStyleCnt="0"/>
      <dgm:spPr/>
    </dgm:pt>
    <dgm:pt modelId="{2C2DB429-633C-4B21-B4A2-E27F45346544}" type="pres">
      <dgm:prSet presAssocID="{ED20F4D2-1A95-480D-86B4-C1690B3FE6E6}" presName="Name10" presStyleLbl="parChTrans1D2" presStyleIdx="0" presStyleCnt="3"/>
      <dgm:spPr/>
      <dgm:t>
        <a:bodyPr/>
        <a:lstStyle/>
        <a:p>
          <a:endParaRPr lang="ru-RU"/>
        </a:p>
      </dgm:t>
    </dgm:pt>
    <dgm:pt modelId="{E45F1D67-5406-4F8A-BF71-B4E2AB51C6F8}" type="pres">
      <dgm:prSet presAssocID="{9F4B1D8E-2CEE-48A7-B202-4234B5E17FF4}" presName="hierRoot2" presStyleCnt="0"/>
      <dgm:spPr/>
    </dgm:pt>
    <dgm:pt modelId="{F55B32AE-731C-4ECF-B81F-75903C152C3D}" type="pres">
      <dgm:prSet presAssocID="{9F4B1D8E-2CEE-48A7-B202-4234B5E17FF4}" presName="composite2" presStyleCnt="0"/>
      <dgm:spPr/>
    </dgm:pt>
    <dgm:pt modelId="{7C23B2B2-EEA3-4703-A6A9-76D0BD21A237}" type="pres">
      <dgm:prSet presAssocID="{9F4B1D8E-2CEE-48A7-B202-4234B5E17FF4}" presName="background2" presStyleLbl="node2" presStyleIdx="0" presStyleCnt="3"/>
      <dgm:spPr/>
    </dgm:pt>
    <dgm:pt modelId="{962AA4EC-C7CA-45A5-B4DE-C721311D6601}" type="pres">
      <dgm:prSet presAssocID="{9F4B1D8E-2CEE-48A7-B202-4234B5E17FF4}" presName="text2" presStyleLbl="fgAcc2" presStyleIdx="0" presStyleCnt="3" custScaleX="102669" custScaleY="1141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84C729-78AD-49EA-A61D-B5F7A68D011E}" type="pres">
      <dgm:prSet presAssocID="{9F4B1D8E-2CEE-48A7-B202-4234B5E17FF4}" presName="hierChild3" presStyleCnt="0"/>
      <dgm:spPr/>
    </dgm:pt>
    <dgm:pt modelId="{4DE36DD9-FE7E-40AD-B75F-2C29E5D419A9}" type="pres">
      <dgm:prSet presAssocID="{858DFC07-0CB6-40A2-8884-D71FD80B0F40}" presName="Name10" presStyleLbl="parChTrans1D2" presStyleIdx="1" presStyleCnt="3"/>
      <dgm:spPr/>
      <dgm:t>
        <a:bodyPr/>
        <a:lstStyle/>
        <a:p>
          <a:endParaRPr lang="ru-RU"/>
        </a:p>
      </dgm:t>
    </dgm:pt>
    <dgm:pt modelId="{F354D4B0-AE3E-4847-A063-388559BA5EB2}" type="pres">
      <dgm:prSet presAssocID="{0D9E4212-4D4B-4AAF-90AA-61799CB62E1C}" presName="hierRoot2" presStyleCnt="0"/>
      <dgm:spPr/>
    </dgm:pt>
    <dgm:pt modelId="{D9E5CDD0-8F13-4B1D-9297-39FECF061D15}" type="pres">
      <dgm:prSet presAssocID="{0D9E4212-4D4B-4AAF-90AA-61799CB62E1C}" presName="composite2" presStyleCnt="0"/>
      <dgm:spPr/>
    </dgm:pt>
    <dgm:pt modelId="{FDE6E811-1B85-4BFA-87D2-8B115667A057}" type="pres">
      <dgm:prSet presAssocID="{0D9E4212-4D4B-4AAF-90AA-61799CB62E1C}" presName="background2" presStyleLbl="node2" presStyleIdx="1" presStyleCnt="3"/>
      <dgm:spPr/>
    </dgm:pt>
    <dgm:pt modelId="{04EDCC83-F322-4438-8F37-F38263D7F32C}" type="pres">
      <dgm:prSet presAssocID="{0D9E4212-4D4B-4AAF-90AA-61799CB62E1C}" presName="text2" presStyleLbl="fgAcc2" presStyleIdx="1" presStyleCnt="3" custScaleX="105371" custScaleY="1154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22FED0-A0D1-416C-BEE5-AB52871AB7CD}" type="pres">
      <dgm:prSet presAssocID="{0D9E4212-4D4B-4AAF-90AA-61799CB62E1C}" presName="hierChild3" presStyleCnt="0"/>
      <dgm:spPr/>
    </dgm:pt>
    <dgm:pt modelId="{750D9F21-A498-4A7B-ADA2-60CF79B3FA9E}" type="pres">
      <dgm:prSet presAssocID="{DB692116-DC39-4A02-A794-EB109970ABE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3E18025-A525-4846-BB06-A3862002855B}" type="pres">
      <dgm:prSet presAssocID="{3F595909-D72D-4D83-84F7-ECFE39CAE17D}" presName="hierRoot2" presStyleCnt="0"/>
      <dgm:spPr/>
    </dgm:pt>
    <dgm:pt modelId="{E8D2FD2D-4F32-4BC7-8CE1-0CC0611E286E}" type="pres">
      <dgm:prSet presAssocID="{3F595909-D72D-4D83-84F7-ECFE39CAE17D}" presName="composite2" presStyleCnt="0"/>
      <dgm:spPr/>
    </dgm:pt>
    <dgm:pt modelId="{0AD3E16A-9D96-4DD8-A341-19EE0B8B1EE0}" type="pres">
      <dgm:prSet presAssocID="{3F595909-D72D-4D83-84F7-ECFE39CAE17D}" presName="background2" presStyleLbl="node2" presStyleIdx="2" presStyleCnt="3"/>
      <dgm:spPr/>
    </dgm:pt>
    <dgm:pt modelId="{FDBCCFD8-E2DF-4BD1-A7EF-4ABD5260096F}" type="pres">
      <dgm:prSet presAssocID="{3F595909-D72D-4D83-84F7-ECFE39CAE17D}" presName="text2" presStyleLbl="fgAcc2" presStyleIdx="2" presStyleCnt="3" custScaleX="106542" custScaleY="1154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107DA-1AF3-48EB-80F6-2B65F8FEBCC4}" type="pres">
      <dgm:prSet presAssocID="{3F595909-D72D-4D83-84F7-ECFE39CAE17D}" presName="hierChild3" presStyleCnt="0"/>
      <dgm:spPr/>
    </dgm:pt>
  </dgm:ptLst>
  <dgm:cxnLst>
    <dgm:cxn modelId="{0A33B18F-B2FB-44DF-80D3-517862E1EC44}" type="presOf" srcId="{ED20F4D2-1A95-480D-86B4-C1690B3FE6E6}" destId="{2C2DB429-633C-4B21-B4A2-E27F45346544}" srcOrd="0" destOrd="0" presId="urn:microsoft.com/office/officeart/2005/8/layout/hierarchy1"/>
    <dgm:cxn modelId="{F49D5CD1-06A4-40EC-8160-BED5264637DA}" type="presOf" srcId="{0D9E4212-4D4B-4AAF-90AA-61799CB62E1C}" destId="{04EDCC83-F322-4438-8F37-F38263D7F32C}" srcOrd="0" destOrd="0" presId="urn:microsoft.com/office/officeart/2005/8/layout/hierarchy1"/>
    <dgm:cxn modelId="{1428B70B-B11F-487C-A9D1-2CC3196231B8}" type="presOf" srcId="{9F4B1D8E-2CEE-48A7-B202-4234B5E17FF4}" destId="{962AA4EC-C7CA-45A5-B4DE-C721311D6601}" srcOrd="0" destOrd="0" presId="urn:microsoft.com/office/officeart/2005/8/layout/hierarchy1"/>
    <dgm:cxn modelId="{A48DBD87-89D4-4637-B507-F30B17729A48}" type="presOf" srcId="{428C5CFA-00BB-4D19-A21F-4E85EB9BD469}" destId="{762254DB-2591-4FB3-B325-56A3E4D4CE3B}" srcOrd="0" destOrd="0" presId="urn:microsoft.com/office/officeart/2005/8/layout/hierarchy1"/>
    <dgm:cxn modelId="{C03E9FE8-BBC8-453A-BF57-73FF2B09E579}" type="presOf" srcId="{858DFC07-0CB6-40A2-8884-D71FD80B0F40}" destId="{4DE36DD9-FE7E-40AD-B75F-2C29E5D419A9}" srcOrd="0" destOrd="0" presId="urn:microsoft.com/office/officeart/2005/8/layout/hierarchy1"/>
    <dgm:cxn modelId="{20E121EE-8C33-4EC2-A66B-E77245CC5F78}" type="presOf" srcId="{D60A6210-47F0-4C96-869F-E9B93432845D}" destId="{FFA15FE5-6802-4197-905B-65F641CE91DD}" srcOrd="0" destOrd="0" presId="urn:microsoft.com/office/officeart/2005/8/layout/hierarchy1"/>
    <dgm:cxn modelId="{47209167-05BB-4B78-8673-0F2D0D7AD798}" srcId="{D60A6210-47F0-4C96-869F-E9B93432845D}" destId="{3F595909-D72D-4D83-84F7-ECFE39CAE17D}" srcOrd="2" destOrd="0" parTransId="{DB692116-DC39-4A02-A794-EB109970ABE1}" sibTransId="{BBA0EFB2-C90F-46D2-BC53-D03255DFCF58}"/>
    <dgm:cxn modelId="{7167C8ED-019A-4268-93C3-EB660932A153}" srcId="{428C5CFA-00BB-4D19-A21F-4E85EB9BD469}" destId="{D60A6210-47F0-4C96-869F-E9B93432845D}" srcOrd="0" destOrd="0" parTransId="{3D36FE43-E7E4-4A58-8DB4-3DA31A8B046B}" sibTransId="{18A37434-14C0-4455-87F8-67E956DD9777}"/>
    <dgm:cxn modelId="{9554AFBA-33D0-439F-8F1D-FBC6A8BA88D2}" type="presOf" srcId="{DB692116-DC39-4A02-A794-EB109970ABE1}" destId="{750D9F21-A498-4A7B-ADA2-60CF79B3FA9E}" srcOrd="0" destOrd="0" presId="urn:microsoft.com/office/officeart/2005/8/layout/hierarchy1"/>
    <dgm:cxn modelId="{105ABB9F-EB99-47C8-8C73-6DE934F530D5}" type="presOf" srcId="{3F595909-D72D-4D83-84F7-ECFE39CAE17D}" destId="{FDBCCFD8-E2DF-4BD1-A7EF-4ABD5260096F}" srcOrd="0" destOrd="0" presId="urn:microsoft.com/office/officeart/2005/8/layout/hierarchy1"/>
    <dgm:cxn modelId="{13F22976-B42D-48F8-9B60-D8D4BCE36B45}" srcId="{D60A6210-47F0-4C96-869F-E9B93432845D}" destId="{9F4B1D8E-2CEE-48A7-B202-4234B5E17FF4}" srcOrd="0" destOrd="0" parTransId="{ED20F4D2-1A95-480D-86B4-C1690B3FE6E6}" sibTransId="{D3483985-E2D2-4743-A735-E77BE69D456B}"/>
    <dgm:cxn modelId="{C24D029A-804D-4768-9130-A28AD7C11EAF}" srcId="{D60A6210-47F0-4C96-869F-E9B93432845D}" destId="{0D9E4212-4D4B-4AAF-90AA-61799CB62E1C}" srcOrd="1" destOrd="0" parTransId="{858DFC07-0CB6-40A2-8884-D71FD80B0F40}" sibTransId="{FA187D6B-7DF3-4427-B578-1C40C082EE9C}"/>
    <dgm:cxn modelId="{E14724EC-1BE2-4DA9-AB7D-C42CA80FD6D6}" type="presParOf" srcId="{762254DB-2591-4FB3-B325-56A3E4D4CE3B}" destId="{CED7C553-4689-454F-8792-68B9C8E2FD00}" srcOrd="0" destOrd="0" presId="urn:microsoft.com/office/officeart/2005/8/layout/hierarchy1"/>
    <dgm:cxn modelId="{2BB2A22C-40FD-4682-A476-639E748FC2A5}" type="presParOf" srcId="{CED7C553-4689-454F-8792-68B9C8E2FD00}" destId="{AA232D43-D4BB-4245-9831-CFF14367B2D2}" srcOrd="0" destOrd="0" presId="urn:microsoft.com/office/officeart/2005/8/layout/hierarchy1"/>
    <dgm:cxn modelId="{91D7B6CF-51DC-49BD-9A4A-028597E512AE}" type="presParOf" srcId="{AA232D43-D4BB-4245-9831-CFF14367B2D2}" destId="{424B1CC6-7CE4-4614-A06C-B3368F6B66F5}" srcOrd="0" destOrd="0" presId="urn:microsoft.com/office/officeart/2005/8/layout/hierarchy1"/>
    <dgm:cxn modelId="{0953F72B-48F1-44D4-BEE1-904F13FC1E6F}" type="presParOf" srcId="{AA232D43-D4BB-4245-9831-CFF14367B2D2}" destId="{FFA15FE5-6802-4197-905B-65F641CE91DD}" srcOrd="1" destOrd="0" presId="urn:microsoft.com/office/officeart/2005/8/layout/hierarchy1"/>
    <dgm:cxn modelId="{49A83FBC-11F4-4757-888E-01171D66BE99}" type="presParOf" srcId="{CED7C553-4689-454F-8792-68B9C8E2FD00}" destId="{A1861F90-F7BB-404E-B4AA-7F93E4A27B55}" srcOrd="1" destOrd="0" presId="urn:microsoft.com/office/officeart/2005/8/layout/hierarchy1"/>
    <dgm:cxn modelId="{F77D6467-8803-480C-BA5A-448DC59414EC}" type="presParOf" srcId="{A1861F90-F7BB-404E-B4AA-7F93E4A27B55}" destId="{2C2DB429-633C-4B21-B4A2-E27F45346544}" srcOrd="0" destOrd="0" presId="urn:microsoft.com/office/officeart/2005/8/layout/hierarchy1"/>
    <dgm:cxn modelId="{73BE8082-9698-41EF-BF4E-044E1A95439D}" type="presParOf" srcId="{A1861F90-F7BB-404E-B4AA-7F93E4A27B55}" destId="{E45F1D67-5406-4F8A-BF71-B4E2AB51C6F8}" srcOrd="1" destOrd="0" presId="urn:microsoft.com/office/officeart/2005/8/layout/hierarchy1"/>
    <dgm:cxn modelId="{A49DDAC5-FD97-4A59-9021-9DB550319B60}" type="presParOf" srcId="{E45F1D67-5406-4F8A-BF71-B4E2AB51C6F8}" destId="{F55B32AE-731C-4ECF-B81F-75903C152C3D}" srcOrd="0" destOrd="0" presId="urn:microsoft.com/office/officeart/2005/8/layout/hierarchy1"/>
    <dgm:cxn modelId="{9F5CA5B4-160D-41B7-AB8D-63A2A0011F33}" type="presParOf" srcId="{F55B32AE-731C-4ECF-B81F-75903C152C3D}" destId="{7C23B2B2-EEA3-4703-A6A9-76D0BD21A237}" srcOrd="0" destOrd="0" presId="urn:microsoft.com/office/officeart/2005/8/layout/hierarchy1"/>
    <dgm:cxn modelId="{F062C3D7-8A76-4B06-B72D-E14D1918F536}" type="presParOf" srcId="{F55B32AE-731C-4ECF-B81F-75903C152C3D}" destId="{962AA4EC-C7CA-45A5-B4DE-C721311D6601}" srcOrd="1" destOrd="0" presId="urn:microsoft.com/office/officeart/2005/8/layout/hierarchy1"/>
    <dgm:cxn modelId="{37456816-52B7-4BA5-9627-F48740F20A88}" type="presParOf" srcId="{E45F1D67-5406-4F8A-BF71-B4E2AB51C6F8}" destId="{5284C729-78AD-49EA-A61D-B5F7A68D011E}" srcOrd="1" destOrd="0" presId="urn:microsoft.com/office/officeart/2005/8/layout/hierarchy1"/>
    <dgm:cxn modelId="{1CB6A8F4-1A23-4AB8-937E-33191A4BFA7C}" type="presParOf" srcId="{A1861F90-F7BB-404E-B4AA-7F93E4A27B55}" destId="{4DE36DD9-FE7E-40AD-B75F-2C29E5D419A9}" srcOrd="2" destOrd="0" presId="urn:microsoft.com/office/officeart/2005/8/layout/hierarchy1"/>
    <dgm:cxn modelId="{F28EB02D-E759-408D-B3CD-A1F539FD8AAF}" type="presParOf" srcId="{A1861F90-F7BB-404E-B4AA-7F93E4A27B55}" destId="{F354D4B0-AE3E-4847-A063-388559BA5EB2}" srcOrd="3" destOrd="0" presId="urn:microsoft.com/office/officeart/2005/8/layout/hierarchy1"/>
    <dgm:cxn modelId="{B21202DE-DD8E-4081-B97F-CA18FA3B4FCC}" type="presParOf" srcId="{F354D4B0-AE3E-4847-A063-388559BA5EB2}" destId="{D9E5CDD0-8F13-4B1D-9297-39FECF061D15}" srcOrd="0" destOrd="0" presId="urn:microsoft.com/office/officeart/2005/8/layout/hierarchy1"/>
    <dgm:cxn modelId="{DE2D1B02-F403-47F1-BC36-94B51F3A9FE2}" type="presParOf" srcId="{D9E5CDD0-8F13-4B1D-9297-39FECF061D15}" destId="{FDE6E811-1B85-4BFA-87D2-8B115667A057}" srcOrd="0" destOrd="0" presId="urn:microsoft.com/office/officeart/2005/8/layout/hierarchy1"/>
    <dgm:cxn modelId="{2378E2AB-E081-462F-A093-BD374DD2190F}" type="presParOf" srcId="{D9E5CDD0-8F13-4B1D-9297-39FECF061D15}" destId="{04EDCC83-F322-4438-8F37-F38263D7F32C}" srcOrd="1" destOrd="0" presId="urn:microsoft.com/office/officeart/2005/8/layout/hierarchy1"/>
    <dgm:cxn modelId="{85C39F37-D4D7-4C3B-810B-52C565AD99E2}" type="presParOf" srcId="{F354D4B0-AE3E-4847-A063-388559BA5EB2}" destId="{0F22FED0-A0D1-416C-BEE5-AB52871AB7CD}" srcOrd="1" destOrd="0" presId="urn:microsoft.com/office/officeart/2005/8/layout/hierarchy1"/>
    <dgm:cxn modelId="{E45A9696-4D58-4DC4-A128-8179009A2A9E}" type="presParOf" srcId="{A1861F90-F7BB-404E-B4AA-7F93E4A27B55}" destId="{750D9F21-A498-4A7B-ADA2-60CF79B3FA9E}" srcOrd="4" destOrd="0" presId="urn:microsoft.com/office/officeart/2005/8/layout/hierarchy1"/>
    <dgm:cxn modelId="{25385D3D-6422-4985-B535-822DC3723450}" type="presParOf" srcId="{A1861F90-F7BB-404E-B4AA-7F93E4A27B55}" destId="{73E18025-A525-4846-BB06-A3862002855B}" srcOrd="5" destOrd="0" presId="urn:microsoft.com/office/officeart/2005/8/layout/hierarchy1"/>
    <dgm:cxn modelId="{65084AD0-DCB5-4F80-B077-4EEF552E5D59}" type="presParOf" srcId="{73E18025-A525-4846-BB06-A3862002855B}" destId="{E8D2FD2D-4F32-4BC7-8CE1-0CC0611E286E}" srcOrd="0" destOrd="0" presId="urn:microsoft.com/office/officeart/2005/8/layout/hierarchy1"/>
    <dgm:cxn modelId="{09D01928-DAC9-48BC-91FD-35F74B34CE9C}" type="presParOf" srcId="{E8D2FD2D-4F32-4BC7-8CE1-0CC0611E286E}" destId="{0AD3E16A-9D96-4DD8-A341-19EE0B8B1EE0}" srcOrd="0" destOrd="0" presId="urn:microsoft.com/office/officeart/2005/8/layout/hierarchy1"/>
    <dgm:cxn modelId="{820B0254-8B14-42B2-8158-39A09F1025DD}" type="presParOf" srcId="{E8D2FD2D-4F32-4BC7-8CE1-0CC0611E286E}" destId="{FDBCCFD8-E2DF-4BD1-A7EF-4ABD5260096F}" srcOrd="1" destOrd="0" presId="urn:microsoft.com/office/officeart/2005/8/layout/hierarchy1"/>
    <dgm:cxn modelId="{614DA79A-E1B4-452D-9DD4-A3A1E7C7652C}" type="presParOf" srcId="{73E18025-A525-4846-BB06-A3862002855B}" destId="{A02107DA-1AF3-48EB-80F6-2B65F8FEBC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321B97-93EE-4CE5-9F9C-D8887B819F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371B63-D85C-4261-9A02-27D562B989C3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800" b="1" i="1" dirty="0" smtClean="0"/>
            <a:t>Реализовано 24 из 24 мероприятий</a:t>
          </a:r>
          <a:endParaRPr lang="ru-RU" sz="2800" b="1" i="1" dirty="0"/>
        </a:p>
      </dgm:t>
    </dgm:pt>
    <dgm:pt modelId="{B0C744F2-80BA-4B5A-A641-3881B090FB24}" type="parTrans" cxnId="{9E384697-5044-4D7E-8080-ECAC197F9F7F}">
      <dgm:prSet/>
      <dgm:spPr/>
      <dgm:t>
        <a:bodyPr/>
        <a:lstStyle/>
        <a:p>
          <a:endParaRPr lang="ru-RU"/>
        </a:p>
      </dgm:t>
    </dgm:pt>
    <dgm:pt modelId="{6451A8CA-D18E-44FA-BEDD-002990538C0A}" type="sibTrans" cxnId="{9E384697-5044-4D7E-8080-ECAC197F9F7F}">
      <dgm:prSet/>
      <dgm:spPr/>
      <dgm:t>
        <a:bodyPr/>
        <a:lstStyle/>
        <a:p>
          <a:endParaRPr lang="ru-RU"/>
        </a:p>
      </dgm:t>
    </dgm:pt>
    <dgm:pt modelId="{185B6911-D71F-4335-A3F9-0D2955EBF8D8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800" b="1" i="1" dirty="0" smtClean="0"/>
            <a:t>Получено 393 млн. руб. продукции</a:t>
          </a:r>
          <a:endParaRPr lang="ru-RU" sz="2800" b="1" i="1" dirty="0"/>
        </a:p>
      </dgm:t>
    </dgm:pt>
    <dgm:pt modelId="{75FF0D68-AE94-4B26-B8BF-97AA0551C624}" type="parTrans" cxnId="{0C3C8A20-CA4F-4421-BEC9-D8823DEEB318}">
      <dgm:prSet/>
      <dgm:spPr/>
      <dgm:t>
        <a:bodyPr/>
        <a:lstStyle/>
        <a:p>
          <a:endParaRPr lang="ru-RU"/>
        </a:p>
      </dgm:t>
    </dgm:pt>
    <dgm:pt modelId="{84BD7050-81E1-4443-8FFE-77126ACFCA01}" type="sibTrans" cxnId="{0C3C8A20-CA4F-4421-BEC9-D8823DEEB318}">
      <dgm:prSet/>
      <dgm:spPr/>
      <dgm:t>
        <a:bodyPr/>
        <a:lstStyle/>
        <a:p>
          <a:endParaRPr lang="ru-RU"/>
        </a:p>
      </dgm:t>
    </dgm:pt>
    <dgm:pt modelId="{84B83BE5-54D7-454C-8598-2121EEEF95A3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800" b="1" i="1" dirty="0" smtClean="0"/>
            <a:t>Получено 18,5 млн. руб. налогов</a:t>
          </a:r>
          <a:endParaRPr lang="ru-RU" sz="2800" b="1" i="1" dirty="0"/>
        </a:p>
      </dgm:t>
    </dgm:pt>
    <dgm:pt modelId="{02B43D1D-1D83-4F3B-B018-676767C72623}" type="parTrans" cxnId="{3A84F15A-2FF3-4CE6-AA22-E982B2C7DA7D}">
      <dgm:prSet/>
      <dgm:spPr/>
      <dgm:t>
        <a:bodyPr/>
        <a:lstStyle/>
        <a:p>
          <a:endParaRPr lang="ru-RU"/>
        </a:p>
      </dgm:t>
    </dgm:pt>
    <dgm:pt modelId="{8B6ABE0A-137C-4ADB-A92A-12B9E1896C45}" type="sibTrans" cxnId="{3A84F15A-2FF3-4CE6-AA22-E982B2C7DA7D}">
      <dgm:prSet/>
      <dgm:spPr/>
      <dgm:t>
        <a:bodyPr/>
        <a:lstStyle/>
        <a:p>
          <a:endParaRPr lang="ru-RU"/>
        </a:p>
      </dgm:t>
    </dgm:pt>
    <dgm:pt modelId="{5748724B-92F3-41EE-84A6-18BE14A7CE36}">
      <dgm:prSet custT="1"/>
      <dgm:spPr>
        <a:solidFill>
          <a:srgbClr val="C00000"/>
        </a:solidFill>
      </dgm:spPr>
      <dgm:t>
        <a:bodyPr/>
        <a:lstStyle/>
        <a:p>
          <a:r>
            <a:rPr lang="ru-RU" sz="2800" b="1" i="1" dirty="0" smtClean="0"/>
            <a:t>Привлечено 57,7 млн. руб. инвестиций</a:t>
          </a:r>
          <a:endParaRPr lang="ru-RU" sz="2800" b="1" i="1" dirty="0"/>
        </a:p>
      </dgm:t>
    </dgm:pt>
    <dgm:pt modelId="{A03664CA-052A-4288-BF38-2E0392EF2DAC}" type="parTrans" cxnId="{233938EB-1211-4CD3-998C-27637D42779E}">
      <dgm:prSet/>
      <dgm:spPr/>
      <dgm:t>
        <a:bodyPr/>
        <a:lstStyle/>
        <a:p>
          <a:endParaRPr lang="ru-RU"/>
        </a:p>
      </dgm:t>
    </dgm:pt>
    <dgm:pt modelId="{956B1132-AD30-4E6F-9773-AD00A886E467}" type="sibTrans" cxnId="{233938EB-1211-4CD3-998C-27637D42779E}">
      <dgm:prSet/>
      <dgm:spPr/>
      <dgm:t>
        <a:bodyPr/>
        <a:lstStyle/>
        <a:p>
          <a:endParaRPr lang="ru-RU"/>
        </a:p>
      </dgm:t>
    </dgm:pt>
    <dgm:pt modelId="{E87B1EA3-4B8F-41AA-9513-5D6370F7C550}">
      <dgm:prSet custT="1"/>
      <dgm:spPr>
        <a:solidFill>
          <a:srgbClr val="C00000"/>
        </a:solidFill>
      </dgm:spPr>
      <dgm:t>
        <a:bodyPr/>
        <a:lstStyle/>
        <a:p>
          <a:r>
            <a:rPr lang="ru-RU" sz="2800" b="1" i="1" dirty="0" smtClean="0"/>
            <a:t>Создано 25 новых рабочих мест</a:t>
          </a:r>
          <a:endParaRPr lang="ru-RU" sz="2800" b="1" i="1" dirty="0"/>
        </a:p>
      </dgm:t>
    </dgm:pt>
    <dgm:pt modelId="{B5401448-9B6E-46D6-9DE2-63C425A35CAE}" type="parTrans" cxnId="{C5EC38C8-5CB5-4439-AE63-05755C1E8430}">
      <dgm:prSet/>
      <dgm:spPr/>
      <dgm:t>
        <a:bodyPr/>
        <a:lstStyle/>
        <a:p>
          <a:endParaRPr lang="ru-RU"/>
        </a:p>
      </dgm:t>
    </dgm:pt>
    <dgm:pt modelId="{6550F739-9BA3-4D01-B6C8-5C9B5EAF74A2}" type="sibTrans" cxnId="{C5EC38C8-5CB5-4439-AE63-05755C1E8430}">
      <dgm:prSet/>
      <dgm:spPr/>
      <dgm:t>
        <a:bodyPr/>
        <a:lstStyle/>
        <a:p>
          <a:endParaRPr lang="ru-RU"/>
        </a:p>
      </dgm:t>
    </dgm:pt>
    <dgm:pt modelId="{725E1528-2C3F-401F-8D4C-82BCAD071582}" type="pres">
      <dgm:prSet presAssocID="{67321B97-93EE-4CE5-9F9C-D8887B819F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470E6C-F3FD-4BFE-B6FD-80CBBCF10391}" type="pres">
      <dgm:prSet presAssocID="{0F371B63-D85C-4261-9A02-27D562B989C3}" presName="parentLin" presStyleCnt="0"/>
      <dgm:spPr/>
    </dgm:pt>
    <dgm:pt modelId="{0BDD0EEC-E59B-4C81-8DC2-41A2DE4FCD2B}" type="pres">
      <dgm:prSet presAssocID="{0F371B63-D85C-4261-9A02-27D562B989C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45D1FE0-0474-4FD5-A402-AA8AAFE715A6}" type="pres">
      <dgm:prSet presAssocID="{0F371B63-D85C-4261-9A02-27D562B989C3}" presName="parentText" presStyleLbl="node1" presStyleIdx="0" presStyleCnt="5" custScaleX="128926" custLinFactNeighborX="-62487" custLinFactNeighborY="61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D4CB7-0B04-44AB-94D9-AE3CBA169DE0}" type="pres">
      <dgm:prSet presAssocID="{0F371B63-D85C-4261-9A02-27D562B989C3}" presName="negativeSpace" presStyleCnt="0"/>
      <dgm:spPr/>
    </dgm:pt>
    <dgm:pt modelId="{C30A303C-A914-4C40-B61F-CAA4D2774AC9}" type="pres">
      <dgm:prSet presAssocID="{0F371B63-D85C-4261-9A02-27D562B989C3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393489B4-2A42-4DD2-A380-9D108CD113F7}" type="pres">
      <dgm:prSet presAssocID="{6451A8CA-D18E-44FA-BEDD-002990538C0A}" presName="spaceBetweenRectangles" presStyleCnt="0"/>
      <dgm:spPr/>
    </dgm:pt>
    <dgm:pt modelId="{256A7F60-18B5-41C8-82C2-F79497516EA6}" type="pres">
      <dgm:prSet presAssocID="{5748724B-92F3-41EE-84A6-18BE14A7CE36}" presName="parentLin" presStyleCnt="0"/>
      <dgm:spPr/>
    </dgm:pt>
    <dgm:pt modelId="{2D055CEF-7A97-4049-A997-49911C385E7F}" type="pres">
      <dgm:prSet presAssocID="{5748724B-92F3-41EE-84A6-18BE14A7CE3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62B06471-51EA-40CE-9D74-408D9D588A10}" type="pres">
      <dgm:prSet presAssocID="{5748724B-92F3-41EE-84A6-18BE14A7CE36}" presName="parentText" presStyleLbl="node1" presStyleIdx="1" presStyleCnt="5" custScaleX="128924" custLinFactNeighborX="-62487" custLinFactNeighborY="65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9FFA5-D24A-42D5-B47A-F304C494B192}" type="pres">
      <dgm:prSet presAssocID="{5748724B-92F3-41EE-84A6-18BE14A7CE36}" presName="negativeSpace" presStyleCnt="0"/>
      <dgm:spPr/>
    </dgm:pt>
    <dgm:pt modelId="{2E638532-F328-4A51-9B57-8774184AC33D}" type="pres">
      <dgm:prSet presAssocID="{5748724B-92F3-41EE-84A6-18BE14A7CE36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5B07488E-E542-4CE8-8B5E-CCEB4C1191B8}" type="pres">
      <dgm:prSet presAssocID="{956B1132-AD30-4E6F-9773-AD00A886E467}" presName="spaceBetweenRectangles" presStyleCnt="0"/>
      <dgm:spPr/>
    </dgm:pt>
    <dgm:pt modelId="{798DF2E0-C254-4385-A866-E2C8198BD1E9}" type="pres">
      <dgm:prSet presAssocID="{185B6911-D71F-4335-A3F9-0D2955EBF8D8}" presName="parentLin" presStyleCnt="0"/>
      <dgm:spPr/>
    </dgm:pt>
    <dgm:pt modelId="{0257372A-A681-4553-AB80-EF62BD73B492}" type="pres">
      <dgm:prSet presAssocID="{185B6911-D71F-4335-A3F9-0D2955EBF8D8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5B4CF259-7182-4916-9E50-F1AB6DFC6641}" type="pres">
      <dgm:prSet presAssocID="{185B6911-D71F-4335-A3F9-0D2955EBF8D8}" presName="parentText" presStyleLbl="node1" presStyleIdx="2" presStyleCnt="5" custScaleX="129270" custLinFactNeighborX="-62487" custLinFactNeighborY="69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93D3C-A479-4670-980C-90A9038CFB9F}" type="pres">
      <dgm:prSet presAssocID="{185B6911-D71F-4335-A3F9-0D2955EBF8D8}" presName="negativeSpace" presStyleCnt="0"/>
      <dgm:spPr/>
    </dgm:pt>
    <dgm:pt modelId="{1EB3781A-8DA7-4B52-BBCC-18963AEDA2AD}" type="pres">
      <dgm:prSet presAssocID="{185B6911-D71F-4335-A3F9-0D2955EBF8D8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056CA6E4-6D1B-48C4-9EC5-70F9E52B278B}" type="pres">
      <dgm:prSet presAssocID="{84BD7050-81E1-4443-8FFE-77126ACFCA01}" presName="spaceBetweenRectangles" presStyleCnt="0"/>
      <dgm:spPr/>
    </dgm:pt>
    <dgm:pt modelId="{2131D622-5B0A-4733-A771-4583EE35D70B}" type="pres">
      <dgm:prSet presAssocID="{84B83BE5-54D7-454C-8598-2121EEEF95A3}" presName="parentLin" presStyleCnt="0"/>
      <dgm:spPr/>
    </dgm:pt>
    <dgm:pt modelId="{A0B40E5E-6D2A-4BFE-950D-F0644F4EF08B}" type="pres">
      <dgm:prSet presAssocID="{84B83BE5-54D7-454C-8598-2121EEEF95A3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3329AA3-3B43-4D49-881C-EFDEAFD507ED}" type="pres">
      <dgm:prSet presAssocID="{84B83BE5-54D7-454C-8598-2121EEEF95A3}" presName="parentText" presStyleLbl="node1" presStyleIdx="3" presStyleCnt="5" custScaleX="129521" custLinFactNeighborX="-60601" custLinFactNeighborY="73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FB84C-1041-436E-8C4E-A7C879A8BEA7}" type="pres">
      <dgm:prSet presAssocID="{84B83BE5-54D7-454C-8598-2121EEEF95A3}" presName="negativeSpace" presStyleCnt="0"/>
      <dgm:spPr/>
    </dgm:pt>
    <dgm:pt modelId="{FF5C616A-61F4-4A92-BDD4-61D5B0D4F12A}" type="pres">
      <dgm:prSet presAssocID="{84B83BE5-54D7-454C-8598-2121EEEF95A3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73C9110B-9C72-4BAF-A602-E48040185B8E}" type="pres">
      <dgm:prSet presAssocID="{8B6ABE0A-137C-4ADB-A92A-12B9E1896C45}" presName="spaceBetweenRectangles" presStyleCnt="0"/>
      <dgm:spPr/>
    </dgm:pt>
    <dgm:pt modelId="{C7E55CC6-CD72-4182-A6F8-689D602D291F}" type="pres">
      <dgm:prSet presAssocID="{E87B1EA3-4B8F-41AA-9513-5D6370F7C550}" presName="parentLin" presStyleCnt="0"/>
      <dgm:spPr/>
    </dgm:pt>
    <dgm:pt modelId="{7D536023-BC7F-4A9D-ACEC-AEE63DCCE356}" type="pres">
      <dgm:prSet presAssocID="{E87B1EA3-4B8F-41AA-9513-5D6370F7C55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D83805B-D9B2-4E8A-9057-C09CEC019D33}" type="pres">
      <dgm:prSet presAssocID="{E87B1EA3-4B8F-41AA-9513-5D6370F7C550}" presName="parentText" presStyleLbl="node1" presStyleIdx="4" presStyleCnt="5" custScaleX="129900" custLinFactNeighborX="-62486" custLinFactNeighborY="77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3A65A-9CBD-4E97-93A1-C29452804F3F}" type="pres">
      <dgm:prSet presAssocID="{E87B1EA3-4B8F-41AA-9513-5D6370F7C550}" presName="negativeSpace" presStyleCnt="0"/>
      <dgm:spPr/>
    </dgm:pt>
    <dgm:pt modelId="{C9C61555-EB18-4C7C-BCE9-DB0CAA889ECC}" type="pres">
      <dgm:prSet presAssocID="{E87B1EA3-4B8F-41AA-9513-5D6370F7C550}" presName="childText" presStyleLbl="conFgAcc1" presStyleIdx="4" presStyleCnt="5" custLinFactNeighborX="126" custLinFactNeighborY="18144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7DA04064-1ECA-4823-B077-E49132B33A26}" type="presOf" srcId="{E87B1EA3-4B8F-41AA-9513-5D6370F7C550}" destId="{9D83805B-D9B2-4E8A-9057-C09CEC019D33}" srcOrd="1" destOrd="0" presId="urn:microsoft.com/office/officeart/2005/8/layout/list1"/>
    <dgm:cxn modelId="{5BE5FD3A-6922-4AE1-A678-E4F01046602A}" type="presOf" srcId="{5748724B-92F3-41EE-84A6-18BE14A7CE36}" destId="{62B06471-51EA-40CE-9D74-408D9D588A10}" srcOrd="1" destOrd="0" presId="urn:microsoft.com/office/officeart/2005/8/layout/list1"/>
    <dgm:cxn modelId="{3A84F15A-2FF3-4CE6-AA22-E982B2C7DA7D}" srcId="{67321B97-93EE-4CE5-9F9C-D8887B819F6D}" destId="{84B83BE5-54D7-454C-8598-2121EEEF95A3}" srcOrd="3" destOrd="0" parTransId="{02B43D1D-1D83-4F3B-B018-676767C72623}" sibTransId="{8B6ABE0A-137C-4ADB-A92A-12B9E1896C45}"/>
    <dgm:cxn modelId="{40E9E447-D8C0-4DF8-978D-660D47744869}" type="presOf" srcId="{67321B97-93EE-4CE5-9F9C-D8887B819F6D}" destId="{725E1528-2C3F-401F-8D4C-82BCAD071582}" srcOrd="0" destOrd="0" presId="urn:microsoft.com/office/officeart/2005/8/layout/list1"/>
    <dgm:cxn modelId="{233938EB-1211-4CD3-998C-27637D42779E}" srcId="{67321B97-93EE-4CE5-9F9C-D8887B819F6D}" destId="{5748724B-92F3-41EE-84A6-18BE14A7CE36}" srcOrd="1" destOrd="0" parTransId="{A03664CA-052A-4288-BF38-2E0392EF2DAC}" sibTransId="{956B1132-AD30-4E6F-9773-AD00A886E467}"/>
    <dgm:cxn modelId="{0F660767-259D-487A-B5EE-ED4811D39694}" type="presOf" srcId="{185B6911-D71F-4335-A3F9-0D2955EBF8D8}" destId="{5B4CF259-7182-4916-9E50-F1AB6DFC6641}" srcOrd="1" destOrd="0" presId="urn:microsoft.com/office/officeart/2005/8/layout/list1"/>
    <dgm:cxn modelId="{51CC6065-D5C0-4C8E-9E32-919AD8FA9E1E}" type="presOf" srcId="{185B6911-D71F-4335-A3F9-0D2955EBF8D8}" destId="{0257372A-A681-4553-AB80-EF62BD73B492}" srcOrd="0" destOrd="0" presId="urn:microsoft.com/office/officeart/2005/8/layout/list1"/>
    <dgm:cxn modelId="{D84F7840-1E21-4E1B-8047-C37E8A964799}" type="presOf" srcId="{0F371B63-D85C-4261-9A02-27D562B989C3}" destId="{0BDD0EEC-E59B-4C81-8DC2-41A2DE4FCD2B}" srcOrd="0" destOrd="0" presId="urn:microsoft.com/office/officeart/2005/8/layout/list1"/>
    <dgm:cxn modelId="{0C3C8A20-CA4F-4421-BEC9-D8823DEEB318}" srcId="{67321B97-93EE-4CE5-9F9C-D8887B819F6D}" destId="{185B6911-D71F-4335-A3F9-0D2955EBF8D8}" srcOrd="2" destOrd="0" parTransId="{75FF0D68-AE94-4B26-B8BF-97AA0551C624}" sibTransId="{84BD7050-81E1-4443-8FFE-77126ACFCA01}"/>
    <dgm:cxn modelId="{AF7428ED-DE59-4A41-BC3F-AE632C0C88D5}" type="presOf" srcId="{84B83BE5-54D7-454C-8598-2121EEEF95A3}" destId="{53329AA3-3B43-4D49-881C-EFDEAFD507ED}" srcOrd="1" destOrd="0" presId="urn:microsoft.com/office/officeart/2005/8/layout/list1"/>
    <dgm:cxn modelId="{8BCBFE23-CCF8-40DE-93B2-8F7BD476B0C2}" type="presOf" srcId="{0F371B63-D85C-4261-9A02-27D562B989C3}" destId="{B45D1FE0-0474-4FD5-A402-AA8AAFE715A6}" srcOrd="1" destOrd="0" presId="urn:microsoft.com/office/officeart/2005/8/layout/list1"/>
    <dgm:cxn modelId="{D5B5D88D-4C84-4B1D-B481-1AD9907A59CD}" type="presOf" srcId="{5748724B-92F3-41EE-84A6-18BE14A7CE36}" destId="{2D055CEF-7A97-4049-A997-49911C385E7F}" srcOrd="0" destOrd="0" presId="urn:microsoft.com/office/officeart/2005/8/layout/list1"/>
    <dgm:cxn modelId="{C5EF8AD4-29FD-4851-94DB-F23C8C7BB78B}" type="presOf" srcId="{E87B1EA3-4B8F-41AA-9513-5D6370F7C550}" destId="{7D536023-BC7F-4A9D-ACEC-AEE63DCCE356}" srcOrd="0" destOrd="0" presId="urn:microsoft.com/office/officeart/2005/8/layout/list1"/>
    <dgm:cxn modelId="{C5EC38C8-5CB5-4439-AE63-05755C1E8430}" srcId="{67321B97-93EE-4CE5-9F9C-D8887B819F6D}" destId="{E87B1EA3-4B8F-41AA-9513-5D6370F7C550}" srcOrd="4" destOrd="0" parTransId="{B5401448-9B6E-46D6-9DE2-63C425A35CAE}" sibTransId="{6550F739-9BA3-4D01-B6C8-5C9B5EAF74A2}"/>
    <dgm:cxn modelId="{0B441F11-517A-48C6-9EE6-144FA0876DEA}" type="presOf" srcId="{84B83BE5-54D7-454C-8598-2121EEEF95A3}" destId="{A0B40E5E-6D2A-4BFE-950D-F0644F4EF08B}" srcOrd="0" destOrd="0" presId="urn:microsoft.com/office/officeart/2005/8/layout/list1"/>
    <dgm:cxn modelId="{9E384697-5044-4D7E-8080-ECAC197F9F7F}" srcId="{67321B97-93EE-4CE5-9F9C-D8887B819F6D}" destId="{0F371B63-D85C-4261-9A02-27D562B989C3}" srcOrd="0" destOrd="0" parTransId="{B0C744F2-80BA-4B5A-A641-3881B090FB24}" sibTransId="{6451A8CA-D18E-44FA-BEDD-002990538C0A}"/>
    <dgm:cxn modelId="{13301EDA-F9DE-4C74-89FA-F8785BB98487}" type="presParOf" srcId="{725E1528-2C3F-401F-8D4C-82BCAD071582}" destId="{69470E6C-F3FD-4BFE-B6FD-80CBBCF10391}" srcOrd="0" destOrd="0" presId="urn:microsoft.com/office/officeart/2005/8/layout/list1"/>
    <dgm:cxn modelId="{F00EF0AE-992E-4374-8E22-F315346BE0C5}" type="presParOf" srcId="{69470E6C-F3FD-4BFE-B6FD-80CBBCF10391}" destId="{0BDD0EEC-E59B-4C81-8DC2-41A2DE4FCD2B}" srcOrd="0" destOrd="0" presId="urn:microsoft.com/office/officeart/2005/8/layout/list1"/>
    <dgm:cxn modelId="{A6504992-392A-4774-87F3-3E4670798023}" type="presParOf" srcId="{69470E6C-F3FD-4BFE-B6FD-80CBBCF10391}" destId="{B45D1FE0-0474-4FD5-A402-AA8AAFE715A6}" srcOrd="1" destOrd="0" presId="urn:microsoft.com/office/officeart/2005/8/layout/list1"/>
    <dgm:cxn modelId="{F0BE6F90-0390-483C-AA0D-28739CA4ADA3}" type="presParOf" srcId="{725E1528-2C3F-401F-8D4C-82BCAD071582}" destId="{A89D4CB7-0B04-44AB-94D9-AE3CBA169DE0}" srcOrd="1" destOrd="0" presId="urn:microsoft.com/office/officeart/2005/8/layout/list1"/>
    <dgm:cxn modelId="{D1C81EB4-C65B-4F7D-9C78-0624DADE9F78}" type="presParOf" srcId="{725E1528-2C3F-401F-8D4C-82BCAD071582}" destId="{C30A303C-A914-4C40-B61F-CAA4D2774AC9}" srcOrd="2" destOrd="0" presId="urn:microsoft.com/office/officeart/2005/8/layout/list1"/>
    <dgm:cxn modelId="{2260E9B7-074D-41EF-A1D0-79931714A07E}" type="presParOf" srcId="{725E1528-2C3F-401F-8D4C-82BCAD071582}" destId="{393489B4-2A42-4DD2-A380-9D108CD113F7}" srcOrd="3" destOrd="0" presId="urn:microsoft.com/office/officeart/2005/8/layout/list1"/>
    <dgm:cxn modelId="{18C20D78-EA28-4DCD-AA64-059A68B8E6E7}" type="presParOf" srcId="{725E1528-2C3F-401F-8D4C-82BCAD071582}" destId="{256A7F60-18B5-41C8-82C2-F79497516EA6}" srcOrd="4" destOrd="0" presId="urn:microsoft.com/office/officeart/2005/8/layout/list1"/>
    <dgm:cxn modelId="{F4173822-FE7C-42F4-BD4C-44C8BAA5D34A}" type="presParOf" srcId="{256A7F60-18B5-41C8-82C2-F79497516EA6}" destId="{2D055CEF-7A97-4049-A997-49911C385E7F}" srcOrd="0" destOrd="0" presId="urn:microsoft.com/office/officeart/2005/8/layout/list1"/>
    <dgm:cxn modelId="{51EF5F22-913E-4539-B2A0-F0B41A80B3AF}" type="presParOf" srcId="{256A7F60-18B5-41C8-82C2-F79497516EA6}" destId="{62B06471-51EA-40CE-9D74-408D9D588A10}" srcOrd="1" destOrd="0" presId="urn:microsoft.com/office/officeart/2005/8/layout/list1"/>
    <dgm:cxn modelId="{9A1D2A48-FD97-492D-9EDB-AB25B488C58F}" type="presParOf" srcId="{725E1528-2C3F-401F-8D4C-82BCAD071582}" destId="{C519FFA5-D24A-42D5-B47A-F304C494B192}" srcOrd="5" destOrd="0" presId="urn:microsoft.com/office/officeart/2005/8/layout/list1"/>
    <dgm:cxn modelId="{63F2BAB0-A6C7-4920-AA87-95AD785861C0}" type="presParOf" srcId="{725E1528-2C3F-401F-8D4C-82BCAD071582}" destId="{2E638532-F328-4A51-9B57-8774184AC33D}" srcOrd="6" destOrd="0" presId="urn:microsoft.com/office/officeart/2005/8/layout/list1"/>
    <dgm:cxn modelId="{535B5453-B98D-4957-AB18-371E281A0B04}" type="presParOf" srcId="{725E1528-2C3F-401F-8D4C-82BCAD071582}" destId="{5B07488E-E542-4CE8-8B5E-CCEB4C1191B8}" srcOrd="7" destOrd="0" presId="urn:microsoft.com/office/officeart/2005/8/layout/list1"/>
    <dgm:cxn modelId="{F04EC2C7-1417-457D-A4D7-43F759AE4C3C}" type="presParOf" srcId="{725E1528-2C3F-401F-8D4C-82BCAD071582}" destId="{798DF2E0-C254-4385-A866-E2C8198BD1E9}" srcOrd="8" destOrd="0" presId="urn:microsoft.com/office/officeart/2005/8/layout/list1"/>
    <dgm:cxn modelId="{6169322B-20DD-45A2-ACE1-1B194FE52A88}" type="presParOf" srcId="{798DF2E0-C254-4385-A866-E2C8198BD1E9}" destId="{0257372A-A681-4553-AB80-EF62BD73B492}" srcOrd="0" destOrd="0" presId="urn:microsoft.com/office/officeart/2005/8/layout/list1"/>
    <dgm:cxn modelId="{C8957B96-B3D4-498B-A5C2-6872E300EDBE}" type="presParOf" srcId="{798DF2E0-C254-4385-A866-E2C8198BD1E9}" destId="{5B4CF259-7182-4916-9E50-F1AB6DFC6641}" srcOrd="1" destOrd="0" presId="urn:microsoft.com/office/officeart/2005/8/layout/list1"/>
    <dgm:cxn modelId="{32722B01-3BA9-4123-9CC4-01558B7504BD}" type="presParOf" srcId="{725E1528-2C3F-401F-8D4C-82BCAD071582}" destId="{E8893D3C-A479-4670-980C-90A9038CFB9F}" srcOrd="9" destOrd="0" presId="urn:microsoft.com/office/officeart/2005/8/layout/list1"/>
    <dgm:cxn modelId="{CAC86F4C-8444-4ED4-923B-8BD59901664E}" type="presParOf" srcId="{725E1528-2C3F-401F-8D4C-82BCAD071582}" destId="{1EB3781A-8DA7-4B52-BBCC-18963AEDA2AD}" srcOrd="10" destOrd="0" presId="urn:microsoft.com/office/officeart/2005/8/layout/list1"/>
    <dgm:cxn modelId="{394C60ED-E71C-4792-87AC-FFD8597D4681}" type="presParOf" srcId="{725E1528-2C3F-401F-8D4C-82BCAD071582}" destId="{056CA6E4-6D1B-48C4-9EC5-70F9E52B278B}" srcOrd="11" destOrd="0" presId="urn:microsoft.com/office/officeart/2005/8/layout/list1"/>
    <dgm:cxn modelId="{DC3669AA-B237-48CC-9128-CFB95728587B}" type="presParOf" srcId="{725E1528-2C3F-401F-8D4C-82BCAD071582}" destId="{2131D622-5B0A-4733-A771-4583EE35D70B}" srcOrd="12" destOrd="0" presId="urn:microsoft.com/office/officeart/2005/8/layout/list1"/>
    <dgm:cxn modelId="{B2D5515E-C325-4D45-AE48-95E67C950928}" type="presParOf" srcId="{2131D622-5B0A-4733-A771-4583EE35D70B}" destId="{A0B40E5E-6D2A-4BFE-950D-F0644F4EF08B}" srcOrd="0" destOrd="0" presId="urn:microsoft.com/office/officeart/2005/8/layout/list1"/>
    <dgm:cxn modelId="{78E21FCE-E0AC-4659-8F23-5B5BFCF5BDCC}" type="presParOf" srcId="{2131D622-5B0A-4733-A771-4583EE35D70B}" destId="{53329AA3-3B43-4D49-881C-EFDEAFD507ED}" srcOrd="1" destOrd="0" presId="urn:microsoft.com/office/officeart/2005/8/layout/list1"/>
    <dgm:cxn modelId="{822CD2C0-29C2-478A-AD6A-BCF0CDF07366}" type="presParOf" srcId="{725E1528-2C3F-401F-8D4C-82BCAD071582}" destId="{55AFB84C-1041-436E-8C4E-A7C879A8BEA7}" srcOrd="13" destOrd="0" presId="urn:microsoft.com/office/officeart/2005/8/layout/list1"/>
    <dgm:cxn modelId="{7E7B5A56-C866-44A9-A8D8-EFBAB1D217CC}" type="presParOf" srcId="{725E1528-2C3F-401F-8D4C-82BCAD071582}" destId="{FF5C616A-61F4-4A92-BDD4-61D5B0D4F12A}" srcOrd="14" destOrd="0" presId="urn:microsoft.com/office/officeart/2005/8/layout/list1"/>
    <dgm:cxn modelId="{57FBDE2A-3DF2-448A-8E52-7FFCE2BAEF88}" type="presParOf" srcId="{725E1528-2C3F-401F-8D4C-82BCAD071582}" destId="{73C9110B-9C72-4BAF-A602-E48040185B8E}" srcOrd="15" destOrd="0" presId="urn:microsoft.com/office/officeart/2005/8/layout/list1"/>
    <dgm:cxn modelId="{6400264D-7F5C-4C82-B08E-BBDA23B1ECEA}" type="presParOf" srcId="{725E1528-2C3F-401F-8D4C-82BCAD071582}" destId="{C7E55CC6-CD72-4182-A6F8-689D602D291F}" srcOrd="16" destOrd="0" presId="urn:microsoft.com/office/officeart/2005/8/layout/list1"/>
    <dgm:cxn modelId="{9DBCA0B9-FCF3-4094-909D-AF49A9D687FD}" type="presParOf" srcId="{C7E55CC6-CD72-4182-A6F8-689D602D291F}" destId="{7D536023-BC7F-4A9D-ACEC-AEE63DCCE356}" srcOrd="0" destOrd="0" presId="urn:microsoft.com/office/officeart/2005/8/layout/list1"/>
    <dgm:cxn modelId="{432EE3BD-5484-4D29-8D55-D2D01762FA03}" type="presParOf" srcId="{C7E55CC6-CD72-4182-A6F8-689D602D291F}" destId="{9D83805B-D9B2-4E8A-9057-C09CEC019D33}" srcOrd="1" destOrd="0" presId="urn:microsoft.com/office/officeart/2005/8/layout/list1"/>
    <dgm:cxn modelId="{D3EE3444-F86B-4439-8C58-349DD07FFF10}" type="presParOf" srcId="{725E1528-2C3F-401F-8D4C-82BCAD071582}" destId="{4FE3A65A-9CBD-4E97-93A1-C29452804F3F}" srcOrd="17" destOrd="0" presId="urn:microsoft.com/office/officeart/2005/8/layout/list1"/>
    <dgm:cxn modelId="{F640A974-7BC0-4207-895A-3C04F205FEE6}" type="presParOf" srcId="{725E1528-2C3F-401F-8D4C-82BCAD071582}" destId="{C9C61555-EB18-4C7C-BCE9-DB0CAA889EC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726862-6A9A-4B2B-93D3-F9BEBE0EA85F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CFD000-DE6F-4A20-90DE-37072D27DB06}">
      <dgm:prSet custT="1"/>
      <dgm:spPr/>
      <dgm:t>
        <a:bodyPr/>
        <a:lstStyle/>
        <a:p>
          <a:pPr marL="180000" algn="l"/>
          <a:r>
            <a:rPr lang="ru-RU" sz="3300" b="1" i="1" dirty="0" smtClean="0"/>
            <a:t>заготовлено </a:t>
          </a:r>
          <a:r>
            <a:rPr lang="ru-RU" sz="3300" b="1" i="1" u="sng" dirty="0" smtClean="0">
              <a:solidFill>
                <a:schemeClr val="bg1"/>
              </a:solidFill>
            </a:rPr>
            <a:t>184,0 </a:t>
          </a:r>
          <a:r>
            <a:rPr lang="ru-RU" sz="3300" b="1" i="1" u="sng" dirty="0" err="1" smtClean="0">
              <a:solidFill>
                <a:schemeClr val="bg1"/>
              </a:solidFill>
            </a:rPr>
            <a:t>тыс.куб.м</a:t>
          </a:r>
          <a:r>
            <a:rPr lang="ru-RU" sz="3300" b="1" i="1" u="sng" dirty="0" smtClean="0">
              <a:solidFill>
                <a:schemeClr val="bg1"/>
              </a:solidFill>
            </a:rPr>
            <a:t> </a:t>
          </a:r>
          <a:r>
            <a:rPr lang="ru-RU" sz="3300" b="1" i="1" dirty="0" smtClean="0"/>
            <a:t>древесины </a:t>
          </a:r>
          <a:endParaRPr lang="ru-RU" sz="3300" b="1" i="1" dirty="0"/>
        </a:p>
      </dgm:t>
    </dgm:pt>
    <dgm:pt modelId="{3BD66275-CB5B-413F-9147-8831AEF90F1B}" type="parTrans" cxnId="{15332801-8808-4F2C-BE97-F7AC7DEFEE1E}">
      <dgm:prSet/>
      <dgm:spPr/>
      <dgm:t>
        <a:bodyPr/>
        <a:lstStyle/>
        <a:p>
          <a:endParaRPr lang="ru-RU"/>
        </a:p>
      </dgm:t>
    </dgm:pt>
    <dgm:pt modelId="{571C5BA9-646C-4659-BF20-BD406057B059}" type="sibTrans" cxnId="{15332801-8808-4F2C-BE97-F7AC7DEFEE1E}">
      <dgm:prSet/>
      <dgm:spPr/>
      <dgm:t>
        <a:bodyPr/>
        <a:lstStyle/>
        <a:p>
          <a:endParaRPr lang="ru-RU"/>
        </a:p>
      </dgm:t>
    </dgm:pt>
    <dgm:pt modelId="{65FB346F-4ADE-4A04-9036-2DD14D6FC31E}">
      <dgm:prSet custT="1"/>
      <dgm:spPr/>
      <dgm:t>
        <a:bodyPr/>
        <a:lstStyle/>
        <a:p>
          <a:pPr marL="180000" algn="l">
            <a:lnSpc>
              <a:spcPct val="100000"/>
            </a:lnSpc>
          </a:pPr>
          <a:r>
            <a:rPr lang="ru-RU" sz="3300" b="1" i="1" dirty="0" smtClean="0"/>
            <a:t>произведено </a:t>
          </a:r>
          <a:r>
            <a:rPr lang="ru-RU" sz="3300" b="1" i="1" u="sng" dirty="0" smtClean="0">
              <a:solidFill>
                <a:schemeClr val="bg1"/>
              </a:solidFill>
            </a:rPr>
            <a:t>33,5 </a:t>
          </a:r>
          <a:r>
            <a:rPr lang="ru-RU" sz="3300" b="1" i="1" u="sng" dirty="0" err="1" smtClean="0">
              <a:solidFill>
                <a:schemeClr val="bg1"/>
              </a:solidFill>
            </a:rPr>
            <a:t>тыс.куб.м</a:t>
          </a:r>
          <a:r>
            <a:rPr lang="ru-RU" sz="3300" b="1" i="1" u="sng" dirty="0" smtClean="0">
              <a:solidFill>
                <a:schemeClr val="bg1"/>
              </a:solidFill>
            </a:rPr>
            <a:t> </a:t>
          </a:r>
          <a:r>
            <a:rPr lang="ru-RU" sz="3300" b="1" i="1" dirty="0" smtClean="0"/>
            <a:t>пиломатериалов </a:t>
          </a:r>
          <a:endParaRPr lang="ru-RU" sz="3300" b="1" i="1" dirty="0"/>
        </a:p>
      </dgm:t>
    </dgm:pt>
    <dgm:pt modelId="{6FB634FF-D146-4C79-82F9-FEC7E295B2D8}" type="parTrans" cxnId="{288D58D2-413F-44F3-A435-D2FF4C82BCC3}">
      <dgm:prSet/>
      <dgm:spPr/>
      <dgm:t>
        <a:bodyPr/>
        <a:lstStyle/>
        <a:p>
          <a:endParaRPr lang="ru-RU"/>
        </a:p>
      </dgm:t>
    </dgm:pt>
    <dgm:pt modelId="{CB7213F4-09CF-42EA-A6F6-DD981D04CB99}" type="sibTrans" cxnId="{288D58D2-413F-44F3-A435-D2FF4C82BCC3}">
      <dgm:prSet/>
      <dgm:spPr/>
      <dgm:t>
        <a:bodyPr/>
        <a:lstStyle/>
        <a:p>
          <a:endParaRPr lang="ru-RU"/>
        </a:p>
      </dgm:t>
    </dgm:pt>
    <dgm:pt modelId="{302FF230-5AED-403E-A35D-F943118D5EB7}">
      <dgm:prSet custT="1"/>
      <dgm:spPr/>
      <dgm:t>
        <a:bodyPr/>
        <a:lstStyle/>
        <a:p>
          <a:pPr marL="180000" algn="l">
            <a:lnSpc>
              <a:spcPct val="100000"/>
            </a:lnSpc>
            <a:spcAft>
              <a:spcPct val="35000"/>
            </a:spcAft>
          </a:pPr>
          <a:r>
            <a:rPr lang="ru-RU" sz="2800" b="1" i="1" dirty="0" smtClean="0"/>
            <a:t>  </a:t>
          </a:r>
          <a:r>
            <a:rPr lang="ru-RU" sz="3300" b="1" i="1" dirty="0" smtClean="0"/>
            <a:t>реализовано продукции на </a:t>
          </a:r>
        </a:p>
        <a:p>
          <a:pPr marL="180000" algn="l">
            <a:lnSpc>
              <a:spcPct val="90000"/>
            </a:lnSpc>
            <a:spcAft>
              <a:spcPts val="0"/>
            </a:spcAft>
          </a:pPr>
          <a:r>
            <a:rPr lang="ru-RU" sz="3300" b="1" i="1" u="sng" dirty="0" smtClean="0">
              <a:solidFill>
                <a:schemeClr val="bg1"/>
              </a:solidFill>
            </a:rPr>
            <a:t>509,3 </a:t>
          </a:r>
          <a:r>
            <a:rPr lang="ru-RU" sz="3300" b="1" i="1" u="sng" dirty="0" err="1" smtClean="0">
              <a:solidFill>
                <a:schemeClr val="bg1"/>
              </a:solidFill>
            </a:rPr>
            <a:t>млн.руб</a:t>
          </a:r>
          <a:r>
            <a:rPr lang="ru-RU" sz="3300" b="1" i="1" u="sng" dirty="0" smtClean="0">
              <a:solidFill>
                <a:schemeClr val="bg1"/>
              </a:solidFill>
            </a:rPr>
            <a:t>. </a:t>
          </a:r>
          <a:endParaRPr lang="ru-RU" sz="3300" b="1" i="1" u="sng" dirty="0">
            <a:solidFill>
              <a:schemeClr val="bg1"/>
            </a:solidFill>
          </a:endParaRPr>
        </a:p>
      </dgm:t>
    </dgm:pt>
    <dgm:pt modelId="{2AF2CB70-BEFB-4DAD-8E0B-9B46A5ABF84C}" type="parTrans" cxnId="{6AB09E54-619B-4E47-BDC1-4A39608F8CDA}">
      <dgm:prSet/>
      <dgm:spPr/>
      <dgm:t>
        <a:bodyPr/>
        <a:lstStyle/>
        <a:p>
          <a:endParaRPr lang="ru-RU"/>
        </a:p>
      </dgm:t>
    </dgm:pt>
    <dgm:pt modelId="{4577D3EC-A236-41D1-8B8C-8D47777ECD11}" type="sibTrans" cxnId="{6AB09E54-619B-4E47-BDC1-4A39608F8CDA}">
      <dgm:prSet/>
      <dgm:spPr/>
      <dgm:t>
        <a:bodyPr/>
        <a:lstStyle/>
        <a:p>
          <a:endParaRPr lang="ru-RU"/>
        </a:p>
      </dgm:t>
    </dgm:pt>
    <dgm:pt modelId="{F7218286-1597-4144-A3A4-5C4C4E7FC042}" type="pres">
      <dgm:prSet presAssocID="{CA726862-6A9A-4B2B-93D3-F9BEBE0EA85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031F44-A47D-4AFD-9A92-4DACFD36802A}" type="pres">
      <dgm:prSet presAssocID="{25CFD000-DE6F-4A20-90DE-37072D27DB06}" presName="composite" presStyleCnt="0"/>
      <dgm:spPr/>
    </dgm:pt>
    <dgm:pt modelId="{BED194F9-1595-49E6-8941-A4B07FB10EA5}" type="pres">
      <dgm:prSet presAssocID="{25CFD000-DE6F-4A20-90DE-37072D27DB06}" presName="imgShp" presStyleLbl="fgImgPlace1" presStyleIdx="0" presStyleCnt="3" custLinFactNeighborX="-62176" custLinFactNeighborY="-1604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57670C55-05C9-445C-8115-CFAD427F1D71}" type="pres">
      <dgm:prSet presAssocID="{25CFD000-DE6F-4A20-90DE-37072D27DB06}" presName="txShp" presStyleLbl="node1" presStyleIdx="0" presStyleCnt="3" custScaleX="130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7CEC6-DADE-463F-A596-101E07026184}" type="pres">
      <dgm:prSet presAssocID="{571C5BA9-646C-4659-BF20-BD406057B059}" presName="spacing" presStyleCnt="0"/>
      <dgm:spPr/>
    </dgm:pt>
    <dgm:pt modelId="{E247EE19-71C1-4C46-81A0-5CBE332F579E}" type="pres">
      <dgm:prSet presAssocID="{65FB346F-4ADE-4A04-9036-2DD14D6FC31E}" presName="composite" presStyleCnt="0"/>
      <dgm:spPr/>
    </dgm:pt>
    <dgm:pt modelId="{4361515B-F251-4FCC-BDD8-B9ECDF1800A3}" type="pres">
      <dgm:prSet presAssocID="{65FB346F-4ADE-4A04-9036-2DD14D6FC31E}" presName="imgShp" presStyleLbl="fgImgPlace1" presStyleIdx="1" presStyleCnt="3" custLinFactNeighborX="-62176" custLinFactNeighborY="-1563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21884A0E-11AA-4825-9AE1-6A6FF03CC4F9}" type="pres">
      <dgm:prSet presAssocID="{65FB346F-4ADE-4A04-9036-2DD14D6FC31E}" presName="txShp" presStyleLbl="node1" presStyleIdx="1" presStyleCnt="3" custScaleX="131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FF7EA-0EBB-4F04-AE4E-7716BE7A6FB3}" type="pres">
      <dgm:prSet presAssocID="{CB7213F4-09CF-42EA-A6F6-DD981D04CB99}" presName="spacing" presStyleCnt="0"/>
      <dgm:spPr/>
    </dgm:pt>
    <dgm:pt modelId="{9543B045-728C-4C13-AE8E-20B26DEB00A3}" type="pres">
      <dgm:prSet presAssocID="{302FF230-5AED-403E-A35D-F943118D5EB7}" presName="composite" presStyleCnt="0"/>
      <dgm:spPr/>
    </dgm:pt>
    <dgm:pt modelId="{C4D65952-37EE-4431-A2EA-99AB5D076868}" type="pres">
      <dgm:prSet presAssocID="{302FF230-5AED-403E-A35D-F943118D5EB7}" presName="imgShp" presStyleLbl="fgImgPlace1" presStyleIdx="2" presStyleCnt="3" custLinFactNeighborX="-62176" custLinFactNeighborY="-1522"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A17FB18F-798C-4F11-8587-7F1EB8187449}" type="pres">
      <dgm:prSet presAssocID="{302FF230-5AED-403E-A35D-F943118D5EB7}" presName="txShp" presStyleLbl="node1" presStyleIdx="2" presStyleCnt="3" custScaleX="131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332801-8808-4F2C-BE97-F7AC7DEFEE1E}" srcId="{CA726862-6A9A-4B2B-93D3-F9BEBE0EA85F}" destId="{25CFD000-DE6F-4A20-90DE-37072D27DB06}" srcOrd="0" destOrd="0" parTransId="{3BD66275-CB5B-413F-9147-8831AEF90F1B}" sibTransId="{571C5BA9-646C-4659-BF20-BD406057B059}"/>
    <dgm:cxn modelId="{7D7955AA-4726-4EDD-A20F-07A80C9B771B}" type="presOf" srcId="{CA726862-6A9A-4B2B-93D3-F9BEBE0EA85F}" destId="{F7218286-1597-4144-A3A4-5C4C4E7FC042}" srcOrd="0" destOrd="0" presId="urn:microsoft.com/office/officeart/2005/8/layout/vList3"/>
    <dgm:cxn modelId="{6AB09E54-619B-4E47-BDC1-4A39608F8CDA}" srcId="{CA726862-6A9A-4B2B-93D3-F9BEBE0EA85F}" destId="{302FF230-5AED-403E-A35D-F943118D5EB7}" srcOrd="2" destOrd="0" parTransId="{2AF2CB70-BEFB-4DAD-8E0B-9B46A5ABF84C}" sibTransId="{4577D3EC-A236-41D1-8B8C-8D47777ECD11}"/>
    <dgm:cxn modelId="{D886076A-142A-42BF-A708-3C0019A37F72}" type="presOf" srcId="{302FF230-5AED-403E-A35D-F943118D5EB7}" destId="{A17FB18F-798C-4F11-8587-7F1EB8187449}" srcOrd="0" destOrd="0" presId="urn:microsoft.com/office/officeart/2005/8/layout/vList3"/>
    <dgm:cxn modelId="{633D66A9-4A5A-4933-B238-8687D816953A}" type="presOf" srcId="{65FB346F-4ADE-4A04-9036-2DD14D6FC31E}" destId="{21884A0E-11AA-4825-9AE1-6A6FF03CC4F9}" srcOrd="0" destOrd="0" presId="urn:microsoft.com/office/officeart/2005/8/layout/vList3"/>
    <dgm:cxn modelId="{288D58D2-413F-44F3-A435-D2FF4C82BCC3}" srcId="{CA726862-6A9A-4B2B-93D3-F9BEBE0EA85F}" destId="{65FB346F-4ADE-4A04-9036-2DD14D6FC31E}" srcOrd="1" destOrd="0" parTransId="{6FB634FF-D146-4C79-82F9-FEC7E295B2D8}" sibTransId="{CB7213F4-09CF-42EA-A6F6-DD981D04CB99}"/>
    <dgm:cxn modelId="{1ABCB867-3844-473E-A4ED-A26E834B29FE}" type="presOf" srcId="{25CFD000-DE6F-4A20-90DE-37072D27DB06}" destId="{57670C55-05C9-445C-8115-CFAD427F1D71}" srcOrd="0" destOrd="0" presId="urn:microsoft.com/office/officeart/2005/8/layout/vList3"/>
    <dgm:cxn modelId="{C94DA46B-99BA-4137-AA4D-D13BCDCC2052}" type="presParOf" srcId="{F7218286-1597-4144-A3A4-5C4C4E7FC042}" destId="{3F031F44-A47D-4AFD-9A92-4DACFD36802A}" srcOrd="0" destOrd="0" presId="urn:microsoft.com/office/officeart/2005/8/layout/vList3"/>
    <dgm:cxn modelId="{E19EC255-745F-4E6F-9388-2100C0EEC3EC}" type="presParOf" srcId="{3F031F44-A47D-4AFD-9A92-4DACFD36802A}" destId="{BED194F9-1595-49E6-8941-A4B07FB10EA5}" srcOrd="0" destOrd="0" presId="urn:microsoft.com/office/officeart/2005/8/layout/vList3"/>
    <dgm:cxn modelId="{0097E251-B0D8-4071-BA53-97755D4EDE95}" type="presParOf" srcId="{3F031F44-A47D-4AFD-9A92-4DACFD36802A}" destId="{57670C55-05C9-445C-8115-CFAD427F1D71}" srcOrd="1" destOrd="0" presId="urn:microsoft.com/office/officeart/2005/8/layout/vList3"/>
    <dgm:cxn modelId="{F4BE58CD-98B2-4F78-8785-7586F2D5B3BB}" type="presParOf" srcId="{F7218286-1597-4144-A3A4-5C4C4E7FC042}" destId="{53B7CEC6-DADE-463F-A596-101E07026184}" srcOrd="1" destOrd="0" presId="urn:microsoft.com/office/officeart/2005/8/layout/vList3"/>
    <dgm:cxn modelId="{E885B979-BDC8-4DDF-B8FB-C170B34547E7}" type="presParOf" srcId="{F7218286-1597-4144-A3A4-5C4C4E7FC042}" destId="{E247EE19-71C1-4C46-81A0-5CBE332F579E}" srcOrd="2" destOrd="0" presId="urn:microsoft.com/office/officeart/2005/8/layout/vList3"/>
    <dgm:cxn modelId="{3DC7F3F5-7AF1-4D43-A9F4-8A6CCE1B5ED8}" type="presParOf" srcId="{E247EE19-71C1-4C46-81A0-5CBE332F579E}" destId="{4361515B-F251-4FCC-BDD8-B9ECDF1800A3}" srcOrd="0" destOrd="0" presId="urn:microsoft.com/office/officeart/2005/8/layout/vList3"/>
    <dgm:cxn modelId="{D54C8459-F71F-45AC-8302-C03CA2219ABF}" type="presParOf" srcId="{E247EE19-71C1-4C46-81A0-5CBE332F579E}" destId="{21884A0E-11AA-4825-9AE1-6A6FF03CC4F9}" srcOrd="1" destOrd="0" presId="urn:microsoft.com/office/officeart/2005/8/layout/vList3"/>
    <dgm:cxn modelId="{8A819C6E-DA71-44AA-9376-1B079DD1833C}" type="presParOf" srcId="{F7218286-1597-4144-A3A4-5C4C4E7FC042}" destId="{653FF7EA-0EBB-4F04-AE4E-7716BE7A6FB3}" srcOrd="3" destOrd="0" presId="urn:microsoft.com/office/officeart/2005/8/layout/vList3"/>
    <dgm:cxn modelId="{40773A4C-3B95-4001-A022-A7971B867BF5}" type="presParOf" srcId="{F7218286-1597-4144-A3A4-5C4C4E7FC042}" destId="{9543B045-728C-4C13-AE8E-20B26DEB00A3}" srcOrd="4" destOrd="0" presId="urn:microsoft.com/office/officeart/2005/8/layout/vList3"/>
    <dgm:cxn modelId="{F2DA19E5-79FB-4CA4-81DC-8B1200770088}" type="presParOf" srcId="{9543B045-728C-4C13-AE8E-20B26DEB00A3}" destId="{C4D65952-37EE-4431-A2EA-99AB5D076868}" srcOrd="0" destOrd="0" presId="urn:microsoft.com/office/officeart/2005/8/layout/vList3"/>
    <dgm:cxn modelId="{31655757-58C9-4BA9-A946-A2E779B93C4B}" type="presParOf" srcId="{9543B045-728C-4C13-AE8E-20B26DEB00A3}" destId="{A17FB18F-798C-4F11-8587-7F1EB818744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653F37-AE9D-4826-B377-B3AD80A9078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94606F-D750-4AE8-B8B7-F4CE632C76D1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3600" b="1" i="1" dirty="0" smtClean="0">
              <a:solidFill>
                <a:schemeClr val="bg1"/>
              </a:solidFill>
            </a:rPr>
            <a:t>Посевная площадь </a:t>
          </a:r>
        </a:p>
        <a:p>
          <a:r>
            <a:rPr lang="ru-RU" sz="3600" b="1" i="1" dirty="0" smtClean="0">
              <a:solidFill>
                <a:schemeClr val="bg1"/>
              </a:solidFill>
            </a:rPr>
            <a:t>2102 га</a:t>
          </a:r>
          <a:endParaRPr lang="ru-RU" sz="3600" b="1" i="1" dirty="0">
            <a:solidFill>
              <a:schemeClr val="bg1"/>
            </a:solidFill>
          </a:endParaRPr>
        </a:p>
      </dgm:t>
    </dgm:pt>
    <dgm:pt modelId="{8DC924C0-2678-40C9-9593-745B3E427271}" type="parTrans" cxnId="{FF1600B6-C79D-401B-9179-11BA61200CC9}">
      <dgm:prSet/>
      <dgm:spPr/>
      <dgm:t>
        <a:bodyPr/>
        <a:lstStyle/>
        <a:p>
          <a:endParaRPr lang="ru-RU"/>
        </a:p>
      </dgm:t>
    </dgm:pt>
    <dgm:pt modelId="{3C32D4C5-4D07-4560-BAB6-9EBCC437EE43}" type="sibTrans" cxnId="{FF1600B6-C79D-401B-9179-11BA61200CC9}">
      <dgm:prSet/>
      <dgm:spPr/>
      <dgm:t>
        <a:bodyPr/>
        <a:lstStyle/>
        <a:p>
          <a:endParaRPr lang="ru-RU"/>
        </a:p>
      </dgm:t>
    </dgm:pt>
    <dgm:pt modelId="{05AF1798-BF1B-454F-B1EA-2309C93565DB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b="1" i="1" dirty="0" smtClean="0"/>
            <a:t>Уборочная площадь </a:t>
          </a:r>
        </a:p>
        <a:p>
          <a:r>
            <a:rPr lang="ru-RU" b="1" i="1" dirty="0" smtClean="0"/>
            <a:t>1583 га</a:t>
          </a:r>
          <a:endParaRPr lang="ru-RU" b="1" i="1" dirty="0"/>
        </a:p>
      </dgm:t>
    </dgm:pt>
    <dgm:pt modelId="{64759093-F569-4FAB-8C13-A5D20AFA84DC}" type="parTrans" cxnId="{DC459038-E326-4EB5-88D3-FE6CC11EE368}">
      <dgm:prSet/>
      <dgm:spPr/>
      <dgm:t>
        <a:bodyPr/>
        <a:lstStyle/>
        <a:p>
          <a:endParaRPr lang="ru-RU"/>
        </a:p>
      </dgm:t>
    </dgm:pt>
    <dgm:pt modelId="{3304B27D-D0AB-470B-85A4-5F0D312425C2}" type="sibTrans" cxnId="{DC459038-E326-4EB5-88D3-FE6CC11EE368}">
      <dgm:prSet/>
      <dgm:spPr/>
      <dgm:t>
        <a:bodyPr/>
        <a:lstStyle/>
        <a:p>
          <a:endParaRPr lang="ru-RU"/>
        </a:p>
      </dgm:t>
    </dgm:pt>
    <dgm:pt modelId="{769B02D6-F217-495C-AE17-29D06AAB20AC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b="1" i="1" dirty="0" smtClean="0"/>
            <a:t>Намолочено 1936,4 т зерна</a:t>
          </a:r>
          <a:endParaRPr lang="ru-RU" b="1" i="1" dirty="0"/>
        </a:p>
      </dgm:t>
    </dgm:pt>
    <dgm:pt modelId="{43B6F870-1F11-494E-BF29-088B1D8F5FED}" type="parTrans" cxnId="{1880233A-4FA6-4A7B-B012-F219B3E2908A}">
      <dgm:prSet/>
      <dgm:spPr/>
      <dgm:t>
        <a:bodyPr/>
        <a:lstStyle/>
        <a:p>
          <a:endParaRPr lang="ru-RU"/>
        </a:p>
      </dgm:t>
    </dgm:pt>
    <dgm:pt modelId="{0DF2C3C9-D633-4901-B0E3-58F738732A52}" type="sibTrans" cxnId="{1880233A-4FA6-4A7B-B012-F219B3E2908A}">
      <dgm:prSet/>
      <dgm:spPr/>
      <dgm:t>
        <a:bodyPr/>
        <a:lstStyle/>
        <a:p>
          <a:endParaRPr lang="ru-RU"/>
        </a:p>
      </dgm:t>
    </dgm:pt>
    <dgm:pt modelId="{8ADD4458-4A32-4CCD-9E85-15DB23E00ECF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b="1" i="1" dirty="0" smtClean="0"/>
            <a:t>Средняя урожайность 12,2 ц/га</a:t>
          </a:r>
          <a:endParaRPr lang="ru-RU" b="1" i="1" dirty="0"/>
        </a:p>
      </dgm:t>
    </dgm:pt>
    <dgm:pt modelId="{2CA5699D-98E3-43F2-A590-6F9995C2AD05}" type="parTrans" cxnId="{83FB8106-6DCC-44D0-917E-FF0C7F789FBF}">
      <dgm:prSet/>
      <dgm:spPr/>
      <dgm:t>
        <a:bodyPr/>
        <a:lstStyle/>
        <a:p>
          <a:endParaRPr lang="ru-RU"/>
        </a:p>
      </dgm:t>
    </dgm:pt>
    <dgm:pt modelId="{903AA41D-D488-4B9B-900D-B488787853D2}" type="sibTrans" cxnId="{83FB8106-6DCC-44D0-917E-FF0C7F789FBF}">
      <dgm:prSet/>
      <dgm:spPr/>
      <dgm:t>
        <a:bodyPr/>
        <a:lstStyle/>
        <a:p>
          <a:endParaRPr lang="ru-RU"/>
        </a:p>
      </dgm:t>
    </dgm:pt>
    <dgm:pt modelId="{57650843-B069-4E3F-A180-3517B93ACBC5}" type="pres">
      <dgm:prSet presAssocID="{4E653F37-AE9D-4826-B377-B3AD80A907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974BB8-28EC-4600-AD03-DA45E6EF8F21}" type="pres">
      <dgm:prSet presAssocID="{0894606F-D750-4AE8-B8B7-F4CE632C76D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7FE6D-46B5-4BFC-99F2-449B8478EAAC}" type="pres">
      <dgm:prSet presAssocID="{3C32D4C5-4D07-4560-BAB6-9EBCC437EE43}" presName="sibTrans" presStyleCnt="0"/>
      <dgm:spPr/>
    </dgm:pt>
    <dgm:pt modelId="{859709F7-EC3A-4500-B6EF-56273DA6939A}" type="pres">
      <dgm:prSet presAssocID="{05AF1798-BF1B-454F-B1EA-2309C93565D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BF4D1-7514-4248-A1BE-629B1A51A427}" type="pres">
      <dgm:prSet presAssocID="{3304B27D-D0AB-470B-85A4-5F0D312425C2}" presName="sibTrans" presStyleCnt="0"/>
      <dgm:spPr/>
    </dgm:pt>
    <dgm:pt modelId="{7379F449-9C73-4BCE-A59F-81AB6E0070BA}" type="pres">
      <dgm:prSet presAssocID="{769B02D6-F217-495C-AE17-29D06AAB20A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3C3AF-5012-4CE9-A4EB-97C010A84316}" type="pres">
      <dgm:prSet presAssocID="{0DF2C3C9-D633-4901-B0E3-58F738732A52}" presName="sibTrans" presStyleCnt="0"/>
      <dgm:spPr/>
    </dgm:pt>
    <dgm:pt modelId="{719C5A1B-BEDE-4275-A7F1-2B9C46D8AAB4}" type="pres">
      <dgm:prSet presAssocID="{8ADD4458-4A32-4CCD-9E85-15DB23E00EC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1600B6-C79D-401B-9179-11BA61200CC9}" srcId="{4E653F37-AE9D-4826-B377-B3AD80A90788}" destId="{0894606F-D750-4AE8-B8B7-F4CE632C76D1}" srcOrd="0" destOrd="0" parTransId="{8DC924C0-2678-40C9-9593-745B3E427271}" sibTransId="{3C32D4C5-4D07-4560-BAB6-9EBCC437EE43}"/>
    <dgm:cxn modelId="{227EB546-CADE-4FE1-9F46-150C84FD1AB9}" type="presOf" srcId="{4E653F37-AE9D-4826-B377-B3AD80A90788}" destId="{57650843-B069-4E3F-A180-3517B93ACBC5}" srcOrd="0" destOrd="0" presId="urn:microsoft.com/office/officeart/2005/8/layout/default"/>
    <dgm:cxn modelId="{D747BC40-E6E5-4710-A988-75EE03D72036}" type="presOf" srcId="{769B02D6-F217-495C-AE17-29D06AAB20AC}" destId="{7379F449-9C73-4BCE-A59F-81AB6E0070BA}" srcOrd="0" destOrd="0" presId="urn:microsoft.com/office/officeart/2005/8/layout/default"/>
    <dgm:cxn modelId="{DC459038-E326-4EB5-88D3-FE6CC11EE368}" srcId="{4E653F37-AE9D-4826-B377-B3AD80A90788}" destId="{05AF1798-BF1B-454F-B1EA-2309C93565DB}" srcOrd="1" destOrd="0" parTransId="{64759093-F569-4FAB-8C13-A5D20AFA84DC}" sibTransId="{3304B27D-D0AB-470B-85A4-5F0D312425C2}"/>
    <dgm:cxn modelId="{CBF025B2-A8FC-4576-88A9-F20F5A00FCEC}" type="presOf" srcId="{0894606F-D750-4AE8-B8B7-F4CE632C76D1}" destId="{07974BB8-28EC-4600-AD03-DA45E6EF8F21}" srcOrd="0" destOrd="0" presId="urn:microsoft.com/office/officeart/2005/8/layout/default"/>
    <dgm:cxn modelId="{D09C7B55-7DE4-44CB-B4CE-ECCB7D554290}" type="presOf" srcId="{05AF1798-BF1B-454F-B1EA-2309C93565DB}" destId="{859709F7-EC3A-4500-B6EF-56273DA6939A}" srcOrd="0" destOrd="0" presId="urn:microsoft.com/office/officeart/2005/8/layout/default"/>
    <dgm:cxn modelId="{83FB8106-6DCC-44D0-917E-FF0C7F789FBF}" srcId="{4E653F37-AE9D-4826-B377-B3AD80A90788}" destId="{8ADD4458-4A32-4CCD-9E85-15DB23E00ECF}" srcOrd="3" destOrd="0" parTransId="{2CA5699D-98E3-43F2-A590-6F9995C2AD05}" sibTransId="{903AA41D-D488-4B9B-900D-B488787853D2}"/>
    <dgm:cxn modelId="{44060BF9-1A2A-4048-851B-BC63EC58E166}" type="presOf" srcId="{8ADD4458-4A32-4CCD-9E85-15DB23E00ECF}" destId="{719C5A1B-BEDE-4275-A7F1-2B9C46D8AAB4}" srcOrd="0" destOrd="0" presId="urn:microsoft.com/office/officeart/2005/8/layout/default"/>
    <dgm:cxn modelId="{1880233A-4FA6-4A7B-B012-F219B3E2908A}" srcId="{4E653F37-AE9D-4826-B377-B3AD80A90788}" destId="{769B02D6-F217-495C-AE17-29D06AAB20AC}" srcOrd="2" destOrd="0" parTransId="{43B6F870-1F11-494E-BF29-088B1D8F5FED}" sibTransId="{0DF2C3C9-D633-4901-B0E3-58F738732A52}"/>
    <dgm:cxn modelId="{696A8DA7-DC4A-4CE4-9E47-F69D6517FFA5}" type="presParOf" srcId="{57650843-B069-4E3F-A180-3517B93ACBC5}" destId="{07974BB8-28EC-4600-AD03-DA45E6EF8F21}" srcOrd="0" destOrd="0" presId="urn:microsoft.com/office/officeart/2005/8/layout/default"/>
    <dgm:cxn modelId="{D8DC5C77-FE53-4C42-9D78-2F3F287A747C}" type="presParOf" srcId="{57650843-B069-4E3F-A180-3517B93ACBC5}" destId="{DE87FE6D-46B5-4BFC-99F2-449B8478EAAC}" srcOrd="1" destOrd="0" presId="urn:microsoft.com/office/officeart/2005/8/layout/default"/>
    <dgm:cxn modelId="{B1026EFC-6B5E-4F40-B0F5-E1EF9AFBC0B5}" type="presParOf" srcId="{57650843-B069-4E3F-A180-3517B93ACBC5}" destId="{859709F7-EC3A-4500-B6EF-56273DA6939A}" srcOrd="2" destOrd="0" presId="urn:microsoft.com/office/officeart/2005/8/layout/default"/>
    <dgm:cxn modelId="{F3727EA3-755E-4A6E-B1D2-6C6FADB47D29}" type="presParOf" srcId="{57650843-B069-4E3F-A180-3517B93ACBC5}" destId="{0DBBF4D1-7514-4248-A1BE-629B1A51A427}" srcOrd="3" destOrd="0" presId="urn:microsoft.com/office/officeart/2005/8/layout/default"/>
    <dgm:cxn modelId="{A08D289C-D326-4C91-8796-EB1DD068AE9F}" type="presParOf" srcId="{57650843-B069-4E3F-A180-3517B93ACBC5}" destId="{7379F449-9C73-4BCE-A59F-81AB6E0070BA}" srcOrd="4" destOrd="0" presId="urn:microsoft.com/office/officeart/2005/8/layout/default"/>
    <dgm:cxn modelId="{86937F4C-D7B8-47FA-B4CD-E5A0ED56E326}" type="presParOf" srcId="{57650843-B069-4E3F-A180-3517B93ACBC5}" destId="{87A3C3AF-5012-4CE9-A4EB-97C010A84316}" srcOrd="5" destOrd="0" presId="urn:microsoft.com/office/officeart/2005/8/layout/default"/>
    <dgm:cxn modelId="{B7F3F884-C9E9-4AB3-8B34-EE094C636838}" type="presParOf" srcId="{57650843-B069-4E3F-A180-3517B93ACBC5}" destId="{719C5A1B-BEDE-4275-A7F1-2B9C46D8AAB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FC7467-58A7-400D-8509-7BFCAE880DE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EB84CB-769E-46E9-BEE5-47D57BB7DE61}">
      <dgm:prSet phldrT="[Текст]" custT="1"/>
      <dgm:spPr>
        <a:solidFill>
          <a:srgbClr val="0070C0"/>
        </a:solidFill>
        <a:ln>
          <a:noFill/>
        </a:ln>
      </dgm:spPr>
      <dgm:t>
        <a:bodyPr/>
        <a:lstStyle/>
        <a:p>
          <a:pPr marL="180000"/>
          <a:r>
            <a:rPr lang="ru-RU" sz="3200" i="1" dirty="0" smtClean="0"/>
            <a:t>Реализовано </a:t>
          </a:r>
          <a:r>
            <a:rPr lang="ru-RU" sz="3600" b="1" i="1" dirty="0" smtClean="0">
              <a:solidFill>
                <a:schemeClr val="bg1"/>
              </a:solidFill>
            </a:rPr>
            <a:t>13 проектов</a:t>
          </a:r>
          <a:endParaRPr lang="ru-RU" sz="3600" b="1" i="1" dirty="0">
            <a:solidFill>
              <a:schemeClr val="bg1"/>
            </a:solidFill>
          </a:endParaRPr>
        </a:p>
      </dgm:t>
    </dgm:pt>
    <dgm:pt modelId="{6355AF96-0CA7-4660-AA45-37E554E1D0DA}" type="parTrans" cxnId="{CCB61510-88B6-42CD-A7B6-A145EF471AE4}">
      <dgm:prSet/>
      <dgm:spPr/>
      <dgm:t>
        <a:bodyPr/>
        <a:lstStyle/>
        <a:p>
          <a:endParaRPr lang="ru-RU"/>
        </a:p>
      </dgm:t>
    </dgm:pt>
    <dgm:pt modelId="{B7E3900B-A0A3-4B3D-96D7-00335FE69042}" type="sibTrans" cxnId="{CCB61510-88B6-42CD-A7B6-A145EF471AE4}">
      <dgm:prSet/>
      <dgm:spPr/>
      <dgm:t>
        <a:bodyPr/>
        <a:lstStyle/>
        <a:p>
          <a:endParaRPr lang="ru-RU"/>
        </a:p>
      </dgm:t>
    </dgm:pt>
    <dgm:pt modelId="{44A0BD3A-0A46-4B21-A754-A73A3994116B}">
      <dgm:prSet phldrT="[Текст]" custT="1"/>
      <dgm:spPr>
        <a:solidFill>
          <a:srgbClr val="0070C0"/>
        </a:solidFill>
      </dgm:spPr>
      <dgm:t>
        <a:bodyPr/>
        <a:lstStyle/>
        <a:p>
          <a:pPr marL="180000"/>
          <a:r>
            <a:rPr lang="ru-RU" sz="3600" b="1" i="1" dirty="0" smtClean="0">
              <a:solidFill>
                <a:schemeClr val="bg1"/>
              </a:solidFill>
            </a:rPr>
            <a:t>7502,9 тыс. руб. </a:t>
          </a:r>
          <a:r>
            <a:rPr lang="ru-RU" sz="3200" i="1" dirty="0" smtClean="0"/>
            <a:t>общее финансирование мероприятий</a:t>
          </a:r>
          <a:endParaRPr lang="ru-RU" sz="3200" i="1" dirty="0"/>
        </a:p>
      </dgm:t>
    </dgm:pt>
    <dgm:pt modelId="{E9C516B7-F544-4898-9E24-941724B0CFE6}" type="parTrans" cxnId="{22CE5F07-D2C2-43C0-B6C6-FF6AC8CAFFF6}">
      <dgm:prSet/>
      <dgm:spPr/>
      <dgm:t>
        <a:bodyPr/>
        <a:lstStyle/>
        <a:p>
          <a:endParaRPr lang="ru-RU"/>
        </a:p>
      </dgm:t>
    </dgm:pt>
    <dgm:pt modelId="{D3BD358C-BCC7-4C99-93C0-A54D6227D125}" type="sibTrans" cxnId="{22CE5F07-D2C2-43C0-B6C6-FF6AC8CAFFF6}">
      <dgm:prSet/>
      <dgm:spPr/>
      <dgm:t>
        <a:bodyPr/>
        <a:lstStyle/>
        <a:p>
          <a:endParaRPr lang="ru-RU"/>
        </a:p>
      </dgm:t>
    </dgm:pt>
    <dgm:pt modelId="{8BABDC4B-556A-44BB-8E5D-8AD74C1D6170}">
      <dgm:prSet phldrT="[Текст]" custT="1"/>
      <dgm:spPr>
        <a:solidFill>
          <a:srgbClr val="0070C0"/>
        </a:solidFill>
      </dgm:spPr>
      <dgm:t>
        <a:bodyPr/>
        <a:lstStyle/>
        <a:p>
          <a:pPr marL="180000"/>
          <a:r>
            <a:rPr lang="ru-RU" sz="3600" b="1" i="1" dirty="0" smtClean="0">
              <a:solidFill>
                <a:schemeClr val="bg1"/>
              </a:solidFill>
            </a:rPr>
            <a:t>2344 тыс. руб. </a:t>
          </a:r>
          <a:r>
            <a:rPr lang="ru-RU" sz="3200" i="1" dirty="0" smtClean="0"/>
            <a:t>из местного бюджета</a:t>
          </a:r>
          <a:endParaRPr lang="ru-RU" sz="3200" i="1" dirty="0"/>
        </a:p>
      </dgm:t>
    </dgm:pt>
    <dgm:pt modelId="{45DF8862-47CE-438D-97D7-250205B370C6}" type="parTrans" cxnId="{352AAE30-3887-4E2E-9CE6-2282238225E9}">
      <dgm:prSet/>
      <dgm:spPr/>
      <dgm:t>
        <a:bodyPr/>
        <a:lstStyle/>
        <a:p>
          <a:endParaRPr lang="ru-RU"/>
        </a:p>
      </dgm:t>
    </dgm:pt>
    <dgm:pt modelId="{8A171E26-DFBD-4841-B578-C147ECF66B1B}" type="sibTrans" cxnId="{352AAE30-3887-4E2E-9CE6-2282238225E9}">
      <dgm:prSet/>
      <dgm:spPr/>
      <dgm:t>
        <a:bodyPr/>
        <a:lstStyle/>
        <a:p>
          <a:endParaRPr lang="ru-RU"/>
        </a:p>
      </dgm:t>
    </dgm:pt>
    <dgm:pt modelId="{8A04EC28-A128-476C-855F-9DB133A01E74}" type="pres">
      <dgm:prSet presAssocID="{25FC7467-58A7-400D-8509-7BFCAE880DE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711422-87AE-4E88-B7B2-B5F1BD9F2CFF}" type="pres">
      <dgm:prSet presAssocID="{CFEB84CB-769E-46E9-BEE5-47D57BB7DE61}" presName="comp" presStyleCnt="0"/>
      <dgm:spPr/>
    </dgm:pt>
    <dgm:pt modelId="{A512AC53-FB09-4976-8E66-19F01580CF08}" type="pres">
      <dgm:prSet presAssocID="{CFEB84CB-769E-46E9-BEE5-47D57BB7DE61}" presName="box" presStyleLbl="node1" presStyleIdx="0" presStyleCnt="3"/>
      <dgm:spPr/>
      <dgm:t>
        <a:bodyPr/>
        <a:lstStyle/>
        <a:p>
          <a:endParaRPr lang="ru-RU"/>
        </a:p>
      </dgm:t>
    </dgm:pt>
    <dgm:pt modelId="{067A6B72-F3C9-4A13-A53B-A08E68392111}" type="pres">
      <dgm:prSet presAssocID="{CFEB84CB-769E-46E9-BEE5-47D57BB7DE61}" presName="img" presStyleLbl="fgImgPlace1" presStyleIdx="0" presStyleCnt="3" custLinFactNeighborX="-3330" custLinFactNeighborY="-1047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748F127D-D8D9-4784-881E-D6B3B100F155}" type="pres">
      <dgm:prSet presAssocID="{CFEB84CB-769E-46E9-BEE5-47D57BB7DE6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50936-057F-420F-8B49-5DBF647CF78F}" type="pres">
      <dgm:prSet presAssocID="{B7E3900B-A0A3-4B3D-96D7-00335FE69042}" presName="spacer" presStyleCnt="0"/>
      <dgm:spPr/>
    </dgm:pt>
    <dgm:pt modelId="{2677E04E-593E-4B68-8F46-D13E1E07CEEB}" type="pres">
      <dgm:prSet presAssocID="{44A0BD3A-0A46-4B21-A754-A73A3994116B}" presName="comp" presStyleCnt="0"/>
      <dgm:spPr/>
    </dgm:pt>
    <dgm:pt modelId="{A80EF072-6271-43A9-B5DF-96FC11C419A6}" type="pres">
      <dgm:prSet presAssocID="{44A0BD3A-0A46-4B21-A754-A73A3994116B}" presName="box" presStyleLbl="node1" presStyleIdx="1" presStyleCnt="3" custLinFactNeighborX="126" custLinFactNeighborY="-1096"/>
      <dgm:spPr/>
      <dgm:t>
        <a:bodyPr/>
        <a:lstStyle/>
        <a:p>
          <a:endParaRPr lang="ru-RU"/>
        </a:p>
      </dgm:t>
    </dgm:pt>
    <dgm:pt modelId="{30B613C9-F34C-4CFE-A192-09DDAF793D02}" type="pres">
      <dgm:prSet presAssocID="{44A0BD3A-0A46-4B21-A754-A73A3994116B}" presName="img" presStyleLbl="fgImgPlace1" presStyleIdx="1" presStyleCnt="3" custScaleX="100000" custLinFactNeighborX="1044" custLinFactNeighborY="-746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7564BEEC-0A0C-4606-AC48-6497BCA792EC}" type="pres">
      <dgm:prSet presAssocID="{44A0BD3A-0A46-4B21-A754-A73A3994116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E64046-73D5-44C6-A1AA-1CE6D1F32D7C}" type="pres">
      <dgm:prSet presAssocID="{D3BD358C-BCC7-4C99-93C0-A54D6227D125}" presName="spacer" presStyleCnt="0"/>
      <dgm:spPr/>
    </dgm:pt>
    <dgm:pt modelId="{2F6B8A50-0B67-4CDB-A7EA-A00663B2B5FC}" type="pres">
      <dgm:prSet presAssocID="{8BABDC4B-556A-44BB-8E5D-8AD74C1D6170}" presName="comp" presStyleCnt="0"/>
      <dgm:spPr/>
    </dgm:pt>
    <dgm:pt modelId="{91772F3B-6C29-4F44-BF04-DD27BBE0907F}" type="pres">
      <dgm:prSet presAssocID="{8BABDC4B-556A-44BB-8E5D-8AD74C1D6170}" presName="box" presStyleLbl="node1" presStyleIdx="2" presStyleCnt="3"/>
      <dgm:spPr/>
      <dgm:t>
        <a:bodyPr/>
        <a:lstStyle/>
        <a:p>
          <a:endParaRPr lang="ru-RU"/>
        </a:p>
      </dgm:t>
    </dgm:pt>
    <dgm:pt modelId="{1ACADC2C-D267-40CD-A4C4-37719188ECF6}" type="pres">
      <dgm:prSet presAssocID="{8BABDC4B-556A-44BB-8E5D-8AD74C1D6170}" presName="img" presStyleLbl="fgImgPlace1" presStyleIdx="2" presStyleCnt="3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C5CC129-5A80-47AA-A403-BC36042F08E6}" type="pres">
      <dgm:prSet presAssocID="{8BABDC4B-556A-44BB-8E5D-8AD74C1D617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7B4CCC-9DCE-4F89-8B70-E0795656867B}" type="presOf" srcId="{25FC7467-58A7-400D-8509-7BFCAE880DE3}" destId="{8A04EC28-A128-476C-855F-9DB133A01E74}" srcOrd="0" destOrd="0" presId="urn:microsoft.com/office/officeart/2005/8/layout/vList4"/>
    <dgm:cxn modelId="{352AAE30-3887-4E2E-9CE6-2282238225E9}" srcId="{25FC7467-58A7-400D-8509-7BFCAE880DE3}" destId="{8BABDC4B-556A-44BB-8E5D-8AD74C1D6170}" srcOrd="2" destOrd="0" parTransId="{45DF8862-47CE-438D-97D7-250205B370C6}" sibTransId="{8A171E26-DFBD-4841-B578-C147ECF66B1B}"/>
    <dgm:cxn modelId="{CCB61510-88B6-42CD-A7B6-A145EF471AE4}" srcId="{25FC7467-58A7-400D-8509-7BFCAE880DE3}" destId="{CFEB84CB-769E-46E9-BEE5-47D57BB7DE61}" srcOrd="0" destOrd="0" parTransId="{6355AF96-0CA7-4660-AA45-37E554E1D0DA}" sibTransId="{B7E3900B-A0A3-4B3D-96D7-00335FE69042}"/>
    <dgm:cxn modelId="{49DB9D53-BE37-4640-B411-5305624E3BEF}" type="presOf" srcId="{44A0BD3A-0A46-4B21-A754-A73A3994116B}" destId="{A80EF072-6271-43A9-B5DF-96FC11C419A6}" srcOrd="0" destOrd="0" presId="urn:microsoft.com/office/officeart/2005/8/layout/vList4"/>
    <dgm:cxn modelId="{2134BCF2-EADD-4365-A51E-D79633F7FC7D}" type="presOf" srcId="{CFEB84CB-769E-46E9-BEE5-47D57BB7DE61}" destId="{748F127D-D8D9-4784-881E-D6B3B100F155}" srcOrd="1" destOrd="0" presId="urn:microsoft.com/office/officeart/2005/8/layout/vList4"/>
    <dgm:cxn modelId="{22CE5F07-D2C2-43C0-B6C6-FF6AC8CAFFF6}" srcId="{25FC7467-58A7-400D-8509-7BFCAE880DE3}" destId="{44A0BD3A-0A46-4B21-A754-A73A3994116B}" srcOrd="1" destOrd="0" parTransId="{E9C516B7-F544-4898-9E24-941724B0CFE6}" sibTransId="{D3BD358C-BCC7-4C99-93C0-A54D6227D125}"/>
    <dgm:cxn modelId="{93D13E95-B5B1-4497-AB1D-41B6734E32EF}" type="presOf" srcId="{8BABDC4B-556A-44BB-8E5D-8AD74C1D6170}" destId="{BC5CC129-5A80-47AA-A403-BC36042F08E6}" srcOrd="1" destOrd="0" presId="urn:microsoft.com/office/officeart/2005/8/layout/vList4"/>
    <dgm:cxn modelId="{ECEAC0A7-1773-4216-8553-F643B1180673}" type="presOf" srcId="{44A0BD3A-0A46-4B21-A754-A73A3994116B}" destId="{7564BEEC-0A0C-4606-AC48-6497BCA792EC}" srcOrd="1" destOrd="0" presId="urn:microsoft.com/office/officeart/2005/8/layout/vList4"/>
    <dgm:cxn modelId="{F2DF5459-C771-41F7-8C82-F03EC98E8AD7}" type="presOf" srcId="{8BABDC4B-556A-44BB-8E5D-8AD74C1D6170}" destId="{91772F3B-6C29-4F44-BF04-DD27BBE0907F}" srcOrd="0" destOrd="0" presId="urn:microsoft.com/office/officeart/2005/8/layout/vList4"/>
    <dgm:cxn modelId="{5972B564-6E8E-4844-83FF-11516D0AC7FF}" type="presOf" srcId="{CFEB84CB-769E-46E9-BEE5-47D57BB7DE61}" destId="{A512AC53-FB09-4976-8E66-19F01580CF08}" srcOrd="0" destOrd="0" presId="urn:microsoft.com/office/officeart/2005/8/layout/vList4"/>
    <dgm:cxn modelId="{B0886B86-CA88-40C3-9375-06D93D91C13D}" type="presParOf" srcId="{8A04EC28-A128-476C-855F-9DB133A01E74}" destId="{50711422-87AE-4E88-B7B2-B5F1BD9F2CFF}" srcOrd="0" destOrd="0" presId="urn:microsoft.com/office/officeart/2005/8/layout/vList4"/>
    <dgm:cxn modelId="{4341B1C8-5200-46F0-9F72-3B3BBB50D0F8}" type="presParOf" srcId="{50711422-87AE-4E88-B7B2-B5F1BD9F2CFF}" destId="{A512AC53-FB09-4976-8E66-19F01580CF08}" srcOrd="0" destOrd="0" presId="urn:microsoft.com/office/officeart/2005/8/layout/vList4"/>
    <dgm:cxn modelId="{618EFF41-7752-47F3-B51D-F139BC4D1214}" type="presParOf" srcId="{50711422-87AE-4E88-B7B2-B5F1BD9F2CFF}" destId="{067A6B72-F3C9-4A13-A53B-A08E68392111}" srcOrd="1" destOrd="0" presId="urn:microsoft.com/office/officeart/2005/8/layout/vList4"/>
    <dgm:cxn modelId="{099F2103-C0E4-4369-99DF-A2D83C118089}" type="presParOf" srcId="{50711422-87AE-4E88-B7B2-B5F1BD9F2CFF}" destId="{748F127D-D8D9-4784-881E-D6B3B100F155}" srcOrd="2" destOrd="0" presId="urn:microsoft.com/office/officeart/2005/8/layout/vList4"/>
    <dgm:cxn modelId="{B86C6448-51D7-4C4A-A91A-E12AC3CC386C}" type="presParOf" srcId="{8A04EC28-A128-476C-855F-9DB133A01E74}" destId="{9B550936-057F-420F-8B49-5DBF647CF78F}" srcOrd="1" destOrd="0" presId="urn:microsoft.com/office/officeart/2005/8/layout/vList4"/>
    <dgm:cxn modelId="{A872E308-28A8-42F3-A04D-13B73BE3EF12}" type="presParOf" srcId="{8A04EC28-A128-476C-855F-9DB133A01E74}" destId="{2677E04E-593E-4B68-8F46-D13E1E07CEEB}" srcOrd="2" destOrd="0" presId="urn:microsoft.com/office/officeart/2005/8/layout/vList4"/>
    <dgm:cxn modelId="{F74D28A7-1288-47DC-B1F3-5DE2AB55109E}" type="presParOf" srcId="{2677E04E-593E-4B68-8F46-D13E1E07CEEB}" destId="{A80EF072-6271-43A9-B5DF-96FC11C419A6}" srcOrd="0" destOrd="0" presId="urn:microsoft.com/office/officeart/2005/8/layout/vList4"/>
    <dgm:cxn modelId="{A185419D-A8EA-422F-92EC-70751F66C3DE}" type="presParOf" srcId="{2677E04E-593E-4B68-8F46-D13E1E07CEEB}" destId="{30B613C9-F34C-4CFE-A192-09DDAF793D02}" srcOrd="1" destOrd="0" presId="urn:microsoft.com/office/officeart/2005/8/layout/vList4"/>
    <dgm:cxn modelId="{A2097D4A-C372-4B69-9DF1-D9CFFE723E50}" type="presParOf" srcId="{2677E04E-593E-4B68-8F46-D13E1E07CEEB}" destId="{7564BEEC-0A0C-4606-AC48-6497BCA792EC}" srcOrd="2" destOrd="0" presId="urn:microsoft.com/office/officeart/2005/8/layout/vList4"/>
    <dgm:cxn modelId="{142433A0-4A04-45D0-BF32-7CC14542DA11}" type="presParOf" srcId="{8A04EC28-A128-476C-855F-9DB133A01E74}" destId="{11E64046-73D5-44C6-A1AA-1CE6D1F32D7C}" srcOrd="3" destOrd="0" presId="urn:microsoft.com/office/officeart/2005/8/layout/vList4"/>
    <dgm:cxn modelId="{2291AF90-8C0A-46D6-BD46-0DCA278AFC8B}" type="presParOf" srcId="{8A04EC28-A128-476C-855F-9DB133A01E74}" destId="{2F6B8A50-0B67-4CDB-A7EA-A00663B2B5FC}" srcOrd="4" destOrd="0" presId="urn:microsoft.com/office/officeart/2005/8/layout/vList4"/>
    <dgm:cxn modelId="{E5A408F3-3F7A-4BFD-8924-B1EFE0C50867}" type="presParOf" srcId="{2F6B8A50-0B67-4CDB-A7EA-A00663B2B5FC}" destId="{91772F3B-6C29-4F44-BF04-DD27BBE0907F}" srcOrd="0" destOrd="0" presId="urn:microsoft.com/office/officeart/2005/8/layout/vList4"/>
    <dgm:cxn modelId="{57D80326-2A6C-42CA-AD8D-752123441164}" type="presParOf" srcId="{2F6B8A50-0B67-4CDB-A7EA-A00663B2B5FC}" destId="{1ACADC2C-D267-40CD-A4C4-37719188ECF6}" srcOrd="1" destOrd="0" presId="urn:microsoft.com/office/officeart/2005/8/layout/vList4"/>
    <dgm:cxn modelId="{0382BB2B-15CC-47F9-9C6D-1CF0509EEDBA}" type="presParOf" srcId="{2F6B8A50-0B67-4CDB-A7EA-A00663B2B5FC}" destId="{BC5CC129-5A80-47AA-A403-BC36042F08E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BD8769-666F-4F5E-8EAB-9FD1AB57AFEE}" type="doc">
      <dgm:prSet loTypeId="urn:microsoft.com/office/officeart/2011/layout/Tab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B04B5A-BE2C-41DE-8AB0-F19BE6CA1DBC}">
      <dgm:prSet phldrT="[Текст]" phldr="1"/>
      <dgm:spPr/>
      <dgm:t>
        <a:bodyPr/>
        <a:lstStyle/>
        <a:p>
          <a:endParaRPr lang="ru-RU"/>
        </a:p>
      </dgm:t>
    </dgm:pt>
    <dgm:pt modelId="{51BA30E9-5692-44D0-BC53-9C424C5250DC}" type="parTrans" cxnId="{A24F7224-F841-4F03-B026-97F53A0A5FCB}">
      <dgm:prSet/>
      <dgm:spPr/>
      <dgm:t>
        <a:bodyPr/>
        <a:lstStyle/>
        <a:p>
          <a:endParaRPr lang="ru-RU"/>
        </a:p>
      </dgm:t>
    </dgm:pt>
    <dgm:pt modelId="{2B0C751E-6B08-4912-9BFA-25C8C5443D64}" type="sibTrans" cxnId="{A24F7224-F841-4F03-B026-97F53A0A5FCB}">
      <dgm:prSet/>
      <dgm:spPr/>
      <dgm:t>
        <a:bodyPr/>
        <a:lstStyle/>
        <a:p>
          <a:endParaRPr lang="ru-RU"/>
        </a:p>
      </dgm:t>
    </dgm:pt>
    <dgm:pt modelId="{3031BFEF-5405-456D-8475-12110261F54C}">
      <dgm:prSet phldrT="[Текст]"/>
      <dgm:spPr/>
      <dgm:t>
        <a:bodyPr/>
        <a:lstStyle/>
        <a:p>
          <a:endParaRPr lang="ru-RU" dirty="0"/>
        </a:p>
      </dgm:t>
    </dgm:pt>
    <dgm:pt modelId="{F7FA61B4-A153-4B38-B091-433E1F666867}" type="parTrans" cxnId="{FC511A49-3387-45C1-BC3C-2DDE40C55F2C}">
      <dgm:prSet/>
      <dgm:spPr/>
      <dgm:t>
        <a:bodyPr/>
        <a:lstStyle/>
        <a:p>
          <a:endParaRPr lang="ru-RU"/>
        </a:p>
      </dgm:t>
    </dgm:pt>
    <dgm:pt modelId="{20545C82-8035-46C9-BD8A-4D5701600773}" type="sibTrans" cxnId="{FC511A49-3387-45C1-BC3C-2DDE40C55F2C}">
      <dgm:prSet/>
      <dgm:spPr/>
      <dgm:t>
        <a:bodyPr/>
        <a:lstStyle/>
        <a:p>
          <a:endParaRPr lang="ru-RU"/>
        </a:p>
      </dgm:t>
    </dgm:pt>
    <dgm:pt modelId="{0470EF56-7D28-4D47-8AB1-FF3AE692D7E8}">
      <dgm:prSet phldrT="[Текст]" custT="1"/>
      <dgm:spPr>
        <a:solidFill>
          <a:schemeClr val="bg1"/>
        </a:solidFill>
        <a:effectLst>
          <a:softEdge rad="127000"/>
        </a:effectLst>
      </dgm:spPr>
      <dgm:t>
        <a:bodyPr/>
        <a:lstStyle/>
        <a:p>
          <a:r>
            <a:rPr lang="ru-RU" sz="3600" b="1" i="1" dirty="0" smtClean="0">
              <a:solidFill>
                <a:srgbClr val="002060"/>
              </a:solidFill>
            </a:rPr>
            <a:t>Выдано </a:t>
          </a:r>
          <a:r>
            <a:rPr lang="ru-RU" sz="3600" b="1" i="1" dirty="0" smtClean="0">
              <a:solidFill>
                <a:srgbClr val="FF0000"/>
              </a:solidFill>
            </a:rPr>
            <a:t>1114</a:t>
          </a:r>
          <a:r>
            <a:rPr lang="ru-RU" sz="3600" b="1" i="1" dirty="0" smtClean="0">
              <a:solidFill>
                <a:srgbClr val="002060"/>
              </a:solidFill>
            </a:rPr>
            <a:t> гос. сертификатов </a:t>
          </a:r>
          <a:endParaRPr lang="ru-RU" sz="3600" b="1" i="1" dirty="0">
            <a:solidFill>
              <a:srgbClr val="002060"/>
            </a:solidFill>
          </a:endParaRPr>
        </a:p>
      </dgm:t>
    </dgm:pt>
    <dgm:pt modelId="{E3BCDB9B-087D-4CBE-A659-30AE066E94AB}" type="parTrans" cxnId="{8DBBC07C-045C-462A-A551-B46033E3F0D6}">
      <dgm:prSet/>
      <dgm:spPr/>
      <dgm:t>
        <a:bodyPr/>
        <a:lstStyle/>
        <a:p>
          <a:endParaRPr lang="ru-RU"/>
        </a:p>
      </dgm:t>
    </dgm:pt>
    <dgm:pt modelId="{1C7C4A6D-1D7E-49CE-B019-992988F642F3}" type="sibTrans" cxnId="{8DBBC07C-045C-462A-A551-B46033E3F0D6}">
      <dgm:prSet/>
      <dgm:spPr/>
      <dgm:t>
        <a:bodyPr/>
        <a:lstStyle/>
        <a:p>
          <a:endParaRPr lang="ru-RU"/>
        </a:p>
      </dgm:t>
    </dgm:pt>
    <dgm:pt modelId="{9500D2EC-810C-4AFB-89D9-6035F86A0FCA}">
      <dgm:prSet phldrT="[Текст]" phldr="1"/>
      <dgm:spPr/>
      <dgm:t>
        <a:bodyPr/>
        <a:lstStyle/>
        <a:p>
          <a:endParaRPr lang="ru-RU"/>
        </a:p>
      </dgm:t>
    </dgm:pt>
    <dgm:pt modelId="{ADE1A0CA-4D29-45FD-8836-CABF6AED7E2E}" type="parTrans" cxnId="{331B9336-9795-4EB3-A3DB-662DEAA5944A}">
      <dgm:prSet/>
      <dgm:spPr/>
      <dgm:t>
        <a:bodyPr/>
        <a:lstStyle/>
        <a:p>
          <a:endParaRPr lang="ru-RU"/>
        </a:p>
      </dgm:t>
    </dgm:pt>
    <dgm:pt modelId="{B37BEBE9-77C7-40F8-AE59-E59857DA0F36}" type="sibTrans" cxnId="{331B9336-9795-4EB3-A3DB-662DEAA5944A}">
      <dgm:prSet/>
      <dgm:spPr/>
      <dgm:t>
        <a:bodyPr/>
        <a:lstStyle/>
        <a:p>
          <a:endParaRPr lang="ru-RU"/>
        </a:p>
      </dgm:t>
    </dgm:pt>
    <dgm:pt modelId="{6A4E9BBD-F59B-42F7-9DAB-8C0FE0001A08}">
      <dgm:prSet phldrT="[Текст]" phldr="1"/>
      <dgm:spPr/>
      <dgm:t>
        <a:bodyPr/>
        <a:lstStyle/>
        <a:p>
          <a:endParaRPr lang="ru-RU" dirty="0"/>
        </a:p>
      </dgm:t>
    </dgm:pt>
    <dgm:pt modelId="{03356392-5F7C-47F6-9403-833D81843D53}" type="parTrans" cxnId="{7DE8AC35-BA99-4A3A-9C9B-09601F188A5E}">
      <dgm:prSet/>
      <dgm:spPr/>
      <dgm:t>
        <a:bodyPr/>
        <a:lstStyle/>
        <a:p>
          <a:endParaRPr lang="ru-RU"/>
        </a:p>
      </dgm:t>
    </dgm:pt>
    <dgm:pt modelId="{B40D3D60-22F2-45E6-96AE-51C35E3E7FE4}" type="sibTrans" cxnId="{7DE8AC35-BA99-4A3A-9C9B-09601F188A5E}">
      <dgm:prSet/>
      <dgm:spPr/>
      <dgm:t>
        <a:bodyPr/>
        <a:lstStyle/>
        <a:p>
          <a:endParaRPr lang="ru-RU"/>
        </a:p>
      </dgm:t>
    </dgm:pt>
    <dgm:pt modelId="{5FD656B4-5F9B-4293-ACCD-27AB3FA603B7}">
      <dgm:prSet phldrT="[Текст]" custT="1"/>
      <dgm:spPr>
        <a:solidFill>
          <a:schemeClr val="bg1"/>
        </a:solidFill>
        <a:effectLst>
          <a:softEdge rad="127000"/>
        </a:effectLst>
      </dgm:spPr>
      <dgm:t>
        <a:bodyPr/>
        <a:lstStyle/>
        <a:p>
          <a:r>
            <a:rPr lang="ru-RU" sz="3600" b="1" i="1" dirty="0" smtClean="0">
              <a:solidFill>
                <a:srgbClr val="002060"/>
              </a:solidFill>
            </a:rPr>
            <a:t>Выплачен </a:t>
          </a:r>
          <a:r>
            <a:rPr lang="ru-RU" sz="3600" b="1" i="1" dirty="0" smtClean="0">
              <a:solidFill>
                <a:srgbClr val="FF0000"/>
              </a:solidFill>
            </a:rPr>
            <a:t>41,1 млн. руб.</a:t>
          </a:r>
          <a:endParaRPr lang="ru-RU" sz="3600" b="1" i="1" dirty="0">
            <a:solidFill>
              <a:srgbClr val="FF0000"/>
            </a:solidFill>
          </a:endParaRPr>
        </a:p>
      </dgm:t>
    </dgm:pt>
    <dgm:pt modelId="{AE3C331E-DEB7-4BD7-AA86-AFC0615238EC}" type="parTrans" cxnId="{34F16800-96CC-457C-B419-888C80C61D20}">
      <dgm:prSet/>
      <dgm:spPr/>
      <dgm:t>
        <a:bodyPr/>
        <a:lstStyle/>
        <a:p>
          <a:endParaRPr lang="ru-RU"/>
        </a:p>
      </dgm:t>
    </dgm:pt>
    <dgm:pt modelId="{5730ACD5-4811-4F9C-B11D-B81D57BD819E}" type="sibTrans" cxnId="{34F16800-96CC-457C-B419-888C80C61D20}">
      <dgm:prSet/>
      <dgm:spPr/>
      <dgm:t>
        <a:bodyPr/>
        <a:lstStyle/>
        <a:p>
          <a:endParaRPr lang="ru-RU"/>
        </a:p>
      </dgm:t>
    </dgm:pt>
    <dgm:pt modelId="{7C90693F-1B86-4E90-92AB-98DD96EA82FD}">
      <dgm:prSet phldrT="[Текст]" phldr="1"/>
      <dgm:spPr/>
      <dgm:t>
        <a:bodyPr/>
        <a:lstStyle/>
        <a:p>
          <a:endParaRPr lang="ru-RU"/>
        </a:p>
      </dgm:t>
    </dgm:pt>
    <dgm:pt modelId="{E513F2C5-21CC-46C5-9AF7-B49771FA9AE4}" type="parTrans" cxnId="{029B93C5-85C2-47C0-88C9-9DA764A4C4EB}">
      <dgm:prSet/>
      <dgm:spPr/>
      <dgm:t>
        <a:bodyPr/>
        <a:lstStyle/>
        <a:p>
          <a:endParaRPr lang="ru-RU"/>
        </a:p>
      </dgm:t>
    </dgm:pt>
    <dgm:pt modelId="{E08BC8B5-2F4B-4939-99BD-F29FA5813831}" type="sibTrans" cxnId="{029B93C5-85C2-47C0-88C9-9DA764A4C4EB}">
      <dgm:prSet/>
      <dgm:spPr/>
      <dgm:t>
        <a:bodyPr/>
        <a:lstStyle/>
        <a:p>
          <a:endParaRPr lang="ru-RU"/>
        </a:p>
      </dgm:t>
    </dgm:pt>
    <dgm:pt modelId="{FD27E260-8B17-492A-9D2A-32C4AA7C78BE}">
      <dgm:prSet phldrT="[Текст]" phldr="1"/>
      <dgm:spPr/>
      <dgm:t>
        <a:bodyPr/>
        <a:lstStyle/>
        <a:p>
          <a:endParaRPr lang="ru-RU" dirty="0"/>
        </a:p>
      </dgm:t>
    </dgm:pt>
    <dgm:pt modelId="{79323CA8-3337-4BAD-844D-EF3EEF9FE547}" type="parTrans" cxnId="{5943D0F2-6338-4988-8E7A-291D0B5B3B51}">
      <dgm:prSet/>
      <dgm:spPr/>
      <dgm:t>
        <a:bodyPr/>
        <a:lstStyle/>
        <a:p>
          <a:endParaRPr lang="ru-RU"/>
        </a:p>
      </dgm:t>
    </dgm:pt>
    <dgm:pt modelId="{4BBA5DCE-69A5-4F5E-B855-EB660D1AA4AD}" type="sibTrans" cxnId="{5943D0F2-6338-4988-8E7A-291D0B5B3B51}">
      <dgm:prSet/>
      <dgm:spPr/>
      <dgm:t>
        <a:bodyPr/>
        <a:lstStyle/>
        <a:p>
          <a:endParaRPr lang="ru-RU"/>
        </a:p>
      </dgm:t>
    </dgm:pt>
    <dgm:pt modelId="{919684B2-45C6-45B6-BDF3-E3B18B4772D4}">
      <dgm:prSet phldrT="[Текст]" custT="1"/>
      <dgm:spPr>
        <a:solidFill>
          <a:schemeClr val="bg1"/>
        </a:solidFill>
        <a:effectLst>
          <a:softEdge rad="127000"/>
        </a:effectLst>
      </dgm:spPr>
      <dgm:t>
        <a:bodyPr/>
        <a:lstStyle/>
        <a:p>
          <a:r>
            <a:rPr lang="ru-RU" sz="3600" b="1" i="1" dirty="0" smtClean="0">
              <a:solidFill>
                <a:srgbClr val="002060"/>
              </a:solidFill>
            </a:rPr>
            <a:t>Распорядилась средствами </a:t>
          </a:r>
          <a:r>
            <a:rPr lang="ru-RU" sz="3600" b="1" i="1" dirty="0" smtClean="0">
              <a:solidFill>
                <a:srgbClr val="FF0000"/>
              </a:solidFill>
            </a:rPr>
            <a:t>581 семья</a:t>
          </a:r>
          <a:endParaRPr lang="ru-RU" sz="3600" b="1" i="1" dirty="0">
            <a:solidFill>
              <a:srgbClr val="FF0000"/>
            </a:solidFill>
          </a:endParaRPr>
        </a:p>
      </dgm:t>
    </dgm:pt>
    <dgm:pt modelId="{44BF6F02-D9D1-4968-BD8B-4C049AF8D0D4}" type="parTrans" cxnId="{A99AB995-FB3A-42A2-8DC3-BA4E8968F564}">
      <dgm:prSet/>
      <dgm:spPr/>
      <dgm:t>
        <a:bodyPr/>
        <a:lstStyle/>
        <a:p>
          <a:endParaRPr lang="ru-RU"/>
        </a:p>
      </dgm:t>
    </dgm:pt>
    <dgm:pt modelId="{124A850E-AE0D-43A1-8924-EB1997C8F9FE}" type="sibTrans" cxnId="{A99AB995-FB3A-42A2-8DC3-BA4E8968F564}">
      <dgm:prSet/>
      <dgm:spPr/>
      <dgm:t>
        <a:bodyPr/>
        <a:lstStyle/>
        <a:p>
          <a:endParaRPr lang="ru-RU"/>
        </a:p>
      </dgm:t>
    </dgm:pt>
    <dgm:pt modelId="{F5BB7E0C-5A24-4DA6-8076-097BFC59BB98}" type="pres">
      <dgm:prSet presAssocID="{DDBD8769-666F-4F5E-8EAB-9FD1AB57AFEE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ECE10B3-58D7-4CFA-BC99-F371F028C571}" type="pres">
      <dgm:prSet presAssocID="{1EB04B5A-BE2C-41DE-8AB0-F19BE6CA1DBC}" presName="composite" presStyleCnt="0"/>
      <dgm:spPr/>
    </dgm:pt>
    <dgm:pt modelId="{3B1B26CC-7781-4233-8703-1795E45686AB}" type="pres">
      <dgm:prSet presAssocID="{1EB04B5A-BE2C-41DE-8AB0-F19BE6CA1DBC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0050D-DD28-4704-9010-17C53FEC49F6}" type="pres">
      <dgm:prSet presAssocID="{1EB04B5A-BE2C-41DE-8AB0-F19BE6CA1DBC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E10ED-E5D7-4874-9139-245A7DAE0DF8}" type="pres">
      <dgm:prSet presAssocID="{1EB04B5A-BE2C-41DE-8AB0-F19BE6CA1DBC}" presName="Accent" presStyleLbl="parChTrans1D1" presStyleIdx="0" presStyleCnt="3"/>
      <dgm:spPr/>
    </dgm:pt>
    <dgm:pt modelId="{5ABD1DAC-1E45-4039-BB6F-880237B4F312}" type="pres">
      <dgm:prSet presAssocID="{1EB04B5A-BE2C-41DE-8AB0-F19BE6CA1DBC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32478-3681-4787-AE45-388A7AD8AE9B}" type="pres">
      <dgm:prSet presAssocID="{2B0C751E-6B08-4912-9BFA-25C8C5443D64}" presName="sibTrans" presStyleCnt="0"/>
      <dgm:spPr/>
    </dgm:pt>
    <dgm:pt modelId="{04000B91-D687-430F-8B89-2D7DC0441F19}" type="pres">
      <dgm:prSet presAssocID="{9500D2EC-810C-4AFB-89D9-6035F86A0FCA}" presName="composite" presStyleCnt="0"/>
      <dgm:spPr/>
    </dgm:pt>
    <dgm:pt modelId="{781D9D75-BF57-4AE7-B272-83D794A1257F}" type="pres">
      <dgm:prSet presAssocID="{9500D2EC-810C-4AFB-89D9-6035F86A0FCA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8D235-D5E8-4912-B0E3-793DB6F80757}" type="pres">
      <dgm:prSet presAssocID="{9500D2EC-810C-4AFB-89D9-6035F86A0FCA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95E27-1BF1-4D67-B111-EF08980374AF}" type="pres">
      <dgm:prSet presAssocID="{9500D2EC-810C-4AFB-89D9-6035F86A0FCA}" presName="Accent" presStyleLbl="parChTrans1D1" presStyleIdx="1" presStyleCnt="3"/>
      <dgm:spPr/>
    </dgm:pt>
    <dgm:pt modelId="{26EA881B-3A25-4BB3-B173-BA6DABFAB7A8}" type="pres">
      <dgm:prSet presAssocID="{9500D2EC-810C-4AFB-89D9-6035F86A0FCA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4E1BF8-620D-4588-9C83-FFACF0463F70}" type="pres">
      <dgm:prSet presAssocID="{B37BEBE9-77C7-40F8-AE59-E59857DA0F36}" presName="sibTrans" presStyleCnt="0"/>
      <dgm:spPr/>
    </dgm:pt>
    <dgm:pt modelId="{F281700A-1176-42A4-97FC-4F2189BA5C3B}" type="pres">
      <dgm:prSet presAssocID="{7C90693F-1B86-4E90-92AB-98DD96EA82FD}" presName="composite" presStyleCnt="0"/>
      <dgm:spPr/>
    </dgm:pt>
    <dgm:pt modelId="{89029377-2A10-4BE6-AF04-E095B3AD67AC}" type="pres">
      <dgm:prSet presAssocID="{7C90693F-1B86-4E90-92AB-98DD96EA82FD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17B52-A526-4CA8-88BB-E462CAC76103}" type="pres">
      <dgm:prSet presAssocID="{7C90693F-1B86-4E90-92AB-98DD96EA82FD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0B6D8-3B45-48EE-94E7-680CD064B1A9}" type="pres">
      <dgm:prSet presAssocID="{7C90693F-1B86-4E90-92AB-98DD96EA82FD}" presName="Accent" presStyleLbl="parChTrans1D1" presStyleIdx="2" presStyleCnt="3"/>
      <dgm:spPr/>
    </dgm:pt>
    <dgm:pt modelId="{6E247ABF-24C4-49EE-A831-F15512B1FE96}" type="pres">
      <dgm:prSet presAssocID="{7C90693F-1B86-4E90-92AB-98DD96EA82FD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0C8358-73D0-4C53-A6BA-4DE621EA1FA1}" type="presOf" srcId="{7C90693F-1B86-4E90-92AB-98DD96EA82FD}" destId="{58417B52-A526-4CA8-88BB-E462CAC76103}" srcOrd="0" destOrd="0" presId="urn:microsoft.com/office/officeart/2011/layout/TabList"/>
    <dgm:cxn modelId="{8DBBC07C-045C-462A-A551-B46033E3F0D6}" srcId="{1EB04B5A-BE2C-41DE-8AB0-F19BE6CA1DBC}" destId="{0470EF56-7D28-4D47-8AB1-FF3AE692D7E8}" srcOrd="1" destOrd="0" parTransId="{E3BCDB9B-087D-4CBE-A659-30AE066E94AB}" sibTransId="{1C7C4A6D-1D7E-49CE-B019-992988F642F3}"/>
    <dgm:cxn modelId="{FC511A49-3387-45C1-BC3C-2DDE40C55F2C}" srcId="{1EB04B5A-BE2C-41DE-8AB0-F19BE6CA1DBC}" destId="{3031BFEF-5405-456D-8475-12110261F54C}" srcOrd="0" destOrd="0" parTransId="{F7FA61B4-A153-4B38-B091-433E1F666867}" sibTransId="{20545C82-8035-46C9-BD8A-4D5701600773}"/>
    <dgm:cxn modelId="{8255660A-2BD9-4955-B97F-A1AA81B86D34}" type="presOf" srcId="{919684B2-45C6-45B6-BDF3-E3B18B4772D4}" destId="{6E247ABF-24C4-49EE-A831-F15512B1FE96}" srcOrd="0" destOrd="0" presId="urn:microsoft.com/office/officeart/2011/layout/TabList"/>
    <dgm:cxn modelId="{0102341D-70E0-4938-AA41-2564ECB2B922}" type="presOf" srcId="{DDBD8769-666F-4F5E-8EAB-9FD1AB57AFEE}" destId="{F5BB7E0C-5A24-4DA6-8076-097BFC59BB98}" srcOrd="0" destOrd="0" presId="urn:microsoft.com/office/officeart/2011/layout/TabList"/>
    <dgm:cxn modelId="{FDCD2C0F-7541-40FC-B513-42759C8AC2E5}" type="presOf" srcId="{5FD656B4-5F9B-4293-ACCD-27AB3FA603B7}" destId="{26EA881B-3A25-4BB3-B173-BA6DABFAB7A8}" srcOrd="0" destOrd="0" presId="urn:microsoft.com/office/officeart/2011/layout/TabList"/>
    <dgm:cxn modelId="{331B9336-9795-4EB3-A3DB-662DEAA5944A}" srcId="{DDBD8769-666F-4F5E-8EAB-9FD1AB57AFEE}" destId="{9500D2EC-810C-4AFB-89D9-6035F86A0FCA}" srcOrd="1" destOrd="0" parTransId="{ADE1A0CA-4D29-45FD-8836-CABF6AED7E2E}" sibTransId="{B37BEBE9-77C7-40F8-AE59-E59857DA0F36}"/>
    <dgm:cxn modelId="{5AC9AAEB-F162-4AB3-BC93-2747AB28675A}" type="presOf" srcId="{FD27E260-8B17-492A-9D2A-32C4AA7C78BE}" destId="{89029377-2A10-4BE6-AF04-E095B3AD67AC}" srcOrd="0" destOrd="0" presId="urn:microsoft.com/office/officeart/2011/layout/TabList"/>
    <dgm:cxn modelId="{7DE8AC35-BA99-4A3A-9C9B-09601F188A5E}" srcId="{9500D2EC-810C-4AFB-89D9-6035F86A0FCA}" destId="{6A4E9BBD-F59B-42F7-9DAB-8C0FE0001A08}" srcOrd="0" destOrd="0" parTransId="{03356392-5F7C-47F6-9403-833D81843D53}" sibTransId="{B40D3D60-22F2-45E6-96AE-51C35E3E7FE4}"/>
    <dgm:cxn modelId="{7B6D3273-A909-4A33-8E56-617BC160CA1C}" type="presOf" srcId="{3031BFEF-5405-456D-8475-12110261F54C}" destId="{3B1B26CC-7781-4233-8703-1795E45686AB}" srcOrd="0" destOrd="0" presId="urn:microsoft.com/office/officeart/2011/layout/TabList"/>
    <dgm:cxn modelId="{91C3AABB-EB63-486F-B9C1-B8FF34329EBF}" type="presOf" srcId="{9500D2EC-810C-4AFB-89D9-6035F86A0FCA}" destId="{E6B8D235-D5E8-4912-B0E3-793DB6F80757}" srcOrd="0" destOrd="0" presId="urn:microsoft.com/office/officeart/2011/layout/TabList"/>
    <dgm:cxn modelId="{5943D0F2-6338-4988-8E7A-291D0B5B3B51}" srcId="{7C90693F-1B86-4E90-92AB-98DD96EA82FD}" destId="{FD27E260-8B17-492A-9D2A-32C4AA7C78BE}" srcOrd="0" destOrd="0" parTransId="{79323CA8-3337-4BAD-844D-EF3EEF9FE547}" sibTransId="{4BBA5DCE-69A5-4F5E-B855-EB660D1AA4AD}"/>
    <dgm:cxn modelId="{A24F7224-F841-4F03-B026-97F53A0A5FCB}" srcId="{DDBD8769-666F-4F5E-8EAB-9FD1AB57AFEE}" destId="{1EB04B5A-BE2C-41DE-8AB0-F19BE6CA1DBC}" srcOrd="0" destOrd="0" parTransId="{51BA30E9-5692-44D0-BC53-9C424C5250DC}" sibTransId="{2B0C751E-6B08-4912-9BFA-25C8C5443D64}"/>
    <dgm:cxn modelId="{BC54AA23-D104-49CB-BD06-5813DE7951F0}" type="presOf" srcId="{6A4E9BBD-F59B-42F7-9DAB-8C0FE0001A08}" destId="{781D9D75-BF57-4AE7-B272-83D794A1257F}" srcOrd="0" destOrd="0" presId="urn:microsoft.com/office/officeart/2011/layout/TabList"/>
    <dgm:cxn modelId="{A99AB995-FB3A-42A2-8DC3-BA4E8968F564}" srcId="{7C90693F-1B86-4E90-92AB-98DD96EA82FD}" destId="{919684B2-45C6-45B6-BDF3-E3B18B4772D4}" srcOrd="1" destOrd="0" parTransId="{44BF6F02-D9D1-4968-BD8B-4C049AF8D0D4}" sibTransId="{124A850E-AE0D-43A1-8924-EB1997C8F9FE}"/>
    <dgm:cxn modelId="{029B93C5-85C2-47C0-88C9-9DA764A4C4EB}" srcId="{DDBD8769-666F-4F5E-8EAB-9FD1AB57AFEE}" destId="{7C90693F-1B86-4E90-92AB-98DD96EA82FD}" srcOrd="2" destOrd="0" parTransId="{E513F2C5-21CC-46C5-9AF7-B49771FA9AE4}" sibTransId="{E08BC8B5-2F4B-4939-99BD-F29FA5813831}"/>
    <dgm:cxn modelId="{1E236BB3-8241-4897-B298-94364903A666}" type="presOf" srcId="{0470EF56-7D28-4D47-8AB1-FF3AE692D7E8}" destId="{5ABD1DAC-1E45-4039-BB6F-880237B4F312}" srcOrd="0" destOrd="0" presId="urn:microsoft.com/office/officeart/2011/layout/TabList"/>
    <dgm:cxn modelId="{34F16800-96CC-457C-B419-888C80C61D20}" srcId="{9500D2EC-810C-4AFB-89D9-6035F86A0FCA}" destId="{5FD656B4-5F9B-4293-ACCD-27AB3FA603B7}" srcOrd="1" destOrd="0" parTransId="{AE3C331E-DEB7-4BD7-AA86-AFC0615238EC}" sibTransId="{5730ACD5-4811-4F9C-B11D-B81D57BD819E}"/>
    <dgm:cxn modelId="{B7A242AD-4BC4-46DB-8541-C2AD2437B5B6}" type="presOf" srcId="{1EB04B5A-BE2C-41DE-8AB0-F19BE6CA1DBC}" destId="{8540050D-DD28-4704-9010-17C53FEC49F6}" srcOrd="0" destOrd="0" presId="urn:microsoft.com/office/officeart/2011/layout/TabList"/>
    <dgm:cxn modelId="{2601C85D-2B02-40BD-85BB-7BE688BAE129}" type="presParOf" srcId="{F5BB7E0C-5A24-4DA6-8076-097BFC59BB98}" destId="{0ECE10B3-58D7-4CFA-BC99-F371F028C571}" srcOrd="0" destOrd="0" presId="urn:microsoft.com/office/officeart/2011/layout/TabList"/>
    <dgm:cxn modelId="{AF151228-04F9-416A-9559-03A4DA9865A2}" type="presParOf" srcId="{0ECE10B3-58D7-4CFA-BC99-F371F028C571}" destId="{3B1B26CC-7781-4233-8703-1795E45686AB}" srcOrd="0" destOrd="0" presId="urn:microsoft.com/office/officeart/2011/layout/TabList"/>
    <dgm:cxn modelId="{B02213A6-888A-4307-A08A-E00CD6A44AA9}" type="presParOf" srcId="{0ECE10B3-58D7-4CFA-BC99-F371F028C571}" destId="{8540050D-DD28-4704-9010-17C53FEC49F6}" srcOrd="1" destOrd="0" presId="urn:microsoft.com/office/officeart/2011/layout/TabList"/>
    <dgm:cxn modelId="{7F3D48F0-98CC-4D9D-9D06-A9F8CA97EC12}" type="presParOf" srcId="{0ECE10B3-58D7-4CFA-BC99-F371F028C571}" destId="{C08E10ED-E5D7-4874-9139-245A7DAE0DF8}" srcOrd="2" destOrd="0" presId="urn:microsoft.com/office/officeart/2011/layout/TabList"/>
    <dgm:cxn modelId="{B59B0952-F19B-4F62-AE23-41883DB76862}" type="presParOf" srcId="{F5BB7E0C-5A24-4DA6-8076-097BFC59BB98}" destId="{5ABD1DAC-1E45-4039-BB6F-880237B4F312}" srcOrd="1" destOrd="0" presId="urn:microsoft.com/office/officeart/2011/layout/TabList"/>
    <dgm:cxn modelId="{F45FD61B-E8F4-475B-9539-DFD0FBA17BD4}" type="presParOf" srcId="{F5BB7E0C-5A24-4DA6-8076-097BFC59BB98}" destId="{3C432478-3681-4787-AE45-388A7AD8AE9B}" srcOrd="2" destOrd="0" presId="urn:microsoft.com/office/officeart/2011/layout/TabList"/>
    <dgm:cxn modelId="{639BFAC2-6AD1-4C08-9F47-A513EDB3758D}" type="presParOf" srcId="{F5BB7E0C-5A24-4DA6-8076-097BFC59BB98}" destId="{04000B91-D687-430F-8B89-2D7DC0441F19}" srcOrd="3" destOrd="0" presId="urn:microsoft.com/office/officeart/2011/layout/TabList"/>
    <dgm:cxn modelId="{49C7C27E-E699-46B4-B49A-0B2E780E9364}" type="presParOf" srcId="{04000B91-D687-430F-8B89-2D7DC0441F19}" destId="{781D9D75-BF57-4AE7-B272-83D794A1257F}" srcOrd="0" destOrd="0" presId="urn:microsoft.com/office/officeart/2011/layout/TabList"/>
    <dgm:cxn modelId="{EC635931-4BE1-48AF-9A02-DC02D006A095}" type="presParOf" srcId="{04000B91-D687-430F-8B89-2D7DC0441F19}" destId="{E6B8D235-D5E8-4912-B0E3-793DB6F80757}" srcOrd="1" destOrd="0" presId="urn:microsoft.com/office/officeart/2011/layout/TabList"/>
    <dgm:cxn modelId="{5C5B27C3-E441-4E8B-8ED2-B8D97A4433DA}" type="presParOf" srcId="{04000B91-D687-430F-8B89-2D7DC0441F19}" destId="{28795E27-1BF1-4D67-B111-EF08980374AF}" srcOrd="2" destOrd="0" presId="urn:microsoft.com/office/officeart/2011/layout/TabList"/>
    <dgm:cxn modelId="{43876484-B2EA-435F-8257-5C3AB6385F56}" type="presParOf" srcId="{F5BB7E0C-5A24-4DA6-8076-097BFC59BB98}" destId="{26EA881B-3A25-4BB3-B173-BA6DABFAB7A8}" srcOrd="4" destOrd="0" presId="urn:microsoft.com/office/officeart/2011/layout/TabList"/>
    <dgm:cxn modelId="{1D7A05AE-1A19-40E0-AF6D-4C19A59E1A75}" type="presParOf" srcId="{F5BB7E0C-5A24-4DA6-8076-097BFC59BB98}" destId="{474E1BF8-620D-4588-9C83-FFACF0463F70}" srcOrd="5" destOrd="0" presId="urn:microsoft.com/office/officeart/2011/layout/TabList"/>
    <dgm:cxn modelId="{2403B472-D7CB-4B10-BDE0-26B723252F11}" type="presParOf" srcId="{F5BB7E0C-5A24-4DA6-8076-097BFC59BB98}" destId="{F281700A-1176-42A4-97FC-4F2189BA5C3B}" srcOrd="6" destOrd="0" presId="urn:microsoft.com/office/officeart/2011/layout/TabList"/>
    <dgm:cxn modelId="{85E89C7E-1ACD-459E-A47A-D6EA71794F72}" type="presParOf" srcId="{F281700A-1176-42A4-97FC-4F2189BA5C3B}" destId="{89029377-2A10-4BE6-AF04-E095B3AD67AC}" srcOrd="0" destOrd="0" presId="urn:microsoft.com/office/officeart/2011/layout/TabList"/>
    <dgm:cxn modelId="{FA902AB3-3078-4FBA-A0B0-422BE790AAC7}" type="presParOf" srcId="{F281700A-1176-42A4-97FC-4F2189BA5C3B}" destId="{58417B52-A526-4CA8-88BB-E462CAC76103}" srcOrd="1" destOrd="0" presId="urn:microsoft.com/office/officeart/2011/layout/TabList"/>
    <dgm:cxn modelId="{7CACC638-6A24-4E06-A958-A3AAC01B5078}" type="presParOf" srcId="{F281700A-1176-42A4-97FC-4F2189BA5C3B}" destId="{E130B6D8-3B45-48EE-94E7-680CD064B1A9}" srcOrd="2" destOrd="0" presId="urn:microsoft.com/office/officeart/2011/layout/TabList"/>
    <dgm:cxn modelId="{B45D4E7D-22E8-4CFF-BEB7-250664DD5972}" type="presParOf" srcId="{F5BB7E0C-5A24-4DA6-8076-097BFC59BB98}" destId="{6E247ABF-24C4-49EE-A831-F15512B1FE96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FBE0E0-1F3F-412B-8367-4DFD91C75467}" type="doc">
      <dgm:prSet loTypeId="urn:microsoft.com/office/officeart/2008/layout/PictureStrip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2A04FC-98D3-4CC0-8FB8-0F2FA7742259}">
      <dgm:prSet phldrT="[Текст]" custT="1"/>
      <dgm:spPr/>
      <dgm:t>
        <a:bodyPr lIns="1080000"/>
        <a:lstStyle/>
        <a:p>
          <a:pPr algn="l"/>
          <a:r>
            <a:rPr lang="ru-RU" sz="3600" b="1" i="1" dirty="0" smtClean="0">
              <a:solidFill>
                <a:srgbClr val="002060"/>
              </a:solidFill>
            </a:rPr>
            <a:t>По полному кругу организаций </a:t>
          </a:r>
        </a:p>
        <a:p>
          <a:pPr algn="l"/>
          <a:r>
            <a:rPr lang="ru-RU" sz="3600" b="1" i="1" dirty="0" smtClean="0">
              <a:solidFill>
                <a:srgbClr val="FF0000"/>
              </a:solidFill>
            </a:rPr>
            <a:t>15698,2 руб.</a:t>
          </a:r>
          <a:endParaRPr lang="ru-RU" sz="3600" b="1" i="1" dirty="0">
            <a:solidFill>
              <a:srgbClr val="FF0000"/>
            </a:solidFill>
          </a:endParaRPr>
        </a:p>
      </dgm:t>
    </dgm:pt>
    <dgm:pt modelId="{D8F7983A-4A6E-4AB3-8ED3-ECC4207A0518}" type="parTrans" cxnId="{268DC585-9A90-45F4-8B88-7F34D1A5400A}">
      <dgm:prSet/>
      <dgm:spPr/>
      <dgm:t>
        <a:bodyPr/>
        <a:lstStyle/>
        <a:p>
          <a:endParaRPr lang="ru-RU"/>
        </a:p>
      </dgm:t>
    </dgm:pt>
    <dgm:pt modelId="{D046C8E2-4C25-4722-B992-852978D29F13}" type="sibTrans" cxnId="{268DC585-9A90-45F4-8B88-7F34D1A5400A}">
      <dgm:prSet/>
      <dgm:spPr/>
      <dgm:t>
        <a:bodyPr/>
        <a:lstStyle/>
        <a:p>
          <a:endParaRPr lang="ru-RU"/>
        </a:p>
      </dgm:t>
    </dgm:pt>
    <dgm:pt modelId="{05657C20-467F-42E3-9B28-20561523D575}">
      <dgm:prSet phldrT="[Текст]" custT="1"/>
      <dgm:spPr/>
      <dgm:t>
        <a:bodyPr lIns="1080000"/>
        <a:lstStyle/>
        <a:p>
          <a:pPr algn="l"/>
          <a:r>
            <a:rPr lang="ru-RU" sz="3600" b="1" i="1" dirty="0" smtClean="0">
              <a:solidFill>
                <a:srgbClr val="002060"/>
              </a:solidFill>
            </a:rPr>
            <a:t>На малых предприятиях и у ИП </a:t>
          </a:r>
          <a:r>
            <a:rPr lang="ru-RU" sz="3600" b="1" i="1" dirty="0" smtClean="0">
              <a:solidFill>
                <a:srgbClr val="FF0000"/>
              </a:solidFill>
            </a:rPr>
            <a:t>12584,8 руб.</a:t>
          </a:r>
          <a:endParaRPr lang="ru-RU" sz="3600" b="1" i="1" dirty="0">
            <a:solidFill>
              <a:srgbClr val="FF0000"/>
            </a:solidFill>
          </a:endParaRPr>
        </a:p>
      </dgm:t>
    </dgm:pt>
    <dgm:pt modelId="{2B279079-9E01-4AAA-A143-B8541B653E3F}" type="parTrans" cxnId="{3915EF73-129D-4407-825A-28FA644C9B36}">
      <dgm:prSet/>
      <dgm:spPr/>
      <dgm:t>
        <a:bodyPr/>
        <a:lstStyle/>
        <a:p>
          <a:endParaRPr lang="ru-RU"/>
        </a:p>
      </dgm:t>
    </dgm:pt>
    <dgm:pt modelId="{E4F9B415-9E76-4390-9D79-9276ED021899}" type="sibTrans" cxnId="{3915EF73-129D-4407-825A-28FA644C9B36}">
      <dgm:prSet/>
      <dgm:spPr/>
      <dgm:t>
        <a:bodyPr/>
        <a:lstStyle/>
        <a:p>
          <a:endParaRPr lang="ru-RU"/>
        </a:p>
      </dgm:t>
    </dgm:pt>
    <dgm:pt modelId="{27AB64B8-69BB-4F5B-8ACA-C08AAEF785C1}">
      <dgm:prSet phldrT="[Текст]" custT="1"/>
      <dgm:spPr/>
      <dgm:t>
        <a:bodyPr lIns="1080000"/>
        <a:lstStyle/>
        <a:p>
          <a:pPr algn="l"/>
          <a:r>
            <a:rPr lang="ru-RU" sz="3600" b="1" i="1" dirty="0" smtClean="0">
              <a:solidFill>
                <a:srgbClr val="002060"/>
              </a:solidFill>
            </a:rPr>
            <a:t>По крупным и средним организациям </a:t>
          </a:r>
          <a:r>
            <a:rPr lang="ru-RU" sz="3600" b="1" i="1" dirty="0" smtClean="0">
              <a:solidFill>
                <a:srgbClr val="FF0000"/>
              </a:solidFill>
            </a:rPr>
            <a:t>19763,7 руб.</a:t>
          </a:r>
          <a:endParaRPr lang="ru-RU" sz="3600" b="1" i="1" dirty="0">
            <a:solidFill>
              <a:srgbClr val="FF0000"/>
            </a:solidFill>
          </a:endParaRPr>
        </a:p>
      </dgm:t>
    </dgm:pt>
    <dgm:pt modelId="{3091567D-8B2A-4A02-B293-743E1DA7ABA6}" type="parTrans" cxnId="{388628C2-EC55-46C2-A352-34770AD351D2}">
      <dgm:prSet/>
      <dgm:spPr/>
      <dgm:t>
        <a:bodyPr/>
        <a:lstStyle/>
        <a:p>
          <a:endParaRPr lang="ru-RU"/>
        </a:p>
      </dgm:t>
    </dgm:pt>
    <dgm:pt modelId="{96AE8C16-F76C-43D4-A7ED-6D66934FFE54}" type="sibTrans" cxnId="{388628C2-EC55-46C2-A352-34770AD351D2}">
      <dgm:prSet/>
      <dgm:spPr/>
      <dgm:t>
        <a:bodyPr/>
        <a:lstStyle/>
        <a:p>
          <a:endParaRPr lang="ru-RU"/>
        </a:p>
      </dgm:t>
    </dgm:pt>
    <dgm:pt modelId="{AC7C27E6-F3BD-4437-BD52-0AD93221B270}" type="pres">
      <dgm:prSet presAssocID="{49FBE0E0-1F3F-412B-8367-4DFD91C754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8E628E-CAD6-4900-903C-942B9F1B6534}" type="pres">
      <dgm:prSet presAssocID="{A12A04FC-98D3-4CC0-8FB8-0F2FA7742259}" presName="composite" presStyleCnt="0"/>
      <dgm:spPr/>
    </dgm:pt>
    <dgm:pt modelId="{508E47F4-20C9-46DC-8479-DB5BE93CE694}" type="pres">
      <dgm:prSet presAssocID="{A12A04FC-98D3-4CC0-8FB8-0F2FA7742259}" presName="rect1" presStyleLbl="trAlignAcc1" presStyleIdx="0" presStyleCnt="3" custScaleX="223962" custLinFactNeighborX="-41786" custLinFactNeighborY="-22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5B562-08BC-4C05-9834-C9AB70C246EA}" type="pres">
      <dgm:prSet presAssocID="{A12A04FC-98D3-4CC0-8FB8-0F2FA7742259}" presName="rect2" presStyleLbl="fgImgPlace1" presStyleIdx="0" presStyleCnt="3" custLinFactX="-100000" custLinFactNeighborX="-163298" custLinFactNeighborY="-9260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75DFC57B-ED54-4126-9316-E85CA02CD0FE}" type="pres">
      <dgm:prSet presAssocID="{D046C8E2-4C25-4722-B992-852978D29F13}" presName="sibTrans" presStyleCnt="0"/>
      <dgm:spPr/>
    </dgm:pt>
    <dgm:pt modelId="{78B5D8D2-70C3-4FD0-AE34-ACC8EB03B8E2}" type="pres">
      <dgm:prSet presAssocID="{05657C20-467F-42E3-9B28-20561523D575}" presName="composite" presStyleCnt="0"/>
      <dgm:spPr/>
    </dgm:pt>
    <dgm:pt modelId="{B2BB9D76-7DCF-4F5B-BDBA-62ACE504FBE5}" type="pres">
      <dgm:prSet presAssocID="{05657C20-467F-42E3-9B28-20561523D575}" presName="rect1" presStyleLbl="trAlignAcc1" presStyleIdx="1" presStyleCnt="3" custScaleX="183682" custScaleY="101230" custLinFactY="13469" custLinFactNeighborX="-2869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7AAE9-6E9C-4FD1-BCEC-B92E411A9C9D}" type="pres">
      <dgm:prSet presAssocID="{05657C20-467F-42E3-9B28-20561523D575}" presName="rect2" presStyleLbl="fgImgPlace1" presStyleIdx="1" presStyleCnt="3" custLinFactX="-100000" custLinFactY="21823" custLinFactNeighborX="-163298" custLinFactNeighborY="100000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924230A-4C19-4AD3-BDBF-D5BC9DEA97AD}" type="pres">
      <dgm:prSet presAssocID="{E4F9B415-9E76-4390-9D79-9276ED021899}" presName="sibTrans" presStyleCnt="0"/>
      <dgm:spPr/>
    </dgm:pt>
    <dgm:pt modelId="{97D7FB9A-7612-4C13-8F87-77FB943231DC}" type="pres">
      <dgm:prSet presAssocID="{27AB64B8-69BB-4F5B-8ACA-C08AAEF785C1}" presName="composite" presStyleCnt="0"/>
      <dgm:spPr/>
    </dgm:pt>
    <dgm:pt modelId="{3EF5CD92-4D07-4C36-86DA-153FE2830057}" type="pres">
      <dgm:prSet presAssocID="{27AB64B8-69BB-4F5B-8ACA-C08AAEF785C1}" presName="rect1" presStyleLbl="trAlignAcc1" presStyleIdx="2" presStyleCnt="3" custScaleX="204281" custLinFactY="-44182" custLinFactNeighborX="-6188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10A020-EE6E-4FBC-83CC-DC5E7637A5AA}" type="pres">
      <dgm:prSet presAssocID="{27AB64B8-69BB-4F5B-8ACA-C08AAEF785C1}" presName="rect2" presStyleLbl="fgImgPlace1" presStyleIdx="2" presStyleCnt="3" custLinFactX="-100000" custLinFactY="-23560" custLinFactNeighborX="-163298" custLinFactNeighborY="-100000"/>
      <dgm:spPr>
        <a:solidFill>
          <a:srgbClr val="00B0F0"/>
        </a:solidFill>
      </dgm:spPr>
      <dgm:t>
        <a:bodyPr/>
        <a:lstStyle/>
        <a:p>
          <a:endParaRPr lang="ru-RU"/>
        </a:p>
      </dgm:t>
    </dgm:pt>
  </dgm:ptLst>
  <dgm:cxnLst>
    <dgm:cxn modelId="{26AE70B6-7EA5-498B-B6E4-140296D44565}" type="presOf" srcId="{A12A04FC-98D3-4CC0-8FB8-0F2FA7742259}" destId="{508E47F4-20C9-46DC-8479-DB5BE93CE694}" srcOrd="0" destOrd="0" presId="urn:microsoft.com/office/officeart/2008/layout/PictureStrips"/>
    <dgm:cxn modelId="{478AAE1D-B36D-4C28-A8CD-A891AC502A6B}" type="presOf" srcId="{27AB64B8-69BB-4F5B-8ACA-C08AAEF785C1}" destId="{3EF5CD92-4D07-4C36-86DA-153FE2830057}" srcOrd="0" destOrd="0" presId="urn:microsoft.com/office/officeart/2008/layout/PictureStrips"/>
    <dgm:cxn modelId="{4EA39E7F-FE8B-4ECD-9C8E-1A24883F1AAC}" type="presOf" srcId="{49FBE0E0-1F3F-412B-8367-4DFD91C75467}" destId="{AC7C27E6-F3BD-4437-BD52-0AD93221B270}" srcOrd="0" destOrd="0" presId="urn:microsoft.com/office/officeart/2008/layout/PictureStrips"/>
    <dgm:cxn modelId="{E6835D16-5391-4913-8125-AF62B9D647AD}" type="presOf" srcId="{05657C20-467F-42E3-9B28-20561523D575}" destId="{B2BB9D76-7DCF-4F5B-BDBA-62ACE504FBE5}" srcOrd="0" destOrd="0" presId="urn:microsoft.com/office/officeart/2008/layout/PictureStrips"/>
    <dgm:cxn modelId="{388628C2-EC55-46C2-A352-34770AD351D2}" srcId="{49FBE0E0-1F3F-412B-8367-4DFD91C75467}" destId="{27AB64B8-69BB-4F5B-8ACA-C08AAEF785C1}" srcOrd="2" destOrd="0" parTransId="{3091567D-8B2A-4A02-B293-743E1DA7ABA6}" sibTransId="{96AE8C16-F76C-43D4-A7ED-6D66934FFE54}"/>
    <dgm:cxn modelId="{3915EF73-129D-4407-825A-28FA644C9B36}" srcId="{49FBE0E0-1F3F-412B-8367-4DFD91C75467}" destId="{05657C20-467F-42E3-9B28-20561523D575}" srcOrd="1" destOrd="0" parTransId="{2B279079-9E01-4AAA-A143-B8541B653E3F}" sibTransId="{E4F9B415-9E76-4390-9D79-9276ED021899}"/>
    <dgm:cxn modelId="{268DC585-9A90-45F4-8B88-7F34D1A5400A}" srcId="{49FBE0E0-1F3F-412B-8367-4DFD91C75467}" destId="{A12A04FC-98D3-4CC0-8FB8-0F2FA7742259}" srcOrd="0" destOrd="0" parTransId="{D8F7983A-4A6E-4AB3-8ED3-ECC4207A0518}" sibTransId="{D046C8E2-4C25-4722-B992-852978D29F13}"/>
    <dgm:cxn modelId="{09F0C943-E7F6-4B26-9EA1-7A34DB883B56}" type="presParOf" srcId="{AC7C27E6-F3BD-4437-BD52-0AD93221B270}" destId="{2F8E628E-CAD6-4900-903C-942B9F1B6534}" srcOrd="0" destOrd="0" presId="urn:microsoft.com/office/officeart/2008/layout/PictureStrips"/>
    <dgm:cxn modelId="{DFB390E9-B891-4260-B7C3-2041BDDDFF90}" type="presParOf" srcId="{2F8E628E-CAD6-4900-903C-942B9F1B6534}" destId="{508E47F4-20C9-46DC-8479-DB5BE93CE694}" srcOrd="0" destOrd="0" presId="urn:microsoft.com/office/officeart/2008/layout/PictureStrips"/>
    <dgm:cxn modelId="{A65BE157-5D3E-4D88-A270-532B5D9921E4}" type="presParOf" srcId="{2F8E628E-CAD6-4900-903C-942B9F1B6534}" destId="{7D15B562-08BC-4C05-9834-C9AB70C246EA}" srcOrd="1" destOrd="0" presId="urn:microsoft.com/office/officeart/2008/layout/PictureStrips"/>
    <dgm:cxn modelId="{B4E0170C-0300-4B84-A660-A27AE80855AB}" type="presParOf" srcId="{AC7C27E6-F3BD-4437-BD52-0AD93221B270}" destId="{75DFC57B-ED54-4126-9316-E85CA02CD0FE}" srcOrd="1" destOrd="0" presId="urn:microsoft.com/office/officeart/2008/layout/PictureStrips"/>
    <dgm:cxn modelId="{ECF22185-91DD-4BCF-BCD2-BEEC9906DBB3}" type="presParOf" srcId="{AC7C27E6-F3BD-4437-BD52-0AD93221B270}" destId="{78B5D8D2-70C3-4FD0-AE34-ACC8EB03B8E2}" srcOrd="2" destOrd="0" presId="urn:microsoft.com/office/officeart/2008/layout/PictureStrips"/>
    <dgm:cxn modelId="{0F1FF7D5-E58A-4740-BAF9-D04C4F0BBE01}" type="presParOf" srcId="{78B5D8D2-70C3-4FD0-AE34-ACC8EB03B8E2}" destId="{B2BB9D76-7DCF-4F5B-BDBA-62ACE504FBE5}" srcOrd="0" destOrd="0" presId="urn:microsoft.com/office/officeart/2008/layout/PictureStrips"/>
    <dgm:cxn modelId="{A512BDFD-785A-4993-8E4A-C4C222E0B727}" type="presParOf" srcId="{78B5D8D2-70C3-4FD0-AE34-ACC8EB03B8E2}" destId="{7867AAE9-6E9C-4FD1-BCEC-B92E411A9C9D}" srcOrd="1" destOrd="0" presId="urn:microsoft.com/office/officeart/2008/layout/PictureStrips"/>
    <dgm:cxn modelId="{2D65B1E3-D520-49AF-99AC-21E9E51DA621}" type="presParOf" srcId="{AC7C27E6-F3BD-4437-BD52-0AD93221B270}" destId="{1924230A-4C19-4AD3-BDBF-D5BC9DEA97AD}" srcOrd="3" destOrd="0" presId="urn:microsoft.com/office/officeart/2008/layout/PictureStrips"/>
    <dgm:cxn modelId="{747FF608-4464-4FCF-99B3-C410AE8EE13A}" type="presParOf" srcId="{AC7C27E6-F3BD-4437-BD52-0AD93221B270}" destId="{97D7FB9A-7612-4C13-8F87-77FB943231DC}" srcOrd="4" destOrd="0" presId="urn:microsoft.com/office/officeart/2008/layout/PictureStrips"/>
    <dgm:cxn modelId="{5551BE38-0BC5-44B0-A301-27CA0E4F80B8}" type="presParOf" srcId="{97D7FB9A-7612-4C13-8F87-77FB943231DC}" destId="{3EF5CD92-4D07-4C36-86DA-153FE2830057}" srcOrd="0" destOrd="0" presId="urn:microsoft.com/office/officeart/2008/layout/PictureStrips"/>
    <dgm:cxn modelId="{A9A9EADE-4482-4020-8195-D2BF14823D57}" type="presParOf" srcId="{97D7FB9A-7612-4C13-8F87-77FB943231DC}" destId="{0D10A020-EE6E-4FBC-83CC-DC5E7637A5A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D9F21-A498-4A7B-ADA2-60CF79B3FA9E}">
      <dsp:nvSpPr>
        <dsp:cNvPr id="0" name=""/>
        <dsp:cNvSpPr/>
      </dsp:nvSpPr>
      <dsp:spPr>
        <a:xfrm>
          <a:off x="4043330" y="1841315"/>
          <a:ext cx="2751371" cy="612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554"/>
              </a:lnTo>
              <a:lnTo>
                <a:pt x="2751371" y="406554"/>
              </a:lnTo>
              <a:lnTo>
                <a:pt x="2751371" y="61226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36DD9-FE7E-40AD-B75F-2C29E5D419A9}">
      <dsp:nvSpPr>
        <dsp:cNvPr id="0" name=""/>
        <dsp:cNvSpPr/>
      </dsp:nvSpPr>
      <dsp:spPr>
        <a:xfrm>
          <a:off x="3948435" y="1841315"/>
          <a:ext cx="94895" cy="612263"/>
        </a:xfrm>
        <a:custGeom>
          <a:avLst/>
          <a:gdLst/>
          <a:ahLst/>
          <a:cxnLst/>
          <a:rect l="0" t="0" r="0" b="0"/>
          <a:pathLst>
            <a:path>
              <a:moveTo>
                <a:pt x="94895" y="0"/>
              </a:moveTo>
              <a:lnTo>
                <a:pt x="94895" y="406554"/>
              </a:lnTo>
              <a:lnTo>
                <a:pt x="0" y="406554"/>
              </a:lnTo>
              <a:lnTo>
                <a:pt x="0" y="61226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2DB429-633C-4B21-B4A2-E27F45346544}">
      <dsp:nvSpPr>
        <dsp:cNvPr id="0" name=""/>
        <dsp:cNvSpPr/>
      </dsp:nvSpPr>
      <dsp:spPr>
        <a:xfrm>
          <a:off x="1145169" y="1841315"/>
          <a:ext cx="2898160" cy="612263"/>
        </a:xfrm>
        <a:custGeom>
          <a:avLst/>
          <a:gdLst/>
          <a:ahLst/>
          <a:cxnLst/>
          <a:rect l="0" t="0" r="0" b="0"/>
          <a:pathLst>
            <a:path>
              <a:moveTo>
                <a:pt x="2898160" y="0"/>
              </a:moveTo>
              <a:lnTo>
                <a:pt x="2898160" y="406554"/>
              </a:lnTo>
              <a:lnTo>
                <a:pt x="0" y="406554"/>
              </a:lnTo>
              <a:lnTo>
                <a:pt x="0" y="61226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B1CC6-7CE4-4614-A06C-B3368F6B66F5}">
      <dsp:nvSpPr>
        <dsp:cNvPr id="0" name=""/>
        <dsp:cNvSpPr/>
      </dsp:nvSpPr>
      <dsp:spPr>
        <a:xfrm>
          <a:off x="2715955" y="107325"/>
          <a:ext cx="2654750" cy="1733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A15FE5-6802-4197-905B-65F641CE91DD}">
      <dsp:nvSpPr>
        <dsp:cNvPr id="0" name=""/>
        <dsp:cNvSpPr/>
      </dsp:nvSpPr>
      <dsp:spPr>
        <a:xfrm>
          <a:off x="2962682" y="341715"/>
          <a:ext cx="2654750" cy="1733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1" kern="1200" dirty="0" smtClean="0">
              <a:solidFill>
                <a:srgbClr val="C00000"/>
              </a:solidFill>
            </a:rPr>
            <a:t>2,4</a:t>
          </a:r>
          <a:r>
            <a:rPr lang="ru-RU" sz="3300" b="1" kern="1200" dirty="0" smtClean="0">
              <a:solidFill>
                <a:srgbClr val="C00000"/>
              </a:solidFill>
            </a:rPr>
            <a:t> </a:t>
          </a:r>
          <a:r>
            <a:rPr lang="ru-RU" sz="3300" b="1" i="1" kern="1200" dirty="0" smtClean="0">
              <a:solidFill>
                <a:srgbClr val="C00000"/>
              </a:solidFill>
            </a:rPr>
            <a:t>млн</a:t>
          </a:r>
          <a:r>
            <a:rPr lang="ru-RU" sz="3300" b="1" kern="1200" dirty="0" smtClean="0">
              <a:solidFill>
                <a:srgbClr val="C00000"/>
              </a:solidFill>
            </a:rPr>
            <a:t>. </a:t>
          </a:r>
          <a:r>
            <a:rPr lang="ru-RU" sz="3300" b="1" i="1" kern="1200" dirty="0" smtClean="0">
              <a:solidFill>
                <a:srgbClr val="C00000"/>
              </a:solidFill>
            </a:rPr>
            <a:t>руб</a:t>
          </a:r>
          <a:r>
            <a:rPr lang="ru-RU" sz="2200" b="1" kern="1200" dirty="0" smtClean="0">
              <a:solidFill>
                <a:srgbClr val="C00000"/>
              </a:solidFill>
            </a:rPr>
            <a:t>.</a:t>
          </a:r>
          <a:endParaRPr lang="ru-RU" sz="2200" b="1" kern="1200" dirty="0">
            <a:solidFill>
              <a:srgbClr val="C00000"/>
            </a:solidFill>
          </a:endParaRPr>
        </a:p>
      </dsp:txBody>
      <dsp:txXfrm>
        <a:off x="3013469" y="392502"/>
        <a:ext cx="2553176" cy="1632416"/>
      </dsp:txXfrm>
    </dsp:sp>
    <dsp:sp modelId="{7C23B2B2-EEA3-4703-A6A9-76D0BD21A237}">
      <dsp:nvSpPr>
        <dsp:cNvPr id="0" name=""/>
        <dsp:cNvSpPr/>
      </dsp:nvSpPr>
      <dsp:spPr>
        <a:xfrm>
          <a:off x="5263" y="2453579"/>
          <a:ext cx="2279811" cy="1610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62AA4EC-C7CA-45A5-B4DE-C721311D6601}">
      <dsp:nvSpPr>
        <dsp:cNvPr id="0" name=""/>
        <dsp:cNvSpPr/>
      </dsp:nvSpPr>
      <dsp:spPr>
        <a:xfrm>
          <a:off x="251991" y="2687969"/>
          <a:ext cx="2279811" cy="1610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>
              <a:solidFill>
                <a:srgbClr val="C00000"/>
              </a:solidFill>
            </a:rPr>
            <a:t>930,2 тыс. руб.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>
              <a:solidFill>
                <a:srgbClr val="C00000"/>
              </a:solidFill>
            </a:rPr>
            <a:t>местный бюджет</a:t>
          </a:r>
          <a:endParaRPr lang="ru-RU" sz="2200" b="1" i="1" kern="1200" dirty="0">
            <a:solidFill>
              <a:srgbClr val="C00000"/>
            </a:solidFill>
          </a:endParaRPr>
        </a:p>
      </dsp:txBody>
      <dsp:txXfrm>
        <a:off x="299152" y="2735130"/>
        <a:ext cx="2185489" cy="1515866"/>
      </dsp:txXfrm>
    </dsp:sp>
    <dsp:sp modelId="{FDE6E811-1B85-4BFA-87D2-8B115667A057}">
      <dsp:nvSpPr>
        <dsp:cNvPr id="0" name=""/>
        <dsp:cNvSpPr/>
      </dsp:nvSpPr>
      <dsp:spPr>
        <a:xfrm>
          <a:off x="2778530" y="2453579"/>
          <a:ext cx="2339810" cy="1627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EDCC83-F322-4438-8F37-F38263D7F32C}">
      <dsp:nvSpPr>
        <dsp:cNvPr id="0" name=""/>
        <dsp:cNvSpPr/>
      </dsp:nvSpPr>
      <dsp:spPr>
        <a:xfrm>
          <a:off x="3025257" y="2687969"/>
          <a:ext cx="2339810" cy="1627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>
              <a:solidFill>
                <a:srgbClr val="C00000"/>
              </a:solidFill>
            </a:rPr>
            <a:t>1,4 млн. руб.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>
              <a:solidFill>
                <a:srgbClr val="C00000"/>
              </a:solidFill>
            </a:rPr>
            <a:t>областной бюджет</a:t>
          </a:r>
          <a:endParaRPr lang="ru-RU" sz="2200" b="1" i="1" kern="1200" dirty="0">
            <a:solidFill>
              <a:srgbClr val="C00000"/>
            </a:solidFill>
          </a:endParaRPr>
        </a:p>
      </dsp:txBody>
      <dsp:txXfrm>
        <a:off x="3072930" y="2735642"/>
        <a:ext cx="2244464" cy="1532340"/>
      </dsp:txXfrm>
    </dsp:sp>
    <dsp:sp modelId="{0AD3E16A-9D96-4DD8-A341-19EE0B8B1EE0}">
      <dsp:nvSpPr>
        <dsp:cNvPr id="0" name=""/>
        <dsp:cNvSpPr/>
      </dsp:nvSpPr>
      <dsp:spPr>
        <a:xfrm>
          <a:off x="5611795" y="2453579"/>
          <a:ext cx="2365813" cy="1627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BCCFD8-E2DF-4BD1-A7EF-4ABD5260096F}">
      <dsp:nvSpPr>
        <dsp:cNvPr id="0" name=""/>
        <dsp:cNvSpPr/>
      </dsp:nvSpPr>
      <dsp:spPr>
        <a:xfrm>
          <a:off x="5858522" y="2687969"/>
          <a:ext cx="2365813" cy="1627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>
              <a:solidFill>
                <a:srgbClr val="C00000"/>
              </a:solidFill>
            </a:rPr>
            <a:t>91,4 тыс. руб.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>
              <a:solidFill>
                <a:srgbClr val="C00000"/>
              </a:solidFill>
            </a:rPr>
            <a:t>внебюджетные средства</a:t>
          </a:r>
          <a:endParaRPr lang="ru-RU" sz="2200" b="1" i="1" kern="1200" dirty="0">
            <a:solidFill>
              <a:srgbClr val="C00000"/>
            </a:solidFill>
          </a:endParaRPr>
        </a:p>
      </dsp:txBody>
      <dsp:txXfrm>
        <a:off x="5906195" y="2735642"/>
        <a:ext cx="2270467" cy="1532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A303C-A914-4C40-B61F-CAA4D2774AC9}">
      <dsp:nvSpPr>
        <dsp:cNvPr id="0" name=""/>
        <dsp:cNvSpPr/>
      </dsp:nvSpPr>
      <dsp:spPr>
        <a:xfrm>
          <a:off x="0" y="371858"/>
          <a:ext cx="82295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D1FE0-0474-4FD5-A402-AA8AAFE715A6}">
      <dsp:nvSpPr>
        <dsp:cNvPr id="0" name=""/>
        <dsp:cNvSpPr/>
      </dsp:nvSpPr>
      <dsp:spPr>
        <a:xfrm>
          <a:off x="154358" y="125688"/>
          <a:ext cx="7427065" cy="560880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Реализовано 24 из 24 мероприятий</a:t>
          </a:r>
          <a:endParaRPr lang="ru-RU" sz="2800" b="1" i="1" kern="1200" dirty="0"/>
        </a:p>
      </dsp:txBody>
      <dsp:txXfrm>
        <a:off x="181738" y="153068"/>
        <a:ext cx="7372305" cy="506120"/>
      </dsp:txXfrm>
    </dsp:sp>
    <dsp:sp modelId="{2E638532-F328-4A51-9B57-8774184AC33D}">
      <dsp:nvSpPr>
        <dsp:cNvPr id="0" name=""/>
        <dsp:cNvSpPr/>
      </dsp:nvSpPr>
      <dsp:spPr>
        <a:xfrm>
          <a:off x="0" y="1233698"/>
          <a:ext cx="82295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06471-51EA-40CE-9D74-408D9D588A10}">
      <dsp:nvSpPr>
        <dsp:cNvPr id="0" name=""/>
        <dsp:cNvSpPr/>
      </dsp:nvSpPr>
      <dsp:spPr>
        <a:xfrm>
          <a:off x="154358" y="989783"/>
          <a:ext cx="7426950" cy="560880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Привлечено 57,7 млн. руб. инвестиций</a:t>
          </a:r>
          <a:endParaRPr lang="ru-RU" sz="2800" b="1" i="1" kern="1200" dirty="0"/>
        </a:p>
      </dsp:txBody>
      <dsp:txXfrm>
        <a:off x="181738" y="1017163"/>
        <a:ext cx="7372190" cy="506120"/>
      </dsp:txXfrm>
    </dsp:sp>
    <dsp:sp modelId="{1EB3781A-8DA7-4B52-BBCC-18963AEDA2AD}">
      <dsp:nvSpPr>
        <dsp:cNvPr id="0" name=""/>
        <dsp:cNvSpPr/>
      </dsp:nvSpPr>
      <dsp:spPr>
        <a:xfrm>
          <a:off x="0" y="2095538"/>
          <a:ext cx="82295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CF259-7182-4916-9E50-F1AB6DFC6641}">
      <dsp:nvSpPr>
        <dsp:cNvPr id="0" name=""/>
        <dsp:cNvSpPr/>
      </dsp:nvSpPr>
      <dsp:spPr>
        <a:xfrm>
          <a:off x="154358" y="1853877"/>
          <a:ext cx="7446882" cy="560880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Получено 393 млн. руб. продукции</a:t>
          </a:r>
          <a:endParaRPr lang="ru-RU" sz="2800" b="1" i="1" kern="1200" dirty="0"/>
        </a:p>
      </dsp:txBody>
      <dsp:txXfrm>
        <a:off x="181738" y="1881257"/>
        <a:ext cx="7392122" cy="506120"/>
      </dsp:txXfrm>
    </dsp:sp>
    <dsp:sp modelId="{FF5C616A-61F4-4A92-BDD4-61D5B0D4F12A}">
      <dsp:nvSpPr>
        <dsp:cNvPr id="0" name=""/>
        <dsp:cNvSpPr/>
      </dsp:nvSpPr>
      <dsp:spPr>
        <a:xfrm>
          <a:off x="0" y="2957378"/>
          <a:ext cx="82295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29AA3-3B43-4D49-881C-EFDEAFD507ED}">
      <dsp:nvSpPr>
        <dsp:cNvPr id="0" name=""/>
        <dsp:cNvSpPr/>
      </dsp:nvSpPr>
      <dsp:spPr>
        <a:xfrm>
          <a:off x="162119" y="2717972"/>
          <a:ext cx="7461342" cy="560880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Получено 18,5 млн. руб. налогов</a:t>
          </a:r>
          <a:endParaRPr lang="ru-RU" sz="2800" b="1" i="1" kern="1200" dirty="0"/>
        </a:p>
      </dsp:txBody>
      <dsp:txXfrm>
        <a:off x="189499" y="2745352"/>
        <a:ext cx="7406582" cy="506120"/>
      </dsp:txXfrm>
    </dsp:sp>
    <dsp:sp modelId="{C9C61555-EB18-4C7C-BCE9-DB0CAA889ECC}">
      <dsp:nvSpPr>
        <dsp:cNvPr id="0" name=""/>
        <dsp:cNvSpPr/>
      </dsp:nvSpPr>
      <dsp:spPr>
        <a:xfrm>
          <a:off x="0" y="3870101"/>
          <a:ext cx="82295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3805B-D9B2-4E8A-9057-C09CEC019D33}">
      <dsp:nvSpPr>
        <dsp:cNvPr id="0" name=""/>
        <dsp:cNvSpPr/>
      </dsp:nvSpPr>
      <dsp:spPr>
        <a:xfrm>
          <a:off x="154362" y="3582067"/>
          <a:ext cx="7483175" cy="560880"/>
        </a:xfrm>
        <a:prstGeom prst="roundRect">
          <a:avLst/>
        </a:prstGeom>
        <a:solidFill>
          <a:srgbClr val="C0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Создано 25 новых рабочих мест</a:t>
          </a:r>
          <a:endParaRPr lang="ru-RU" sz="2800" b="1" i="1" kern="1200" dirty="0"/>
        </a:p>
      </dsp:txBody>
      <dsp:txXfrm>
        <a:off x="181742" y="3609447"/>
        <a:ext cx="7428415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0C55-05C9-445C-8115-CFAD427F1D71}">
      <dsp:nvSpPr>
        <dsp:cNvPr id="0" name=""/>
        <dsp:cNvSpPr/>
      </dsp:nvSpPr>
      <dsp:spPr>
        <a:xfrm rot="10800000">
          <a:off x="531259" y="1236"/>
          <a:ext cx="7167081" cy="12196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815" tIns="125730" rIns="234696" bIns="125730" numCol="1" spcCol="1270" anchor="ctr" anchorCtr="0">
          <a:noAutofit/>
        </a:bodyPr>
        <a:lstStyle/>
        <a:p>
          <a:pPr marL="180000"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1" kern="1200" dirty="0" smtClean="0"/>
            <a:t>заготовлено </a:t>
          </a:r>
          <a:r>
            <a:rPr lang="ru-RU" sz="3300" b="1" i="1" u="sng" kern="1200" dirty="0" smtClean="0">
              <a:solidFill>
                <a:schemeClr val="bg1"/>
              </a:solidFill>
            </a:rPr>
            <a:t>184,0 </a:t>
          </a:r>
          <a:r>
            <a:rPr lang="ru-RU" sz="3300" b="1" i="1" u="sng" kern="1200" dirty="0" err="1" smtClean="0">
              <a:solidFill>
                <a:schemeClr val="bg1"/>
              </a:solidFill>
            </a:rPr>
            <a:t>тыс.куб.м</a:t>
          </a:r>
          <a:r>
            <a:rPr lang="ru-RU" sz="3300" b="1" i="1" u="sng" kern="1200" dirty="0" smtClean="0">
              <a:solidFill>
                <a:schemeClr val="bg1"/>
              </a:solidFill>
            </a:rPr>
            <a:t> </a:t>
          </a:r>
          <a:r>
            <a:rPr lang="ru-RU" sz="3300" b="1" i="1" kern="1200" dirty="0" smtClean="0"/>
            <a:t>древесины </a:t>
          </a:r>
          <a:endParaRPr lang="ru-RU" sz="3300" b="1" i="1" kern="1200" dirty="0"/>
        </a:p>
      </dsp:txBody>
      <dsp:txXfrm rot="10800000">
        <a:off x="836162" y="1236"/>
        <a:ext cx="6862178" cy="1219612"/>
      </dsp:txXfrm>
    </dsp:sp>
    <dsp:sp modelId="{BED194F9-1595-49E6-8941-A4B07FB10EA5}">
      <dsp:nvSpPr>
        <dsp:cNvPr id="0" name=""/>
        <dsp:cNvSpPr/>
      </dsp:nvSpPr>
      <dsp:spPr>
        <a:xfrm>
          <a:off x="10345" y="0"/>
          <a:ext cx="1219612" cy="1219612"/>
        </a:xfrm>
        <a:prstGeom prst="ellipse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884A0E-11AA-4825-9AE1-6A6FF03CC4F9}">
      <dsp:nvSpPr>
        <dsp:cNvPr id="0" name=""/>
        <dsp:cNvSpPr/>
      </dsp:nvSpPr>
      <dsp:spPr>
        <a:xfrm rot="10800000">
          <a:off x="514403" y="1584912"/>
          <a:ext cx="7200793" cy="12196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815" tIns="125730" rIns="234696" bIns="125730" numCol="1" spcCol="1270" anchor="ctr" anchorCtr="0">
          <a:noAutofit/>
        </a:bodyPr>
        <a:lstStyle/>
        <a:p>
          <a:pPr marL="180000" lvl="0" algn="l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1" kern="1200" dirty="0" smtClean="0"/>
            <a:t>произведено </a:t>
          </a:r>
          <a:r>
            <a:rPr lang="ru-RU" sz="3300" b="1" i="1" u="sng" kern="1200" dirty="0" smtClean="0">
              <a:solidFill>
                <a:schemeClr val="bg1"/>
              </a:solidFill>
            </a:rPr>
            <a:t>33,5 </a:t>
          </a:r>
          <a:r>
            <a:rPr lang="ru-RU" sz="3300" b="1" i="1" u="sng" kern="1200" dirty="0" err="1" smtClean="0">
              <a:solidFill>
                <a:schemeClr val="bg1"/>
              </a:solidFill>
            </a:rPr>
            <a:t>тыс.куб.м</a:t>
          </a:r>
          <a:r>
            <a:rPr lang="ru-RU" sz="3300" b="1" i="1" u="sng" kern="1200" dirty="0" smtClean="0">
              <a:solidFill>
                <a:schemeClr val="bg1"/>
              </a:solidFill>
            </a:rPr>
            <a:t> </a:t>
          </a:r>
          <a:r>
            <a:rPr lang="ru-RU" sz="3300" b="1" i="1" kern="1200" dirty="0" smtClean="0"/>
            <a:t>пиломатериалов </a:t>
          </a:r>
          <a:endParaRPr lang="ru-RU" sz="3300" b="1" i="1" kern="1200" dirty="0"/>
        </a:p>
      </dsp:txBody>
      <dsp:txXfrm rot="10800000">
        <a:off x="819306" y="1584912"/>
        <a:ext cx="6895890" cy="1219612"/>
      </dsp:txXfrm>
    </dsp:sp>
    <dsp:sp modelId="{4361515B-F251-4FCC-BDD8-B9ECDF1800A3}">
      <dsp:nvSpPr>
        <dsp:cNvPr id="0" name=""/>
        <dsp:cNvSpPr/>
      </dsp:nvSpPr>
      <dsp:spPr>
        <a:xfrm>
          <a:off x="10345" y="1565849"/>
          <a:ext cx="1219612" cy="1219612"/>
        </a:xfrm>
        <a:prstGeom prst="ellipse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7FB18F-798C-4F11-8587-7F1EB8187449}">
      <dsp:nvSpPr>
        <dsp:cNvPr id="0" name=""/>
        <dsp:cNvSpPr/>
      </dsp:nvSpPr>
      <dsp:spPr>
        <a:xfrm rot="10800000">
          <a:off x="514403" y="3168587"/>
          <a:ext cx="7200793" cy="121961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7815" tIns="106680" rIns="199136" bIns="106680" numCol="1" spcCol="1270" anchor="ctr" anchorCtr="0">
          <a:noAutofit/>
        </a:bodyPr>
        <a:lstStyle/>
        <a:p>
          <a:pPr marL="180000"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/>
            <a:t>  </a:t>
          </a:r>
          <a:r>
            <a:rPr lang="ru-RU" sz="3300" b="1" i="1" kern="1200" dirty="0" smtClean="0"/>
            <a:t>реализовано продукции на </a:t>
          </a:r>
        </a:p>
        <a:p>
          <a:pPr marL="180000"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300" b="1" i="1" u="sng" kern="1200" dirty="0" smtClean="0">
              <a:solidFill>
                <a:schemeClr val="bg1"/>
              </a:solidFill>
            </a:rPr>
            <a:t>509,3 </a:t>
          </a:r>
          <a:r>
            <a:rPr lang="ru-RU" sz="3300" b="1" i="1" u="sng" kern="1200" dirty="0" err="1" smtClean="0">
              <a:solidFill>
                <a:schemeClr val="bg1"/>
              </a:solidFill>
            </a:rPr>
            <a:t>млн.руб</a:t>
          </a:r>
          <a:r>
            <a:rPr lang="ru-RU" sz="3300" b="1" i="1" u="sng" kern="1200" dirty="0" smtClean="0">
              <a:solidFill>
                <a:schemeClr val="bg1"/>
              </a:solidFill>
            </a:rPr>
            <a:t>. </a:t>
          </a:r>
          <a:endParaRPr lang="ru-RU" sz="3300" b="1" i="1" u="sng" kern="1200" dirty="0">
            <a:solidFill>
              <a:schemeClr val="bg1"/>
            </a:solidFill>
          </a:endParaRPr>
        </a:p>
      </dsp:txBody>
      <dsp:txXfrm rot="10800000">
        <a:off x="819306" y="3168587"/>
        <a:ext cx="6895890" cy="1219612"/>
      </dsp:txXfrm>
    </dsp:sp>
    <dsp:sp modelId="{C4D65952-37EE-4431-A2EA-99AB5D076868}">
      <dsp:nvSpPr>
        <dsp:cNvPr id="0" name=""/>
        <dsp:cNvSpPr/>
      </dsp:nvSpPr>
      <dsp:spPr>
        <a:xfrm>
          <a:off x="10345" y="3150025"/>
          <a:ext cx="1219612" cy="1219612"/>
        </a:xfrm>
        <a:prstGeom prst="ellipse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74BB8-28EC-4600-AD03-DA45E6EF8F21}">
      <dsp:nvSpPr>
        <dsp:cNvPr id="0" name=""/>
        <dsp:cNvSpPr/>
      </dsp:nvSpPr>
      <dsp:spPr>
        <a:xfrm>
          <a:off x="570607" y="694"/>
          <a:ext cx="3375421" cy="2025253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chemeClr val="bg1"/>
              </a:solidFill>
            </a:rPr>
            <a:t>Посевная площадь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chemeClr val="bg1"/>
              </a:solidFill>
            </a:rPr>
            <a:t>2102 га</a:t>
          </a:r>
          <a:endParaRPr lang="ru-RU" sz="3600" b="1" i="1" kern="1200" dirty="0">
            <a:solidFill>
              <a:schemeClr val="bg1"/>
            </a:solidFill>
          </a:endParaRPr>
        </a:p>
      </dsp:txBody>
      <dsp:txXfrm>
        <a:off x="570607" y="694"/>
        <a:ext cx="3375421" cy="2025253"/>
      </dsp:txXfrm>
    </dsp:sp>
    <dsp:sp modelId="{859709F7-EC3A-4500-B6EF-56273DA6939A}">
      <dsp:nvSpPr>
        <dsp:cNvPr id="0" name=""/>
        <dsp:cNvSpPr/>
      </dsp:nvSpPr>
      <dsp:spPr>
        <a:xfrm>
          <a:off x="4283571" y="694"/>
          <a:ext cx="3375421" cy="2025253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/>
            <a:t>Уборочная площадь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/>
            <a:t>1583 га</a:t>
          </a:r>
          <a:endParaRPr lang="ru-RU" sz="3600" b="1" i="1" kern="1200" dirty="0"/>
        </a:p>
      </dsp:txBody>
      <dsp:txXfrm>
        <a:off x="4283571" y="694"/>
        <a:ext cx="3375421" cy="2025253"/>
      </dsp:txXfrm>
    </dsp:sp>
    <dsp:sp modelId="{7379F449-9C73-4BCE-A59F-81AB6E0070BA}">
      <dsp:nvSpPr>
        <dsp:cNvPr id="0" name=""/>
        <dsp:cNvSpPr/>
      </dsp:nvSpPr>
      <dsp:spPr>
        <a:xfrm>
          <a:off x="570607" y="2363489"/>
          <a:ext cx="3375421" cy="2025253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/>
            <a:t>Намолочено 1936,4 т зерна</a:t>
          </a:r>
          <a:endParaRPr lang="ru-RU" sz="3600" b="1" i="1" kern="1200" dirty="0"/>
        </a:p>
      </dsp:txBody>
      <dsp:txXfrm>
        <a:off x="570607" y="2363489"/>
        <a:ext cx="3375421" cy="2025253"/>
      </dsp:txXfrm>
    </dsp:sp>
    <dsp:sp modelId="{719C5A1B-BEDE-4275-A7F1-2B9C46D8AAB4}">
      <dsp:nvSpPr>
        <dsp:cNvPr id="0" name=""/>
        <dsp:cNvSpPr/>
      </dsp:nvSpPr>
      <dsp:spPr>
        <a:xfrm>
          <a:off x="4283571" y="2363489"/>
          <a:ext cx="3375421" cy="2025253"/>
        </a:xfrm>
        <a:prstGeom prst="rect">
          <a:avLst/>
        </a:prstGeom>
        <a:solidFill>
          <a:schemeClr val="accent5">
            <a:lumMod val="5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/>
            <a:t>Средняя урожайность 12,2 ц/га</a:t>
          </a:r>
          <a:endParaRPr lang="ru-RU" sz="3600" b="1" i="1" kern="1200" dirty="0"/>
        </a:p>
      </dsp:txBody>
      <dsp:txXfrm>
        <a:off x="4283571" y="2363489"/>
        <a:ext cx="3375421" cy="20252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2AC53-FB09-4976-8E66-19F01580CF08}">
      <dsp:nvSpPr>
        <dsp:cNvPr id="0" name=""/>
        <dsp:cNvSpPr/>
      </dsp:nvSpPr>
      <dsp:spPr>
        <a:xfrm>
          <a:off x="0" y="0"/>
          <a:ext cx="8229599" cy="1371699"/>
        </a:xfrm>
        <a:prstGeom prst="roundRect">
          <a:avLst>
            <a:gd name="adj" fmla="val 10000"/>
          </a:avLst>
        </a:prstGeom>
        <a:solidFill>
          <a:srgbClr val="0070C0"/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180000"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Реализовано </a:t>
          </a:r>
          <a:r>
            <a:rPr lang="ru-RU" sz="3600" b="1" i="1" kern="1200" dirty="0" smtClean="0">
              <a:solidFill>
                <a:schemeClr val="bg1"/>
              </a:solidFill>
            </a:rPr>
            <a:t>13 проектов</a:t>
          </a:r>
          <a:endParaRPr lang="ru-RU" sz="3600" b="1" i="1" kern="1200" dirty="0">
            <a:solidFill>
              <a:schemeClr val="bg1"/>
            </a:solidFill>
          </a:endParaRPr>
        </a:p>
      </dsp:txBody>
      <dsp:txXfrm>
        <a:off x="1783089" y="0"/>
        <a:ext cx="6446510" cy="1371699"/>
      </dsp:txXfrm>
    </dsp:sp>
    <dsp:sp modelId="{067A6B72-F3C9-4A13-A53B-A08E68392111}">
      <dsp:nvSpPr>
        <dsp:cNvPr id="0" name=""/>
        <dsp:cNvSpPr/>
      </dsp:nvSpPr>
      <dsp:spPr>
        <a:xfrm>
          <a:off x="82360" y="125680"/>
          <a:ext cx="1645919" cy="109735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EF072-6271-43A9-B5DF-96FC11C419A6}">
      <dsp:nvSpPr>
        <dsp:cNvPr id="0" name=""/>
        <dsp:cNvSpPr/>
      </dsp:nvSpPr>
      <dsp:spPr>
        <a:xfrm>
          <a:off x="0" y="1493835"/>
          <a:ext cx="8229599" cy="1371699"/>
        </a:xfrm>
        <a:prstGeom prst="roundRect">
          <a:avLst>
            <a:gd name="adj" fmla="val 10000"/>
          </a:avLst>
        </a:prstGeom>
        <a:solidFill>
          <a:srgbClr val="0070C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180000"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chemeClr val="bg1"/>
              </a:solidFill>
            </a:rPr>
            <a:t>7502,9 тыс. руб. </a:t>
          </a:r>
          <a:r>
            <a:rPr lang="ru-RU" sz="3200" i="1" kern="1200" dirty="0" smtClean="0"/>
            <a:t>общее финансирование мероприятий</a:t>
          </a:r>
          <a:endParaRPr lang="ru-RU" sz="3200" i="1" kern="1200" dirty="0"/>
        </a:p>
      </dsp:txBody>
      <dsp:txXfrm>
        <a:off x="1783089" y="1493835"/>
        <a:ext cx="6446510" cy="1371699"/>
      </dsp:txXfrm>
    </dsp:sp>
    <dsp:sp modelId="{30B613C9-F34C-4CFE-A192-09DDAF793D02}">
      <dsp:nvSpPr>
        <dsp:cNvPr id="0" name=""/>
        <dsp:cNvSpPr/>
      </dsp:nvSpPr>
      <dsp:spPr>
        <a:xfrm>
          <a:off x="154353" y="1637852"/>
          <a:ext cx="1645919" cy="109735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72F3B-6C29-4F44-BF04-DD27BBE0907F}">
      <dsp:nvSpPr>
        <dsp:cNvPr id="0" name=""/>
        <dsp:cNvSpPr/>
      </dsp:nvSpPr>
      <dsp:spPr>
        <a:xfrm>
          <a:off x="0" y="3017737"/>
          <a:ext cx="8229599" cy="1371699"/>
        </a:xfrm>
        <a:prstGeom prst="roundRect">
          <a:avLst>
            <a:gd name="adj" fmla="val 10000"/>
          </a:avLst>
        </a:prstGeom>
        <a:solidFill>
          <a:srgbClr val="0070C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180000"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chemeClr val="bg1"/>
              </a:solidFill>
            </a:rPr>
            <a:t>2344 тыс. руб. </a:t>
          </a:r>
          <a:r>
            <a:rPr lang="ru-RU" sz="3200" i="1" kern="1200" dirty="0" smtClean="0"/>
            <a:t>из местного бюджета</a:t>
          </a:r>
          <a:endParaRPr lang="ru-RU" sz="3200" i="1" kern="1200" dirty="0"/>
        </a:p>
      </dsp:txBody>
      <dsp:txXfrm>
        <a:off x="1783089" y="3017737"/>
        <a:ext cx="6446510" cy="1371699"/>
      </dsp:txXfrm>
    </dsp:sp>
    <dsp:sp modelId="{1ACADC2C-D267-40CD-A4C4-37719188ECF6}">
      <dsp:nvSpPr>
        <dsp:cNvPr id="0" name=""/>
        <dsp:cNvSpPr/>
      </dsp:nvSpPr>
      <dsp:spPr>
        <a:xfrm>
          <a:off x="137169" y="3154907"/>
          <a:ext cx="1645919" cy="109735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0B6D8-3B45-48EE-94E7-680CD064B1A9}">
      <dsp:nvSpPr>
        <dsp:cNvPr id="0" name=""/>
        <dsp:cNvSpPr/>
      </dsp:nvSpPr>
      <dsp:spPr>
        <a:xfrm>
          <a:off x="0" y="2247052"/>
          <a:ext cx="8568952" cy="0"/>
        </a:xfrm>
        <a:prstGeom prst="line">
          <a:avLst/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95E27-1BF1-4D67-B111-EF08980374AF}">
      <dsp:nvSpPr>
        <dsp:cNvPr id="0" name=""/>
        <dsp:cNvSpPr/>
      </dsp:nvSpPr>
      <dsp:spPr>
        <a:xfrm>
          <a:off x="0" y="1281907"/>
          <a:ext cx="8568952" cy="0"/>
        </a:xfrm>
        <a:prstGeom prst="line">
          <a:avLst/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E10ED-E5D7-4874-9139-245A7DAE0DF8}">
      <dsp:nvSpPr>
        <dsp:cNvPr id="0" name=""/>
        <dsp:cNvSpPr/>
      </dsp:nvSpPr>
      <dsp:spPr>
        <a:xfrm>
          <a:off x="0" y="316762"/>
          <a:ext cx="8568952" cy="0"/>
        </a:xfrm>
        <a:prstGeom prst="line">
          <a:avLst/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1B26CC-7781-4233-8703-1795E45686AB}">
      <dsp:nvSpPr>
        <dsp:cNvPr id="0" name=""/>
        <dsp:cNvSpPr/>
      </dsp:nvSpPr>
      <dsp:spPr>
        <a:xfrm>
          <a:off x="2227927" y="353"/>
          <a:ext cx="6341024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227927" y="353"/>
        <a:ext cx="6341024" cy="316409"/>
      </dsp:txXfrm>
    </dsp:sp>
    <dsp:sp modelId="{8540050D-DD28-4704-9010-17C53FEC49F6}">
      <dsp:nvSpPr>
        <dsp:cNvPr id="0" name=""/>
        <dsp:cNvSpPr/>
      </dsp:nvSpPr>
      <dsp:spPr>
        <a:xfrm>
          <a:off x="0" y="353"/>
          <a:ext cx="2227927" cy="31640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5449" y="15802"/>
        <a:ext cx="2197029" cy="300960"/>
      </dsp:txXfrm>
    </dsp:sp>
    <dsp:sp modelId="{5ABD1DAC-1E45-4039-BB6F-880237B4F312}">
      <dsp:nvSpPr>
        <dsp:cNvPr id="0" name=""/>
        <dsp:cNvSpPr/>
      </dsp:nvSpPr>
      <dsp:spPr>
        <a:xfrm>
          <a:off x="0" y="316762"/>
          <a:ext cx="8568952" cy="632914"/>
        </a:xfrm>
        <a:prstGeom prst="rect">
          <a:avLst/>
        </a:prstGeom>
        <a:solidFill>
          <a:schemeClr val="bg1"/>
        </a:solidFill>
        <a:ln>
          <a:noFill/>
        </a:ln>
        <a:effectLst>
          <a:softEdge rad="127000"/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i="1" kern="1200" dirty="0" smtClean="0">
              <a:solidFill>
                <a:srgbClr val="002060"/>
              </a:solidFill>
            </a:rPr>
            <a:t>Выдано </a:t>
          </a:r>
          <a:r>
            <a:rPr lang="ru-RU" sz="3600" b="1" i="1" kern="1200" dirty="0" smtClean="0">
              <a:solidFill>
                <a:srgbClr val="FF0000"/>
              </a:solidFill>
            </a:rPr>
            <a:t>1114</a:t>
          </a:r>
          <a:r>
            <a:rPr lang="ru-RU" sz="3600" b="1" i="1" kern="1200" dirty="0" smtClean="0">
              <a:solidFill>
                <a:srgbClr val="002060"/>
              </a:solidFill>
            </a:rPr>
            <a:t> гос. сертификатов </a:t>
          </a:r>
          <a:endParaRPr lang="ru-RU" sz="3600" b="1" i="1" kern="1200" dirty="0">
            <a:solidFill>
              <a:srgbClr val="002060"/>
            </a:solidFill>
          </a:endParaRPr>
        </a:p>
      </dsp:txBody>
      <dsp:txXfrm>
        <a:off x="0" y="316762"/>
        <a:ext cx="8568952" cy="632914"/>
      </dsp:txXfrm>
    </dsp:sp>
    <dsp:sp modelId="{781D9D75-BF57-4AE7-B272-83D794A1257F}">
      <dsp:nvSpPr>
        <dsp:cNvPr id="0" name=""/>
        <dsp:cNvSpPr/>
      </dsp:nvSpPr>
      <dsp:spPr>
        <a:xfrm>
          <a:off x="2227927" y="965497"/>
          <a:ext cx="6341024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227927" y="965497"/>
        <a:ext cx="6341024" cy="316409"/>
      </dsp:txXfrm>
    </dsp:sp>
    <dsp:sp modelId="{E6B8D235-D5E8-4912-B0E3-793DB6F80757}">
      <dsp:nvSpPr>
        <dsp:cNvPr id="0" name=""/>
        <dsp:cNvSpPr/>
      </dsp:nvSpPr>
      <dsp:spPr>
        <a:xfrm>
          <a:off x="0" y="965497"/>
          <a:ext cx="2227927" cy="31640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5449" y="980946"/>
        <a:ext cx="2197029" cy="300960"/>
      </dsp:txXfrm>
    </dsp:sp>
    <dsp:sp modelId="{26EA881B-3A25-4BB3-B173-BA6DABFAB7A8}">
      <dsp:nvSpPr>
        <dsp:cNvPr id="0" name=""/>
        <dsp:cNvSpPr/>
      </dsp:nvSpPr>
      <dsp:spPr>
        <a:xfrm>
          <a:off x="0" y="1281907"/>
          <a:ext cx="8568952" cy="632914"/>
        </a:xfrm>
        <a:prstGeom prst="rect">
          <a:avLst/>
        </a:prstGeom>
        <a:solidFill>
          <a:schemeClr val="bg1"/>
        </a:solidFill>
        <a:ln>
          <a:noFill/>
        </a:ln>
        <a:effectLst>
          <a:softEdge rad="127000"/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i="1" kern="1200" dirty="0" smtClean="0">
              <a:solidFill>
                <a:srgbClr val="002060"/>
              </a:solidFill>
            </a:rPr>
            <a:t>Выплачен </a:t>
          </a:r>
          <a:r>
            <a:rPr lang="ru-RU" sz="3600" b="1" i="1" kern="1200" dirty="0" smtClean="0">
              <a:solidFill>
                <a:srgbClr val="FF0000"/>
              </a:solidFill>
            </a:rPr>
            <a:t>41,1 млн. руб.</a:t>
          </a:r>
          <a:endParaRPr lang="ru-RU" sz="3600" b="1" i="1" kern="1200" dirty="0">
            <a:solidFill>
              <a:srgbClr val="FF0000"/>
            </a:solidFill>
          </a:endParaRPr>
        </a:p>
      </dsp:txBody>
      <dsp:txXfrm>
        <a:off x="0" y="1281907"/>
        <a:ext cx="8568952" cy="632914"/>
      </dsp:txXfrm>
    </dsp:sp>
    <dsp:sp modelId="{89029377-2A10-4BE6-AF04-E095B3AD67AC}">
      <dsp:nvSpPr>
        <dsp:cNvPr id="0" name=""/>
        <dsp:cNvSpPr/>
      </dsp:nvSpPr>
      <dsp:spPr>
        <a:xfrm>
          <a:off x="2227927" y="1930642"/>
          <a:ext cx="6341024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227927" y="1930642"/>
        <a:ext cx="6341024" cy="316409"/>
      </dsp:txXfrm>
    </dsp:sp>
    <dsp:sp modelId="{58417B52-A526-4CA8-88BB-E462CAC76103}">
      <dsp:nvSpPr>
        <dsp:cNvPr id="0" name=""/>
        <dsp:cNvSpPr/>
      </dsp:nvSpPr>
      <dsp:spPr>
        <a:xfrm>
          <a:off x="0" y="1930642"/>
          <a:ext cx="2227927" cy="31640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15449" y="1946091"/>
        <a:ext cx="2197029" cy="300960"/>
      </dsp:txXfrm>
    </dsp:sp>
    <dsp:sp modelId="{6E247ABF-24C4-49EE-A831-F15512B1FE96}">
      <dsp:nvSpPr>
        <dsp:cNvPr id="0" name=""/>
        <dsp:cNvSpPr/>
      </dsp:nvSpPr>
      <dsp:spPr>
        <a:xfrm>
          <a:off x="0" y="2247052"/>
          <a:ext cx="8568952" cy="632914"/>
        </a:xfrm>
        <a:prstGeom prst="rect">
          <a:avLst/>
        </a:prstGeom>
        <a:solidFill>
          <a:schemeClr val="bg1"/>
        </a:solidFill>
        <a:ln>
          <a:noFill/>
        </a:ln>
        <a:effectLst>
          <a:softEdge rad="127000"/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i="1" kern="1200" dirty="0" smtClean="0">
              <a:solidFill>
                <a:srgbClr val="002060"/>
              </a:solidFill>
            </a:rPr>
            <a:t>Распорядилась средствами </a:t>
          </a:r>
          <a:r>
            <a:rPr lang="ru-RU" sz="3600" b="1" i="1" kern="1200" dirty="0" smtClean="0">
              <a:solidFill>
                <a:srgbClr val="FF0000"/>
              </a:solidFill>
            </a:rPr>
            <a:t>581 семья</a:t>
          </a:r>
          <a:endParaRPr lang="ru-RU" sz="3600" b="1" i="1" kern="1200" dirty="0">
            <a:solidFill>
              <a:srgbClr val="FF0000"/>
            </a:solidFill>
          </a:endParaRPr>
        </a:p>
      </dsp:txBody>
      <dsp:txXfrm>
        <a:off x="0" y="2247052"/>
        <a:ext cx="8568952" cy="6329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E47F4-20C9-46DC-8479-DB5BE93CE694}">
      <dsp:nvSpPr>
        <dsp:cNvPr id="0" name=""/>
        <dsp:cNvSpPr/>
      </dsp:nvSpPr>
      <dsp:spPr>
        <a:xfrm>
          <a:off x="0" y="0"/>
          <a:ext cx="8224912" cy="11476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002060"/>
              </a:solidFill>
            </a:rPr>
            <a:t>По полному кругу организаций 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FF0000"/>
              </a:solidFill>
            </a:rPr>
            <a:t>15698,2 руб.</a:t>
          </a:r>
          <a:endParaRPr lang="ru-RU" sz="3600" b="1" i="1" kern="1200" dirty="0">
            <a:solidFill>
              <a:srgbClr val="FF0000"/>
            </a:solidFill>
          </a:endParaRPr>
        </a:p>
      </dsp:txBody>
      <dsp:txXfrm>
        <a:off x="0" y="0"/>
        <a:ext cx="8224912" cy="1147643"/>
      </dsp:txXfrm>
    </dsp:sp>
    <dsp:sp modelId="{7D15B562-08BC-4C05-9834-C9AB70C246EA}">
      <dsp:nvSpPr>
        <dsp:cNvPr id="0" name=""/>
        <dsp:cNvSpPr/>
      </dsp:nvSpPr>
      <dsp:spPr>
        <a:xfrm>
          <a:off x="10345" y="0"/>
          <a:ext cx="803350" cy="120502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B9D76-7DCF-4F5B-BDBA-62ACE504FBE5}">
      <dsp:nvSpPr>
        <dsp:cNvPr id="0" name=""/>
        <dsp:cNvSpPr/>
      </dsp:nvSpPr>
      <dsp:spPr>
        <a:xfrm>
          <a:off x="0" y="2995414"/>
          <a:ext cx="6745646" cy="11617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002060"/>
              </a:solidFill>
            </a:rPr>
            <a:t>На малых предприятиях и у ИП </a:t>
          </a:r>
          <a:r>
            <a:rPr lang="ru-RU" sz="3600" b="1" i="1" kern="1200" dirty="0" smtClean="0">
              <a:solidFill>
                <a:srgbClr val="FF0000"/>
              </a:solidFill>
            </a:rPr>
            <a:t>12584,8 руб.</a:t>
          </a:r>
          <a:endParaRPr lang="ru-RU" sz="3600" b="1" i="1" kern="1200" dirty="0">
            <a:solidFill>
              <a:srgbClr val="FF0000"/>
            </a:solidFill>
          </a:endParaRPr>
        </a:p>
      </dsp:txBody>
      <dsp:txXfrm>
        <a:off x="0" y="2995414"/>
        <a:ext cx="6745646" cy="1161759"/>
      </dsp:txXfrm>
    </dsp:sp>
    <dsp:sp modelId="{7867AAE9-6E9C-4FD1-BCEC-B92E411A9C9D}">
      <dsp:nvSpPr>
        <dsp:cNvPr id="0" name=""/>
        <dsp:cNvSpPr/>
      </dsp:nvSpPr>
      <dsp:spPr>
        <a:xfrm>
          <a:off x="10345" y="3002480"/>
          <a:ext cx="803350" cy="120502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F5CD92-4D07-4C36-86DA-153FE2830057}">
      <dsp:nvSpPr>
        <dsp:cNvPr id="0" name=""/>
        <dsp:cNvSpPr/>
      </dsp:nvSpPr>
      <dsp:spPr>
        <a:xfrm>
          <a:off x="0" y="1497371"/>
          <a:ext cx="7502135" cy="11476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002060"/>
              </a:solidFill>
            </a:rPr>
            <a:t>По крупным и средним организациям </a:t>
          </a:r>
          <a:r>
            <a:rPr lang="ru-RU" sz="3600" b="1" i="1" kern="1200" dirty="0" smtClean="0">
              <a:solidFill>
                <a:srgbClr val="FF0000"/>
              </a:solidFill>
            </a:rPr>
            <a:t>19763,7 руб.</a:t>
          </a:r>
          <a:endParaRPr lang="ru-RU" sz="3600" b="1" i="1" kern="1200" dirty="0">
            <a:solidFill>
              <a:srgbClr val="FF0000"/>
            </a:solidFill>
          </a:endParaRPr>
        </a:p>
      </dsp:txBody>
      <dsp:txXfrm>
        <a:off x="0" y="1497371"/>
        <a:ext cx="7502135" cy="1147643"/>
      </dsp:txXfrm>
    </dsp:sp>
    <dsp:sp modelId="{0D10A020-EE6E-4FBC-83CC-DC5E7637A5AA}">
      <dsp:nvSpPr>
        <dsp:cNvPr id="0" name=""/>
        <dsp:cNvSpPr/>
      </dsp:nvSpPr>
      <dsp:spPr>
        <a:xfrm>
          <a:off x="10345" y="1497366"/>
          <a:ext cx="803350" cy="120502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CD9E5-9D11-452C-94BE-7874BDE9FC36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45C4B-CF7C-421E-88F1-01A85CED8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45C4B-CF7C-421E-88F1-01A85CED8747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4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45C4B-CF7C-421E-88F1-01A85CED8747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94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2492895"/>
          </a:xfrm>
        </p:spPr>
        <p:txBody>
          <a:bodyPr anchor="b">
            <a:noAutofit/>
          </a:bodyPr>
          <a:lstStyle/>
          <a:p>
            <a:pPr algn="ctr"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главы администрации Воскресенского муниципального района за 2017 год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" y="149382"/>
            <a:ext cx="1121430" cy="131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93309"/>
            <a:ext cx="7595509" cy="44655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491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Программа развития производительных сил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894790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5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" y="-9381"/>
            <a:ext cx="9156508" cy="686738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31024" cy="93836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ООО «</a:t>
            </a:r>
            <a:r>
              <a:rPr lang="ru-RU" b="1" i="1" dirty="0" err="1" smtClean="0">
                <a:solidFill>
                  <a:srgbClr val="002060"/>
                </a:solidFill>
              </a:rPr>
              <a:t>Светлоярское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" y="1412776"/>
            <a:ext cx="7168444" cy="53482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2160240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В 2017 году </a:t>
            </a:r>
            <a:r>
              <a:rPr lang="ru-RU" sz="3600" b="1" i="1" dirty="0">
                <a:solidFill>
                  <a:srgbClr val="002060"/>
                </a:solidFill>
              </a:rPr>
              <a:t>запущена первая рабочая камера</a:t>
            </a:r>
            <a:r>
              <a:rPr lang="ru-RU" sz="3600" b="1" i="1" dirty="0"/>
              <a:t> </a:t>
            </a:r>
            <a:r>
              <a:rPr lang="ru-RU" sz="3600" b="1" i="1" dirty="0">
                <a:solidFill>
                  <a:srgbClr val="FF0000"/>
                </a:solidFill>
              </a:rPr>
              <a:t>выращивания шампиньонов </a:t>
            </a:r>
            <a:r>
              <a:rPr lang="ru-RU" sz="3600" b="1" i="1" dirty="0">
                <a:solidFill>
                  <a:srgbClr val="002060"/>
                </a:solidFill>
              </a:rPr>
              <a:t>ООО «Агрокомбинат «Ветлужский</a:t>
            </a:r>
            <a:r>
              <a:rPr lang="ru-RU" sz="3600" b="1" i="1" dirty="0" smtClean="0">
                <a:solidFill>
                  <a:srgbClr val="002060"/>
                </a:solidFill>
              </a:rPr>
              <a:t>»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05" y="2468563"/>
            <a:ext cx="3984737" cy="4389437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964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8408"/>
          </a:xfrm>
          <a:noFill/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О промышленности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972686"/>
              </p:ext>
            </p:extLst>
          </p:nvPr>
        </p:nvGraphicFramePr>
        <p:xfrm>
          <a:off x="467544" y="1916832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16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  <a:noFill/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Предприятиями лесного комплекса 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07582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50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832648" cy="1143000"/>
          </a:xfrm>
          <a:solidFill>
            <a:schemeClr val="bg1"/>
          </a:solidFill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ООО «Рельеф»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" y="77194"/>
            <a:ext cx="9130970" cy="61124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77281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На территории района работают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>
                <a:solidFill>
                  <a:srgbClr val="FF0000"/>
                </a:solidFill>
              </a:rPr>
              <a:t>14 арендаторов</a:t>
            </a:r>
            <a:r>
              <a:rPr lang="ru-RU" sz="3200" b="1" i="1" dirty="0" smtClean="0"/>
              <a:t>. </a:t>
            </a:r>
            <a:r>
              <a:rPr lang="ru-RU" sz="3200" b="1" i="1" dirty="0" smtClean="0">
                <a:solidFill>
                  <a:srgbClr val="002060"/>
                </a:solidFill>
              </a:rPr>
              <a:t>Площадь под арендой 56% от площади лесничества.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4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324129" cy="55494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296144"/>
          </a:xfrm>
          <a:solidFill>
            <a:schemeClr val="bg1"/>
          </a:solidFill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«День посадки леса 2017»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4634" cy="69709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87220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Благодаря противопожарным мероприятиям лесных пожаров в 2017 году </a:t>
            </a:r>
            <a:r>
              <a:rPr lang="ru-RU" sz="3600" b="1" i="1" dirty="0" smtClean="0">
                <a:solidFill>
                  <a:srgbClr val="FF0000"/>
                </a:solidFill>
              </a:rPr>
              <a:t>не зарегистрировано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3456384" cy="5616624"/>
          </a:xfrm>
          <a:noFill/>
          <a:effectLst>
            <a:softEdge rad="127000"/>
          </a:effectLst>
        </p:spPr>
        <p:txBody>
          <a:bodyPr anchor="ctr">
            <a:noAutofit/>
          </a:bodyPr>
          <a:lstStyle/>
          <a:p>
            <a:r>
              <a:rPr lang="ru-RU" sz="3500" b="1" i="1" dirty="0" smtClean="0">
                <a:solidFill>
                  <a:srgbClr val="002060"/>
                </a:solidFill>
              </a:rPr>
              <a:t>Воскресенское районное лесничество заняло </a:t>
            </a:r>
            <a:br>
              <a:rPr lang="ru-RU" sz="3500" b="1" i="1" dirty="0" smtClean="0">
                <a:solidFill>
                  <a:srgbClr val="002060"/>
                </a:solidFill>
              </a:rPr>
            </a:br>
            <a:r>
              <a:rPr lang="ru-RU" sz="3500" b="1" i="1" dirty="0" smtClean="0">
                <a:solidFill>
                  <a:srgbClr val="FF0000"/>
                </a:solidFill>
              </a:rPr>
              <a:t>2 место </a:t>
            </a:r>
            <a:r>
              <a:rPr lang="ru-RU" sz="3500" b="1" i="1" dirty="0" smtClean="0">
                <a:solidFill>
                  <a:srgbClr val="002060"/>
                </a:solidFill>
              </a:rPr>
              <a:t>из 35 районных лесничеств в конкурсе </a:t>
            </a:r>
            <a:r>
              <a:rPr lang="ru-RU" sz="3500" b="1" i="1" dirty="0" smtClean="0">
                <a:solidFill>
                  <a:srgbClr val="FF0000"/>
                </a:solidFill>
              </a:rPr>
              <a:t>«Лучшее лесничество года»</a:t>
            </a:r>
            <a:endParaRPr lang="ru-RU" sz="35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7921"/>
            <a:ext cx="4976175" cy="6715382"/>
          </a:xfrm>
        </p:spPr>
      </p:pic>
    </p:spTree>
    <p:extLst>
      <p:ext uri="{BB962C8B-B14F-4D97-AF65-F5344CB8AC3E}">
        <p14:creationId xmlns:p14="http://schemas.microsoft.com/office/powerpoint/2010/main" val="41193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12968" cy="1656184"/>
          </a:xfrm>
          <a:noFill/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4300" b="1" i="1" dirty="0" smtClean="0">
                <a:solidFill>
                  <a:srgbClr val="002060"/>
                </a:solidFill>
              </a:rPr>
              <a:t>Консолидированный бюджет района</a:t>
            </a:r>
            <a:endParaRPr lang="ru-RU" sz="43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61408"/>
              </p:ext>
            </p:extLst>
          </p:nvPr>
        </p:nvGraphicFramePr>
        <p:xfrm>
          <a:off x="395536" y="1935163"/>
          <a:ext cx="8291264" cy="451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96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6342820" cy="4389437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848872" cy="864096"/>
          </a:xfrm>
          <a:noFill/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ООО «</a:t>
            </a:r>
            <a:r>
              <a:rPr lang="ru-RU" b="1" i="1" dirty="0" err="1" smtClean="0">
                <a:solidFill>
                  <a:srgbClr val="002060"/>
                </a:solidFill>
              </a:rPr>
              <a:t>Светлояр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348880"/>
            <a:ext cx="3276600" cy="4634520"/>
          </a:xfrm>
          <a:prstGeom prst="rect">
            <a:avLst/>
          </a:prstGeom>
          <a:effectLst>
            <a:glow>
              <a:schemeClr val="accent1">
                <a:alpha val="68000"/>
              </a:schemeClr>
            </a:glow>
            <a:softEdge rad="50800"/>
          </a:effec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21" y="-297754"/>
            <a:ext cx="4454525" cy="4454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8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5554"/>
            <a:ext cx="6264696" cy="50275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25" y="171727"/>
            <a:ext cx="4066275" cy="435430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4896544" cy="1143000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Продукция ООО «</a:t>
            </a:r>
            <a:r>
              <a:rPr lang="ru-RU" b="1" i="1" dirty="0" err="1" smtClean="0">
                <a:solidFill>
                  <a:srgbClr val="002060"/>
                </a:solidFill>
              </a:rPr>
              <a:t>Светлоярское</a:t>
            </a:r>
            <a:r>
              <a:rPr lang="ru-RU" b="1" i="1" dirty="0" smtClean="0">
                <a:solidFill>
                  <a:srgbClr val="002060"/>
                </a:solidFill>
              </a:rPr>
              <a:t>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Ерошкина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" y="260648"/>
            <a:ext cx="6586728" cy="4389437"/>
          </a:xfr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055" y="2739898"/>
            <a:ext cx="5236945" cy="295232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187624" y="5391717"/>
            <a:ext cx="6768752" cy="116955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ru-RU" sz="35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Продукция предприятия </a:t>
            </a:r>
          </a:p>
          <a:p>
            <a:pPr algn="ctr"/>
            <a:r>
              <a:rPr lang="ru-RU" sz="35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ИП Ерошкиной Т.Е. </a:t>
            </a:r>
            <a:endParaRPr lang="ru-RU" sz="3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84976" cy="5904656"/>
          </a:xfrm>
          <a:noFill/>
          <a:effectLst>
            <a:softEdge rad="127000"/>
          </a:effectLst>
        </p:spPr>
        <p:txBody>
          <a:bodyPr anchor="ctr">
            <a:normAutofit/>
          </a:bodyPr>
          <a:lstStyle/>
          <a:p>
            <a:pPr marL="180000"/>
            <a:r>
              <a:rPr lang="ru-RU" b="1" i="1" dirty="0" smtClean="0">
                <a:solidFill>
                  <a:srgbClr val="002060"/>
                </a:solidFill>
              </a:rPr>
              <a:t>Индекс </a:t>
            </a:r>
            <a:r>
              <a:rPr lang="ru-RU" b="1" i="1" dirty="0">
                <a:solidFill>
                  <a:srgbClr val="002060"/>
                </a:solidFill>
              </a:rPr>
              <a:t>физического объема продукции сельского хозяйства составил </a:t>
            </a:r>
            <a:r>
              <a:rPr lang="ru-RU" b="1" i="1" dirty="0">
                <a:solidFill>
                  <a:srgbClr val="C00000"/>
                </a:solidFill>
              </a:rPr>
              <a:t>113,6%</a:t>
            </a:r>
            <a:r>
              <a:rPr lang="ru-RU" b="1" i="1" dirty="0">
                <a:solidFill>
                  <a:srgbClr val="002060"/>
                </a:solidFill>
              </a:rPr>
              <a:t>, в </a:t>
            </a:r>
            <a:r>
              <a:rPr lang="ru-RU" b="1" i="1" dirty="0" err="1" smtClean="0">
                <a:solidFill>
                  <a:srgbClr val="002060"/>
                </a:solidFill>
              </a:rPr>
              <a:t>т.ч</a:t>
            </a:r>
            <a:r>
              <a:rPr lang="ru-RU" b="1" i="1" dirty="0" smtClean="0">
                <a:solidFill>
                  <a:srgbClr val="002060"/>
                </a:solidFill>
              </a:rPr>
              <a:t>.: растениеводство </a:t>
            </a:r>
            <a:r>
              <a:rPr lang="ru-RU" b="1" i="1" dirty="0">
                <a:solidFill>
                  <a:srgbClr val="002060"/>
                </a:solidFill>
              </a:rPr>
              <a:t>– </a:t>
            </a:r>
            <a:r>
              <a:rPr lang="ru-RU" b="1" i="1" dirty="0">
                <a:solidFill>
                  <a:srgbClr val="C00000"/>
                </a:solidFill>
              </a:rPr>
              <a:t>133,1%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smtClean="0">
                <a:solidFill>
                  <a:srgbClr val="002060"/>
                </a:solidFill>
              </a:rPr>
              <a:t>животноводство </a:t>
            </a:r>
            <a:r>
              <a:rPr lang="ru-RU" b="1" i="1" dirty="0">
                <a:solidFill>
                  <a:srgbClr val="002060"/>
                </a:solidFill>
              </a:rPr>
              <a:t>– </a:t>
            </a:r>
            <a:r>
              <a:rPr lang="ru-RU" b="1" i="1" dirty="0">
                <a:solidFill>
                  <a:srgbClr val="C00000"/>
                </a:solidFill>
              </a:rPr>
              <a:t>107,6%</a:t>
            </a:r>
            <a:r>
              <a:rPr lang="ru-RU" b="1" i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60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0"/>
            <a:ext cx="921702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25144"/>
            <a:ext cx="4536504" cy="2132856"/>
          </a:xfrm>
          <a:solidFill>
            <a:schemeClr val="bg1"/>
          </a:solidFill>
          <a:effectLst>
            <a:softEdge rad="127000"/>
          </a:effectLst>
        </p:spPr>
        <p:txBody>
          <a:bodyPr anchor="t">
            <a:no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Важное место </a:t>
            </a:r>
            <a:r>
              <a:rPr lang="ru-RU" sz="3200" b="1" i="1" dirty="0" smtClean="0">
                <a:solidFill>
                  <a:srgbClr val="002060"/>
                </a:solidFill>
              </a:rPr>
              <a:t>занимает производство </a:t>
            </a:r>
            <a:r>
              <a:rPr lang="ru-RU" sz="3200" b="1" i="1" dirty="0">
                <a:solidFill>
                  <a:srgbClr val="002060"/>
                </a:solidFill>
              </a:rPr>
              <a:t>кормов для животноводства</a:t>
            </a:r>
          </a:p>
        </p:txBody>
      </p:sp>
    </p:spTree>
    <p:extLst>
      <p:ext uri="{BB962C8B-B14F-4D97-AF65-F5344CB8AC3E}">
        <p14:creationId xmlns:p14="http://schemas.microsoft.com/office/powerpoint/2010/main" val="36584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936104"/>
          </a:xfrm>
        </p:spPr>
        <p:txBody>
          <a:bodyPr anchor="ctr"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Растениеводство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422772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400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" y="0"/>
            <a:ext cx="9166456" cy="68748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365104"/>
            <a:ext cx="3816424" cy="249289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П</a:t>
            </a:r>
            <a:r>
              <a:rPr lang="ru-RU" sz="3200" b="1" i="1" dirty="0" smtClean="0">
                <a:solidFill>
                  <a:srgbClr val="002060"/>
                </a:solidFill>
              </a:rPr>
              <a:t>оголовье </a:t>
            </a:r>
            <a:r>
              <a:rPr lang="ru-RU" sz="3200" b="1" i="1" dirty="0">
                <a:solidFill>
                  <a:srgbClr val="002060"/>
                </a:solidFill>
              </a:rPr>
              <a:t>коров возросло на 16 голов и составило </a:t>
            </a:r>
            <a:r>
              <a:rPr lang="ru-RU" sz="3200" b="1" i="1" dirty="0" smtClean="0">
                <a:solidFill>
                  <a:srgbClr val="FF0000"/>
                </a:solidFill>
              </a:rPr>
              <a:t>696 голов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0"/>
            <a:ext cx="3860948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94" y="6021288"/>
            <a:ext cx="4125881" cy="836712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ООО «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Светлоярское</a:t>
            </a:r>
            <a:r>
              <a:rPr lang="ru-RU" sz="3200" b="1" i="1" dirty="0" smtClean="0">
                <a:solidFill>
                  <a:srgbClr val="002060"/>
                </a:solidFill>
              </a:rPr>
              <a:t>»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83" y="0"/>
            <a:ext cx="3816424" cy="6797747"/>
          </a:xfrm>
          <a:effectLst>
            <a:softEdge rad="1270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943925" y="6021288"/>
            <a:ext cx="3954380" cy="83671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vert="horz" lIns="0" r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 err="1" smtClean="0">
                <a:solidFill>
                  <a:srgbClr val="002060"/>
                </a:solidFill>
              </a:rPr>
              <a:t>Покаляев</a:t>
            </a:r>
            <a:r>
              <a:rPr lang="ru-RU" sz="3200" b="1" i="1" dirty="0" smtClean="0">
                <a:solidFill>
                  <a:srgbClr val="002060"/>
                </a:solidFill>
              </a:rPr>
              <a:t> А.С.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352926" cy="64087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7112"/>
            <a:ext cx="9144000" cy="242088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Доля занятых в сфере малого и среднего бизнеса от общей численности занятых в экономике района </a:t>
            </a:r>
            <a:r>
              <a:rPr lang="ru-RU" sz="3200" b="1" i="1" dirty="0" smtClean="0">
                <a:solidFill>
                  <a:srgbClr val="002060"/>
                </a:solidFill>
              </a:rPr>
              <a:t>составила </a:t>
            </a:r>
            <a:r>
              <a:rPr lang="ru-RU" sz="4000" b="1" i="1" dirty="0">
                <a:solidFill>
                  <a:srgbClr val="FF0000"/>
                </a:solidFill>
              </a:rPr>
              <a:t>65,4</a:t>
            </a:r>
            <a:r>
              <a:rPr lang="ru-RU" sz="4000" b="1" i="1" dirty="0" smtClean="0">
                <a:solidFill>
                  <a:srgbClr val="FF0000"/>
                </a:solidFill>
              </a:rPr>
              <a:t>%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3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3528392" cy="5760640"/>
          </a:xfrm>
          <a:noFill/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3000" b="1" i="1" dirty="0" smtClean="0">
                <a:solidFill>
                  <a:srgbClr val="002060"/>
                </a:solidFill>
              </a:rPr>
              <a:t>Воскресенский Фонд поддержки предпринимательства получил </a:t>
            </a:r>
            <a:r>
              <a:rPr lang="ru-RU" sz="3000" b="1" i="1" dirty="0" smtClean="0">
                <a:solidFill>
                  <a:srgbClr val="FF0000"/>
                </a:solidFill>
              </a:rPr>
              <a:t>Сертификат </a:t>
            </a:r>
            <a:r>
              <a:rPr lang="ru-RU" sz="3000" b="1" i="1" dirty="0" smtClean="0">
                <a:solidFill>
                  <a:srgbClr val="002060"/>
                </a:solidFill>
              </a:rPr>
              <a:t>на </a:t>
            </a:r>
            <a:r>
              <a:rPr lang="ru-RU" sz="3000" b="1" i="1" dirty="0">
                <a:solidFill>
                  <a:srgbClr val="002060"/>
                </a:solidFill>
              </a:rPr>
              <a:t>соответствие Стандарту деятельности центров поддержки предпринимательства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0648"/>
            <a:ext cx="4896544" cy="6401954"/>
          </a:xfrm>
        </p:spPr>
      </p:pic>
    </p:spTree>
    <p:extLst>
      <p:ext uri="{BB962C8B-B14F-4D97-AF65-F5344CB8AC3E}">
        <p14:creationId xmlns:p14="http://schemas.microsoft.com/office/powerpoint/2010/main" val="30908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68952" cy="1440160"/>
          </a:xfrm>
          <a:noFill/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sz="4300" b="1" i="1" dirty="0" smtClean="0">
                <a:solidFill>
                  <a:srgbClr val="002060"/>
                </a:solidFill>
              </a:rPr>
              <a:t>Поступления </a:t>
            </a:r>
            <a:r>
              <a:rPr lang="ru-RU" sz="4300" b="1" i="1" dirty="0">
                <a:solidFill>
                  <a:srgbClr val="002060"/>
                </a:solidFill>
              </a:rPr>
              <a:t>от использования муниципального имущества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903011"/>
              </p:ext>
            </p:extLst>
          </p:nvPr>
        </p:nvGraphicFramePr>
        <p:xfrm>
          <a:off x="432000" y="1872000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94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856984" cy="5400600"/>
          </a:xfrm>
          <a:noFill/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marL="360000"/>
            <a:r>
              <a:rPr lang="ru-RU" sz="5300" b="1" i="1" dirty="0" smtClean="0">
                <a:solidFill>
                  <a:srgbClr val="002060"/>
                </a:solidFill>
              </a:rPr>
              <a:t>На территории района зарегистрировано:</a:t>
            </a:r>
            <a:br>
              <a:rPr lang="ru-RU" sz="5300" b="1" i="1" dirty="0" smtClean="0">
                <a:solidFill>
                  <a:srgbClr val="002060"/>
                </a:solidFill>
              </a:rPr>
            </a:br>
            <a:r>
              <a:rPr lang="ru-RU" sz="5300" b="1" i="1" dirty="0" smtClean="0">
                <a:solidFill>
                  <a:srgbClr val="002060"/>
                </a:solidFill>
              </a:rPr>
              <a:t>- </a:t>
            </a:r>
            <a:r>
              <a:rPr lang="ru-RU" sz="5300" b="1" i="1" dirty="0" smtClean="0">
                <a:solidFill>
                  <a:srgbClr val="FF0000"/>
                </a:solidFill>
              </a:rPr>
              <a:t>12</a:t>
            </a:r>
            <a:r>
              <a:rPr lang="ru-RU" sz="5300" b="1" i="1" dirty="0" smtClean="0">
                <a:solidFill>
                  <a:srgbClr val="002060"/>
                </a:solidFill>
              </a:rPr>
              <a:t> </a:t>
            </a:r>
            <a:r>
              <a:rPr lang="ru-RU" sz="5300" b="1" i="1" dirty="0">
                <a:solidFill>
                  <a:srgbClr val="002060"/>
                </a:solidFill>
              </a:rPr>
              <a:t>средних </a:t>
            </a:r>
            <a:r>
              <a:rPr lang="ru-RU" sz="5300" b="1" i="1" dirty="0" smtClean="0">
                <a:solidFill>
                  <a:srgbClr val="002060"/>
                </a:solidFill>
              </a:rPr>
              <a:t>предприятий </a:t>
            </a:r>
            <a:br>
              <a:rPr lang="ru-RU" sz="5300" b="1" i="1" dirty="0" smtClean="0">
                <a:solidFill>
                  <a:srgbClr val="002060"/>
                </a:solidFill>
              </a:rPr>
            </a:br>
            <a:r>
              <a:rPr lang="ru-RU" sz="5300" b="1" i="1" dirty="0" smtClean="0">
                <a:solidFill>
                  <a:srgbClr val="002060"/>
                </a:solidFill>
              </a:rPr>
              <a:t>- </a:t>
            </a:r>
            <a:r>
              <a:rPr lang="ru-RU" sz="5300" b="1" i="1" dirty="0" smtClean="0">
                <a:solidFill>
                  <a:srgbClr val="FF0000"/>
                </a:solidFill>
              </a:rPr>
              <a:t>92 </a:t>
            </a:r>
            <a:r>
              <a:rPr lang="ru-RU" sz="5300" b="1" i="1" dirty="0">
                <a:solidFill>
                  <a:srgbClr val="002060"/>
                </a:solidFill>
              </a:rPr>
              <a:t>малых предприятия </a:t>
            </a:r>
            <a:r>
              <a:rPr lang="ru-RU" sz="5300" b="1" i="1" dirty="0" smtClean="0">
                <a:solidFill>
                  <a:srgbClr val="002060"/>
                </a:solidFill>
              </a:rPr>
              <a:t/>
            </a:r>
            <a:br>
              <a:rPr lang="ru-RU" sz="5300" b="1" i="1" dirty="0" smtClean="0">
                <a:solidFill>
                  <a:srgbClr val="002060"/>
                </a:solidFill>
              </a:rPr>
            </a:br>
            <a:r>
              <a:rPr lang="ru-RU" sz="5300" b="1" i="1" dirty="0" smtClean="0">
                <a:solidFill>
                  <a:srgbClr val="002060"/>
                </a:solidFill>
              </a:rPr>
              <a:t>- </a:t>
            </a:r>
            <a:r>
              <a:rPr lang="ru-RU" sz="5300" b="1" i="1" dirty="0" smtClean="0">
                <a:solidFill>
                  <a:srgbClr val="FF0000"/>
                </a:solidFill>
              </a:rPr>
              <a:t>487 </a:t>
            </a:r>
            <a:r>
              <a:rPr lang="ru-RU" sz="5300" b="1" i="1" dirty="0">
                <a:solidFill>
                  <a:srgbClr val="002060"/>
                </a:solidFill>
              </a:rPr>
              <a:t>предпринимателей без образования юридического </a:t>
            </a:r>
            <a:r>
              <a:rPr lang="ru-RU" sz="5300" b="1" i="1" dirty="0" smtClean="0">
                <a:solidFill>
                  <a:srgbClr val="002060"/>
                </a:solidFill>
              </a:rPr>
              <a:t>лица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1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70416"/>
          </a:xfrm>
          <a:noFill/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Потребительский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рынок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537519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772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88" y="332656"/>
            <a:ext cx="8712968" cy="3600400"/>
          </a:xfrm>
          <a:noFill/>
          <a:effectLst>
            <a:softEdge rad="127000"/>
          </a:effectLst>
        </p:spPr>
        <p:txBody>
          <a:bodyPr anchor="ctr">
            <a:normAutofit/>
          </a:bodyPr>
          <a:lstStyle/>
          <a:p>
            <a:pPr marL="360000"/>
            <a:r>
              <a:rPr lang="ru-RU" b="1" i="1" dirty="0" smtClean="0">
                <a:solidFill>
                  <a:srgbClr val="002060"/>
                </a:solidFill>
              </a:rPr>
              <a:t>В 2017 году на </a:t>
            </a:r>
            <a:r>
              <a:rPr lang="ru-RU" b="1" i="1" dirty="0">
                <a:solidFill>
                  <a:srgbClr val="002060"/>
                </a:solidFill>
              </a:rPr>
              <a:t>территории </a:t>
            </a:r>
            <a:r>
              <a:rPr lang="ru-RU" b="1" i="1" dirty="0" smtClean="0">
                <a:solidFill>
                  <a:srgbClr val="002060"/>
                </a:solidFill>
              </a:rPr>
              <a:t>района действовало </a:t>
            </a:r>
            <a:r>
              <a:rPr lang="ru-RU" b="1" i="1" dirty="0">
                <a:solidFill>
                  <a:srgbClr val="C00000"/>
                </a:solidFill>
              </a:rPr>
              <a:t>194 объекта </a:t>
            </a:r>
            <a:r>
              <a:rPr lang="ru-RU" b="1" i="1" dirty="0" smtClean="0">
                <a:solidFill>
                  <a:srgbClr val="002060"/>
                </a:solidFill>
              </a:rPr>
              <a:t>торговли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65004"/>
            <a:ext cx="4392488" cy="32943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23543"/>
            <a:ext cx="2859782" cy="38130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426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4108"/>
            <a:ext cx="7474711" cy="68259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712968" cy="1484784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Магазин «Универсал»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ИП </a:t>
            </a:r>
            <a:r>
              <a:rPr lang="ru-RU" b="1" i="1" dirty="0" err="1" smtClean="0">
                <a:solidFill>
                  <a:srgbClr val="002060"/>
                </a:solidFill>
              </a:rPr>
              <a:t>Силютин</a:t>
            </a:r>
            <a:r>
              <a:rPr lang="ru-RU" b="1" i="1" dirty="0" smtClean="0">
                <a:solidFill>
                  <a:srgbClr val="002060"/>
                </a:solidFill>
              </a:rPr>
              <a:t> М.Ю.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2088232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Магазин «Мебель» ООО «Воскресенский ТЦ» </a:t>
            </a:r>
            <a:r>
              <a:rPr lang="ru-RU" sz="4000" b="1" i="1" smtClean="0">
                <a:solidFill>
                  <a:srgbClr val="002060"/>
                </a:solidFill>
              </a:rPr>
              <a:t>получил </a:t>
            </a:r>
            <a:r>
              <a:rPr lang="ru-RU" sz="4000" b="1" i="1" smtClean="0">
                <a:solidFill>
                  <a:srgbClr val="002060"/>
                </a:solidFill>
              </a:rPr>
              <a:t>звание </a:t>
            </a:r>
            <a:r>
              <a:rPr lang="ru-RU" sz="4000" b="1" i="1" dirty="0" smtClean="0">
                <a:solidFill>
                  <a:srgbClr val="C00000"/>
                </a:solidFill>
              </a:rPr>
              <a:t>«Лучший магазин 2017 года»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01" y="3325485"/>
            <a:ext cx="4426028" cy="33195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4472989" cy="335474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531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6" y="1916832"/>
            <a:ext cx="8796364" cy="49411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65844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marL="360000"/>
            <a:r>
              <a:rPr lang="ru-RU" sz="4000" b="1" i="1" dirty="0">
                <a:solidFill>
                  <a:srgbClr val="002060"/>
                </a:solidFill>
              </a:rPr>
              <a:t>Оборот общественного питания </a:t>
            </a:r>
            <a:r>
              <a:rPr lang="ru-RU" sz="4000" b="1" i="1" dirty="0" smtClean="0">
                <a:solidFill>
                  <a:srgbClr val="002060"/>
                </a:solidFill>
              </a:rPr>
              <a:t>за 2017 год составил </a:t>
            </a:r>
            <a:r>
              <a:rPr lang="ru-RU" sz="4000" b="1" i="1" dirty="0">
                <a:solidFill>
                  <a:srgbClr val="FF0000"/>
                </a:solidFill>
              </a:rPr>
              <a:t>29,5 </a:t>
            </a:r>
            <a:r>
              <a:rPr lang="ru-RU" sz="4000" b="1" i="1" dirty="0" err="1">
                <a:solidFill>
                  <a:srgbClr val="FF0000"/>
                </a:solidFill>
              </a:rPr>
              <a:t>млн.руб</a:t>
            </a:r>
            <a:r>
              <a:rPr lang="ru-RU" sz="4000" b="1" i="1" dirty="0">
                <a:solidFill>
                  <a:srgbClr val="FF0000"/>
                </a:solidFill>
              </a:rPr>
              <a:t>. 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285496" cy="552366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85184"/>
            <a:ext cx="9144000" cy="177281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5400" b="1" i="1" dirty="0" err="1" smtClean="0">
                <a:solidFill>
                  <a:srgbClr val="FF0000"/>
                </a:solidFill>
              </a:rPr>
              <a:t>Никуличева</a:t>
            </a:r>
            <a:r>
              <a:rPr lang="ru-RU" sz="5400" b="1" i="1" dirty="0">
                <a:solidFill>
                  <a:srgbClr val="FF0000"/>
                </a:solidFill>
              </a:rPr>
              <a:t> Л.В.</a:t>
            </a:r>
            <a:br>
              <a:rPr lang="ru-RU" sz="5400" b="1" i="1" dirty="0">
                <a:solidFill>
                  <a:srgbClr val="FF0000"/>
                </a:solidFill>
              </a:rPr>
            </a:br>
            <a:r>
              <a:rPr lang="ru-RU" sz="3200" b="1" i="1" dirty="0">
                <a:solidFill>
                  <a:srgbClr val="002060"/>
                </a:solidFill>
              </a:rPr>
              <a:t>кондитер ПО «</a:t>
            </a:r>
            <a:r>
              <a:rPr lang="ru-RU" sz="3200" b="1" i="1" dirty="0" smtClean="0">
                <a:solidFill>
                  <a:srgbClr val="002060"/>
                </a:solidFill>
              </a:rPr>
              <a:t>Воскресенский хлебокомбинат</a:t>
            </a:r>
            <a:r>
              <a:rPr lang="ru-RU" sz="3200" b="1" i="1" dirty="0">
                <a:solidFill>
                  <a:srgbClr val="002060"/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7279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6588223" cy="4941168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9004" y="5445224"/>
            <a:ext cx="5194920" cy="1368152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marL="360000"/>
            <a:r>
              <a:rPr lang="ru-RU" sz="3600" b="1" i="1" dirty="0" smtClean="0">
                <a:solidFill>
                  <a:srgbClr val="002060"/>
                </a:solidFill>
              </a:rPr>
              <a:t>Встречи с предпринимателями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5" y="620688"/>
            <a:ext cx="5244075" cy="39330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981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19256" cy="5184576"/>
          </a:xfrm>
        </p:spPr>
        <p:txBody>
          <a:bodyPr>
            <a:normAutofit fontScale="90000"/>
          </a:bodyPr>
          <a:lstStyle/>
          <a:p>
            <a:pPr marL="180000"/>
            <a:r>
              <a:rPr lang="ru-RU" b="1" i="1" dirty="0" smtClean="0">
                <a:solidFill>
                  <a:srgbClr val="002060"/>
                </a:solidFill>
              </a:rPr>
              <a:t>Объем инвестиций в основной капитал по полному кругу организаций за 2017 год составил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250 млн. рублей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(в 2016 году – 236,9 </a:t>
            </a:r>
            <a:r>
              <a:rPr lang="ru-RU" b="1" i="1" dirty="0" err="1" smtClean="0">
                <a:solidFill>
                  <a:srgbClr val="002060"/>
                </a:solidFill>
              </a:rPr>
              <a:t>млн.руб</a:t>
            </a:r>
            <a:r>
              <a:rPr lang="ru-RU" b="1" i="1" dirty="0" smtClean="0">
                <a:solidFill>
                  <a:srgbClr val="002060"/>
                </a:solidFill>
              </a:rPr>
              <a:t>.)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5" y="0"/>
            <a:ext cx="9179495" cy="688462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784976" cy="151216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4300" b="1" i="1" dirty="0" smtClean="0">
                <a:solidFill>
                  <a:srgbClr val="002060"/>
                </a:solidFill>
              </a:rPr>
              <a:t>Строительство физкультурно-оздоровительного комплекса</a:t>
            </a:r>
            <a:endParaRPr lang="ru-RU" sz="43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514432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Э</a:t>
            </a:r>
            <a:r>
              <a:rPr lang="ru-RU" sz="3600" b="1" i="1" dirty="0" smtClean="0">
                <a:solidFill>
                  <a:srgbClr val="FF0000"/>
                </a:solidFill>
              </a:rPr>
              <a:t>кономия</a:t>
            </a:r>
            <a:r>
              <a:rPr lang="ru-RU" sz="3600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i="1" dirty="0">
                <a:solidFill>
                  <a:srgbClr val="002060"/>
                </a:solidFill>
              </a:rPr>
              <a:t>бюджетных средств от проведения закупок в форме торгов и методом запросов котировок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569454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57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92696"/>
            <a:ext cx="6624735" cy="4968552"/>
          </a:xfrm>
          <a:ln>
            <a:solidFill>
              <a:schemeClr val="bg1"/>
            </a:solidFill>
          </a:ln>
          <a:effectLst>
            <a:glow rad="127000">
              <a:schemeClr val="bg1">
                <a:alpha val="0"/>
              </a:schemeClr>
            </a:glow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752528" cy="6552728"/>
          </a:xfrm>
          <a:noFill/>
          <a:effectLst>
            <a:softEdge rad="635000"/>
          </a:effectLst>
        </p:spPr>
        <p:txBody>
          <a:bodyPr anchor="ctr">
            <a:normAutofit/>
          </a:bodyPr>
          <a:lstStyle/>
          <a:p>
            <a:pPr marL="360000"/>
            <a:r>
              <a:rPr lang="ru-RU" sz="3200" b="1" i="1" dirty="0">
                <a:solidFill>
                  <a:srgbClr val="002060"/>
                </a:solidFill>
              </a:rPr>
              <a:t>На конец 2017 года </a:t>
            </a:r>
            <a:r>
              <a:rPr lang="ru-RU" sz="3200" b="1" i="1" dirty="0">
                <a:solidFill>
                  <a:srgbClr val="FF0000"/>
                </a:solidFill>
              </a:rPr>
              <a:t>газифицированы</a:t>
            </a:r>
            <a:r>
              <a:rPr lang="ru-RU" sz="3200" b="1" i="1" dirty="0">
                <a:solidFill>
                  <a:srgbClr val="002060"/>
                </a:solidFill>
              </a:rPr>
              <a:t>: северо-западная, центральная, </a:t>
            </a:r>
            <a:r>
              <a:rPr lang="ru-RU" sz="3200" b="1" i="1" dirty="0" smtClean="0">
                <a:solidFill>
                  <a:srgbClr val="002060"/>
                </a:solidFill>
              </a:rPr>
              <a:t/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южная </a:t>
            </a:r>
            <a:r>
              <a:rPr lang="ru-RU" sz="3200" b="1" i="1" dirty="0">
                <a:solidFill>
                  <a:srgbClr val="002060"/>
                </a:solidFill>
              </a:rPr>
              <a:t>часть р.п.Воскресенское, </a:t>
            </a:r>
            <a:r>
              <a:rPr lang="ru-RU" sz="3200" b="1" i="1" dirty="0" err="1">
                <a:solidFill>
                  <a:srgbClr val="002060"/>
                </a:solidFill>
              </a:rPr>
              <a:t>д.Бараново</a:t>
            </a:r>
            <a:r>
              <a:rPr lang="ru-RU" sz="3200" b="1" i="1" dirty="0">
                <a:solidFill>
                  <a:srgbClr val="002060"/>
                </a:solidFill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</a:rPr>
              <a:t>д.Капустиха</a:t>
            </a:r>
            <a:r>
              <a:rPr lang="ru-RU" sz="3200" b="1" i="1" dirty="0">
                <a:solidFill>
                  <a:srgbClr val="002060"/>
                </a:solidFill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</a:rPr>
              <a:t>д.Чернышиха</a:t>
            </a:r>
            <a:r>
              <a:rPr lang="ru-RU" sz="3200" b="1" i="1" dirty="0">
                <a:solidFill>
                  <a:srgbClr val="002060"/>
                </a:solidFill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</a:rPr>
              <a:t>д.Осиновка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</a:rPr>
              <a:t>, </a:t>
            </a:r>
            <a:r>
              <a:rPr lang="ru-RU" sz="3200" b="1" i="1" dirty="0" smtClean="0">
                <a:solidFill>
                  <a:srgbClr val="FF0000"/>
                </a:solidFill>
              </a:rPr>
              <a:t>построен  </a:t>
            </a:r>
            <a:r>
              <a:rPr lang="ru-RU" sz="3200" b="1" i="1" dirty="0">
                <a:solidFill>
                  <a:srgbClr val="FF0000"/>
                </a:solidFill>
              </a:rPr>
              <a:t>новый газопровод </a:t>
            </a:r>
            <a:r>
              <a:rPr lang="ru-RU" sz="3200" b="1" i="1" dirty="0" smtClean="0">
                <a:solidFill>
                  <a:srgbClr val="002060"/>
                </a:solidFill>
              </a:rPr>
              <a:t>в </a:t>
            </a:r>
            <a:br>
              <a:rPr lang="ru-RU" sz="3200" b="1" i="1" dirty="0" smtClean="0">
                <a:solidFill>
                  <a:srgbClr val="002060"/>
                </a:solidFill>
              </a:rPr>
            </a:br>
            <a:r>
              <a:rPr lang="ru-RU" sz="3200" b="1" i="1" dirty="0" smtClean="0">
                <a:solidFill>
                  <a:srgbClr val="002060"/>
                </a:solidFill>
              </a:rPr>
              <a:t>с</a:t>
            </a:r>
            <a:r>
              <a:rPr lang="ru-RU" sz="3200" b="1" i="1" dirty="0">
                <a:solidFill>
                  <a:srgbClr val="002060"/>
                </a:solidFill>
              </a:rPr>
              <a:t>. </a:t>
            </a:r>
            <a:r>
              <a:rPr lang="ru-RU" sz="3200" b="1" i="1" dirty="0" smtClean="0">
                <a:solidFill>
                  <a:srgbClr val="002060"/>
                </a:solidFill>
              </a:rPr>
              <a:t>Владимирское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445699" cy="63367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57192"/>
            <a:ext cx="9144000" cy="170080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Для детей-сирот приобретено 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16 квартир </a:t>
            </a:r>
            <a:r>
              <a:rPr lang="ru-RU" sz="3600" b="1" i="1" dirty="0" smtClean="0">
                <a:solidFill>
                  <a:srgbClr val="002060"/>
                </a:solidFill>
              </a:rPr>
              <a:t>на первичном 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002060"/>
                </a:solidFill>
              </a:rPr>
              <a:t>и вторичном рынках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712968" cy="5245192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Выделено </a:t>
            </a:r>
            <a:r>
              <a:rPr lang="ru-RU" sz="4800" b="1" i="1" dirty="0" smtClean="0">
                <a:solidFill>
                  <a:srgbClr val="C00000"/>
                </a:solidFill>
              </a:rPr>
              <a:t>62 земельных участка</a:t>
            </a:r>
            <a:r>
              <a:rPr lang="ru-RU" sz="4800" b="1" i="1" dirty="0" smtClean="0">
                <a:solidFill>
                  <a:srgbClr val="002060"/>
                </a:solidFill>
              </a:rPr>
              <a:t> для жилищного строительства, </a:t>
            </a:r>
            <a:br>
              <a:rPr lang="ru-RU" sz="4800" b="1" i="1" dirty="0" smtClean="0">
                <a:solidFill>
                  <a:srgbClr val="002060"/>
                </a:solidFill>
              </a:rPr>
            </a:br>
            <a:r>
              <a:rPr lang="ru-RU" sz="4800" b="1" i="1" dirty="0" smtClean="0">
                <a:solidFill>
                  <a:srgbClr val="002060"/>
                </a:solidFill>
              </a:rPr>
              <a:t>из них: </a:t>
            </a:r>
            <a:br>
              <a:rPr lang="ru-RU" sz="4800" b="1" i="1" dirty="0" smtClean="0">
                <a:solidFill>
                  <a:srgbClr val="002060"/>
                </a:solidFill>
              </a:rPr>
            </a:br>
            <a:r>
              <a:rPr lang="ru-RU" sz="4800" b="1" i="1" dirty="0" smtClean="0">
                <a:solidFill>
                  <a:srgbClr val="002060"/>
                </a:solidFill>
              </a:rPr>
              <a:t>- 48 предоставлены в аренду</a:t>
            </a:r>
            <a:br>
              <a:rPr lang="ru-RU" sz="4800" b="1" i="1" dirty="0" smtClean="0">
                <a:solidFill>
                  <a:srgbClr val="002060"/>
                </a:solidFill>
              </a:rPr>
            </a:br>
            <a:r>
              <a:rPr lang="ru-RU" sz="4800" b="1" i="1" dirty="0" smtClean="0">
                <a:solidFill>
                  <a:srgbClr val="002060"/>
                </a:solidFill>
              </a:rPr>
              <a:t>- </a:t>
            </a:r>
            <a:r>
              <a:rPr lang="ru-RU" sz="4800" b="1" i="1" dirty="0" smtClean="0">
                <a:solidFill>
                  <a:srgbClr val="002060"/>
                </a:solidFill>
              </a:rPr>
              <a:t>14 </a:t>
            </a:r>
            <a:r>
              <a:rPr lang="ru-RU" sz="4800" b="1" i="1" dirty="0" smtClean="0">
                <a:solidFill>
                  <a:srgbClr val="002060"/>
                </a:solidFill>
              </a:rPr>
              <a:t>переданы в собственность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640960" cy="1080120"/>
          </a:xfrm>
          <a:noFill/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Программа поддержки местных инициатив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724049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40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2088232"/>
          </a:xfrm>
          <a:solidFill>
            <a:schemeClr val="bg1"/>
          </a:solidFill>
          <a:effectLst>
            <a:softEdge rad="635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Силами ООО «Теплоцентраль» и МУП ЖКХ «Водоканал» выполнен значительный объем ремонтных и восстановительных работ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18" y="2420888"/>
            <a:ext cx="5852582" cy="4389437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" y="2420888"/>
            <a:ext cx="3240360" cy="43204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288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16956" cy="64627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206084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Автопарк МУП «Воскресенское ПАП» пополнился автобусом 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ГАЗЕЛЬ </a:t>
            </a:r>
            <a:r>
              <a:rPr lang="en-US" sz="4000" b="1" i="1" dirty="0" smtClean="0">
                <a:solidFill>
                  <a:srgbClr val="FF0000"/>
                </a:solidFill>
              </a:rPr>
              <a:t>N</a:t>
            </a:r>
            <a:r>
              <a:rPr lang="en-US" sz="4000" b="1" i="1" dirty="0">
                <a:solidFill>
                  <a:srgbClr val="FF0000"/>
                </a:solidFill>
              </a:rPr>
              <a:t>E</a:t>
            </a:r>
            <a:r>
              <a:rPr lang="en-US" sz="4000" b="1" i="1" dirty="0" smtClean="0">
                <a:solidFill>
                  <a:srgbClr val="FF0000"/>
                </a:solidFill>
              </a:rPr>
              <a:t>XT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44" y="7095"/>
            <a:ext cx="9182544" cy="688690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Ремонт автостанции 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err="1" smtClean="0">
                <a:solidFill>
                  <a:srgbClr val="002060"/>
                </a:solidFill>
              </a:rPr>
              <a:t>р.п</a:t>
            </a:r>
            <a:r>
              <a:rPr lang="ru-RU" b="1" i="1" dirty="0" smtClean="0">
                <a:solidFill>
                  <a:srgbClr val="002060"/>
                </a:solidFill>
              </a:rPr>
              <a:t>. Воскресенское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848154" cy="5149626"/>
          </a:xfrm>
        </p:spPr>
      </p:pic>
    </p:spTree>
    <p:extLst>
      <p:ext uri="{BB962C8B-B14F-4D97-AF65-F5344CB8AC3E}">
        <p14:creationId xmlns:p14="http://schemas.microsoft.com/office/powerpoint/2010/main" val="4036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49618" cy="579662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232248"/>
          </a:xfrm>
          <a:solidFill>
            <a:schemeClr val="bg1"/>
          </a:solidFill>
          <a:effectLst>
            <a:softEdge rad="127000"/>
          </a:effectLst>
        </p:spPr>
        <p:txBody>
          <a:bodyPr anchor="t">
            <a:no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>Волонтерский </a:t>
            </a:r>
            <a:r>
              <a:rPr lang="ru-RU" sz="4400" b="1" i="1" dirty="0">
                <a:solidFill>
                  <a:srgbClr val="002060"/>
                </a:solidFill>
              </a:rPr>
              <a:t>эколого-просветительский лагерь </a:t>
            </a:r>
            <a:r>
              <a:rPr lang="ru-RU" sz="4400" b="1" i="1" dirty="0" smtClean="0">
                <a:solidFill>
                  <a:srgbClr val="002060"/>
                </a:solidFill>
              </a:rPr>
              <a:t>«Просвет-2017»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70549" cy="64279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496944" cy="1224136"/>
          </a:xfrm>
          <a:solidFill>
            <a:schemeClr val="bg1"/>
          </a:solidFill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Акция «Чистые берега»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435280" cy="5472608"/>
          </a:xfrm>
          <a:noFill/>
          <a:effectLst>
            <a:softEdge rad="127000"/>
          </a:effectLst>
        </p:spPr>
        <p:txBody>
          <a:bodyPr anchor="ctr">
            <a:noAutofit/>
          </a:bodyPr>
          <a:lstStyle/>
          <a:p>
            <a:pPr marL="360000"/>
            <a:r>
              <a:rPr lang="ru-RU" sz="4000" b="1" i="1" dirty="0" smtClean="0">
                <a:solidFill>
                  <a:srgbClr val="002060"/>
                </a:solidFill>
              </a:rPr>
              <a:t>В </a:t>
            </a:r>
            <a:r>
              <a:rPr lang="ru-RU" sz="4000" b="1" i="1" dirty="0">
                <a:solidFill>
                  <a:srgbClr val="002060"/>
                </a:solidFill>
              </a:rPr>
              <a:t>2017 году осуществлялась реализация </a:t>
            </a:r>
            <a:r>
              <a:rPr lang="ru-RU" sz="4800" b="1" i="1" dirty="0">
                <a:solidFill>
                  <a:srgbClr val="C00000"/>
                </a:solidFill>
              </a:rPr>
              <a:t>18 муниципальных программ</a:t>
            </a:r>
            <a:r>
              <a:rPr lang="ru-RU" sz="4000" b="1" i="1" dirty="0">
                <a:solidFill>
                  <a:srgbClr val="002060"/>
                </a:solidFill>
              </a:rPr>
              <a:t>, </a:t>
            </a:r>
            <a:r>
              <a:rPr lang="ru-RU" sz="4000" b="1" i="1" dirty="0" smtClean="0">
                <a:solidFill>
                  <a:srgbClr val="002060"/>
                </a:solidFill>
              </a:rPr>
              <a:t>на </a:t>
            </a:r>
            <a:r>
              <a:rPr lang="ru-RU" sz="4000" b="1" i="1" dirty="0">
                <a:solidFill>
                  <a:srgbClr val="002060"/>
                </a:solidFill>
              </a:rPr>
              <a:t>финансовое обеспечение реализации которых было направлено из разных источников </a:t>
            </a:r>
            <a:r>
              <a:rPr lang="ru-RU" sz="4800" b="1" i="1" dirty="0">
                <a:solidFill>
                  <a:srgbClr val="C00000"/>
                </a:solidFill>
              </a:rPr>
              <a:t>528,8 </a:t>
            </a:r>
            <a:r>
              <a:rPr lang="ru-RU" sz="4800" b="1" i="1" dirty="0" err="1">
                <a:solidFill>
                  <a:srgbClr val="C00000"/>
                </a:solidFill>
              </a:rPr>
              <a:t>млн.руб</a:t>
            </a:r>
            <a:r>
              <a:rPr lang="ru-RU" sz="4800" b="1" i="1" dirty="0">
                <a:solidFill>
                  <a:srgbClr val="C00000"/>
                </a:solidFill>
              </a:rPr>
              <a:t>. </a:t>
            </a:r>
            <a:r>
              <a:rPr lang="ru-RU" sz="4800" b="1" i="1" dirty="0" smtClean="0">
                <a:solidFill>
                  <a:srgbClr val="C00000"/>
                </a:solidFill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</a:rPr>
              <a:t>(</a:t>
            </a:r>
            <a:r>
              <a:rPr lang="ru-RU" sz="4000" b="1" i="1" dirty="0">
                <a:solidFill>
                  <a:srgbClr val="002060"/>
                </a:solidFill>
              </a:rPr>
              <a:t>в 2016 году - 482,0 </a:t>
            </a:r>
            <a:r>
              <a:rPr lang="ru-RU" sz="4000" b="1" i="1" dirty="0" err="1">
                <a:solidFill>
                  <a:srgbClr val="002060"/>
                </a:solidFill>
              </a:rPr>
              <a:t>млн.руб</a:t>
            </a:r>
            <a:r>
              <a:rPr lang="ru-RU" sz="4000" b="1" i="1" dirty="0">
                <a:solidFill>
                  <a:srgbClr val="002060"/>
                </a:solidFill>
              </a:rPr>
              <a:t>.). </a:t>
            </a:r>
          </a:p>
        </p:txBody>
      </p:sp>
    </p:spTree>
    <p:extLst>
      <p:ext uri="{BB962C8B-B14F-4D97-AF65-F5344CB8AC3E}">
        <p14:creationId xmlns:p14="http://schemas.microsoft.com/office/powerpoint/2010/main" val="33373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56530" cy="58228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4" y="1772816"/>
            <a:ext cx="3168586" cy="43106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40314"/>
            <a:ext cx="7308304" cy="1286325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«ИНТУРМАРКЕТ – 2017»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1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16483" cy="4248472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07276585"/>
              </p:ext>
            </p:extLst>
          </p:nvPr>
        </p:nvGraphicFramePr>
        <p:xfrm>
          <a:off x="179512" y="3717032"/>
          <a:ext cx="856895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31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317200"/>
          </a:xfrm>
        </p:spPr>
        <p:txBody>
          <a:bodyPr anchor="ctr">
            <a:normAutofit fontScale="90000"/>
          </a:bodyPr>
          <a:lstStyle/>
          <a:p>
            <a:pPr marL="360000"/>
            <a:r>
              <a:rPr lang="ru-RU" b="1" i="1" dirty="0">
                <a:solidFill>
                  <a:srgbClr val="002060"/>
                </a:solidFill>
              </a:rPr>
              <a:t>В  2017 году  присвоено звание </a:t>
            </a:r>
            <a:r>
              <a:rPr lang="ru-RU" b="1" i="1" dirty="0">
                <a:solidFill>
                  <a:srgbClr val="C00000"/>
                </a:solidFill>
              </a:rPr>
              <a:t>«Ветеран труда» </a:t>
            </a:r>
            <a:r>
              <a:rPr lang="ru-RU" b="1" i="1" dirty="0">
                <a:solidFill>
                  <a:srgbClr val="002060"/>
                </a:solidFill>
              </a:rPr>
              <a:t>по наградам  35 жителям района,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110 </a:t>
            </a:r>
            <a:r>
              <a:rPr lang="ru-RU" b="1" i="1" dirty="0">
                <a:solidFill>
                  <a:srgbClr val="002060"/>
                </a:solidFill>
              </a:rPr>
              <a:t>гражданам присвоено звание </a:t>
            </a:r>
            <a:r>
              <a:rPr lang="ru-RU" b="1" i="1" dirty="0">
                <a:solidFill>
                  <a:srgbClr val="C00000"/>
                </a:solidFill>
              </a:rPr>
              <a:t>«Ветеран труда Нижегородской области</a:t>
            </a:r>
            <a:r>
              <a:rPr lang="ru-RU" b="1" i="1" dirty="0" smtClean="0">
                <a:solidFill>
                  <a:srgbClr val="C00000"/>
                </a:solidFill>
              </a:rPr>
              <a:t>»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5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52128"/>
          </a:xfrm>
          <a:noFill/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Среднемесячная </a:t>
            </a:r>
            <a:r>
              <a:rPr lang="ru-RU" sz="4000" b="1" i="1" dirty="0">
                <a:solidFill>
                  <a:srgbClr val="C00000"/>
                </a:solidFill>
              </a:rPr>
              <a:t>заработная </a:t>
            </a:r>
            <a:r>
              <a:rPr lang="ru-RU" sz="4000" b="1" i="1" dirty="0" smtClean="0">
                <a:solidFill>
                  <a:srgbClr val="C00000"/>
                </a:solidFill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плата работающих: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203634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524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92864"/>
          </a:xfrm>
        </p:spPr>
        <p:txBody>
          <a:bodyPr anchor="ctr"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Уровень регистрируемой безработицы на 01.01.2018 – </a:t>
            </a:r>
            <a:r>
              <a:rPr lang="ru-RU" b="1" i="1" dirty="0">
                <a:solidFill>
                  <a:srgbClr val="FF0000"/>
                </a:solidFill>
              </a:rPr>
              <a:t>0,46%</a:t>
            </a:r>
            <a:r>
              <a:rPr lang="ru-RU" b="1" i="1" dirty="0">
                <a:solidFill>
                  <a:srgbClr val="002060"/>
                </a:solidFill>
              </a:rPr>
              <a:t>, при областном – </a:t>
            </a:r>
            <a:r>
              <a:rPr lang="ru-RU" b="1" i="1" dirty="0">
                <a:solidFill>
                  <a:srgbClr val="FF0000"/>
                </a:solidFill>
              </a:rPr>
              <a:t>0,4%</a:t>
            </a:r>
            <a:r>
              <a:rPr lang="ru-RU" b="1" i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148200"/>
            <a:ext cx="5472608" cy="3535818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507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152"/>
            <a:ext cx="8136903" cy="61026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56" y="4365104"/>
            <a:ext cx="9153056" cy="2492896"/>
          </a:xfrm>
          <a:solidFill>
            <a:schemeClr val="bg1"/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</a:rPr>
              <a:t>П</a:t>
            </a:r>
            <a:r>
              <a:rPr lang="ru-RU" sz="4000" b="1" i="1" dirty="0" smtClean="0">
                <a:solidFill>
                  <a:srgbClr val="002060"/>
                </a:solidFill>
              </a:rPr>
              <a:t>роведено </a:t>
            </a:r>
            <a:r>
              <a:rPr lang="ru-RU" sz="4000" b="1" i="1" dirty="0">
                <a:solidFill>
                  <a:srgbClr val="FF0000"/>
                </a:solidFill>
              </a:rPr>
              <a:t>7 заседаний </a:t>
            </a:r>
            <a:r>
              <a:rPr lang="ru-RU" sz="4000" b="1" i="1" dirty="0">
                <a:solidFill>
                  <a:srgbClr val="002060"/>
                </a:solidFill>
              </a:rPr>
              <a:t>межведомственной комиссии по вопросам занятости и заработной </a:t>
            </a:r>
            <a:r>
              <a:rPr lang="ru-RU" sz="4000" b="1" i="1" dirty="0" smtClean="0">
                <a:solidFill>
                  <a:srgbClr val="002060"/>
                </a:solidFill>
              </a:rPr>
              <a:t>платы 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568952" cy="5749248"/>
          </a:xfrm>
        </p:spPr>
        <p:txBody>
          <a:bodyPr anchor="ctr">
            <a:noAutofit/>
          </a:bodyPr>
          <a:lstStyle/>
          <a:p>
            <a:pPr marL="360000"/>
            <a:r>
              <a:rPr lang="ru-RU" sz="4200" b="1" i="1" dirty="0" smtClean="0">
                <a:solidFill>
                  <a:srgbClr val="002060"/>
                </a:solidFill>
              </a:rPr>
              <a:t>Количество </a:t>
            </a:r>
            <a:r>
              <a:rPr lang="ru-RU" sz="4200" b="1" i="1" dirty="0">
                <a:solidFill>
                  <a:srgbClr val="002060"/>
                </a:solidFill>
              </a:rPr>
              <a:t>зарегистрированных преступлений </a:t>
            </a:r>
            <a:r>
              <a:rPr lang="ru-RU" sz="4200" b="1" i="1" dirty="0" smtClean="0">
                <a:solidFill>
                  <a:srgbClr val="002060"/>
                </a:solidFill>
              </a:rPr>
              <a:t>составило </a:t>
            </a:r>
            <a:r>
              <a:rPr lang="ru-RU" sz="4200" b="1" i="1" dirty="0" smtClean="0">
                <a:solidFill>
                  <a:srgbClr val="C00000"/>
                </a:solidFill>
              </a:rPr>
              <a:t>165</a:t>
            </a:r>
            <a:r>
              <a:rPr lang="ru-RU" sz="4200" b="1" i="1" dirty="0" smtClean="0">
                <a:solidFill>
                  <a:srgbClr val="002060"/>
                </a:solidFill>
              </a:rPr>
              <a:t> </a:t>
            </a:r>
            <a:r>
              <a:rPr lang="ru-RU" sz="4200" b="1" i="1" dirty="0">
                <a:solidFill>
                  <a:srgbClr val="002060"/>
                </a:solidFill>
              </a:rPr>
              <a:t>(2016 год - 135), в том </a:t>
            </a:r>
            <a:r>
              <a:rPr lang="ru-RU" sz="4200" b="1" i="1" dirty="0" smtClean="0">
                <a:solidFill>
                  <a:srgbClr val="002060"/>
                </a:solidFill>
              </a:rPr>
              <a:t>числе:</a:t>
            </a:r>
            <a:br>
              <a:rPr lang="ru-RU" sz="4200" b="1" i="1" dirty="0" smtClean="0">
                <a:solidFill>
                  <a:srgbClr val="002060"/>
                </a:solidFill>
              </a:rPr>
            </a:br>
            <a:r>
              <a:rPr lang="ru-RU" sz="4200" b="1" i="1" dirty="0" smtClean="0">
                <a:solidFill>
                  <a:srgbClr val="002060"/>
                </a:solidFill>
              </a:rPr>
              <a:t>- </a:t>
            </a:r>
            <a:r>
              <a:rPr lang="ru-RU" sz="4200" b="1" i="1" dirty="0" smtClean="0">
                <a:solidFill>
                  <a:srgbClr val="C00000"/>
                </a:solidFill>
              </a:rPr>
              <a:t>4 убийства </a:t>
            </a:r>
            <a:r>
              <a:rPr lang="ru-RU" sz="4200" b="1" i="1" dirty="0" smtClean="0">
                <a:solidFill>
                  <a:srgbClr val="002060"/>
                </a:solidFill>
              </a:rPr>
              <a:t>(</a:t>
            </a:r>
            <a:r>
              <a:rPr lang="ru-RU" sz="4200" b="1" i="1" dirty="0">
                <a:solidFill>
                  <a:srgbClr val="002060"/>
                </a:solidFill>
              </a:rPr>
              <a:t>2016 год - 2), </a:t>
            </a:r>
            <a:r>
              <a:rPr lang="ru-RU" sz="4200" b="1" i="1" dirty="0" smtClean="0">
                <a:solidFill>
                  <a:srgbClr val="002060"/>
                </a:solidFill>
              </a:rPr>
              <a:t/>
            </a:r>
            <a:br>
              <a:rPr lang="ru-RU" sz="4200" b="1" i="1" dirty="0" smtClean="0">
                <a:solidFill>
                  <a:srgbClr val="002060"/>
                </a:solidFill>
              </a:rPr>
            </a:br>
            <a:r>
              <a:rPr lang="ru-RU" sz="4200" b="1" i="1" dirty="0" smtClean="0">
                <a:solidFill>
                  <a:srgbClr val="002060"/>
                </a:solidFill>
              </a:rPr>
              <a:t>- </a:t>
            </a:r>
            <a:r>
              <a:rPr lang="ru-RU" sz="4200" b="1" i="1" dirty="0" smtClean="0">
                <a:solidFill>
                  <a:srgbClr val="C00000"/>
                </a:solidFill>
              </a:rPr>
              <a:t>57 </a:t>
            </a:r>
            <a:r>
              <a:rPr lang="ru-RU" sz="4200" b="1" i="1" dirty="0">
                <a:solidFill>
                  <a:srgbClr val="C00000"/>
                </a:solidFill>
              </a:rPr>
              <a:t>краж </a:t>
            </a:r>
            <a:r>
              <a:rPr lang="ru-RU" sz="4200" b="1" i="1" dirty="0">
                <a:solidFill>
                  <a:srgbClr val="002060"/>
                </a:solidFill>
              </a:rPr>
              <a:t>(2016 год - 44),  </a:t>
            </a:r>
            <a:r>
              <a:rPr lang="ru-RU" sz="4200" b="1" i="1" dirty="0" smtClean="0">
                <a:solidFill>
                  <a:srgbClr val="002060"/>
                </a:solidFill>
              </a:rPr>
              <a:t/>
            </a:r>
            <a:br>
              <a:rPr lang="ru-RU" sz="4200" b="1" i="1" dirty="0" smtClean="0">
                <a:solidFill>
                  <a:srgbClr val="002060"/>
                </a:solidFill>
              </a:rPr>
            </a:br>
            <a:r>
              <a:rPr lang="ru-RU" sz="4200" b="1" i="1" dirty="0" smtClean="0">
                <a:solidFill>
                  <a:srgbClr val="002060"/>
                </a:solidFill>
              </a:rPr>
              <a:t>- </a:t>
            </a:r>
            <a:r>
              <a:rPr lang="ru-RU" sz="4200" b="1" i="1" dirty="0" smtClean="0">
                <a:solidFill>
                  <a:srgbClr val="C00000"/>
                </a:solidFill>
              </a:rPr>
              <a:t>3 грабежа </a:t>
            </a:r>
            <a:r>
              <a:rPr lang="ru-RU" sz="4200" b="1" i="1" dirty="0">
                <a:solidFill>
                  <a:srgbClr val="002060"/>
                </a:solidFill>
              </a:rPr>
              <a:t>(2016 год - 1), </a:t>
            </a:r>
            <a:r>
              <a:rPr lang="ru-RU" sz="4200" b="1" i="1" dirty="0" smtClean="0">
                <a:solidFill>
                  <a:srgbClr val="002060"/>
                </a:solidFill>
              </a:rPr>
              <a:t/>
            </a:r>
            <a:br>
              <a:rPr lang="ru-RU" sz="4200" b="1" i="1" dirty="0" smtClean="0">
                <a:solidFill>
                  <a:srgbClr val="002060"/>
                </a:solidFill>
              </a:rPr>
            </a:br>
            <a:r>
              <a:rPr lang="ru-RU" sz="4200" b="1" i="1" dirty="0" smtClean="0">
                <a:solidFill>
                  <a:srgbClr val="002060"/>
                </a:solidFill>
              </a:rPr>
              <a:t>- </a:t>
            </a:r>
            <a:r>
              <a:rPr lang="ru-RU" sz="4200" b="1" i="1" dirty="0" smtClean="0">
                <a:solidFill>
                  <a:srgbClr val="C00000"/>
                </a:solidFill>
              </a:rPr>
              <a:t>6 </a:t>
            </a:r>
            <a:r>
              <a:rPr lang="ru-RU" sz="4200" b="1" i="1" dirty="0">
                <a:solidFill>
                  <a:srgbClr val="C00000"/>
                </a:solidFill>
              </a:rPr>
              <a:t>мошенничеств </a:t>
            </a:r>
            <a:r>
              <a:rPr lang="ru-RU" sz="4200" b="1" i="1" dirty="0">
                <a:solidFill>
                  <a:srgbClr val="002060"/>
                </a:solidFill>
              </a:rPr>
              <a:t>(2016 год - 9). </a:t>
            </a:r>
          </a:p>
        </p:txBody>
      </p:sp>
    </p:spTree>
    <p:extLst>
      <p:ext uri="{BB962C8B-B14F-4D97-AF65-F5344CB8AC3E}">
        <p14:creationId xmlns:p14="http://schemas.microsoft.com/office/powerpoint/2010/main" val="32003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0486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2708920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marL="180000"/>
            <a:r>
              <a:rPr lang="ru-RU" sz="3600" b="1" i="1" dirty="0" smtClean="0">
                <a:solidFill>
                  <a:srgbClr val="002060"/>
                </a:solidFill>
              </a:rPr>
              <a:t>Произошло </a:t>
            </a:r>
            <a:r>
              <a:rPr lang="ru-RU" sz="4000" b="1" i="1" dirty="0" smtClean="0">
                <a:solidFill>
                  <a:srgbClr val="FF0000"/>
                </a:solidFill>
              </a:rPr>
              <a:t>29</a:t>
            </a: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</a:rPr>
              <a:t>ДТП, в них погибло </a:t>
            </a:r>
            <a:r>
              <a:rPr lang="ru-RU" sz="4000" b="1" i="1" dirty="0" smtClean="0">
                <a:solidFill>
                  <a:srgbClr val="FF0000"/>
                </a:solidFill>
              </a:rPr>
              <a:t>4</a:t>
            </a:r>
            <a:r>
              <a:rPr lang="ru-RU" sz="3600" b="1" i="1" dirty="0" smtClean="0">
                <a:solidFill>
                  <a:srgbClr val="002060"/>
                </a:solidFill>
              </a:rPr>
              <a:t> человека и </a:t>
            </a:r>
            <a:r>
              <a:rPr lang="ru-RU" sz="4000" b="1" i="1" dirty="0" smtClean="0">
                <a:solidFill>
                  <a:srgbClr val="FF0000"/>
                </a:solidFill>
              </a:rPr>
              <a:t>36</a:t>
            </a:r>
            <a:r>
              <a:rPr lang="ru-RU" sz="3600" b="1" i="1" dirty="0" smtClean="0">
                <a:solidFill>
                  <a:srgbClr val="002060"/>
                </a:solidFill>
              </a:rPr>
              <a:t> получили ранения. Пресечено </a:t>
            </a:r>
            <a:r>
              <a:rPr lang="ru-RU" sz="4000" b="1" i="1" dirty="0" smtClean="0">
                <a:solidFill>
                  <a:srgbClr val="FF0000"/>
                </a:solidFill>
              </a:rPr>
              <a:t>1674 </a:t>
            </a:r>
            <a:r>
              <a:rPr lang="ru-RU" sz="3600" b="1" i="1" dirty="0" smtClean="0">
                <a:solidFill>
                  <a:srgbClr val="002060"/>
                </a:solidFill>
              </a:rPr>
              <a:t>нарушений ПДД. Задержано </a:t>
            </a:r>
            <a:r>
              <a:rPr lang="ru-RU" sz="4000" b="1" i="1" dirty="0" smtClean="0">
                <a:solidFill>
                  <a:srgbClr val="FF0000"/>
                </a:solidFill>
              </a:rPr>
              <a:t>144 </a:t>
            </a:r>
            <a:r>
              <a:rPr lang="ru-RU" sz="3600" b="1" i="1" dirty="0" smtClean="0">
                <a:solidFill>
                  <a:srgbClr val="002060"/>
                </a:solidFill>
              </a:rPr>
              <a:t>водителя в состоянии опьянения.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25144"/>
            <a:ext cx="8352928" cy="213285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marL="360000"/>
            <a:r>
              <a:rPr lang="ru-RU" sz="3500" b="1" i="1" dirty="0" smtClean="0">
                <a:solidFill>
                  <a:srgbClr val="002060"/>
                </a:solidFill>
              </a:rPr>
              <a:t>Проведено </a:t>
            </a:r>
            <a:r>
              <a:rPr lang="ru-RU" sz="3500" b="1" i="1" dirty="0" smtClean="0">
                <a:solidFill>
                  <a:srgbClr val="FF0000"/>
                </a:solidFill>
              </a:rPr>
              <a:t>42  </a:t>
            </a:r>
            <a:r>
              <a:rPr lang="ru-RU" sz="3500" b="1" i="1" dirty="0">
                <a:solidFill>
                  <a:srgbClr val="FF0000"/>
                </a:solidFill>
              </a:rPr>
              <a:t>учения </a:t>
            </a:r>
            <a:r>
              <a:rPr lang="ru-RU" sz="3500" b="1" i="1" dirty="0">
                <a:solidFill>
                  <a:srgbClr val="002060"/>
                </a:solidFill>
              </a:rPr>
              <a:t>и тренировки </a:t>
            </a:r>
            <a:r>
              <a:rPr lang="ru-RU" sz="3500" b="1" i="1" dirty="0" smtClean="0">
                <a:solidFill>
                  <a:srgbClr val="002060"/>
                </a:solidFill>
              </a:rPr>
              <a:t/>
            </a:r>
            <a:br>
              <a:rPr lang="ru-RU" sz="3500" b="1" i="1" dirty="0" smtClean="0">
                <a:solidFill>
                  <a:srgbClr val="002060"/>
                </a:solidFill>
              </a:rPr>
            </a:br>
            <a:r>
              <a:rPr lang="ru-RU" sz="3500" b="1" i="1" dirty="0" smtClean="0">
                <a:solidFill>
                  <a:srgbClr val="002060"/>
                </a:solidFill>
              </a:rPr>
              <a:t>с </a:t>
            </a:r>
            <a:r>
              <a:rPr lang="ru-RU" sz="3500" b="1" i="1" dirty="0">
                <a:solidFill>
                  <a:srgbClr val="002060"/>
                </a:solidFill>
              </a:rPr>
              <a:t>личным </a:t>
            </a:r>
            <a:r>
              <a:rPr lang="ru-RU" sz="3500" b="1" i="1" dirty="0" smtClean="0">
                <a:solidFill>
                  <a:srgbClr val="002060"/>
                </a:solidFill>
              </a:rPr>
              <a:t>составом </a:t>
            </a:r>
            <a:br>
              <a:rPr lang="ru-RU" sz="3500" b="1" i="1" dirty="0" smtClean="0">
                <a:solidFill>
                  <a:srgbClr val="002060"/>
                </a:solidFill>
              </a:rPr>
            </a:br>
            <a:r>
              <a:rPr lang="ru-RU" sz="3500" b="1" i="1" dirty="0" smtClean="0">
                <a:solidFill>
                  <a:srgbClr val="002060"/>
                </a:solidFill>
              </a:rPr>
              <a:t>формирований</a:t>
            </a:r>
            <a:r>
              <a:rPr lang="ru-RU" sz="3500" b="1" i="1" dirty="0">
                <a:solidFill>
                  <a:srgbClr val="002060"/>
                </a:solidFill>
              </a:rPr>
              <a:t> </a:t>
            </a:r>
            <a:r>
              <a:rPr lang="ru-RU" sz="3500" b="1" i="1" dirty="0" smtClean="0">
                <a:solidFill>
                  <a:srgbClr val="002060"/>
                </a:solidFill>
              </a:rPr>
              <a:t>ГО </a:t>
            </a:r>
            <a:r>
              <a:rPr lang="ru-RU" sz="3500" b="1" i="1" dirty="0">
                <a:solidFill>
                  <a:srgbClr val="002060"/>
                </a:solidFill>
              </a:rPr>
              <a:t>и </a:t>
            </a:r>
            <a:r>
              <a:rPr lang="ru-RU" sz="3500" b="1" i="1" dirty="0" smtClean="0">
                <a:solidFill>
                  <a:srgbClr val="002060"/>
                </a:solidFill>
              </a:rPr>
              <a:t>ЧС </a:t>
            </a:r>
            <a:endParaRPr lang="ru-RU" sz="35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6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64512" cy="63483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941168"/>
            <a:ext cx="8579296" cy="1916832"/>
          </a:xfrm>
          <a:solidFill>
            <a:schemeClr val="bg1"/>
          </a:solidFill>
          <a:effectLst>
            <a:softEdge rad="127000"/>
          </a:effectLst>
        </p:spPr>
        <p:txBody>
          <a:bodyPr anchor="t">
            <a:normAutofit fontScale="90000"/>
          </a:bodyPr>
          <a:lstStyle/>
          <a:p>
            <a:pPr marL="360000"/>
            <a:r>
              <a:rPr lang="ru-RU" sz="4000" b="1" i="1" dirty="0" smtClean="0">
                <a:solidFill>
                  <a:srgbClr val="002060"/>
                </a:solidFill>
              </a:rPr>
              <a:t>Работа с детьми по </a:t>
            </a:r>
            <a:r>
              <a:rPr lang="ru-RU" sz="4000" b="1" i="1" dirty="0">
                <a:solidFill>
                  <a:srgbClr val="002060"/>
                </a:solidFill>
              </a:rPr>
              <a:t>ф</a:t>
            </a:r>
            <a:r>
              <a:rPr lang="ru-RU" sz="4000" b="1" i="1" dirty="0" smtClean="0">
                <a:solidFill>
                  <a:srgbClr val="002060"/>
                </a:solidFill>
              </a:rPr>
              <a:t>ормированию навыков действий в условиях чрезвычайной ситуации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  <a:noFill/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Налоговые доходы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664613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51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0161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1143000"/>
          </a:xfrm>
          <a:solidFill>
            <a:schemeClr val="bg1"/>
          </a:solidFill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Воскресенская ЕДДС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45" y="980728"/>
            <a:ext cx="6584155" cy="4389437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" y="0"/>
            <a:ext cx="3923199" cy="6858000"/>
          </a:xfrm>
          <a:noFill/>
          <a:effectLst>
            <a:softEdge rad="127000"/>
          </a:effectLst>
        </p:spPr>
        <p:txBody>
          <a:bodyPr anchor="ctr">
            <a:noAutofit/>
          </a:bodyPr>
          <a:lstStyle/>
          <a:p>
            <a:pPr marL="360000"/>
            <a:r>
              <a:rPr lang="ru-RU" sz="3600" b="1" i="1" dirty="0">
                <a:solidFill>
                  <a:srgbClr val="002060"/>
                </a:solidFill>
              </a:rPr>
              <a:t>В 2017 году </a:t>
            </a:r>
            <a:r>
              <a:rPr lang="ru-RU" sz="3600" b="1" i="1" dirty="0" smtClean="0">
                <a:solidFill>
                  <a:srgbClr val="002060"/>
                </a:solidFill>
              </a:rPr>
              <a:t>социальную </a:t>
            </a:r>
            <a:r>
              <a:rPr lang="ru-RU" sz="3600" b="1" i="1" dirty="0">
                <a:solidFill>
                  <a:srgbClr val="002060"/>
                </a:solidFill>
              </a:rPr>
              <a:t>поддержку </a:t>
            </a:r>
            <a:r>
              <a:rPr lang="ru-RU" sz="3600" b="1" i="1" dirty="0" smtClean="0">
                <a:solidFill>
                  <a:srgbClr val="002060"/>
                </a:solidFill>
              </a:rPr>
              <a:t>получили </a:t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10213</a:t>
            </a:r>
            <a:r>
              <a:rPr lang="ru-RU" sz="3600" b="1" i="1" dirty="0" smtClean="0">
                <a:solidFill>
                  <a:srgbClr val="002060"/>
                </a:solidFill>
              </a:rPr>
              <a:t> </a:t>
            </a:r>
            <a:r>
              <a:rPr lang="ru-RU" sz="3600" b="1" i="1" dirty="0">
                <a:solidFill>
                  <a:srgbClr val="002060"/>
                </a:solidFill>
              </a:rPr>
              <a:t>получателей, населению выплачено </a:t>
            </a:r>
            <a:r>
              <a:rPr lang="ru-RU" sz="3600" b="1" i="1" dirty="0" smtClean="0">
                <a:solidFill>
                  <a:srgbClr val="002060"/>
                </a:solidFill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123,1 </a:t>
            </a:r>
            <a:r>
              <a:rPr lang="ru-RU" sz="3600" b="1" i="1" dirty="0" err="1">
                <a:solidFill>
                  <a:srgbClr val="FF0000"/>
                </a:solidFill>
              </a:rPr>
              <a:t>млн.руб</a:t>
            </a:r>
            <a:r>
              <a:rPr lang="ru-RU" sz="3600" b="1" i="1" dirty="0" smtClean="0">
                <a:solidFill>
                  <a:srgbClr val="FF0000"/>
                </a:solidFill>
              </a:rPr>
              <a:t>.  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16"/>
            <a:ext cx="9144000" cy="62314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51216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Красный крест </a:t>
            </a:r>
            <a:r>
              <a:rPr lang="ru-RU" b="1" i="1" dirty="0" smtClean="0">
                <a:solidFill>
                  <a:srgbClr val="002060"/>
                </a:solidFill>
              </a:rPr>
              <a:t>в </a:t>
            </a:r>
            <a:r>
              <a:rPr lang="ru-RU" b="1" i="1" dirty="0" err="1" smtClean="0">
                <a:solidFill>
                  <a:srgbClr val="002060"/>
                </a:solidFill>
              </a:rPr>
              <a:t>п.Калиниха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2808"/>
            <a:ext cx="7288819" cy="55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59"/>
            <a:ext cx="9036496" cy="194421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800" b="1" i="1" dirty="0">
                <a:solidFill>
                  <a:srgbClr val="002060"/>
                </a:solidFill>
              </a:rPr>
              <a:t>Выдача технических средств реабилитации пунктом проката </a:t>
            </a:r>
            <a:r>
              <a:rPr lang="ru-RU" sz="3800" b="1" i="1" dirty="0" smtClean="0">
                <a:solidFill>
                  <a:srgbClr val="002060"/>
                </a:solidFill>
              </a:rPr>
              <a:t>ТСР</a:t>
            </a:r>
            <a:endParaRPr lang="ru-RU" sz="3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1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567734" cy="643036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1128"/>
            <a:ext cx="9144000" cy="2276872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Отдых </a:t>
            </a:r>
            <a:r>
              <a:rPr lang="ru-RU" sz="3600" b="1" i="1" dirty="0">
                <a:solidFill>
                  <a:srgbClr val="002060"/>
                </a:solidFill>
              </a:rPr>
              <a:t>детей на базе ГБУ «Центр социального обслуживания граждан пожилого возраста и инвалидов»</a:t>
            </a:r>
          </a:p>
        </p:txBody>
      </p:sp>
    </p:spTree>
    <p:extLst>
      <p:ext uri="{BB962C8B-B14F-4D97-AF65-F5344CB8AC3E}">
        <p14:creationId xmlns:p14="http://schemas.microsoft.com/office/powerpoint/2010/main" val="72434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76872"/>
            <a:ext cx="5848722" cy="43894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2448272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marL="360000"/>
            <a:r>
              <a:rPr lang="ru-RU" sz="3200" b="1" i="1" dirty="0"/>
              <a:t>В течение 2017 года в комиссию </a:t>
            </a:r>
            <a:r>
              <a:rPr lang="ru-RU" sz="3200" b="1" i="1" dirty="0" smtClean="0"/>
              <a:t>по </a:t>
            </a:r>
            <a:r>
              <a:rPr lang="ru-RU" sz="3200" b="1" i="1" dirty="0"/>
              <a:t>определению нуждаемости граждан  в социальных услугах поступило </a:t>
            </a:r>
            <a:r>
              <a:rPr lang="ru-RU" sz="3200" b="1" i="1" dirty="0">
                <a:solidFill>
                  <a:srgbClr val="FF0000"/>
                </a:solidFill>
              </a:rPr>
              <a:t>377 заявлений </a:t>
            </a:r>
            <a:r>
              <a:rPr lang="ru-RU" sz="3200" b="1" i="1" dirty="0"/>
              <a:t>для получения социальных </a:t>
            </a:r>
            <a:r>
              <a:rPr lang="ru-RU" sz="3200" b="1" i="1" dirty="0" smtClean="0"/>
              <a:t>услуг 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376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6948264" cy="6336704"/>
          </a:xfrm>
        </p:spPr>
        <p:txBody>
          <a:bodyPr anchor="ctr">
            <a:noAutofit/>
          </a:bodyPr>
          <a:lstStyle/>
          <a:p>
            <a:pPr marL="360000"/>
            <a:r>
              <a:rPr lang="ru-RU" sz="3600" b="1" i="1" dirty="0">
                <a:solidFill>
                  <a:srgbClr val="002060"/>
                </a:solidFill>
              </a:rPr>
              <a:t>В 2017 году </a:t>
            </a:r>
            <a:r>
              <a:rPr lang="ru-RU" sz="3600" b="1" i="1" dirty="0">
                <a:solidFill>
                  <a:srgbClr val="FF0000"/>
                </a:solidFill>
              </a:rPr>
              <a:t>снизились показатели смертности </a:t>
            </a:r>
            <a:r>
              <a:rPr lang="ru-RU" sz="3600" b="1" i="1" dirty="0">
                <a:solidFill>
                  <a:srgbClr val="002060"/>
                </a:solidFill>
              </a:rPr>
              <a:t>населения от болезней системы кровообращения, болезней органов пищеварения, злокачественных новообразований</a:t>
            </a:r>
            <a:r>
              <a:rPr lang="ru-RU" sz="3600" b="1" i="1" dirty="0" smtClean="0">
                <a:solidFill>
                  <a:srgbClr val="002060"/>
                </a:solidFill>
              </a:rPr>
              <a:t>. В целом снизились показатели смертности от внешних причин.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" y="3573016"/>
            <a:ext cx="2347343" cy="3165904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459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291968"/>
            <a:ext cx="3826869" cy="5161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6" y="1291967"/>
            <a:ext cx="3826871" cy="51613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84976" cy="2160240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Новый оборудованный «Соболь» для отделения скорой помощи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96311"/>
            <a:ext cx="3456384" cy="4661688"/>
          </a:xfr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2016224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 программе «Телемедицина» поступило оборудование на </a:t>
            </a:r>
            <a:r>
              <a:rPr lang="ru-RU" b="1" i="1" dirty="0" smtClean="0">
                <a:solidFill>
                  <a:srgbClr val="C00000"/>
                </a:solidFill>
              </a:rPr>
              <a:t>9154 </a:t>
            </a:r>
            <a:r>
              <a:rPr lang="ru-RU" b="1" i="1" dirty="0" err="1" smtClean="0">
                <a:solidFill>
                  <a:srgbClr val="C00000"/>
                </a:solidFill>
              </a:rPr>
              <a:t>тыс.руб</a:t>
            </a:r>
            <a:r>
              <a:rPr lang="ru-RU" b="1" i="1" dirty="0" smtClean="0">
                <a:solidFill>
                  <a:srgbClr val="C00000"/>
                </a:solidFill>
              </a:rPr>
              <a:t>.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379791" y="2346327"/>
            <a:ext cx="2411362" cy="32522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80000">
            <a:off x="2839594" y="3312847"/>
            <a:ext cx="2562068" cy="345550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379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29062"/>
            <a:ext cx="6048672" cy="4536506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91" y="3225096"/>
            <a:ext cx="4701405" cy="36329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2880320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По </a:t>
            </a:r>
            <a:r>
              <a:rPr lang="ru-RU" sz="3200" b="1" i="1" dirty="0">
                <a:solidFill>
                  <a:srgbClr val="002060"/>
                </a:solidFill>
              </a:rPr>
              <a:t>областной субвенции было выделено </a:t>
            </a:r>
            <a:r>
              <a:rPr lang="ru-RU" sz="3200" b="1" i="1" dirty="0" smtClean="0">
                <a:solidFill>
                  <a:srgbClr val="FF0000"/>
                </a:solidFill>
              </a:rPr>
              <a:t>2431,4 тыс. руб. </a:t>
            </a:r>
            <a:r>
              <a:rPr lang="ru-RU" sz="3200" b="1" i="1" dirty="0" smtClean="0">
                <a:solidFill>
                  <a:srgbClr val="002060"/>
                </a:solidFill>
              </a:rPr>
              <a:t>на приобретение спортивного оборудования, детской мебели, компьютерной техники, игрового оборудования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  <a:noFill/>
          <a:effectLst>
            <a:softEdge rad="127000"/>
          </a:effectLst>
        </p:spPr>
        <p:txBody>
          <a:bodyPr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Неналоговые доходы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127983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64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00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25144"/>
            <a:ext cx="9144000" cy="213285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</a:rPr>
              <a:t>В </a:t>
            </a:r>
            <a:r>
              <a:rPr lang="ru-RU" sz="4400" b="1" i="1" dirty="0" smtClean="0">
                <a:solidFill>
                  <a:srgbClr val="002060"/>
                </a:solidFill>
              </a:rPr>
              <a:t>2017 году насчитывалось </a:t>
            </a:r>
            <a:br>
              <a:rPr lang="ru-RU" sz="4400" b="1" i="1" dirty="0" smtClean="0">
                <a:solidFill>
                  <a:srgbClr val="002060"/>
                </a:solidFill>
              </a:rPr>
            </a:br>
            <a:r>
              <a:rPr lang="ru-RU" sz="4400" b="1" i="1" dirty="0" smtClean="0">
                <a:solidFill>
                  <a:srgbClr val="FF0000"/>
                </a:solidFill>
              </a:rPr>
              <a:t>75 </a:t>
            </a:r>
            <a:r>
              <a:rPr lang="ru-RU" sz="4400" b="1" i="1" dirty="0">
                <a:solidFill>
                  <a:srgbClr val="002060"/>
                </a:solidFill>
              </a:rPr>
              <a:t>выпускников 11-х классов и </a:t>
            </a:r>
            <a:r>
              <a:rPr lang="ru-RU" sz="4400" b="1" i="1" dirty="0">
                <a:solidFill>
                  <a:srgbClr val="FF0000"/>
                </a:solidFill>
              </a:rPr>
              <a:t>142</a:t>
            </a:r>
            <a:r>
              <a:rPr lang="ru-RU" sz="4400" b="1" i="1" dirty="0">
                <a:solidFill>
                  <a:srgbClr val="002060"/>
                </a:solidFill>
              </a:rPr>
              <a:t> выпускника 9-х </a:t>
            </a:r>
            <a:r>
              <a:rPr lang="ru-RU" sz="4400" b="1" i="1" dirty="0" smtClean="0">
                <a:solidFill>
                  <a:srgbClr val="002060"/>
                </a:solidFill>
              </a:rPr>
              <a:t>классов 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46" y="3501008"/>
            <a:ext cx="8698304" cy="316835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481890" cy="298897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0648"/>
            <a:ext cx="4041775" cy="30313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229600" cy="1368152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Дополнительное образование реализуется в 3 учреждениях 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94421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/>
            </a:r>
            <a:br>
              <a:rPr lang="ru-RU" sz="4400" b="1" i="1" dirty="0" smtClean="0">
                <a:solidFill>
                  <a:srgbClr val="002060"/>
                </a:solidFill>
              </a:rPr>
            </a:br>
            <a:r>
              <a:rPr lang="ru-RU" sz="4400" b="1" i="1" dirty="0" smtClean="0">
                <a:solidFill>
                  <a:srgbClr val="002060"/>
                </a:solidFill>
              </a:rPr>
              <a:t>Всего </a:t>
            </a:r>
            <a:r>
              <a:rPr lang="ru-RU" sz="4400" b="1" i="1" dirty="0">
                <a:solidFill>
                  <a:srgbClr val="002060"/>
                </a:solidFill>
              </a:rPr>
              <a:t>учреждениями культуры района в 2017 году оказано услуг на сумму </a:t>
            </a:r>
            <a:r>
              <a:rPr lang="ru-RU" sz="4400" b="1" i="1" dirty="0">
                <a:solidFill>
                  <a:srgbClr val="FF0000"/>
                </a:solidFill>
              </a:rPr>
              <a:t>2657,7 тыс. руб.</a:t>
            </a: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91" y="2276872"/>
            <a:ext cx="626714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75" y="692696"/>
            <a:ext cx="9247954" cy="61653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73045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Хор ветеранов ЦКД «Наследие»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0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607"/>
            <a:ext cx="9185088" cy="612339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41277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Ансамбль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«Раздолье»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19" y="3725652"/>
            <a:ext cx="4176464" cy="3132348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784976" cy="3960440"/>
          </a:xfrm>
        </p:spPr>
        <p:txBody>
          <a:bodyPr>
            <a:normAutofit fontScale="90000"/>
          </a:bodyPr>
          <a:lstStyle/>
          <a:p>
            <a:pPr marL="180000"/>
            <a:r>
              <a:rPr lang="ru-RU" b="1" i="1" dirty="0" smtClean="0">
                <a:solidFill>
                  <a:srgbClr val="002060"/>
                </a:solidFill>
              </a:rPr>
              <a:t>В администрацию поступило </a:t>
            </a:r>
            <a:r>
              <a:rPr lang="ru-RU" b="1" i="1" dirty="0" smtClean="0">
                <a:solidFill>
                  <a:srgbClr val="FF0000"/>
                </a:solidFill>
              </a:rPr>
              <a:t>242 </a:t>
            </a:r>
            <a:r>
              <a:rPr lang="ru-RU" b="1" i="1" dirty="0" smtClean="0">
                <a:solidFill>
                  <a:srgbClr val="002060"/>
                </a:solidFill>
              </a:rPr>
              <a:t>письменных обращения, </a:t>
            </a:r>
            <a:r>
              <a:rPr lang="ru-RU" b="1" i="1" dirty="0" smtClean="0">
                <a:solidFill>
                  <a:srgbClr val="FF0000"/>
                </a:solidFill>
              </a:rPr>
              <a:t>38</a:t>
            </a:r>
            <a:r>
              <a:rPr lang="ru-RU" b="1" i="1" dirty="0" smtClean="0">
                <a:solidFill>
                  <a:srgbClr val="002060"/>
                </a:solidFill>
              </a:rPr>
              <a:t> человек принято главой администрации, </a:t>
            </a:r>
            <a:r>
              <a:rPr lang="ru-RU" b="1" i="1" dirty="0" smtClean="0">
                <a:solidFill>
                  <a:srgbClr val="FF0000"/>
                </a:solidFill>
              </a:rPr>
              <a:t>64</a:t>
            </a:r>
            <a:r>
              <a:rPr lang="ru-RU" b="1" i="1" dirty="0" smtClean="0">
                <a:solidFill>
                  <a:srgbClr val="002060"/>
                </a:solidFill>
              </a:rPr>
              <a:t> обращения поступило на сайт администрации.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08504" cy="5544616"/>
          </a:xfrm>
        </p:spPr>
        <p:txBody>
          <a:bodyPr anchor="ctr">
            <a:noAutofit/>
          </a:bodyPr>
          <a:lstStyle/>
          <a:p>
            <a:pPr marL="360000"/>
            <a:r>
              <a:rPr lang="ru-RU" sz="3200" b="1" i="1" u="sng" dirty="0" smtClean="0">
                <a:solidFill>
                  <a:srgbClr val="FF0000"/>
                </a:solidFill>
              </a:rPr>
              <a:t>Основные вопросы </a:t>
            </a:r>
            <a:r>
              <a:rPr lang="ru-RU" sz="3200" b="1" i="1" u="sng" dirty="0">
                <a:solidFill>
                  <a:srgbClr val="FF0000"/>
                </a:solidFill>
              </a:rPr>
              <a:t>обращений жителей </a:t>
            </a:r>
            <a:r>
              <a:rPr lang="ru-RU" sz="3200" b="1" i="1" u="sng" dirty="0" smtClean="0">
                <a:solidFill>
                  <a:srgbClr val="FF0000"/>
                </a:solidFill>
              </a:rPr>
              <a:t> района:</a:t>
            </a:r>
            <a:r>
              <a:rPr lang="ru-RU" sz="3200" b="1" i="1" dirty="0">
                <a:solidFill>
                  <a:srgbClr val="002060"/>
                </a:solidFill>
              </a:rPr>
              <a:t/>
            </a:r>
            <a:br>
              <a:rPr lang="ru-RU" sz="32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оказание материальной помощи на ремонт жилого </a:t>
            </a:r>
            <a:r>
              <a:rPr lang="ru-RU" sz="2800" b="1" i="1" dirty="0" smtClean="0">
                <a:solidFill>
                  <a:srgbClr val="002060"/>
                </a:solidFill>
              </a:rPr>
              <a:t>помещения;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содержание дорог</a:t>
            </a:r>
            <a:r>
              <a:rPr lang="ru-RU" sz="2800" b="1" i="1" dirty="0" smtClean="0">
                <a:solidFill>
                  <a:srgbClr val="002060"/>
                </a:solidFill>
              </a:rPr>
              <a:t>;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газификация, </a:t>
            </a:r>
            <a:r>
              <a:rPr lang="ru-RU" sz="2800" b="1" i="1" dirty="0" smtClean="0">
                <a:solidFill>
                  <a:srgbClr val="002060"/>
                </a:solidFill>
              </a:rPr>
              <a:t>электро- и водоснабжение;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уличное освещение</a:t>
            </a:r>
            <a:r>
              <a:rPr lang="ru-RU" sz="2800" b="1" i="1" dirty="0" smtClean="0">
                <a:solidFill>
                  <a:srgbClr val="002060"/>
                </a:solidFill>
              </a:rPr>
              <a:t>;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/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благоустройство населенных пунктов;</a:t>
            </a:r>
            <a:br>
              <a:rPr lang="ru-RU" sz="2800" b="1" i="1" dirty="0">
                <a:solidFill>
                  <a:srgbClr val="002060"/>
                </a:solidFill>
              </a:rPr>
            </a:br>
            <a:r>
              <a:rPr lang="ru-RU" sz="2800" b="1" i="1" dirty="0">
                <a:solidFill>
                  <a:srgbClr val="002060"/>
                </a:solidFill>
              </a:rPr>
              <a:t>- предоставление жилья </a:t>
            </a:r>
            <a:r>
              <a:rPr lang="ru-RU" sz="2800" b="1" i="1" dirty="0" smtClean="0">
                <a:solidFill>
                  <a:srgbClr val="002060"/>
                </a:solidFill>
              </a:rPr>
              <a:t>детям </a:t>
            </a:r>
            <a:r>
              <a:rPr lang="ru-RU" sz="2800" b="1" i="1" dirty="0">
                <a:solidFill>
                  <a:srgbClr val="002060"/>
                </a:solidFill>
              </a:rPr>
              <a:t>- </a:t>
            </a:r>
            <a:r>
              <a:rPr lang="ru-RU" sz="2800" b="1" i="1" dirty="0" smtClean="0">
                <a:solidFill>
                  <a:srgbClr val="002060"/>
                </a:solidFill>
              </a:rPr>
              <a:t>сиротам.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" y="2299"/>
            <a:ext cx="9140933" cy="68557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708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31 октября был принят новый состав Общественного совета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54" y="15841"/>
            <a:ext cx="9127522" cy="68456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4864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sz="4300" b="1" i="1" dirty="0" smtClean="0">
                <a:solidFill>
                  <a:srgbClr val="002060"/>
                </a:solidFill>
              </a:rPr>
              <a:t>Выездная встреча главы администрации с населением Староустинского сельсовета</a:t>
            </a:r>
            <a:endParaRPr lang="ru-RU" sz="43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252"/>
            <a:ext cx="9144000" cy="61383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Проект ландшафтного дизайна набережной </a:t>
            </a:r>
            <a:r>
              <a:rPr lang="ru-RU" b="1" i="1" dirty="0" err="1" smtClean="0">
                <a:solidFill>
                  <a:srgbClr val="002060"/>
                </a:solidFill>
              </a:rPr>
              <a:t>р.п</a:t>
            </a:r>
            <a:r>
              <a:rPr lang="ru-RU" b="1" i="1" dirty="0" smtClean="0">
                <a:solidFill>
                  <a:srgbClr val="002060"/>
                </a:solidFill>
              </a:rPr>
              <a:t>. Воскресенское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154392"/>
          </a:xfrm>
          <a:noFill/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Объем отгруженной продукции, </a:t>
            </a:r>
            <a:r>
              <a:rPr lang="ru-RU" b="1" i="1" dirty="0" err="1" smtClean="0">
                <a:solidFill>
                  <a:srgbClr val="002060"/>
                </a:solidFill>
              </a:rPr>
              <a:t>млн.руб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364168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77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518457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73045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Проект ландшафтного дизайна набережной </a:t>
            </a:r>
            <a:r>
              <a:rPr lang="ru-RU" b="1" i="1" dirty="0" err="1">
                <a:solidFill>
                  <a:srgbClr val="002060"/>
                </a:solidFill>
              </a:rPr>
              <a:t>р.п</a:t>
            </a:r>
            <a:r>
              <a:rPr lang="ru-RU" b="1" i="1" dirty="0">
                <a:solidFill>
                  <a:srgbClr val="002060"/>
                </a:solidFill>
              </a:rPr>
              <a:t>. Воскресенское </a:t>
            </a:r>
          </a:p>
        </p:txBody>
      </p:sp>
    </p:spTree>
    <p:extLst>
      <p:ext uri="{BB962C8B-B14F-4D97-AF65-F5344CB8AC3E}">
        <p14:creationId xmlns:p14="http://schemas.microsoft.com/office/powerpoint/2010/main" val="5562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01"/>
            <a:ext cx="9162534" cy="68719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10 апреля - прямая линия с населением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3216"/>
            <a:ext cx="9144000" cy="1484784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Приемы граждан </a:t>
            </a:r>
            <a:r>
              <a:rPr lang="ru-RU" b="1" i="1" smtClean="0">
                <a:solidFill>
                  <a:srgbClr val="002060"/>
                </a:solidFill>
              </a:rPr>
              <a:t>депутатом </a:t>
            </a:r>
            <a:br>
              <a:rPr lang="ru-RU" b="1" i="1" smtClean="0">
                <a:solidFill>
                  <a:srgbClr val="002060"/>
                </a:solidFill>
              </a:rPr>
            </a:br>
            <a:r>
              <a:rPr lang="ru-RU" b="1" i="1" smtClean="0">
                <a:solidFill>
                  <a:srgbClr val="002060"/>
                </a:solidFill>
              </a:rPr>
              <a:t>ГД </a:t>
            </a:r>
            <a:r>
              <a:rPr lang="ru-RU" b="1" i="1" dirty="0" smtClean="0">
                <a:solidFill>
                  <a:srgbClr val="002060"/>
                </a:solidFill>
              </a:rPr>
              <a:t>ФС </a:t>
            </a:r>
            <a:r>
              <a:rPr lang="ru-RU" b="1" i="1" dirty="0" err="1" smtClean="0">
                <a:solidFill>
                  <a:srgbClr val="002060"/>
                </a:solidFill>
              </a:rPr>
              <a:t>Кавиновым</a:t>
            </a:r>
            <a:r>
              <a:rPr lang="ru-RU" b="1" i="1" dirty="0" smtClean="0">
                <a:solidFill>
                  <a:srgbClr val="002060"/>
                </a:solidFill>
              </a:rPr>
              <a:t> А.А.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08" y="1"/>
            <a:ext cx="668251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2664296" cy="6858000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marL="180000"/>
            <a:r>
              <a:rPr lang="ru-RU" sz="3200" b="1" i="1" dirty="0" smtClean="0">
                <a:solidFill>
                  <a:srgbClr val="002060"/>
                </a:solidFill>
              </a:rPr>
              <a:t>В </a:t>
            </a:r>
            <a:r>
              <a:rPr lang="ru-RU" sz="3200" b="1" i="1" dirty="0">
                <a:solidFill>
                  <a:srgbClr val="002060"/>
                </a:solidFill>
              </a:rPr>
              <a:t>2017 </a:t>
            </a:r>
            <a:r>
              <a:rPr lang="ru-RU" sz="3200" b="1" i="1" dirty="0" smtClean="0">
                <a:solidFill>
                  <a:srgbClr val="002060"/>
                </a:solidFill>
              </a:rPr>
              <a:t>вышло </a:t>
            </a:r>
            <a:r>
              <a:rPr lang="ru-RU" sz="3200" b="1" i="1" dirty="0" smtClean="0">
                <a:solidFill>
                  <a:srgbClr val="FF0000"/>
                </a:solidFill>
              </a:rPr>
              <a:t>52 </a:t>
            </a:r>
            <a:r>
              <a:rPr lang="ru-RU" sz="3200" b="1" i="1" dirty="0">
                <a:solidFill>
                  <a:srgbClr val="FF0000"/>
                </a:solidFill>
              </a:rPr>
              <a:t>номера </a:t>
            </a:r>
            <a:r>
              <a:rPr lang="ru-RU" sz="3200" b="1" i="1" dirty="0">
                <a:solidFill>
                  <a:srgbClr val="002060"/>
                </a:solidFill>
              </a:rPr>
              <a:t>газеты,   </a:t>
            </a:r>
            <a:r>
              <a:rPr lang="ru-RU" sz="3200" b="1" i="1" dirty="0">
                <a:solidFill>
                  <a:srgbClr val="FF0000"/>
                </a:solidFill>
              </a:rPr>
              <a:t>24 выпуска </a:t>
            </a:r>
            <a:r>
              <a:rPr lang="ru-RU" sz="3200" b="1" i="1" dirty="0">
                <a:solidFill>
                  <a:srgbClr val="002060"/>
                </a:solidFill>
              </a:rPr>
              <a:t>теле-интернет - версии «Живая газета</a:t>
            </a:r>
            <a:r>
              <a:rPr lang="ru-RU" sz="3200" b="1" i="1" dirty="0" smtClean="0">
                <a:solidFill>
                  <a:srgbClr val="002060"/>
                </a:solidFill>
              </a:rPr>
              <a:t>» и  </a:t>
            </a:r>
            <a:r>
              <a:rPr lang="ru-RU" sz="3200" b="1" i="1" dirty="0">
                <a:solidFill>
                  <a:srgbClr val="FF0000"/>
                </a:solidFill>
              </a:rPr>
              <a:t>43 </a:t>
            </a:r>
            <a:r>
              <a:rPr lang="ru-RU" sz="3200" b="1" i="1" dirty="0" smtClean="0">
                <a:solidFill>
                  <a:srgbClr val="FF0000"/>
                </a:solidFill>
              </a:rPr>
              <a:t>выпуска </a:t>
            </a:r>
            <a:r>
              <a:rPr lang="ru-RU" sz="3200" b="1" i="1" dirty="0">
                <a:solidFill>
                  <a:srgbClr val="002060"/>
                </a:solidFill>
              </a:rPr>
              <a:t>Воскресенского радио.</a:t>
            </a:r>
          </a:p>
        </p:txBody>
      </p:sp>
    </p:spTree>
    <p:extLst>
      <p:ext uri="{BB962C8B-B14F-4D97-AF65-F5344CB8AC3E}">
        <p14:creationId xmlns:p14="http://schemas.microsoft.com/office/powerpoint/2010/main" val="41965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8" y="0"/>
            <a:ext cx="9150097" cy="610125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73216"/>
            <a:ext cx="9144000" cy="146478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>Награды всероссийского конкурса «Моя провинция»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004" y="5157192"/>
            <a:ext cx="9036496" cy="156966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</a:rPr>
              <a:t>В течение двух последних лет редакция «ВЖ» совершенствует дизайн и контент газеты, газета регулярно выходит </a:t>
            </a:r>
            <a:r>
              <a:rPr lang="ru-RU" sz="3200" b="1" i="1">
                <a:solidFill>
                  <a:srgbClr val="002060"/>
                </a:solidFill>
              </a:rPr>
              <a:t>в </a:t>
            </a:r>
            <a:r>
              <a:rPr lang="ru-RU" sz="3200" b="1" i="1" dirty="0" smtClean="0">
                <a:solidFill>
                  <a:srgbClr val="002060"/>
                </a:solidFill>
              </a:rPr>
              <a:t>ц</a:t>
            </a:r>
            <a:r>
              <a:rPr lang="ru-RU" sz="3200" b="1" i="1" smtClean="0">
                <a:solidFill>
                  <a:srgbClr val="002060"/>
                </a:solidFill>
              </a:rPr>
              <a:t>вете 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5" y="188640"/>
            <a:ext cx="8640959" cy="64807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73045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МФЦ Воскресенского района в 2017 году предоставлено </a:t>
            </a:r>
            <a:r>
              <a:rPr lang="ru-RU" sz="4000" b="1" i="1" dirty="0" smtClean="0">
                <a:solidFill>
                  <a:srgbClr val="FF0000"/>
                </a:solidFill>
              </a:rPr>
              <a:t>12 081 услуги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46528"/>
            <a:ext cx="9036496" cy="3622831"/>
          </a:xfrm>
        </p:spPr>
        <p:txBody>
          <a:bodyPr anchor="ctr">
            <a:noAutofit/>
          </a:bodyPr>
          <a:lstStyle/>
          <a:p>
            <a:pPr marL="360000"/>
            <a:r>
              <a:rPr lang="ru-RU" sz="4000" b="1" i="1" dirty="0">
                <a:solidFill>
                  <a:srgbClr val="002060"/>
                </a:solidFill>
              </a:rPr>
              <a:t>Структурными подразделениями и администрациями муниципальных образований района в 2017 году было предоставлено </a:t>
            </a:r>
            <a:r>
              <a:rPr lang="ru-RU" sz="4000" b="1" i="1" dirty="0" smtClean="0">
                <a:solidFill>
                  <a:srgbClr val="002060"/>
                </a:solidFill>
              </a:rPr>
              <a:t/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16026 </a:t>
            </a:r>
            <a:r>
              <a:rPr lang="ru-RU" sz="4000" b="1" i="1" dirty="0">
                <a:solidFill>
                  <a:srgbClr val="FF0000"/>
                </a:solidFill>
              </a:rPr>
              <a:t>муниципальных </a:t>
            </a:r>
            <a:r>
              <a:rPr lang="ru-RU" sz="4000" b="1" i="1" dirty="0" smtClean="0">
                <a:solidFill>
                  <a:srgbClr val="FF0000"/>
                </a:solidFill>
              </a:rPr>
              <a:t>услуг 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17" y="116632"/>
            <a:ext cx="5472608" cy="29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4896544" cy="33867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352928" cy="3960440"/>
          </a:xfrm>
        </p:spPr>
        <p:txBody>
          <a:bodyPr anchor="ctr">
            <a:normAutofit/>
          </a:bodyPr>
          <a:lstStyle/>
          <a:p>
            <a:pPr marL="360000"/>
            <a:r>
              <a:rPr lang="ru-RU" sz="4000" b="1" i="1" dirty="0">
                <a:solidFill>
                  <a:srgbClr val="002060"/>
                </a:solidFill>
              </a:rPr>
              <a:t>По оценке уровня социально-экономического развития </a:t>
            </a:r>
            <a:r>
              <a:rPr lang="ru-RU" sz="4000" b="1" i="1" dirty="0" smtClean="0">
                <a:solidFill>
                  <a:srgbClr val="002060"/>
                </a:solidFill>
              </a:rPr>
              <a:t>Воскресенский район занимает </a:t>
            </a:r>
            <a:r>
              <a:rPr lang="ru-RU" sz="4000" b="1" i="1" dirty="0">
                <a:solidFill>
                  <a:srgbClr val="FF0000"/>
                </a:solidFill>
              </a:rPr>
              <a:t>32 место из 52 </a:t>
            </a:r>
            <a:r>
              <a:rPr lang="ru-RU" sz="4000" b="1" i="1" dirty="0">
                <a:solidFill>
                  <a:srgbClr val="002060"/>
                </a:solidFill>
              </a:rPr>
              <a:t>муниципальных образований </a:t>
            </a:r>
            <a:r>
              <a:rPr lang="ru-RU" sz="4000" b="1" i="1" dirty="0" smtClean="0">
                <a:solidFill>
                  <a:srgbClr val="002060"/>
                </a:solidFill>
              </a:rPr>
              <a:t>Нижегородской области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4896544"/>
          </a:xfrm>
        </p:spPr>
        <p:txBody>
          <a:bodyPr anchor="ctr">
            <a:normAutofit fontScale="90000"/>
          </a:bodyPr>
          <a:lstStyle/>
          <a:p>
            <a:r>
              <a:rPr lang="ru-RU" sz="3300" b="1" dirty="0">
                <a:solidFill>
                  <a:srgbClr val="002060"/>
                </a:solidFill>
              </a:rPr>
              <a:t>"Наша главная цель — улучшение качества жизни нижегородцев, независимо от места проживания…. </a:t>
            </a:r>
            <a:r>
              <a:rPr lang="ru-RU" sz="3300" b="1" dirty="0">
                <a:solidFill>
                  <a:srgbClr val="FF0000"/>
                </a:solidFill>
              </a:rPr>
              <a:t/>
            </a:r>
            <a:br>
              <a:rPr lang="ru-RU" sz="3300" b="1" dirty="0">
                <a:solidFill>
                  <a:srgbClr val="FF0000"/>
                </a:solidFill>
              </a:rPr>
            </a:br>
            <a:r>
              <a:rPr lang="ru-RU" sz="3300" b="1" dirty="0"/>
              <a:t>…Я считаю, что достичь этих целей можно, незамедлительно начав работу по четырем основным направлениям: рост региональной экономики и улучшение инвестиционного климата; повышение эффективности управления; развитие человеческого капитала и формирование современной инфраструктуры". </a:t>
            </a:r>
            <a:r>
              <a:rPr lang="ru-RU" sz="2800" b="1" i="1" dirty="0"/>
              <a:t/>
            </a:r>
            <a:br>
              <a:rPr lang="ru-RU" sz="2800" b="1" i="1" dirty="0"/>
            </a:b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616530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Врио</a:t>
            </a:r>
            <a:r>
              <a:rPr lang="ru-RU" sz="2400" b="1" dirty="0"/>
              <a:t> Губернатора Нижегородской области </a:t>
            </a:r>
            <a:r>
              <a:rPr lang="ru-RU" sz="2400" b="1" dirty="0" smtClean="0"/>
              <a:t> Г.С</a:t>
            </a:r>
            <a:r>
              <a:rPr lang="ru-RU" sz="2400" b="1" dirty="0"/>
              <a:t>. Никитин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9589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1412776"/>
          </a:xfrm>
          <a:solidFill>
            <a:schemeClr val="bg1"/>
          </a:solidFill>
          <a:effectLst>
            <a:softEdge rad="127000"/>
          </a:effectLst>
        </p:spPr>
        <p:txBody>
          <a:bodyPr anchor="ctr"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Лидирующие отросли экономики: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86962"/>
            <a:ext cx="4796904" cy="3597678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70" y="2383731"/>
            <a:ext cx="4379979" cy="32849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600400" cy="24002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427984" y="1565164"/>
            <a:ext cx="3744416" cy="95410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О</a:t>
            </a:r>
            <a:r>
              <a:rPr lang="ru-RU" sz="2800" b="1" i="1" dirty="0" smtClean="0">
                <a:solidFill>
                  <a:srgbClr val="002060"/>
                </a:solidFill>
              </a:rPr>
              <a:t>брабатывающие </a:t>
            </a:r>
            <a:r>
              <a:rPr lang="ru-RU" sz="2800" b="1" i="1" dirty="0">
                <a:solidFill>
                  <a:srgbClr val="002060"/>
                </a:solidFill>
              </a:rPr>
              <a:t>производства – </a:t>
            </a:r>
            <a:r>
              <a:rPr lang="ru-RU" sz="2800" b="1" i="1" dirty="0">
                <a:solidFill>
                  <a:srgbClr val="C00000"/>
                </a:solidFill>
              </a:rPr>
              <a:t>35,9%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5023629"/>
            <a:ext cx="4104456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С</a:t>
            </a:r>
            <a:r>
              <a:rPr lang="ru-RU" sz="2800" b="1" i="1" dirty="0" smtClean="0">
                <a:solidFill>
                  <a:srgbClr val="002060"/>
                </a:solidFill>
              </a:rPr>
              <a:t>троительство </a:t>
            </a:r>
            <a:r>
              <a:rPr lang="ru-RU" sz="2800" b="1" i="1" dirty="0">
                <a:solidFill>
                  <a:srgbClr val="002060"/>
                </a:solidFill>
              </a:rPr>
              <a:t>– </a:t>
            </a:r>
            <a:r>
              <a:rPr lang="ru-RU" sz="2800" b="1" i="1" dirty="0">
                <a:solidFill>
                  <a:srgbClr val="C00000"/>
                </a:solidFill>
              </a:rPr>
              <a:t>24,9%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664" y="6192345"/>
            <a:ext cx="3114092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 anchor="ctr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Торговля – </a:t>
            </a:r>
            <a:r>
              <a:rPr lang="ru-RU" sz="2800" b="1" i="1" dirty="0">
                <a:solidFill>
                  <a:srgbClr val="C00000"/>
                </a:solidFill>
              </a:rPr>
              <a:t>21,2% </a:t>
            </a:r>
          </a:p>
        </p:txBody>
      </p:sp>
    </p:spTree>
    <p:extLst>
      <p:ext uri="{BB962C8B-B14F-4D97-AF65-F5344CB8AC3E}">
        <p14:creationId xmlns:p14="http://schemas.microsoft.com/office/powerpoint/2010/main" val="37301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892480" cy="2492895"/>
          </a:xfrm>
        </p:spPr>
        <p:txBody>
          <a:bodyPr anchor="b">
            <a:noAutofit/>
          </a:bodyPr>
          <a:lstStyle/>
          <a:p>
            <a:pPr algn="ctr"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главы администрации Воскресенского муниципального района за 2017 год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" y="149382"/>
            <a:ext cx="1121430" cy="131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93309"/>
            <a:ext cx="7595509" cy="44655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163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</TotalTime>
  <Words>1005</Words>
  <Application>Microsoft Office PowerPoint</Application>
  <PresentationFormat>Экран (4:3)</PresentationFormat>
  <Paragraphs>161</Paragraphs>
  <Slides>90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Поток</vt:lpstr>
      <vt:lpstr>Отчет главы администрации Воскресенского муниципального района за 2017 год</vt:lpstr>
      <vt:lpstr>Консолидированный бюджет района</vt:lpstr>
      <vt:lpstr>Поступления от использования муниципального имущества </vt:lpstr>
      <vt:lpstr>Экономия бюджетных средств от проведения закупок в форме торгов и методом запросов котировок </vt:lpstr>
      <vt:lpstr>В 2017 году осуществлялась реализация 18 муниципальных программ, на финансовое обеспечение реализации которых было направлено из разных источников 528,8 млн.руб.  (в 2016 году - 482,0 млн.руб.). </vt:lpstr>
      <vt:lpstr>Налоговые доходы</vt:lpstr>
      <vt:lpstr>Неналоговые доходы</vt:lpstr>
      <vt:lpstr>Объем отгруженной продукции, млн.руб.</vt:lpstr>
      <vt:lpstr>Лидирующие отросли экономики:</vt:lpstr>
      <vt:lpstr>Программа развития производительных сил</vt:lpstr>
      <vt:lpstr>ООО «Светлоярское»</vt:lpstr>
      <vt:lpstr>В 2017 году запущена первая рабочая камера выращивания шампиньонов ООО «Агрокомбинат «Ветлужский»</vt:lpstr>
      <vt:lpstr>О промышленности</vt:lpstr>
      <vt:lpstr>Предприятиями лесного комплекса </vt:lpstr>
      <vt:lpstr>ООО «Рельеф»</vt:lpstr>
      <vt:lpstr>На территории района работают  14 арендаторов. Площадь под арендой 56% от площади лесничества.</vt:lpstr>
      <vt:lpstr>«День посадки леса 2017»</vt:lpstr>
      <vt:lpstr>Благодаря противопожарным мероприятиям лесных пожаров в 2017 году не зарегистрировано</vt:lpstr>
      <vt:lpstr>Воскресенское районное лесничество заняло  2 место из 35 районных лесничеств в конкурсе «Лучшее лесничество года»</vt:lpstr>
      <vt:lpstr>ООО «Светлояр»</vt:lpstr>
      <vt:lpstr>Продукция ООО «Светлоярское»</vt:lpstr>
      <vt:lpstr>Ерошкина</vt:lpstr>
      <vt:lpstr>Индекс физического объема продукции сельского хозяйства составил 113,6%, в т.ч.: растениеводство – 133,1%, животноводство – 107,6%. </vt:lpstr>
      <vt:lpstr>Важное место занимает производство кормов для животноводства</vt:lpstr>
      <vt:lpstr>Растениеводство</vt:lpstr>
      <vt:lpstr>Поголовье коров возросло на 16 голов и составило 696 голов</vt:lpstr>
      <vt:lpstr>ООО «Светлоярское»</vt:lpstr>
      <vt:lpstr>Доля занятых в сфере малого и среднего бизнеса от общей численности занятых в экономике района составила 65,4%</vt:lpstr>
      <vt:lpstr>Воскресенский Фонд поддержки предпринимательства получил Сертификат на соответствие Стандарту деятельности центров поддержки предпринимательства </vt:lpstr>
      <vt:lpstr>На территории района зарегистрировано: - 12 средних предприятий  - 92 малых предприятия  - 487 предпринимателей без образования юридического лица </vt:lpstr>
      <vt:lpstr>Потребительский рынок</vt:lpstr>
      <vt:lpstr>В 2017 году на территории района действовало 194 объекта торговли </vt:lpstr>
      <vt:lpstr>Магазин «Универсал»  ИП Силютин М.Ю.</vt:lpstr>
      <vt:lpstr>Магазин «Мебель» ООО «Воскресенский ТЦ» получил звание «Лучший магазин 2017 года»</vt:lpstr>
      <vt:lpstr>Оборот общественного питания за 2017 год составил 29,5 млн.руб. </vt:lpstr>
      <vt:lpstr>Никуличева Л.В. кондитер ПО «Воскресенский хлебокомбинат» </vt:lpstr>
      <vt:lpstr>Встречи с предпринимателями</vt:lpstr>
      <vt:lpstr>Объем инвестиций в основной капитал по полному кругу организаций за 2017 год составил  250 млн. рублей  (в 2016 году – 236,9 млн.руб.)</vt:lpstr>
      <vt:lpstr>Строительство физкультурно-оздоровительного комплекса</vt:lpstr>
      <vt:lpstr>На конец 2017 года газифицированы: северо-западная, центральная,  южная часть р.п.Воскресенское, д.Бараново, д.Капустиха, д.Чернышиха, д.Осиновка , построен  новый газопровод в  с. Владимирское</vt:lpstr>
      <vt:lpstr>Для детей-сирот приобретено  16 квартир на первичном  и вторичном рынках</vt:lpstr>
      <vt:lpstr>Выделено 62 земельных участка для жилищного строительства,  из них:  - 48 предоставлены в аренду - 14 переданы в собственность</vt:lpstr>
      <vt:lpstr>Программа поддержки местных инициатив</vt:lpstr>
      <vt:lpstr>Силами ООО «Теплоцентраль» и МУП ЖКХ «Водоканал» выполнен значительный объем ремонтных и восстановительных работ</vt:lpstr>
      <vt:lpstr>Автопарк МУП «Воскресенское ПАП» пополнился автобусом  ГАЗЕЛЬ NEXT</vt:lpstr>
      <vt:lpstr>Ремонт автостанции  р.п. Воскресенское</vt:lpstr>
      <vt:lpstr>Презентация PowerPoint</vt:lpstr>
      <vt:lpstr>Волонтерский эколого-просветительский лагерь «Просвет-2017»</vt:lpstr>
      <vt:lpstr>Акция «Чистые берега»</vt:lpstr>
      <vt:lpstr>«ИНТУРМАРКЕТ – 2017»</vt:lpstr>
      <vt:lpstr>Презентация PowerPoint</vt:lpstr>
      <vt:lpstr>В  2017 году  присвоено звание «Ветеран труда» по наградам  35 жителям района,  110 гражданам присвоено звание «Ветеран труда Нижегородской области»</vt:lpstr>
      <vt:lpstr>Среднемесячная заработная  плата работающих:</vt:lpstr>
      <vt:lpstr>Уровень регистрируемой безработицы на 01.01.2018 – 0,46%, при областном – 0,4%. </vt:lpstr>
      <vt:lpstr>Проведено 7 заседаний межведомственной комиссии по вопросам занятости и заработной платы </vt:lpstr>
      <vt:lpstr>Количество зарегистрированных преступлений составило 165 (2016 год - 135), в том числе: - 4 убийства (2016 год - 2),  - 57 краж (2016 год - 44),   - 3 грабежа (2016 год - 1),  - 6 мошенничеств (2016 год - 9). </vt:lpstr>
      <vt:lpstr>Произошло 29 ДТП, в них погибло 4 человека и 36 получили ранения. Пресечено 1674 нарушений ПДД. Задержано 144 водителя в состоянии опьянения.</vt:lpstr>
      <vt:lpstr>Проведено 42  учения и тренировки  с личным составом  формирований ГО и ЧС </vt:lpstr>
      <vt:lpstr>Работа с детьми по формированию навыков действий в условиях чрезвычайной ситуации</vt:lpstr>
      <vt:lpstr>Воскресенская ЕДДС</vt:lpstr>
      <vt:lpstr>В 2017 году социальную поддержку получили  10213 получателей, населению выплачено  123,1 млн.руб.  </vt:lpstr>
      <vt:lpstr>Красный крест в п.Калиниха</vt:lpstr>
      <vt:lpstr>Выдача технических средств реабилитации пунктом проката ТСР</vt:lpstr>
      <vt:lpstr>Отдых детей на базе ГБУ «Центр социального обслуживания граждан пожилого возраста и инвалидов»</vt:lpstr>
      <vt:lpstr>В течение 2017 года в комиссию по определению нуждаемости граждан  в социальных услугах поступило 377 заявлений для получения социальных услуг </vt:lpstr>
      <vt:lpstr>В 2017 году снизились показатели смертности населения от болезней системы кровообращения, болезней органов пищеварения, злокачественных новообразований. В целом снизились показатели смертности от внешних причин.</vt:lpstr>
      <vt:lpstr>Новый оборудованный «Соболь» для отделения скорой помощи</vt:lpstr>
      <vt:lpstr>По программе «Телемедицина» поступило оборудование на 9154 тыс.руб.</vt:lpstr>
      <vt:lpstr>По областной субвенции было выделено 2431,4 тыс. руб. на приобретение спортивного оборудования, детской мебели, компьютерной техники, игрового оборудования</vt:lpstr>
      <vt:lpstr>В 2017 году насчитывалось  75 выпускников 11-х классов и 142 выпускника 9-х классов </vt:lpstr>
      <vt:lpstr>Дополнительное образование реализуется в 3 учреждениях </vt:lpstr>
      <vt:lpstr> Всего учреждениями культуры района в 2017 году оказано услуг на сумму 2657,7 тыс. руб. </vt:lpstr>
      <vt:lpstr>Хор ветеранов ЦКД «Наследие»</vt:lpstr>
      <vt:lpstr>Ансамбль «Раздолье»</vt:lpstr>
      <vt:lpstr>В администрацию поступило 242 письменных обращения, 38 человек принято главой администрации, 64 обращения поступило на сайт администрации.</vt:lpstr>
      <vt:lpstr>Основные вопросы обращений жителей  района: - оказание материальной помощи на ремонт жилого помещения;  - содержание дорог;  - газификация, электро- и водоснабжение;  - уличное освещение;  - благоустройство населенных пунктов; - предоставление жилья детям - сиротам.</vt:lpstr>
      <vt:lpstr>31 октября был принят новый состав Общественного совета</vt:lpstr>
      <vt:lpstr>Выездная встреча главы администрации с населением Староустинского сельсовета</vt:lpstr>
      <vt:lpstr>Проект ландшафтного дизайна набережной р.п. Воскресенское </vt:lpstr>
      <vt:lpstr>Проект ландшафтного дизайна набережной р.п. Воскресенское </vt:lpstr>
      <vt:lpstr>10 апреля - прямая линия с населением </vt:lpstr>
      <vt:lpstr>Приемы граждан депутатом  ГД ФС Кавиновым А.А.</vt:lpstr>
      <vt:lpstr>В 2017 вышло 52 номера газеты,   24 выпуска теле-интернет - версии «Живая газета» и  43 выпуска Воскресенского радио.</vt:lpstr>
      <vt:lpstr>Награды всероссийского конкурса «Моя провинция»</vt:lpstr>
      <vt:lpstr>Презентация PowerPoint</vt:lpstr>
      <vt:lpstr>МФЦ Воскресенского района в 2017 году предоставлено 12 081 услуги</vt:lpstr>
      <vt:lpstr>Структурными подразделениями и администрациями муниципальных образований района в 2017 году было предоставлено  16026 муниципальных услуг </vt:lpstr>
      <vt:lpstr>По оценке уровня социально-экономического развития Воскресенский район занимает 32 место из 52 муниципальных образований Нижегородской области</vt:lpstr>
      <vt:lpstr>"Наша главная цель — улучшение качества жизни нижегородцев, независимо от места проживания….  …Я считаю, что достичь этих целей можно, незамедлительно начав работу по четырем основным направлениям: рост региональной экономики и улучшение инвестиционного климата; повышение эффективности управления; развитие человеческого капитала и формирование современной инфраструктуры".  </vt:lpstr>
      <vt:lpstr>Отчет главы администрации Воскресенского муниципального района за 2017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Vorob'eva</dc:creator>
  <cp:lastModifiedBy>Vorob'eva</cp:lastModifiedBy>
  <cp:revision>187</cp:revision>
  <dcterms:created xsi:type="dcterms:W3CDTF">2018-02-09T11:24:22Z</dcterms:created>
  <dcterms:modified xsi:type="dcterms:W3CDTF">2018-03-26T12:26:30Z</dcterms:modified>
</cp:coreProperties>
</file>