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ppt/drawings/drawing14.xml" ContentType="application/vnd.openxmlformats-officedocument.drawingml.chartshapes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23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8"/>
  </p:notesMasterIdLst>
  <p:handoutMasterIdLst>
    <p:handoutMasterId r:id="rId49"/>
  </p:handoutMasterIdLst>
  <p:sldIdLst>
    <p:sldId id="385" r:id="rId2"/>
    <p:sldId id="258" r:id="rId3"/>
    <p:sldId id="259" r:id="rId4"/>
    <p:sldId id="386" r:id="rId5"/>
    <p:sldId id="329" r:id="rId6"/>
    <p:sldId id="387" r:id="rId7"/>
    <p:sldId id="390" r:id="rId8"/>
    <p:sldId id="388" r:id="rId9"/>
    <p:sldId id="391" r:id="rId10"/>
    <p:sldId id="360" r:id="rId11"/>
    <p:sldId id="308" r:id="rId12"/>
    <p:sldId id="302" r:id="rId13"/>
    <p:sldId id="270" r:id="rId14"/>
    <p:sldId id="335" r:id="rId15"/>
    <p:sldId id="361" r:id="rId16"/>
    <p:sldId id="362" r:id="rId17"/>
    <p:sldId id="392" r:id="rId18"/>
    <p:sldId id="364" r:id="rId19"/>
    <p:sldId id="365" r:id="rId20"/>
    <p:sldId id="366" r:id="rId21"/>
    <p:sldId id="338" r:id="rId22"/>
    <p:sldId id="269" r:id="rId23"/>
    <p:sldId id="393" r:id="rId24"/>
    <p:sldId id="369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322" r:id="rId33"/>
    <p:sldId id="401" r:id="rId34"/>
    <p:sldId id="403" r:id="rId35"/>
    <p:sldId id="404" r:id="rId36"/>
    <p:sldId id="405" r:id="rId37"/>
    <p:sldId id="406" r:id="rId38"/>
    <p:sldId id="407" r:id="rId39"/>
    <p:sldId id="409" r:id="rId40"/>
    <p:sldId id="410" r:id="rId41"/>
    <p:sldId id="411" r:id="rId42"/>
    <p:sldId id="412" r:id="rId43"/>
    <p:sldId id="413" r:id="rId44"/>
    <p:sldId id="415" r:id="rId45"/>
    <p:sldId id="414" r:id="rId46"/>
    <p:sldId id="297" r:id="rId4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B776D"/>
    <a:srgbClr val="333300"/>
    <a:srgbClr val="E7D5EF"/>
    <a:srgbClr val="97E1A3"/>
    <a:srgbClr val="F6EC2A"/>
    <a:srgbClr val="EF8479"/>
    <a:srgbClr val="FF99FF"/>
    <a:srgbClr val="00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8900" autoAdjust="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&#1044;&#1054;&#1050;&#1059;&#1052;&#1045;&#1053;&#1058;&#1067;\2018\&#1055;&#1056;&#1045;&#1047;&#1045;&#1053;&#1058;&#1040;&#1062;&#1048;&#1071;%20&#1087;&#1086;%20&#1087;&#1088;&#1086;&#1077;&#1082;&#1090;&#1091;%20&#1088;&#1077;&#1096;&#1077;&#1085;&#1080;&#1103;\&#1055;&#1088;&#1077;&#1079;&#1077;&#1085;&#1090;&#1072;&#1094;&#1080;&#1103;%202018%20&#1075;%20&#1087;&#1086;%20&#1087;&#1088;&#1086;&#1077;&#1082;&#1090;&#1091;%20&#1088;&#1077;&#1096;.%20&#1086;%20&#1073;&#1102;&#1076;&#1078;&#1077;&#1090;&#1077;\&#1050;&#1085;&#1080;&#1075;&#1072;1%20&#1082;%202018%20&#1075;&#1086;&#1076;&#1091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2018\&#1055;&#1056;&#1045;&#1047;&#1045;&#1053;&#1058;&#1040;&#1062;&#1048;&#1071;%20&#1087;&#1086;%20&#1087;&#1088;&#1086;&#1077;&#1082;&#1090;&#1091;%20&#1088;&#1077;&#1096;&#1077;&#1085;&#1080;&#1103;\&#1055;&#1088;&#1077;&#1079;&#1077;&#1085;&#1090;&#1072;&#1094;&#1080;&#1103;%202018%20&#1075;%20&#1087;&#1086;%20&#1087;&#1088;&#1086;&#1077;&#1082;&#1090;&#1091;%20&#1088;&#1077;&#1096;.%20&#1086;%20&#1073;&#1102;&#1076;&#1078;&#1077;&#1090;&#1077;\&#1050;&#1085;&#1080;&#1075;&#1072;1%20&#1082;%202018%20&#1075;&#1086;&#1076;&#109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5957407202783803E-2"/>
                  <c:y val="-0.3270151819257964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Доходы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37765287324129E-2"/>
                  <c:y val="-0.4692806431903929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Расходы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доходы</c:v>
                </c:pt>
                <c:pt idx="1">
                  <c:v> расходы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80</c:v>
                </c:pt>
                <c:pt idx="1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006976"/>
        <c:axId val="145008512"/>
        <c:axId val="0"/>
      </c:bar3DChart>
      <c:catAx>
        <c:axId val="145006976"/>
        <c:scaling>
          <c:orientation val="minMax"/>
        </c:scaling>
        <c:delete val="1"/>
        <c:axPos val="b"/>
        <c:majorTickMark val="out"/>
        <c:minorTickMark val="none"/>
        <c:tickLblPos val="none"/>
        <c:crossAx val="145008512"/>
        <c:crosses val="autoZero"/>
        <c:auto val="1"/>
        <c:lblAlgn val="ctr"/>
        <c:lblOffset val="100"/>
        <c:noMultiLvlLbl val="0"/>
      </c:catAx>
      <c:valAx>
        <c:axId val="14500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500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38467353773142E-2"/>
          <c:w val="1"/>
          <c:h val="0.7877125754943582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19762</c:v>
                </c:pt>
                <c:pt idx="1">
                  <c:v>19682</c:v>
                </c:pt>
                <c:pt idx="2">
                  <c:v>19522</c:v>
                </c:pt>
                <c:pt idx="3">
                  <c:v>19377</c:v>
                </c:pt>
                <c:pt idx="4">
                  <c:v>19242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5216"/>
        <c:axId val="145226752"/>
      </c:lineChart>
      <c:catAx>
        <c:axId val="1452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45226752"/>
        <c:crosses val="autoZero"/>
        <c:auto val="1"/>
        <c:lblAlgn val="ctr"/>
        <c:lblOffset val="100"/>
        <c:noMultiLvlLbl val="0"/>
      </c:catAx>
      <c:valAx>
        <c:axId val="14522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22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4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48553435485193E-2"/>
          <c:y val="6.8227750693665185E-2"/>
          <c:w val="0.62658027253610726"/>
          <c:h val="0.8635444986126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том числе налоговые и неналоговые доходы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Первоначальный план 2017 года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133.80000000000001</c:v>
                </c:pt>
                <c:pt idx="1">
                  <c:v>178.4</c:v>
                </c:pt>
                <c:pt idx="2">
                  <c:v>188</c:v>
                </c:pt>
                <c:pt idx="3">
                  <c:v>197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Первоначальный план 2017 года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240.4</c:v>
                </c:pt>
                <c:pt idx="1">
                  <c:v>421.9</c:v>
                </c:pt>
                <c:pt idx="2">
                  <c:v>408.7</c:v>
                </c:pt>
                <c:pt idx="3">
                  <c:v>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398528"/>
        <c:axId val="241400064"/>
      </c:barChart>
      <c:catAx>
        <c:axId val="241398528"/>
        <c:scaling>
          <c:orientation val="minMax"/>
        </c:scaling>
        <c:delete val="1"/>
        <c:axPos val="b"/>
        <c:majorTickMark val="none"/>
        <c:minorTickMark val="none"/>
        <c:tickLblPos val="none"/>
        <c:crossAx val="241400064"/>
        <c:crosses val="autoZero"/>
        <c:auto val="0"/>
        <c:lblAlgn val="ctr"/>
        <c:lblOffset val="100"/>
        <c:noMultiLvlLbl val="0"/>
      </c:catAx>
      <c:valAx>
        <c:axId val="2414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398528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75998768163173E-2"/>
          <c:y val="7.2295335064552014E-4"/>
          <c:w val="0.74299476469106074"/>
          <c:h val="0.81933250664570811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26"/>
          <c:dPt>
            <c:idx val="0"/>
            <c:bubble3D val="0"/>
            <c:spPr>
              <a:solidFill>
                <a:srgbClr val="7F7F7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8CC844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0861220472440974E-2"/>
          <c:y val="0.7638888888888952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85135569732018"/>
          <c:y val="0.16018486740193122"/>
          <c:w val="0.81509437547874797"/>
          <c:h val="0.67942109510514159"/>
        </c:manualLayout>
      </c:layout>
      <c:pie3DChart>
        <c:varyColors val="1"/>
        <c:ser>
          <c:idx val="0"/>
          <c:order val="0"/>
          <c:tx>
            <c:strRef>
              <c:f>'2018г'!$A$27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7F7F7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26"/>
            <c:spPr>
              <a:solidFill>
                <a:srgbClr val="8CC844"/>
              </a:solidFill>
            </c:spPr>
          </c:dPt>
          <c:cat>
            <c:strRef>
              <c:f>'2018г'!$B$26:$D$26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'2018г'!$B$27:$D$27</c:f>
              <c:numCache>
                <c:formatCode>0.0%</c:formatCode>
                <c:ptCount val="3"/>
                <c:pt idx="0">
                  <c:v>1.9000000000000135E-2</c:v>
                </c:pt>
                <c:pt idx="1">
                  <c:v>0.37800000000000206</c:v>
                </c:pt>
                <c:pt idx="2">
                  <c:v>0.60300000000000065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6416660038707933E-2"/>
          <c:y val="0.7824072806116577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5585922551815E-2"/>
          <c:y val="0.12371050913042184"/>
          <c:w val="0.61540137515584692"/>
          <c:h val="0.53904545836370488"/>
        </c:manualLayout>
      </c:layout>
      <c:pie3DChart>
        <c:varyColors val="1"/>
        <c:ser>
          <c:idx val="0"/>
          <c:order val="0"/>
          <c:tx>
            <c:strRef>
              <c:f>'2018г'!$A$49</c:f>
              <c:strCache>
                <c:ptCount val="1"/>
              </c:strCache>
            </c:strRef>
          </c:tx>
          <c:explosion val="19"/>
          <c:dPt>
            <c:idx val="0"/>
            <c:bubble3D val="0"/>
            <c:spPr>
              <a:solidFill>
                <a:srgbClr val="7F7F7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8CC844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490309718673233"/>
                  <c:y val="5.2877593546516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'2018г'!$B$48:$D$48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'2018г'!$B$49:$D$49</c:f>
              <c:numCache>
                <c:formatCode>0.0%</c:formatCode>
                <c:ptCount val="3"/>
                <c:pt idx="0">
                  <c:v>1.9000000000000135E-2</c:v>
                </c:pt>
                <c:pt idx="1">
                  <c:v>0.37300000000000205</c:v>
                </c:pt>
                <c:pt idx="2">
                  <c:v>0.60800000000000065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ffectLst/>
              </a:rPr>
              <a:t>2018 год: 562,5 млн.рублей</a:t>
            </a:r>
          </a:p>
        </c:rich>
      </c:tx>
      <c:layout>
        <c:manualLayout>
          <c:xMode val="edge"/>
          <c:yMode val="edge"/>
          <c:x val="0.1501335002237550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55807595190716"/>
          <c:w val="0.60640964607255476"/>
          <c:h val="0.69601720707011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год: 562,5 млн.рублей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6089074215014532E-2"/>
                  <c:y val="-1.10859350178090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76260996960878E-3"/>
                  <c:y val="5.7979381615692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73,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0914093657298717E-3"/>
                  <c:y val="1.01152154646243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475311673573E-3"/>
                  <c:y val="-3.94077858229795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Отрасли социальной сферы</c:v>
                </c:pt>
                <c:pt idx="4">
                  <c:v>Межбюджетные трансферты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7.9</c:v>
                </c:pt>
                <c:pt idx="1">
                  <c:v>3.2</c:v>
                </c:pt>
                <c:pt idx="2">
                  <c:v>3.7</c:v>
                </c:pt>
                <c:pt idx="3">
                  <c:v>73.099999999999994</c:v>
                </c:pt>
                <c:pt idx="4">
                  <c:v>10.3</c:v>
                </c:pt>
                <c:pt idx="5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07924664653048"/>
          <c:y val="0.28840362201300984"/>
          <c:w val="0.35403088649547765"/>
          <c:h val="0.557278306382836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2019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ffectLst/>
              </a:rPr>
              <a:t>год: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549,1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ffectLst/>
              </a:rPr>
              <a:t>млн.рублей</a:t>
            </a:r>
          </a:p>
        </c:rich>
      </c:tx>
      <c:layout>
        <c:manualLayout>
          <c:xMode val="edge"/>
          <c:yMode val="edge"/>
          <c:x val="0.1501335002237550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55807595190716"/>
          <c:w val="0.71103540284601141"/>
          <c:h val="0.75441921383735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год: 562,5 млн.рублей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17310882594965E-2"/>
                  <c:y val="-6.31995750472169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76,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334861098296042E-3"/>
                  <c:y val="2.55331872847461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976096817867696E-2"/>
                  <c:y val="-2.55262436118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Отрасли социальной сферы</c:v>
                </c:pt>
                <c:pt idx="4">
                  <c:v>Межбюджетные трансферты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7.7</c:v>
                </c:pt>
                <c:pt idx="1">
                  <c:v>2.4</c:v>
                </c:pt>
                <c:pt idx="2">
                  <c:v>0.7</c:v>
                </c:pt>
                <c:pt idx="3">
                  <c:v>76.2</c:v>
                </c:pt>
                <c:pt idx="4">
                  <c:v>11.1</c:v>
                </c:pt>
                <c:pt idx="5">
                  <c:v>1.9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2020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ffectLst/>
              </a:rPr>
              <a:t>год: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577,7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ffectLst/>
              </a:rPr>
              <a:t>млн.рублей</a:t>
            </a:r>
          </a:p>
        </c:rich>
      </c:tx>
      <c:layout>
        <c:manualLayout>
          <c:xMode val="edge"/>
          <c:yMode val="edge"/>
          <c:x val="0.1501335002237550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5514740786377"/>
          <c:y val="0.16837745149217137"/>
          <c:w val="0.72826478876084477"/>
          <c:h val="0.83162254850782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год: 562,5 млн.рублей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239109795881266E-2"/>
                  <c:y val="-2.52279464571014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256597751764953E-3"/>
                  <c:y val="-6.30787641220818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56685620789609E-2"/>
                  <c:y val="-0.260483006045880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921523871085031E-2"/>
                  <c:y val="-8.59307523656760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278585207704192E-3"/>
                  <c:y val="-2.07168686705707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Отрасли социальной сферы</c:v>
                </c:pt>
                <c:pt idx="4">
                  <c:v>Межбюджетные трансферты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7.5</c:v>
                </c:pt>
                <c:pt idx="1">
                  <c:v>2.9</c:v>
                </c:pt>
                <c:pt idx="2">
                  <c:v>0.6</c:v>
                </c:pt>
                <c:pt idx="3">
                  <c:v>75.900000000000006</c:v>
                </c:pt>
                <c:pt idx="4">
                  <c:v>11.1</c:v>
                </c:pt>
                <c:pt idx="5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91957507366904E-2"/>
          <c:y val="0.25467521699056594"/>
          <c:w val="0.90761608498526614"/>
          <c:h val="0.38160535652644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6EC2A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94.5</c:v>
                </c:pt>
                <c:pt idx="1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0000066130218339E-2"/>
          <c:y val="0.64192997939523777"/>
          <c:w val="0.89999986773956331"/>
          <c:h val="0.160340814866745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91957507366904E-2"/>
          <c:y val="0.23850619723848787"/>
          <c:w val="0.81103290110622628"/>
          <c:h val="0.378540624489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94.7</c:v>
                </c:pt>
                <c:pt idx="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4.527803788996991E-2"/>
          <c:y val="0.62762828566953177"/>
          <c:w val="0.84225562239116292"/>
          <c:h val="0.181905363385801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571741032371027E-2"/>
          <c:y val="6.0659813356663754E-2"/>
          <c:w val="0.87087270341209089"/>
          <c:h val="0.7982250656167978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0772794705009711E-2"/>
                  <c:y val="-5.599410599990790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Д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оходы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704705390092E-2"/>
                  <c:y val="-5.52632499884883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Р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асходы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Лист4!$A$4:$A$5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Лист4!$B$4:$B$5</c:f>
              <c:numCache>
                <c:formatCode>General</c:formatCode>
                <c:ptCount val="2"/>
                <c:pt idx="0">
                  <c:v>150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042432"/>
        <c:axId val="145044224"/>
        <c:axId val="0"/>
      </c:bar3DChart>
      <c:catAx>
        <c:axId val="145042432"/>
        <c:scaling>
          <c:orientation val="minMax"/>
        </c:scaling>
        <c:delete val="1"/>
        <c:axPos val="b"/>
        <c:majorTickMark val="out"/>
        <c:minorTickMark val="none"/>
        <c:tickLblPos val="none"/>
        <c:crossAx val="145044224"/>
        <c:crosses val="autoZero"/>
        <c:auto val="1"/>
        <c:lblAlgn val="ctr"/>
        <c:lblOffset val="100"/>
        <c:noMultiLvlLbl val="0"/>
      </c:catAx>
      <c:valAx>
        <c:axId val="145044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504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19730194433226E-2"/>
          <c:y val="0.29624029661579415"/>
          <c:w val="0.88916643670416551"/>
          <c:h val="0.416374966587081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94.7</c:v>
                </c:pt>
                <c:pt idx="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9"/>
            <c:spPr>
              <a:solidFill>
                <a:srgbClr val="97E1A3"/>
              </a:solidFill>
            </c:spPr>
          </c:dPt>
          <c:dPt>
            <c:idx val="1"/>
            <c:bubble3D val="0"/>
            <c:spPr>
              <a:solidFill>
                <a:srgbClr val="E7D5EF"/>
              </a:solidFill>
              <a:ln>
                <a:solidFill>
                  <a:srgbClr val="E7D5EF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78.3</c:v>
                </c:pt>
                <c:pt idx="1">
                  <c:v>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97E1A3"/>
              </a:solidFill>
            </c:spPr>
          </c:dPt>
          <c:dPt>
            <c:idx val="1"/>
            <c:bubble3D val="0"/>
            <c:spPr>
              <a:solidFill>
                <a:srgbClr val="E7D5EF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84.5</c:v>
                </c:pt>
                <c:pt idx="1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7D5EF"/>
            </a:solidFill>
          </c:spPr>
          <c:dPt>
            <c:idx val="0"/>
            <c:bubble3D val="0"/>
            <c:explosion val="15"/>
            <c:spPr>
              <a:solidFill>
                <a:srgbClr val="97E1A3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86.3</c:v>
                </c:pt>
                <c:pt idx="1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71741032371027E-2"/>
          <c:y val="6.0659813356663754E-2"/>
          <c:w val="0.87087270341209089"/>
          <c:h val="0.7982250656167978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069568"/>
        <c:axId val="145071104"/>
        <c:axId val="0"/>
      </c:bar3DChart>
      <c:catAx>
        <c:axId val="145069568"/>
        <c:scaling>
          <c:orientation val="minMax"/>
        </c:scaling>
        <c:delete val="1"/>
        <c:axPos val="b"/>
        <c:majorTickMark val="out"/>
        <c:minorTickMark val="none"/>
        <c:tickLblPos val="none"/>
        <c:crossAx val="145071104"/>
        <c:crosses val="autoZero"/>
        <c:auto val="1"/>
        <c:lblAlgn val="ctr"/>
        <c:lblOffset val="100"/>
        <c:noMultiLvlLbl val="0"/>
      </c:catAx>
      <c:valAx>
        <c:axId val="145071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506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1567.7</c:v>
                </c:pt>
                <c:pt idx="1">
                  <c:v>1626.4</c:v>
                </c:pt>
                <c:pt idx="2">
                  <c:v>1828.2</c:v>
                </c:pt>
                <c:pt idx="3">
                  <c:v>1948.8</c:v>
                </c:pt>
                <c:pt idx="4">
                  <c:v>2124.6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714112"/>
        <c:axId val="241258880"/>
      </c:barChart>
      <c:catAx>
        <c:axId val="24471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41258880"/>
        <c:crosses val="autoZero"/>
        <c:auto val="1"/>
        <c:lblAlgn val="ctr"/>
        <c:lblOffset val="100"/>
        <c:noMultiLvlLbl val="0"/>
      </c:catAx>
      <c:valAx>
        <c:axId val="241258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471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6199157947965E-2"/>
          <c:y val="6.0326074588323807E-2"/>
          <c:w val="0.86100275256772241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79.3</c:v>
                </c:pt>
                <c:pt idx="1">
                  <c:v>82.6</c:v>
                </c:pt>
                <c:pt idx="2">
                  <c:v>93.7</c:v>
                </c:pt>
                <c:pt idx="3">
                  <c:v>100.6</c:v>
                </c:pt>
                <c:pt idx="4">
                  <c:v>110.4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136576"/>
        <c:axId val="242138112"/>
      </c:barChart>
      <c:catAx>
        <c:axId val="24213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42138112"/>
        <c:crosses val="autoZero"/>
        <c:auto val="1"/>
        <c:lblAlgn val="ctr"/>
        <c:lblOffset val="100"/>
        <c:noMultiLvlLbl val="0"/>
      </c:catAx>
      <c:valAx>
        <c:axId val="24213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213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8573407413451"/>
          <c:y val="6.0326148619442597E-2"/>
          <c:w val="0.86100275256772241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923.7</c:v>
                </c:pt>
                <c:pt idx="1">
                  <c:v>977.7</c:v>
                </c:pt>
                <c:pt idx="2">
                  <c:v>1002.7</c:v>
                </c:pt>
                <c:pt idx="3">
                  <c:v>1056.8</c:v>
                </c:pt>
                <c:pt idx="4">
                  <c:v>1113.9000000000001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728192"/>
        <c:axId val="244729728"/>
      </c:barChart>
      <c:catAx>
        <c:axId val="24472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44729728"/>
        <c:crosses val="autoZero"/>
        <c:auto val="1"/>
        <c:lblAlgn val="ctr"/>
        <c:lblOffset val="100"/>
        <c:noMultiLvlLbl val="0"/>
      </c:catAx>
      <c:valAx>
        <c:axId val="244729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472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222181141986"/>
          <c:y val="3.876557602884359E-2"/>
          <c:w val="0.88518648201201677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1651.2</c:v>
                </c:pt>
                <c:pt idx="1">
                  <c:v>1723.3</c:v>
                </c:pt>
                <c:pt idx="2">
                  <c:v>1795</c:v>
                </c:pt>
                <c:pt idx="3">
                  <c:v>1878.2</c:v>
                </c:pt>
                <c:pt idx="4">
                  <c:v>1977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355776"/>
        <c:axId val="241357568"/>
      </c:barChart>
      <c:catAx>
        <c:axId val="24135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41357568"/>
        <c:crosses val="autoZero"/>
        <c:auto val="1"/>
        <c:lblAlgn val="ctr"/>
        <c:lblOffset val="100"/>
        <c:noMultiLvlLbl val="0"/>
      </c:catAx>
      <c:valAx>
        <c:axId val="24135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135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260032438560757"/>
          <c:w val="0.99948467264321061"/>
          <c:h val="0.65995308591156499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delete val="1"/>
            </c:dLbl>
            <c:dLbl>
              <c:idx val="1"/>
              <c:layout>
                <c:manualLayout>
                  <c:x val="-0.05"/>
                  <c:y val="0.10115180137729765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15698,2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22222222222221E-2"/>
                  <c:y val="0.1012387095389754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16100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222222222222215E-2"/>
                  <c:y val="0.1054314024581061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16968,5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8888888888889E-2"/>
                  <c:y val="0.1046435066549120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17885,4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прогн показат'!$V$8:$Z$8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'динамика прогн показат'!$V$9:$Z$9</c:f>
              <c:numCache>
                <c:formatCode>General</c:formatCode>
                <c:ptCount val="5"/>
                <c:pt idx="0">
                  <c:v>20424</c:v>
                </c:pt>
                <c:pt idx="1">
                  <c:v>22147.4</c:v>
                </c:pt>
                <c:pt idx="2">
                  <c:v>23416.400000000001</c:v>
                </c:pt>
                <c:pt idx="3">
                  <c:v>24680.2</c:v>
                </c:pt>
                <c:pt idx="4">
                  <c:v>26014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139584"/>
        <c:axId val="145150720"/>
      </c:lineChart>
      <c:catAx>
        <c:axId val="1451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50720"/>
        <c:crosses val="autoZero"/>
        <c:auto val="1"/>
        <c:lblAlgn val="ctr"/>
        <c:lblOffset val="100"/>
        <c:tickLblSkip val="1"/>
        <c:tickMarkSkip val="2014"/>
        <c:noMultiLvlLbl val="0"/>
      </c:catAx>
      <c:valAx>
        <c:axId val="145150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13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00000000000001E-2"/>
          <c:y val="9.0274811052893339E-2"/>
          <c:w val="0.97222222222222221"/>
          <c:h val="0.69374804299146475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</a:t>
                    </a:r>
                    <a:r>
                      <a: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555555555555555E-2"/>
                  <c:y val="-0.10666711461255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-9.4815212988937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-8.296331136532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222222222222221E-2"/>
                  <c:y val="-8.296331136532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прогн показат'!$P$30:$T$30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'динамика прогн показат'!$P$31:$T$31</c:f>
              <c:numCache>
                <c:formatCode>General</c:formatCode>
                <c:ptCount val="5"/>
                <c:pt idx="0">
                  <c:v>107.5</c:v>
                </c:pt>
                <c:pt idx="1">
                  <c:v>104.4</c:v>
                </c:pt>
                <c:pt idx="2">
                  <c:v>104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169792"/>
        <c:axId val="145197312"/>
      </c:lineChart>
      <c:catAx>
        <c:axId val="1451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97312"/>
        <c:crosses val="autoZero"/>
        <c:auto val="1"/>
        <c:lblAlgn val="ctr"/>
        <c:lblOffset val="100"/>
        <c:noMultiLvlLbl val="0"/>
      </c:catAx>
      <c:valAx>
        <c:axId val="14519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16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BF62C-AA68-4130-BC2A-1DFAAB8FA91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96AE2D-E4EF-4A98-B12C-F6CBFE68A6D0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 на территории  района, поддержка малого и среднего предпринимательства на муниципальном уровне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8AA31473-4964-4E20-9B2A-433423069FAA}" type="parTrans" cxnId="{224E2E3D-42F2-4C9F-A41C-AC6EBF3B055F}">
      <dgm:prSet/>
      <dgm:spPr/>
      <dgm:t>
        <a:bodyPr/>
        <a:lstStyle/>
        <a:p>
          <a:endParaRPr lang="ru-RU"/>
        </a:p>
      </dgm:t>
    </dgm:pt>
    <dgm:pt modelId="{6C81CB01-4B3E-4F4D-A73A-DBE19382D97C}" type="sibTrans" cxnId="{224E2E3D-42F2-4C9F-A41C-AC6EBF3B055F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42491AB-DB8F-4CD2-A8C9-FBDA1D57C578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 эффективности  и  оптимизация  бюджетных  расходов, повышение  качества  оказываемых  услуг</a:t>
          </a:r>
          <a:endParaRPr lang="ru-RU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7574D-1C23-4634-BE57-689B0C8B836A}" type="parTrans" cxnId="{47F6840D-8CAA-4867-AD03-EA24FBAA5DA0}">
      <dgm:prSet/>
      <dgm:spPr/>
      <dgm:t>
        <a:bodyPr/>
        <a:lstStyle/>
        <a:p>
          <a:endParaRPr lang="ru-RU"/>
        </a:p>
      </dgm:t>
    </dgm:pt>
    <dgm:pt modelId="{8B6727D7-8417-4426-BA13-CD7AB5FB414F}" type="sibTrans" cxnId="{47F6840D-8CAA-4867-AD03-EA24FBAA5DA0}">
      <dgm:prSet/>
      <dgm:spPr/>
      <dgm:t>
        <a:bodyPr/>
        <a:lstStyle/>
        <a:p>
          <a:endParaRPr lang="ru-RU"/>
        </a:p>
      </dgm:t>
    </dgm:pt>
    <dgm:pt modelId="{C3FD35BA-9DA8-4CB3-AC72-ECFE229E5A54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 качества  финансового  контроля  в  управлении  бюджетным процессом</a:t>
          </a:r>
          <a:endParaRPr lang="ru-RU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11984-A419-4798-B530-18D748B4AB33}" type="parTrans" cxnId="{AFBEE180-1060-4474-AD50-94D28DDD986E}">
      <dgm:prSet/>
      <dgm:spPr/>
      <dgm:t>
        <a:bodyPr/>
        <a:lstStyle/>
        <a:p>
          <a:endParaRPr lang="ru-RU"/>
        </a:p>
      </dgm:t>
    </dgm:pt>
    <dgm:pt modelId="{6791A551-F130-4479-A71F-46F1C7A6F3A3}" type="sibTrans" cxnId="{AFBEE180-1060-4474-AD50-94D28DDD986E}">
      <dgm:prSet/>
      <dgm:spPr/>
      <dgm:t>
        <a:bodyPr/>
        <a:lstStyle/>
        <a:p>
          <a:endParaRPr lang="ru-RU"/>
        </a:p>
      </dgm:t>
    </dgm:pt>
    <dgm:pt modelId="{9C615E99-8575-4736-B569-013EE2D509D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 принципов  открытости  и  прозрачности  управления муниципальными  финансами</a:t>
          </a:r>
          <a:endParaRPr lang="ru-RU" dirty="0">
            <a:solidFill>
              <a:srgbClr val="00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F943E-5FDA-43EB-B5C5-13E3E24B2481}" type="parTrans" cxnId="{40B099BF-7709-4FE6-B169-146781FFBFEC}">
      <dgm:prSet/>
      <dgm:spPr/>
      <dgm:t>
        <a:bodyPr/>
        <a:lstStyle/>
        <a:p>
          <a:endParaRPr lang="ru-RU"/>
        </a:p>
      </dgm:t>
    </dgm:pt>
    <dgm:pt modelId="{46B2F353-4784-4AA3-97F9-C89A3F5FEF05}" type="sibTrans" cxnId="{40B099BF-7709-4FE6-B169-146781FFBFEC}">
      <dgm:prSet/>
      <dgm:spPr/>
      <dgm:t>
        <a:bodyPr/>
        <a:lstStyle/>
        <a:p>
          <a:endParaRPr lang="ru-RU"/>
        </a:p>
      </dgm:t>
    </dgm:pt>
    <dgm:pt modelId="{F4B46B31-5874-48EE-AC7C-004D2ED3147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налогового  администрирования, повышение эффективности  управления  муниципальной  собственностью</a:t>
          </a:r>
          <a:endParaRPr lang="ru-RU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1A2DD-DEE3-47A1-9852-FAC574A79964}" type="parTrans" cxnId="{DDABE7D7-6F40-4A3D-8EF1-43619A743E92}">
      <dgm:prSet/>
      <dgm:spPr/>
      <dgm:t>
        <a:bodyPr/>
        <a:lstStyle/>
        <a:p>
          <a:endParaRPr lang="ru-RU"/>
        </a:p>
      </dgm:t>
    </dgm:pt>
    <dgm:pt modelId="{25DC99A1-7459-42FB-A117-3CD8C8107AD8}" type="sibTrans" cxnId="{DDABE7D7-6F40-4A3D-8EF1-43619A743E92}">
      <dgm:prSet/>
      <dgm:spPr/>
      <dgm:t>
        <a:bodyPr/>
        <a:lstStyle/>
        <a:p>
          <a:endParaRPr lang="ru-RU"/>
        </a:p>
      </dgm:t>
    </dgm:pt>
    <dgm:pt modelId="{29855A37-C437-409C-9854-CA6282241FE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сбалансированности  и  устойчивости  бюджетной системы  района</a:t>
          </a:r>
          <a:endParaRPr lang="ru-RU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685A9-922B-4990-ACB8-6B1F1642862B}" type="parTrans" cxnId="{232C4195-2D14-47DA-AF5C-9B3028A9AC5A}">
      <dgm:prSet/>
      <dgm:spPr/>
      <dgm:t>
        <a:bodyPr/>
        <a:lstStyle/>
        <a:p>
          <a:endParaRPr lang="ru-RU"/>
        </a:p>
      </dgm:t>
    </dgm:pt>
    <dgm:pt modelId="{FFE50402-F457-45E7-9F55-AF494152C476}" type="sibTrans" cxnId="{232C4195-2D14-47DA-AF5C-9B3028A9AC5A}">
      <dgm:prSet/>
      <dgm:spPr/>
      <dgm:t>
        <a:bodyPr/>
        <a:lstStyle/>
        <a:p>
          <a:endParaRPr lang="ru-RU"/>
        </a:p>
      </dgm:t>
    </dgm:pt>
    <dgm:pt modelId="{23093262-469C-46E8-935E-6D2730D42B28}" type="pres">
      <dgm:prSet presAssocID="{E24BF62C-AA68-4130-BC2A-1DFAAB8FA9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B0447E-0A1E-4ABD-80EF-BCCDE6A0C6DE}" type="pres">
      <dgm:prSet presAssocID="{E24BF62C-AA68-4130-BC2A-1DFAAB8FA917}" presName="Name1" presStyleCnt="0"/>
      <dgm:spPr/>
    </dgm:pt>
    <dgm:pt modelId="{7ED14772-262A-4322-861D-962FC8892B53}" type="pres">
      <dgm:prSet presAssocID="{E24BF62C-AA68-4130-BC2A-1DFAAB8FA917}" presName="cycle" presStyleCnt="0"/>
      <dgm:spPr/>
    </dgm:pt>
    <dgm:pt modelId="{66EEA1E6-7B7A-43D5-9B8C-3339878415C9}" type="pres">
      <dgm:prSet presAssocID="{E24BF62C-AA68-4130-BC2A-1DFAAB8FA917}" presName="srcNode" presStyleLbl="node1" presStyleIdx="0" presStyleCnt="6"/>
      <dgm:spPr/>
    </dgm:pt>
    <dgm:pt modelId="{811A6755-6AFF-4F41-9A02-C6803C4B2A71}" type="pres">
      <dgm:prSet presAssocID="{E24BF62C-AA68-4130-BC2A-1DFAAB8FA917}" presName="conn" presStyleLbl="parChTrans1D2" presStyleIdx="0" presStyleCnt="1"/>
      <dgm:spPr/>
      <dgm:t>
        <a:bodyPr/>
        <a:lstStyle/>
        <a:p>
          <a:endParaRPr lang="ru-RU"/>
        </a:p>
      </dgm:t>
    </dgm:pt>
    <dgm:pt modelId="{16C5441B-E9C7-4D61-8FF6-7EA9BF3BC5A8}" type="pres">
      <dgm:prSet presAssocID="{E24BF62C-AA68-4130-BC2A-1DFAAB8FA917}" presName="extraNode" presStyleLbl="node1" presStyleIdx="0" presStyleCnt="6"/>
      <dgm:spPr/>
    </dgm:pt>
    <dgm:pt modelId="{B33EA32C-7072-48D7-BB0D-47BE0DF1C605}" type="pres">
      <dgm:prSet presAssocID="{E24BF62C-AA68-4130-BC2A-1DFAAB8FA917}" presName="dstNode" presStyleLbl="node1" presStyleIdx="0" presStyleCnt="6"/>
      <dgm:spPr/>
    </dgm:pt>
    <dgm:pt modelId="{4DA0794C-4E2F-49A5-B378-3F61E1785240}" type="pres">
      <dgm:prSet presAssocID="{A196AE2D-E4EF-4A98-B12C-F6CBFE68A6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381C5-BE85-45A4-8862-87A1CDBDC7EB}" type="pres">
      <dgm:prSet presAssocID="{A196AE2D-E4EF-4A98-B12C-F6CBFE68A6D0}" presName="accent_1" presStyleCnt="0"/>
      <dgm:spPr/>
    </dgm:pt>
    <dgm:pt modelId="{D0C5D387-6AAB-464E-8186-6BD2CC9FF117}" type="pres">
      <dgm:prSet presAssocID="{A196AE2D-E4EF-4A98-B12C-F6CBFE68A6D0}" presName="accentRepeatNode" presStyleLbl="solidFgAcc1" presStyleIdx="0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FCEE41A-62AA-4193-89C7-328961AA2279}" type="pres">
      <dgm:prSet presAssocID="{F4B46B31-5874-48EE-AC7C-004D2ED3147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ADC8-F6C0-4483-B379-CFE296BDACE7}" type="pres">
      <dgm:prSet presAssocID="{F4B46B31-5874-48EE-AC7C-004D2ED31471}" presName="accent_2" presStyleCnt="0"/>
      <dgm:spPr/>
    </dgm:pt>
    <dgm:pt modelId="{208FFE8C-6F02-4684-8727-AF0F22D7DB66}" type="pres">
      <dgm:prSet presAssocID="{F4B46B31-5874-48EE-AC7C-004D2ED31471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DB0575A-6E26-4CE6-8155-853F3351C573}" type="pres">
      <dgm:prSet presAssocID="{29855A37-C437-409C-9854-CA6282241FE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02857-FFC5-4E58-8FAB-B61298BBBE06}" type="pres">
      <dgm:prSet presAssocID="{29855A37-C437-409C-9854-CA6282241FE3}" presName="accent_3" presStyleCnt="0"/>
      <dgm:spPr/>
    </dgm:pt>
    <dgm:pt modelId="{1FF01602-315F-4FEE-B2DF-52A7F1463C7C}" type="pres">
      <dgm:prSet presAssocID="{29855A37-C437-409C-9854-CA6282241FE3}" presName="accentRepeatNode" presStyleLbl="solidFgAcc1" presStyleIdx="2" presStyleCnt="6" custLinFactNeighborX="136" custLinFactNeighborY="-2422"/>
      <dgm:spPr>
        <a:solidFill>
          <a:srgbClr val="E7D5EF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FE9958A-7C99-4EEE-80C9-D349B9AE18DE}" type="pres">
      <dgm:prSet presAssocID="{342491AB-DB8F-4CD2-A8C9-FBDA1D57C57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974E-B633-4B31-A4B4-36E43B29D2E3}" type="pres">
      <dgm:prSet presAssocID="{342491AB-DB8F-4CD2-A8C9-FBDA1D57C578}" presName="accent_4" presStyleCnt="0"/>
      <dgm:spPr/>
    </dgm:pt>
    <dgm:pt modelId="{AA97E70A-85B4-4015-9263-B80B665F7D7C}" type="pres">
      <dgm:prSet presAssocID="{342491AB-DB8F-4CD2-A8C9-FBDA1D57C578}" presName="accentRepeatNode" presStyleLbl="solidFgAcc1" presStyleIdx="3" presStyleCnt="6"/>
      <dgm:spPr>
        <a:solidFill>
          <a:srgbClr val="E7D5EF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8542997-4FA4-4D5D-BA0D-EE016D9997B3}" type="pres">
      <dgm:prSet presAssocID="{C3FD35BA-9DA8-4CB3-AC72-ECFE229E5A5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6C692-AF9A-4610-B8E8-031453114664}" type="pres">
      <dgm:prSet presAssocID="{C3FD35BA-9DA8-4CB3-AC72-ECFE229E5A54}" presName="accent_5" presStyleCnt="0"/>
      <dgm:spPr/>
    </dgm:pt>
    <dgm:pt modelId="{6752188C-C2E0-4A93-8431-4304C037DDC7}" type="pres">
      <dgm:prSet presAssocID="{C3FD35BA-9DA8-4CB3-AC72-ECFE229E5A54}" presName="accentRepeatNode" presStyleLbl="solidFgAcc1" presStyleIdx="4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4E2283D-F551-44EA-8EB0-1204BC127BAA}" type="pres">
      <dgm:prSet presAssocID="{9C615E99-8575-4736-B569-013EE2D509D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229F-B146-47A4-A4EF-7DEE08A6FA16}" type="pres">
      <dgm:prSet presAssocID="{9C615E99-8575-4736-B569-013EE2D509D6}" presName="accent_6" presStyleCnt="0"/>
      <dgm:spPr/>
    </dgm:pt>
    <dgm:pt modelId="{522080C4-76AD-4D70-95E8-8D83BCE7842D}" type="pres">
      <dgm:prSet presAssocID="{9C615E99-8575-4736-B569-013EE2D509D6}" presName="accentRepeatNode" presStyleLbl="solidFgAcc1" presStyleIdx="5" presStyleCnt="6"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232C4195-2D14-47DA-AF5C-9B3028A9AC5A}" srcId="{E24BF62C-AA68-4130-BC2A-1DFAAB8FA917}" destId="{29855A37-C437-409C-9854-CA6282241FE3}" srcOrd="2" destOrd="0" parTransId="{94C685A9-922B-4990-ACB8-6B1F1642862B}" sibTransId="{FFE50402-F457-45E7-9F55-AF494152C476}"/>
    <dgm:cxn modelId="{DDABE7D7-6F40-4A3D-8EF1-43619A743E92}" srcId="{E24BF62C-AA68-4130-BC2A-1DFAAB8FA917}" destId="{F4B46B31-5874-48EE-AC7C-004D2ED31471}" srcOrd="1" destOrd="0" parTransId="{8E01A2DD-DEE3-47A1-9852-FAC574A79964}" sibTransId="{25DC99A1-7459-42FB-A117-3CD8C8107AD8}"/>
    <dgm:cxn modelId="{B6933E5D-DA10-4721-84D4-A861151D4D38}" type="presOf" srcId="{9C615E99-8575-4736-B569-013EE2D509D6}" destId="{04E2283D-F551-44EA-8EB0-1204BC127BAA}" srcOrd="0" destOrd="0" presId="urn:microsoft.com/office/officeart/2008/layout/VerticalCurvedList"/>
    <dgm:cxn modelId="{224E2E3D-42F2-4C9F-A41C-AC6EBF3B055F}" srcId="{E24BF62C-AA68-4130-BC2A-1DFAAB8FA917}" destId="{A196AE2D-E4EF-4A98-B12C-F6CBFE68A6D0}" srcOrd="0" destOrd="0" parTransId="{8AA31473-4964-4E20-9B2A-433423069FAA}" sibTransId="{6C81CB01-4B3E-4F4D-A73A-DBE19382D97C}"/>
    <dgm:cxn modelId="{98311021-6123-4E63-B92E-21FB7838F70E}" type="presOf" srcId="{E24BF62C-AA68-4130-BC2A-1DFAAB8FA917}" destId="{23093262-469C-46E8-935E-6D2730D42B28}" srcOrd="0" destOrd="0" presId="urn:microsoft.com/office/officeart/2008/layout/VerticalCurvedList"/>
    <dgm:cxn modelId="{BC124728-70C7-4CA5-BBD2-62A25DAA0707}" type="presOf" srcId="{6C81CB01-4B3E-4F4D-A73A-DBE19382D97C}" destId="{811A6755-6AFF-4F41-9A02-C6803C4B2A71}" srcOrd="0" destOrd="0" presId="urn:microsoft.com/office/officeart/2008/layout/VerticalCurvedList"/>
    <dgm:cxn modelId="{EC550724-1EEA-4391-857B-612A01606F7C}" type="presOf" srcId="{29855A37-C437-409C-9854-CA6282241FE3}" destId="{3DB0575A-6E26-4CE6-8155-853F3351C573}" srcOrd="0" destOrd="0" presId="urn:microsoft.com/office/officeart/2008/layout/VerticalCurvedList"/>
    <dgm:cxn modelId="{AC9DB02F-D0ED-4DD6-867A-1CD848E38D16}" type="presOf" srcId="{A196AE2D-E4EF-4A98-B12C-F6CBFE68A6D0}" destId="{4DA0794C-4E2F-49A5-B378-3F61E1785240}" srcOrd="0" destOrd="0" presId="urn:microsoft.com/office/officeart/2008/layout/VerticalCurvedList"/>
    <dgm:cxn modelId="{49457485-59A3-4BFB-BD74-86ED1215D5B5}" type="presOf" srcId="{F4B46B31-5874-48EE-AC7C-004D2ED31471}" destId="{7FCEE41A-62AA-4193-89C7-328961AA2279}" srcOrd="0" destOrd="0" presId="urn:microsoft.com/office/officeart/2008/layout/VerticalCurvedList"/>
    <dgm:cxn modelId="{AFBEE180-1060-4474-AD50-94D28DDD986E}" srcId="{E24BF62C-AA68-4130-BC2A-1DFAAB8FA917}" destId="{C3FD35BA-9DA8-4CB3-AC72-ECFE229E5A54}" srcOrd="4" destOrd="0" parTransId="{97511984-A419-4798-B530-18D748B4AB33}" sibTransId="{6791A551-F130-4479-A71F-46F1C7A6F3A3}"/>
    <dgm:cxn modelId="{28516DF2-0912-48AC-A54F-E3935D5B7102}" type="presOf" srcId="{342491AB-DB8F-4CD2-A8C9-FBDA1D57C578}" destId="{EFE9958A-7C99-4EEE-80C9-D349B9AE18DE}" srcOrd="0" destOrd="0" presId="urn:microsoft.com/office/officeart/2008/layout/VerticalCurvedList"/>
    <dgm:cxn modelId="{1FEB0B33-AA33-4DA9-9FBD-1804C6361049}" type="presOf" srcId="{C3FD35BA-9DA8-4CB3-AC72-ECFE229E5A54}" destId="{F8542997-4FA4-4D5D-BA0D-EE016D9997B3}" srcOrd="0" destOrd="0" presId="urn:microsoft.com/office/officeart/2008/layout/VerticalCurvedList"/>
    <dgm:cxn modelId="{40B099BF-7709-4FE6-B169-146781FFBFEC}" srcId="{E24BF62C-AA68-4130-BC2A-1DFAAB8FA917}" destId="{9C615E99-8575-4736-B569-013EE2D509D6}" srcOrd="5" destOrd="0" parTransId="{EC9F943E-5FDA-43EB-B5C5-13E3E24B2481}" sibTransId="{46B2F353-4784-4AA3-97F9-C89A3F5FEF05}"/>
    <dgm:cxn modelId="{47F6840D-8CAA-4867-AD03-EA24FBAA5DA0}" srcId="{E24BF62C-AA68-4130-BC2A-1DFAAB8FA917}" destId="{342491AB-DB8F-4CD2-A8C9-FBDA1D57C578}" srcOrd="3" destOrd="0" parTransId="{A687574D-1C23-4634-BE57-689B0C8B836A}" sibTransId="{8B6727D7-8417-4426-BA13-CD7AB5FB414F}"/>
    <dgm:cxn modelId="{CAA348B9-6A5D-44C5-9061-4D92DA362CFF}" type="presParOf" srcId="{23093262-469C-46E8-935E-6D2730D42B28}" destId="{1CB0447E-0A1E-4ABD-80EF-BCCDE6A0C6DE}" srcOrd="0" destOrd="0" presId="urn:microsoft.com/office/officeart/2008/layout/VerticalCurvedList"/>
    <dgm:cxn modelId="{22247D92-C97C-4E88-892B-949432DDB8FF}" type="presParOf" srcId="{1CB0447E-0A1E-4ABD-80EF-BCCDE6A0C6DE}" destId="{7ED14772-262A-4322-861D-962FC8892B53}" srcOrd="0" destOrd="0" presId="urn:microsoft.com/office/officeart/2008/layout/VerticalCurvedList"/>
    <dgm:cxn modelId="{C56D021B-3861-4F28-8403-6DAC1D072BF6}" type="presParOf" srcId="{7ED14772-262A-4322-861D-962FC8892B53}" destId="{66EEA1E6-7B7A-43D5-9B8C-3339878415C9}" srcOrd="0" destOrd="0" presId="urn:microsoft.com/office/officeart/2008/layout/VerticalCurvedList"/>
    <dgm:cxn modelId="{68984B52-2E5E-48C4-8C90-D6676BD7B541}" type="presParOf" srcId="{7ED14772-262A-4322-861D-962FC8892B53}" destId="{811A6755-6AFF-4F41-9A02-C6803C4B2A71}" srcOrd="1" destOrd="0" presId="urn:microsoft.com/office/officeart/2008/layout/VerticalCurvedList"/>
    <dgm:cxn modelId="{0B0B54FC-D846-4A19-BE0A-C42E5A4A906B}" type="presParOf" srcId="{7ED14772-262A-4322-861D-962FC8892B53}" destId="{16C5441B-E9C7-4D61-8FF6-7EA9BF3BC5A8}" srcOrd="2" destOrd="0" presId="urn:microsoft.com/office/officeart/2008/layout/VerticalCurvedList"/>
    <dgm:cxn modelId="{48D46211-B9F0-4836-B328-3484D403EE62}" type="presParOf" srcId="{7ED14772-262A-4322-861D-962FC8892B53}" destId="{B33EA32C-7072-48D7-BB0D-47BE0DF1C605}" srcOrd="3" destOrd="0" presId="urn:microsoft.com/office/officeart/2008/layout/VerticalCurvedList"/>
    <dgm:cxn modelId="{7C0D4C29-3E6E-421E-9731-3A64B3E75C2C}" type="presParOf" srcId="{1CB0447E-0A1E-4ABD-80EF-BCCDE6A0C6DE}" destId="{4DA0794C-4E2F-49A5-B378-3F61E1785240}" srcOrd="1" destOrd="0" presId="urn:microsoft.com/office/officeart/2008/layout/VerticalCurvedList"/>
    <dgm:cxn modelId="{C24045C2-B157-4125-9A23-C33EC793AC92}" type="presParOf" srcId="{1CB0447E-0A1E-4ABD-80EF-BCCDE6A0C6DE}" destId="{EB3381C5-BE85-45A4-8862-87A1CDBDC7EB}" srcOrd="2" destOrd="0" presId="urn:microsoft.com/office/officeart/2008/layout/VerticalCurvedList"/>
    <dgm:cxn modelId="{2CC42CDB-EAA9-4D4F-B8CF-E9640E6ABC24}" type="presParOf" srcId="{EB3381C5-BE85-45A4-8862-87A1CDBDC7EB}" destId="{D0C5D387-6AAB-464E-8186-6BD2CC9FF117}" srcOrd="0" destOrd="0" presId="urn:microsoft.com/office/officeart/2008/layout/VerticalCurvedList"/>
    <dgm:cxn modelId="{4A2F72DD-961B-4BBD-B38F-23CF6EA656DF}" type="presParOf" srcId="{1CB0447E-0A1E-4ABD-80EF-BCCDE6A0C6DE}" destId="{7FCEE41A-62AA-4193-89C7-328961AA2279}" srcOrd="3" destOrd="0" presId="urn:microsoft.com/office/officeart/2008/layout/VerticalCurvedList"/>
    <dgm:cxn modelId="{B85E9C37-1D0F-498A-98AE-8598F52CCC60}" type="presParOf" srcId="{1CB0447E-0A1E-4ABD-80EF-BCCDE6A0C6DE}" destId="{2B54ADC8-F6C0-4483-B379-CFE296BDACE7}" srcOrd="4" destOrd="0" presId="urn:microsoft.com/office/officeart/2008/layout/VerticalCurvedList"/>
    <dgm:cxn modelId="{4CA6A287-66A7-4EA3-94C8-0D0B51A6B485}" type="presParOf" srcId="{2B54ADC8-F6C0-4483-B379-CFE296BDACE7}" destId="{208FFE8C-6F02-4684-8727-AF0F22D7DB66}" srcOrd="0" destOrd="0" presId="urn:microsoft.com/office/officeart/2008/layout/VerticalCurvedList"/>
    <dgm:cxn modelId="{813782E2-3814-4792-A736-3D1B1EFDBFAA}" type="presParOf" srcId="{1CB0447E-0A1E-4ABD-80EF-BCCDE6A0C6DE}" destId="{3DB0575A-6E26-4CE6-8155-853F3351C573}" srcOrd="5" destOrd="0" presId="urn:microsoft.com/office/officeart/2008/layout/VerticalCurvedList"/>
    <dgm:cxn modelId="{845DF7BB-04FA-4261-AD5B-9BA913E54C08}" type="presParOf" srcId="{1CB0447E-0A1E-4ABD-80EF-BCCDE6A0C6DE}" destId="{4F002857-FFC5-4E58-8FAB-B61298BBBE06}" srcOrd="6" destOrd="0" presId="urn:microsoft.com/office/officeart/2008/layout/VerticalCurvedList"/>
    <dgm:cxn modelId="{8AB8785A-6D5C-47DC-A3BD-2279D187F084}" type="presParOf" srcId="{4F002857-FFC5-4E58-8FAB-B61298BBBE06}" destId="{1FF01602-315F-4FEE-B2DF-52A7F1463C7C}" srcOrd="0" destOrd="0" presId="urn:microsoft.com/office/officeart/2008/layout/VerticalCurvedList"/>
    <dgm:cxn modelId="{377CBB63-7429-4AF7-A194-657D84F61E79}" type="presParOf" srcId="{1CB0447E-0A1E-4ABD-80EF-BCCDE6A0C6DE}" destId="{EFE9958A-7C99-4EEE-80C9-D349B9AE18DE}" srcOrd="7" destOrd="0" presId="urn:microsoft.com/office/officeart/2008/layout/VerticalCurvedList"/>
    <dgm:cxn modelId="{FB4577C7-E1D7-4C91-8E3E-1ECCBB0F8C8C}" type="presParOf" srcId="{1CB0447E-0A1E-4ABD-80EF-BCCDE6A0C6DE}" destId="{9F75974E-B633-4B31-A4B4-36E43B29D2E3}" srcOrd="8" destOrd="0" presId="urn:microsoft.com/office/officeart/2008/layout/VerticalCurvedList"/>
    <dgm:cxn modelId="{0A8B9055-0051-43F7-A4FF-DFDF2F500BB8}" type="presParOf" srcId="{9F75974E-B633-4B31-A4B4-36E43B29D2E3}" destId="{AA97E70A-85B4-4015-9263-B80B665F7D7C}" srcOrd="0" destOrd="0" presId="urn:microsoft.com/office/officeart/2008/layout/VerticalCurvedList"/>
    <dgm:cxn modelId="{9D3CE36A-3998-49B9-ACA4-4E2FEC9813A3}" type="presParOf" srcId="{1CB0447E-0A1E-4ABD-80EF-BCCDE6A0C6DE}" destId="{F8542997-4FA4-4D5D-BA0D-EE016D9997B3}" srcOrd="9" destOrd="0" presId="urn:microsoft.com/office/officeart/2008/layout/VerticalCurvedList"/>
    <dgm:cxn modelId="{0AB26499-32C9-42B5-8E5D-3C125DB514CE}" type="presParOf" srcId="{1CB0447E-0A1E-4ABD-80EF-BCCDE6A0C6DE}" destId="{8626C692-AF9A-4610-B8E8-031453114664}" srcOrd="10" destOrd="0" presId="urn:microsoft.com/office/officeart/2008/layout/VerticalCurvedList"/>
    <dgm:cxn modelId="{A976FCBF-C258-4D9A-85E8-CA65900F8438}" type="presParOf" srcId="{8626C692-AF9A-4610-B8E8-031453114664}" destId="{6752188C-C2E0-4A93-8431-4304C037DDC7}" srcOrd="0" destOrd="0" presId="urn:microsoft.com/office/officeart/2008/layout/VerticalCurvedList"/>
    <dgm:cxn modelId="{2230A0A8-E1B7-4D8B-BDE4-D57B22E283A6}" type="presParOf" srcId="{1CB0447E-0A1E-4ABD-80EF-BCCDE6A0C6DE}" destId="{04E2283D-F551-44EA-8EB0-1204BC127BAA}" srcOrd="11" destOrd="0" presId="urn:microsoft.com/office/officeart/2008/layout/VerticalCurvedList"/>
    <dgm:cxn modelId="{476D4E7A-5EAB-44E5-99B1-7CE15F1449B8}" type="presParOf" srcId="{1CB0447E-0A1E-4ABD-80EF-BCCDE6A0C6DE}" destId="{3AA0229F-B146-47A4-A4EF-7DEE08A6FA16}" srcOrd="12" destOrd="0" presId="urn:microsoft.com/office/officeart/2008/layout/VerticalCurvedList"/>
    <dgm:cxn modelId="{6E40F0C3-5E04-4E36-90D8-9DA2176E68CE}" type="presParOf" srcId="{3AA0229F-B146-47A4-A4EF-7DEE08A6FA16}" destId="{522080C4-76AD-4D70-95E8-8D83BCE784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relationship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E7D5EF"/>
        </a:solidFill>
      </dgm:spPr>
      <dgm:t>
        <a:bodyPr/>
        <a:lstStyle/>
        <a:p>
          <a:pPr algn="ctr"/>
          <a:r>
            <a:rPr lang="ru-RU" sz="1400" b="1" i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/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/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0070C0"/>
        </a:solidFill>
      </dgm:spPr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/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5744066-B02E-4576-A7F1-E2464C0E1366}">
      <dgm:prSet phldrT="[Текст]"/>
      <dgm:spPr/>
      <dgm:t>
        <a:bodyPr/>
        <a:lstStyle/>
        <a:p>
          <a:endParaRPr lang="ru-RU" dirty="0"/>
        </a:p>
      </dgm:t>
    </dgm:pt>
    <dgm:pt modelId="{0677F5B0-6215-44F3-BDE3-BB79C72F21B8}" type="parTrans" cxnId="{22EC0AB5-9012-4936-BE1B-AF6CC7AEDCDB}">
      <dgm:prSet custScaleX="131984" custLinFactNeighborX="57500" custLinFactNeighborY="6492"/>
      <dgm:spPr/>
      <dgm:t>
        <a:bodyPr/>
        <a:lstStyle/>
        <a:p>
          <a:endParaRPr lang="ru-RU"/>
        </a:p>
      </dgm:t>
    </dgm:pt>
    <dgm:pt modelId="{BC236EC9-8B41-443E-BEDA-2F2BE533A095}" type="sibTrans" cxnId="{22EC0AB5-9012-4936-BE1B-AF6CC7AEDCDB}">
      <dgm:prSet/>
      <dgm:spPr/>
      <dgm:t>
        <a:bodyPr/>
        <a:lstStyle/>
        <a:p>
          <a:endParaRPr lang="ru-RU"/>
        </a:p>
      </dgm:t>
    </dgm:pt>
    <dgm:pt modelId="{9C91FA12-AC62-4A52-92E6-5E87EAE28BF6}">
      <dgm:prSet phldrT="[Текст]"/>
      <dgm:spPr/>
      <dgm:t>
        <a:bodyPr/>
        <a:lstStyle/>
        <a:p>
          <a:endParaRPr lang="ru-RU" dirty="0"/>
        </a:p>
      </dgm:t>
    </dgm:pt>
    <dgm:pt modelId="{0EFC1585-8944-4D09-8DCC-075604E1DAB7}" type="parTrans" cxnId="{AC09677F-9062-421F-BB43-4AC0612AEA44}">
      <dgm:prSet/>
      <dgm:spPr/>
      <dgm:t>
        <a:bodyPr/>
        <a:lstStyle/>
        <a:p>
          <a:endParaRPr lang="ru-RU"/>
        </a:p>
      </dgm:t>
    </dgm:pt>
    <dgm:pt modelId="{DF7A1295-DB09-4F60-BE2B-256F67B784CD}" type="sibTrans" cxnId="{AC09677F-9062-421F-BB43-4AC0612AEA44}">
      <dgm:prSet/>
      <dgm:spPr/>
      <dgm:t>
        <a:bodyPr/>
        <a:lstStyle/>
        <a:p>
          <a:endParaRPr lang="ru-RU"/>
        </a:p>
      </dgm:t>
    </dgm:pt>
    <dgm:pt modelId="{5BF636BB-5DDB-443B-BF03-7A764813EFC9}">
      <dgm:prSet phldrT="[Текст]"/>
      <dgm:spPr/>
      <dgm:t>
        <a:bodyPr/>
        <a:lstStyle/>
        <a:p>
          <a:endParaRPr lang="ru-RU" dirty="0"/>
        </a:p>
      </dgm:t>
    </dgm:pt>
    <dgm:pt modelId="{ECBC13CB-0E4B-4202-AAA0-8D11A0067FDC}" type="parTrans" cxnId="{71FA8F34-8092-4517-887C-26050E9F2A90}">
      <dgm:prSet/>
      <dgm:spPr/>
      <dgm:t>
        <a:bodyPr/>
        <a:lstStyle/>
        <a:p>
          <a:endParaRPr lang="ru-RU"/>
        </a:p>
      </dgm:t>
    </dgm:pt>
    <dgm:pt modelId="{E28794F7-086C-4C94-AB2B-831CC1639D1F}" type="sibTrans" cxnId="{71FA8F34-8092-4517-887C-26050E9F2A90}">
      <dgm:prSet/>
      <dgm:spPr/>
      <dgm:t>
        <a:bodyPr/>
        <a:lstStyle/>
        <a:p>
          <a:endParaRPr lang="ru-RU"/>
        </a:p>
      </dgm:t>
    </dgm:pt>
    <dgm:pt modelId="{B0A1EC5B-815C-4425-973C-68029EF41D7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DC5D5739-3654-4815-83B1-177EAF0BDD25}" type="parTrans" cxnId="{580A3158-E80C-4C86-8105-5AE393BA664B}">
      <dgm:prSet/>
      <dgm:spPr/>
      <dgm:t>
        <a:bodyPr/>
        <a:lstStyle/>
        <a:p>
          <a:endParaRPr lang="ru-RU" dirty="0"/>
        </a:p>
      </dgm:t>
    </dgm:pt>
    <dgm:pt modelId="{AA1BE4F7-E012-4997-ADED-902B244BA27E}" type="sibTrans" cxnId="{580A3158-E80C-4C86-8105-5AE393BA664B}">
      <dgm:prSet/>
      <dgm:spPr/>
      <dgm:t>
        <a:bodyPr/>
        <a:lstStyle/>
        <a:p>
          <a:endParaRPr lang="ru-RU"/>
        </a:p>
      </dgm:t>
    </dgm:pt>
    <dgm:pt modelId="{C35BFE0D-8D40-49C7-84A0-D02CDA978B8B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2A91E05-862A-476E-8C90-5D9C83A7BD2B}" type="parTrans" cxnId="{A9FD25EB-6056-4200-A1EC-1866E2BB1080}">
      <dgm:prSet/>
      <dgm:spPr/>
      <dgm:t>
        <a:bodyPr/>
        <a:lstStyle/>
        <a:p>
          <a:endParaRPr lang="ru-RU" dirty="0"/>
        </a:p>
      </dgm:t>
    </dgm:pt>
    <dgm:pt modelId="{CFA0926F-5890-43B8-94D6-CB7F1D59C669}" type="sibTrans" cxnId="{A9FD25EB-6056-4200-A1EC-1866E2BB1080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082CE592-953F-441B-B0C2-F864433A8493}" type="parTrans" cxnId="{C76B1FDD-1515-4548-A84A-CDE5C2B7076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4E037BB9-0FBE-485B-9D96-CA97E236F16F}">
      <dgm:prSet/>
      <dgm:spPr/>
      <dgm:t>
        <a:bodyPr/>
        <a:lstStyle/>
        <a:p>
          <a:endParaRPr lang="ru-RU" dirty="0"/>
        </a:p>
      </dgm:t>
    </dgm:pt>
    <dgm:pt modelId="{1BC0C76F-59B3-4CB2-A81C-773F8BFBB2D1}" type="parTrans" cxnId="{30BC86BE-C78E-4BDF-A18F-EC67709D7EF3}">
      <dgm:prSet/>
      <dgm:spPr/>
      <dgm:t>
        <a:bodyPr/>
        <a:lstStyle/>
        <a:p>
          <a:endParaRPr lang="ru-RU"/>
        </a:p>
      </dgm:t>
    </dgm:pt>
    <dgm:pt modelId="{661EBCA7-E4FC-4670-AE0C-E6651D40875B}" type="sibTrans" cxnId="{30BC86BE-C78E-4BDF-A18F-EC67709D7EF3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647" custLinFactNeighborX="-1450" custLinFactNeighborY="-8146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2" custScaleX="95235" custScaleY="86332" custRadScaleRad="99182" custRadScaleInc="107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2449-4EBC-4302-B256-364ED94D6C2F}" type="pres">
      <dgm:prSet presAssocID="{DC5D5739-3654-4815-83B1-177EAF0BDD25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FE506610-9E90-41A7-A422-EB70C350B050}" type="pres">
      <dgm:prSet presAssocID="{DC5D5739-3654-4815-83B1-177EAF0BDD25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790C8D0D-7FCC-415C-91A5-F97C81F47FA6}" type="pres">
      <dgm:prSet presAssocID="{B0A1EC5B-815C-4425-973C-68029EF41D7F}" presName="node" presStyleLbl="node1" presStyleIdx="1" presStyleCnt="12" custRadScaleRad="105713" custRadScaleInc="7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2" presStyleCnt="12" custScaleX="131984" custLinFactNeighborX="-10052" custLinFactNeighborY="310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2" presStyleCnt="12" custScaleX="105031" custScaleY="104463" custRadScaleRad="89449" custRadScaleInc="248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3" presStyleCnt="12" custRadScaleRad="96208" custRadScaleInc="-16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4" presStyleCnt="12" custRadScaleRad="69339" custRadScaleInc="29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2" custRadScaleRad="76503" custRadScaleInc="-141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2" custScaleX="138492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2" custRadScaleRad="71107" custRadScaleInc="135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2" custRadScaleRad="97478" custRadScaleInc="92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78620-3ECE-4B34-9A73-1D7C770EA3FB}" type="pres">
      <dgm:prSet presAssocID="{32A91E05-862A-476E-8C90-5D9C83A7BD2B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B2C5D6C6-7F34-4066-A2C1-3A1FA7BA6F70}" type="pres">
      <dgm:prSet presAssocID="{32A91E05-862A-476E-8C90-5D9C83A7BD2B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1E3E2163-F1EA-4E3B-9876-7601B98655DD}" type="pres">
      <dgm:prSet presAssocID="{C35BFE0D-8D40-49C7-84A0-D02CDA978B8B}" presName="node" presStyleLbl="node1" presStyleIdx="8" presStyleCnt="12" custRadScaleRad="84425" custRadScaleInc="-1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9" presStyleCnt="12" custRadScaleRad="99927" custRadScaleInc="19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10" presStyleCnt="12" custRadScaleRad="104609" custRadScaleInc="17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1" presStyleCnt="12" custRadScaleRad="90306" custRadScaleInc="-39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00FF3-5EF2-4556-B7CB-5EBE7BC8D130}" type="presOf" srcId="{C35BFE0D-8D40-49C7-84A0-D02CDA978B8B}" destId="{1E3E2163-F1EA-4E3B-9876-7601B98655DD}" srcOrd="0" destOrd="0" presId="urn:microsoft.com/office/officeart/2005/8/layout/radial5"/>
    <dgm:cxn modelId="{4A189105-0239-4451-ACE0-D31E9CBF66B8}" srcId="{6F647F05-65E5-443B-9310-4AF895EEC1B0}" destId="{3BA0FA79-0F0A-4F39-8C6F-85BF113366C3}" srcOrd="11" destOrd="0" parTransId="{66E51CD7-05D6-4658-BDAA-92C6F3E19708}" sibTransId="{3F86135B-3CC7-4CEB-B411-92453A9354E3}"/>
    <dgm:cxn modelId="{32EE6B59-151B-4DFF-91A5-B8BBF9E5CFAB}" type="presOf" srcId="{BC4B6763-2F33-4CCB-B9CC-377BBD0F0800}" destId="{A0B7EB92-DF16-476D-BB87-6C0D26E26F61}" srcOrd="0" destOrd="0" presId="urn:microsoft.com/office/officeart/2005/8/layout/radial5"/>
    <dgm:cxn modelId="{C76B1FDD-1515-4548-A84A-CDE5C2B70761}" srcId="{6F647F05-65E5-443B-9310-4AF895EEC1B0}" destId="{4B1A8440-411B-4A5D-AFC7-3583C59ADD0E}" srcOrd="2" destOrd="0" parTransId="{082CE592-953F-441B-B0C2-F864433A8493}" sibTransId="{0D0679BE-35CF-4C4A-B8A9-7CB6E4D6163D}"/>
    <dgm:cxn modelId="{FF0768D5-736B-4303-BD6A-9E5CCF52E764}" type="presOf" srcId="{C021BE46-16AF-4372-B2A0-67875E2C82CF}" destId="{DA660ED5-C4B7-4208-928A-B8DD66837486}" srcOrd="1" destOrd="0" presId="urn:microsoft.com/office/officeart/2005/8/layout/radial5"/>
    <dgm:cxn modelId="{92C789A7-50FC-487C-835A-422FCFB1CF44}" type="presOf" srcId="{62E153EB-408C-4CB3-B6CA-2A439518E14B}" destId="{83F11675-07D9-406F-853D-13FD28BBB805}" srcOrd="0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C4418C66-D1E8-4DD3-B783-689F2DA23817}" type="presOf" srcId="{08170AFC-8E89-4179-A96D-636AFFD8C3F3}" destId="{53D78D63-5F88-4163-9535-46A64127BD3A}" srcOrd="1" destOrd="0" presId="urn:microsoft.com/office/officeart/2005/8/layout/radial5"/>
    <dgm:cxn modelId="{07B537B3-157E-4163-BE0B-90C491EC5951}" type="presOf" srcId="{DC5D5739-3654-4815-83B1-177EAF0BDD25}" destId="{3AB02449-4EBC-4302-B256-364ED94D6C2F}" srcOrd="0" destOrd="0" presId="urn:microsoft.com/office/officeart/2005/8/layout/radial5"/>
    <dgm:cxn modelId="{580A3158-E80C-4C86-8105-5AE393BA664B}" srcId="{6F647F05-65E5-443B-9310-4AF895EEC1B0}" destId="{B0A1EC5B-815C-4425-973C-68029EF41D7F}" srcOrd="1" destOrd="0" parTransId="{DC5D5739-3654-4815-83B1-177EAF0BDD25}" sibTransId="{AA1BE4F7-E012-4997-ADED-902B244BA27E}"/>
    <dgm:cxn modelId="{E7BE5A31-4107-4281-9F7B-A5141996E5C9}" type="presOf" srcId="{B0A1EC5B-815C-4425-973C-68029EF41D7F}" destId="{790C8D0D-7FCC-415C-91A5-F97C81F47FA6}" srcOrd="0" destOrd="0" presId="urn:microsoft.com/office/officeart/2005/8/layout/radial5"/>
    <dgm:cxn modelId="{DA3D17C2-8A65-4160-9B01-A012F2CC24FE}" type="presOf" srcId="{082CE592-953F-441B-B0C2-F864433A8493}" destId="{A0E222DD-64BD-4A89-BBB9-2B80D8318D4A}" srcOrd="0" destOrd="0" presId="urn:microsoft.com/office/officeart/2005/8/layout/radial5"/>
    <dgm:cxn modelId="{52F6D51B-E8B4-48A5-929D-277E9CA65A91}" type="presOf" srcId="{8D513BD1-7137-4BB2-A1F4-1B02EFB0F34F}" destId="{4731EA70-1FA8-49F5-A6BF-4AE9CB97C303}" srcOrd="0" destOrd="0" presId="urn:microsoft.com/office/officeart/2005/8/layout/radial5"/>
    <dgm:cxn modelId="{89CDE29E-2BC4-4916-BB9C-B01E0BA2FF9D}" type="presOf" srcId="{A8FC0520-4E1C-47C9-9459-5A566E2A3269}" destId="{47F0322C-5978-482D-A409-1280E22C6D82}" srcOrd="1" destOrd="0" presId="urn:microsoft.com/office/officeart/2005/8/layout/radial5"/>
    <dgm:cxn modelId="{86B075AB-06CB-4837-8A66-F837EFDCED30}" type="presOf" srcId="{9F96D360-CB55-48DB-9778-BF90DCE1129E}" destId="{69EA0517-EDCB-4CEB-899F-D56DCF7B4404}" srcOrd="0" destOrd="0" presId="urn:microsoft.com/office/officeart/2005/8/layout/radial5"/>
    <dgm:cxn modelId="{A9FD25EB-6056-4200-A1EC-1866E2BB1080}" srcId="{6F647F05-65E5-443B-9310-4AF895EEC1B0}" destId="{C35BFE0D-8D40-49C7-84A0-D02CDA978B8B}" srcOrd="8" destOrd="0" parTransId="{32A91E05-862A-476E-8C90-5D9C83A7BD2B}" sibTransId="{CFA0926F-5890-43B8-94D6-CB7F1D59C669}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06644786-9A3F-48CE-BA93-68B8D6261C53}" type="presOf" srcId="{77DF95E1-3397-43CE-99EF-E82D1E9B2066}" destId="{7A035AEB-3A20-4DC3-9A60-032AB2743B03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728AA65-842C-43A2-8B30-A677AF8FB95F}" type="presOf" srcId="{8D513BD1-7137-4BB2-A1F4-1B02EFB0F34F}" destId="{8D15C70B-27DC-4BC4-8B54-1A6B8CC1DBC1}" srcOrd="1" destOrd="0" presId="urn:microsoft.com/office/officeart/2005/8/layout/radial5"/>
    <dgm:cxn modelId="{4C4E36CB-4790-4586-8B5E-24DE45FF7A3C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4" destOrd="0" parTransId="{A8FC0520-4E1C-47C9-9459-5A566E2A3269}" sibTransId="{93B10FAD-F9FB-447F-AB26-67CC3C3A8B52}"/>
    <dgm:cxn modelId="{993E2A50-E631-4EC5-A161-67020F5A34D9}" type="presOf" srcId="{D2A69AB7-A0A6-4501-95CD-2902A3384DE3}" destId="{FED909B6-8F19-4D98-AAC2-EBEEF4830C2B}" srcOrd="0" destOrd="0" presId="urn:microsoft.com/office/officeart/2005/8/layout/radial5"/>
    <dgm:cxn modelId="{13A3C060-02C2-440C-8999-733ED30C8C7E}" type="presOf" srcId="{6B4A9C71-5243-4375-98C7-BA189146832B}" destId="{8B82EA68-B59A-424E-9756-C221A13DB47F}" srcOrd="0" destOrd="0" presId="urn:microsoft.com/office/officeart/2005/8/layout/radial5"/>
    <dgm:cxn modelId="{22EC0AB5-9012-4936-BE1B-AF6CC7AEDCDB}" srcId="{6B4A9C71-5243-4375-98C7-BA189146832B}" destId="{45744066-B02E-4576-A7F1-E2464C0E1366}" srcOrd="1" destOrd="0" parTransId="{0677F5B0-6215-44F3-BDE3-BB79C72F21B8}" sibTransId="{BC236EC9-8B41-443E-BEDA-2F2BE533A095}"/>
    <dgm:cxn modelId="{CA650B5A-484E-4FA4-A2C3-60E7E8F817FF}" type="presOf" srcId="{77DF95E1-3397-43CE-99EF-E82D1E9B2066}" destId="{4273F29E-B93C-44D6-A671-FCDC77ED9BA3}" srcOrd="1" destOrd="0" presId="urn:microsoft.com/office/officeart/2005/8/layout/radial5"/>
    <dgm:cxn modelId="{091EB92C-55BC-43B4-903B-CA4A30485601}" type="presOf" srcId="{66E51CD7-05D6-4658-BDAA-92C6F3E19708}" destId="{C47D9E4B-AD47-4E79-B529-9B264E8F4F6B}" srcOrd="1" destOrd="0" presId="urn:microsoft.com/office/officeart/2005/8/layout/radial5"/>
    <dgm:cxn modelId="{B17AD0AC-43E3-45E1-9E48-EC8B1CB5BD5D}" type="presOf" srcId="{08170AFC-8E89-4179-A96D-636AFFD8C3F3}" destId="{DF27FC25-052B-426A-9E06-117E992234F6}" srcOrd="0" destOrd="0" presId="urn:microsoft.com/office/officeart/2005/8/layout/radial5"/>
    <dgm:cxn modelId="{9BCB608A-0A5E-4ADA-86A9-283215221B88}" type="presOf" srcId="{DC5D5739-3654-4815-83B1-177EAF0BDD25}" destId="{FE506610-9E90-41A7-A422-EB70C350B050}" srcOrd="1" destOrd="0" presId="urn:microsoft.com/office/officeart/2005/8/layout/radial5"/>
    <dgm:cxn modelId="{E7239DBA-8E0C-43F4-B5F3-3E3AFB946141}" type="presOf" srcId="{AA0A2BD5-A368-4F17-8E9D-23F1FC377812}" destId="{EB1C3899-7B42-47CD-912B-DD035472498D}" srcOrd="0" destOrd="0" presId="urn:microsoft.com/office/officeart/2005/8/layout/radial5"/>
    <dgm:cxn modelId="{8F149D82-5BC9-4056-BD5B-386F018DE736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27D181F-A955-4A58-9BBB-A64A6703201C}" type="presOf" srcId="{4E037BB9-0FBE-485B-9D96-CA97E236F16F}" destId="{EB1C3899-7B42-47CD-912B-DD035472498D}" srcOrd="0" destOrd="1" presId="urn:microsoft.com/office/officeart/2005/8/layout/radial5"/>
    <dgm:cxn modelId="{AA42EE02-6032-42A8-9987-55036734DA83}" type="presOf" srcId="{6F647F05-65E5-443B-9310-4AF895EEC1B0}" destId="{ED72E44C-8498-48F8-9652-E5DD6AC5818D}" srcOrd="0" destOrd="0" presId="urn:microsoft.com/office/officeart/2005/8/layout/radial5"/>
    <dgm:cxn modelId="{EA60BD94-54CE-450D-A117-19A3057D3DE3}" srcId="{6F647F05-65E5-443B-9310-4AF895EEC1B0}" destId="{637E412C-91EE-486E-8354-15F2384BE3EA}" srcOrd="3" destOrd="0" parTransId="{C021BE46-16AF-4372-B2A0-67875E2C82CF}" sibTransId="{6923DAD3-03A3-4184-9D76-6CCF9386A60A}"/>
    <dgm:cxn modelId="{3D298F8D-7730-4720-94EF-B08F939E41C7}" type="presOf" srcId="{BC4B6763-2F33-4CCB-B9CC-377BBD0F0800}" destId="{E3A5A4EE-729B-477E-AEA8-7FC61FA6B941}" srcOrd="1" destOrd="0" presId="urn:microsoft.com/office/officeart/2005/8/layout/radial5"/>
    <dgm:cxn modelId="{1A976768-17E0-4135-90C3-A0A1FBEE2DE4}" type="presOf" srcId="{66E51CD7-05D6-4658-BDAA-92C6F3E19708}" destId="{553B84E4-4A31-43DB-B3BF-8E8EF2B79F2D}" srcOrd="0" destOrd="0" presId="urn:microsoft.com/office/officeart/2005/8/layout/radial5"/>
    <dgm:cxn modelId="{30BC86BE-C78E-4BDF-A18F-EC67709D7EF3}" srcId="{AA0A2BD5-A368-4F17-8E9D-23F1FC377812}" destId="{4E037BB9-0FBE-485B-9D96-CA97E236F16F}" srcOrd="0" destOrd="0" parTransId="{1BC0C76F-59B3-4CB2-A81C-773F8BFBB2D1}" sibTransId="{661EBCA7-E4FC-4670-AE0C-E6651D40875B}"/>
    <dgm:cxn modelId="{71320FC6-68C8-4145-AACE-CB7B90450F25}" type="presOf" srcId="{C021BE46-16AF-4372-B2A0-67875E2C82CF}" destId="{06F93DE9-E67A-4CE1-BC6B-5C458B1137B0}" srcOrd="0" destOrd="0" presId="urn:microsoft.com/office/officeart/2005/8/layout/radial5"/>
    <dgm:cxn modelId="{AA9A52AA-5D6D-4ABC-8ACC-7EA59C750694}" type="presOf" srcId="{32A91E05-862A-476E-8C90-5D9C83A7BD2B}" destId="{F6C78620-3ECE-4B34-9A73-1D7C770EA3FB}" srcOrd="0" destOrd="0" presId="urn:microsoft.com/office/officeart/2005/8/layout/radial5"/>
    <dgm:cxn modelId="{0E4B93AF-11EF-4A03-9B49-1609FBF16A43}" type="presOf" srcId="{32A91E05-862A-476E-8C90-5D9C83A7BD2B}" destId="{B2C5D6C6-7F34-4066-A2C1-3A1FA7BA6F70}" srcOrd="1" destOrd="0" presId="urn:microsoft.com/office/officeart/2005/8/layout/radial5"/>
    <dgm:cxn modelId="{4DBF7B55-349F-4B42-90EA-AFBAC2EEB052}" type="presOf" srcId="{D78F1D4C-A2EF-4C56-940B-FB3F18A7298D}" destId="{EDA34655-9131-4731-957F-5382F53A0660}" srcOrd="0" destOrd="0" presId="urn:microsoft.com/office/officeart/2005/8/layout/radial5"/>
    <dgm:cxn modelId="{ABED2E02-15A5-4C16-B1D1-602D9ACBE16D}" type="presOf" srcId="{4B1A8440-411B-4A5D-AFC7-3583C59ADD0E}" destId="{73BC26A8-8D0F-45E6-9E3B-37EADD227262}" srcOrd="0" destOrd="0" presId="urn:microsoft.com/office/officeart/2005/8/layout/radial5"/>
    <dgm:cxn modelId="{71FA8F34-8092-4517-887C-26050E9F2A90}" srcId="{6B4A9C71-5243-4375-98C7-BA189146832B}" destId="{5BF636BB-5DDB-443B-BF03-7A764813EFC9}" srcOrd="3" destOrd="0" parTransId="{ECBC13CB-0E4B-4202-AAA0-8D11A0067FDC}" sibTransId="{E28794F7-086C-4C94-AB2B-831CC1639D1F}"/>
    <dgm:cxn modelId="{A00878C0-A87A-42B9-83D7-EE8880E34935}" srcId="{6F647F05-65E5-443B-9310-4AF895EEC1B0}" destId="{D78F1D4C-A2EF-4C56-940B-FB3F18A7298D}" srcOrd="10" destOrd="0" parTransId="{08170AFC-8E89-4179-A96D-636AFFD8C3F3}" sibTransId="{3B6B2775-EA0D-4CA6-A4A3-0187E341F68C}"/>
    <dgm:cxn modelId="{2699B24F-ACF8-4550-AD9A-F2660EC49258}" type="presOf" srcId="{420BA717-63F2-4ED1-9193-BDF0AD7BC7EB}" destId="{FFE63D16-C443-42C8-BB30-4CA61876A647}" srcOrd="0" destOrd="0" presId="urn:microsoft.com/office/officeart/2005/8/layout/radial5"/>
    <dgm:cxn modelId="{6F196EAE-17CF-4414-9FA3-1C9E9DAFB1F0}" type="presOf" srcId="{D63A74EC-A1EC-4823-AB28-835C2DE63D58}" destId="{E2EC1D87-F728-458A-8AB1-7A3D78F9D25E}" srcOrd="0" destOrd="0" presId="urn:microsoft.com/office/officeart/2005/8/layout/radial5"/>
    <dgm:cxn modelId="{41818503-99A8-476A-96AC-0287D543A5D6}" type="presOf" srcId="{A8FC0520-4E1C-47C9-9459-5A566E2A3269}" destId="{E7EAB10C-E176-4610-B2C6-BE8F83AD0F9B}" srcOrd="0" destOrd="0" presId="urn:microsoft.com/office/officeart/2005/8/layout/radial5"/>
    <dgm:cxn modelId="{AC09677F-9062-421F-BB43-4AC0612AEA44}" srcId="{6B4A9C71-5243-4375-98C7-BA189146832B}" destId="{9C91FA12-AC62-4A52-92E6-5E87EAE28BF6}" srcOrd="2" destOrd="0" parTransId="{0EFC1585-8944-4D09-8DCC-075604E1DAB7}" sibTransId="{DF7A1295-DB09-4F60-BE2B-256F67B784CD}"/>
    <dgm:cxn modelId="{6AFCD85F-4E83-4253-B57C-63DBA47E25CC}" type="presOf" srcId="{9DEE7B50-C1CB-48D2-999B-DF1098A88396}" destId="{881BA4B6-6173-4BE7-ACB0-127409627ABA}" srcOrd="1" destOrd="0" presId="urn:microsoft.com/office/officeart/2005/8/layout/radial5"/>
    <dgm:cxn modelId="{67C9C16B-C80C-4673-891A-0E15E285D84B}" type="presOf" srcId="{6598F354-400C-439C-BDD5-729D663E252E}" destId="{FA950D33-9BD9-4D37-A533-789F5554AFB5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F519C85-44F7-4E4D-AF80-8051405C3F98}" type="presOf" srcId="{3BA0FA79-0F0A-4F39-8C6F-85BF113366C3}" destId="{E0AC84DD-2093-416F-85DE-E547FE520660}" srcOrd="0" destOrd="0" presId="urn:microsoft.com/office/officeart/2005/8/layout/radial5"/>
    <dgm:cxn modelId="{773FC4FE-F49B-43D6-8994-46D6605CBA43}" type="presOf" srcId="{6598F354-400C-439C-BDD5-729D663E252E}" destId="{F326903B-AF5C-41D9-A950-9DE60C069BDF}" srcOrd="1" destOrd="0" presId="urn:microsoft.com/office/officeart/2005/8/layout/radial5"/>
    <dgm:cxn modelId="{ADC9DA9E-F2B6-4896-9683-798475FBAEB4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9" destOrd="0" parTransId="{77DF95E1-3397-43CE-99EF-E82D1E9B2066}" sibTransId="{69F9F7AF-4DAB-4B6C-A26F-22C945FB8A80}"/>
    <dgm:cxn modelId="{A7B02A78-EB42-463F-8CCA-740665AB810D}" type="presParOf" srcId="{8B82EA68-B59A-424E-9756-C221A13DB47F}" destId="{ED72E44C-8498-48F8-9652-E5DD6AC5818D}" srcOrd="0" destOrd="0" presId="urn:microsoft.com/office/officeart/2005/8/layout/radial5"/>
    <dgm:cxn modelId="{FDAD871A-62C1-4ACB-A9F5-E00A6097AAA7}" type="presParOf" srcId="{8B82EA68-B59A-424E-9756-C221A13DB47F}" destId="{4731EA70-1FA8-49F5-A6BF-4AE9CB97C303}" srcOrd="1" destOrd="0" presId="urn:microsoft.com/office/officeart/2005/8/layout/radial5"/>
    <dgm:cxn modelId="{1C413B24-9EBF-433B-89E6-0F7F9916767B}" type="presParOf" srcId="{4731EA70-1FA8-49F5-A6BF-4AE9CB97C303}" destId="{8D15C70B-27DC-4BC4-8B54-1A6B8CC1DBC1}" srcOrd="0" destOrd="0" presId="urn:microsoft.com/office/officeart/2005/8/layout/radial5"/>
    <dgm:cxn modelId="{2DA8793B-D65F-4C2F-8DF8-E76123ACCA2F}" type="presParOf" srcId="{8B82EA68-B59A-424E-9756-C221A13DB47F}" destId="{E2EC1D87-F728-458A-8AB1-7A3D78F9D25E}" srcOrd="2" destOrd="0" presId="urn:microsoft.com/office/officeart/2005/8/layout/radial5"/>
    <dgm:cxn modelId="{DD56AADB-EA41-4FC8-BCBF-2B902B13E6B5}" type="presParOf" srcId="{8B82EA68-B59A-424E-9756-C221A13DB47F}" destId="{3AB02449-4EBC-4302-B256-364ED94D6C2F}" srcOrd="3" destOrd="0" presId="urn:microsoft.com/office/officeart/2005/8/layout/radial5"/>
    <dgm:cxn modelId="{B0DD324F-5131-45A4-8E74-517D72293AF9}" type="presParOf" srcId="{3AB02449-4EBC-4302-B256-364ED94D6C2F}" destId="{FE506610-9E90-41A7-A422-EB70C350B050}" srcOrd="0" destOrd="0" presId="urn:microsoft.com/office/officeart/2005/8/layout/radial5"/>
    <dgm:cxn modelId="{7C24DD8F-6B75-4AF8-87A8-2025EBB5E0B2}" type="presParOf" srcId="{8B82EA68-B59A-424E-9756-C221A13DB47F}" destId="{790C8D0D-7FCC-415C-91A5-F97C81F47FA6}" srcOrd="4" destOrd="0" presId="urn:microsoft.com/office/officeart/2005/8/layout/radial5"/>
    <dgm:cxn modelId="{4857C1DB-3B6C-4EBE-B2DD-290D1C2FA5A4}" type="presParOf" srcId="{8B82EA68-B59A-424E-9756-C221A13DB47F}" destId="{A0E222DD-64BD-4A89-BBB9-2B80D8318D4A}" srcOrd="5" destOrd="0" presId="urn:microsoft.com/office/officeart/2005/8/layout/radial5"/>
    <dgm:cxn modelId="{7A558448-173A-419C-BFE0-616C6382638D}" type="presParOf" srcId="{A0E222DD-64BD-4A89-BBB9-2B80D8318D4A}" destId="{839DF450-14DD-4280-9AEE-DA73938E9B9D}" srcOrd="0" destOrd="0" presId="urn:microsoft.com/office/officeart/2005/8/layout/radial5"/>
    <dgm:cxn modelId="{D607D196-B98F-4BEF-8BBD-FA902A82D2D8}" type="presParOf" srcId="{8B82EA68-B59A-424E-9756-C221A13DB47F}" destId="{73BC26A8-8D0F-45E6-9E3B-37EADD227262}" srcOrd="6" destOrd="0" presId="urn:microsoft.com/office/officeart/2005/8/layout/radial5"/>
    <dgm:cxn modelId="{8DF4460F-72A4-43AB-8AC1-D02EA9EA2532}" type="presParOf" srcId="{8B82EA68-B59A-424E-9756-C221A13DB47F}" destId="{06F93DE9-E67A-4CE1-BC6B-5C458B1137B0}" srcOrd="7" destOrd="0" presId="urn:microsoft.com/office/officeart/2005/8/layout/radial5"/>
    <dgm:cxn modelId="{3C464C5C-8192-4C68-8916-F106B56D4F26}" type="presParOf" srcId="{06F93DE9-E67A-4CE1-BC6B-5C458B1137B0}" destId="{DA660ED5-C4B7-4208-928A-B8DD66837486}" srcOrd="0" destOrd="0" presId="urn:microsoft.com/office/officeart/2005/8/layout/radial5"/>
    <dgm:cxn modelId="{67FD98A4-42FC-47F5-84B4-3D44F640148C}" type="presParOf" srcId="{8B82EA68-B59A-424E-9756-C221A13DB47F}" destId="{D8B200F5-4D07-49B2-A587-C2FE6CEC49F8}" srcOrd="8" destOrd="0" presId="urn:microsoft.com/office/officeart/2005/8/layout/radial5"/>
    <dgm:cxn modelId="{C549B83A-1BE4-420B-B07A-F292A10852CA}" type="presParOf" srcId="{8B82EA68-B59A-424E-9756-C221A13DB47F}" destId="{E7EAB10C-E176-4610-B2C6-BE8F83AD0F9B}" srcOrd="9" destOrd="0" presId="urn:microsoft.com/office/officeart/2005/8/layout/radial5"/>
    <dgm:cxn modelId="{DDE01CD4-2FD8-410B-9F22-83F5C4CBEAA1}" type="presParOf" srcId="{E7EAB10C-E176-4610-B2C6-BE8F83AD0F9B}" destId="{47F0322C-5978-482D-A409-1280E22C6D82}" srcOrd="0" destOrd="0" presId="urn:microsoft.com/office/officeart/2005/8/layout/radial5"/>
    <dgm:cxn modelId="{81FCAC48-B41E-439E-A9A7-E6F80AC85B1A}" type="presParOf" srcId="{8B82EA68-B59A-424E-9756-C221A13DB47F}" destId="{FFE63D16-C443-42C8-BB30-4CA61876A647}" srcOrd="10" destOrd="0" presId="urn:microsoft.com/office/officeart/2005/8/layout/radial5"/>
    <dgm:cxn modelId="{B95E3FEC-FE78-4CE0-B536-77BAF938786B}" type="presParOf" srcId="{8B82EA68-B59A-424E-9756-C221A13DB47F}" destId="{FA950D33-9BD9-4D37-A533-789F5554AFB5}" srcOrd="11" destOrd="0" presId="urn:microsoft.com/office/officeart/2005/8/layout/radial5"/>
    <dgm:cxn modelId="{BD71C661-3071-4725-8404-DD664F908192}" type="presParOf" srcId="{FA950D33-9BD9-4D37-A533-789F5554AFB5}" destId="{F326903B-AF5C-41D9-A950-9DE60C069BDF}" srcOrd="0" destOrd="0" presId="urn:microsoft.com/office/officeart/2005/8/layout/radial5"/>
    <dgm:cxn modelId="{FF3BD99B-1342-434C-91B5-D2B9F42A9B87}" type="presParOf" srcId="{8B82EA68-B59A-424E-9756-C221A13DB47F}" destId="{EB1C3899-7B42-47CD-912B-DD035472498D}" srcOrd="12" destOrd="0" presId="urn:microsoft.com/office/officeart/2005/8/layout/radial5"/>
    <dgm:cxn modelId="{1BE6F9C2-25FB-4DC0-ADE5-699808454ADB}" type="presParOf" srcId="{8B82EA68-B59A-424E-9756-C221A13DB47F}" destId="{2F5553CB-2478-4421-B002-5FA728364A78}" srcOrd="13" destOrd="0" presId="urn:microsoft.com/office/officeart/2005/8/layout/radial5"/>
    <dgm:cxn modelId="{87F3EB5F-ACDB-4E79-AE07-6043C3A48D7B}" type="presParOf" srcId="{2F5553CB-2478-4421-B002-5FA728364A78}" destId="{881BA4B6-6173-4BE7-ACB0-127409627ABA}" srcOrd="0" destOrd="0" presId="urn:microsoft.com/office/officeart/2005/8/layout/radial5"/>
    <dgm:cxn modelId="{F75FF2BE-9767-4C85-BF0E-6EDF57E9461D}" type="presParOf" srcId="{8B82EA68-B59A-424E-9756-C221A13DB47F}" destId="{FED909B6-8F19-4D98-AAC2-EBEEF4830C2B}" srcOrd="14" destOrd="0" presId="urn:microsoft.com/office/officeart/2005/8/layout/radial5"/>
    <dgm:cxn modelId="{12834C2C-3312-41FA-9435-0E7734282BAE}" type="presParOf" srcId="{8B82EA68-B59A-424E-9756-C221A13DB47F}" destId="{A0B7EB92-DF16-476D-BB87-6C0D26E26F61}" srcOrd="15" destOrd="0" presId="urn:microsoft.com/office/officeart/2005/8/layout/radial5"/>
    <dgm:cxn modelId="{007D5F66-F003-47A0-B1D6-49ADF329FA7E}" type="presParOf" srcId="{A0B7EB92-DF16-476D-BB87-6C0D26E26F61}" destId="{E3A5A4EE-729B-477E-AEA8-7FC61FA6B941}" srcOrd="0" destOrd="0" presId="urn:microsoft.com/office/officeart/2005/8/layout/radial5"/>
    <dgm:cxn modelId="{E4CE2A71-F4CE-4D59-AD3F-CB46DAA0A4A4}" type="presParOf" srcId="{8B82EA68-B59A-424E-9756-C221A13DB47F}" destId="{69EA0517-EDCB-4CEB-899F-D56DCF7B4404}" srcOrd="16" destOrd="0" presId="urn:microsoft.com/office/officeart/2005/8/layout/radial5"/>
    <dgm:cxn modelId="{31EB3F53-F6C4-4FDC-9237-874139BD69D9}" type="presParOf" srcId="{8B82EA68-B59A-424E-9756-C221A13DB47F}" destId="{F6C78620-3ECE-4B34-9A73-1D7C770EA3FB}" srcOrd="17" destOrd="0" presId="urn:microsoft.com/office/officeart/2005/8/layout/radial5"/>
    <dgm:cxn modelId="{A32D066A-A0C8-489C-BCD9-EB551ADB8F90}" type="presParOf" srcId="{F6C78620-3ECE-4B34-9A73-1D7C770EA3FB}" destId="{B2C5D6C6-7F34-4066-A2C1-3A1FA7BA6F70}" srcOrd="0" destOrd="0" presId="urn:microsoft.com/office/officeart/2005/8/layout/radial5"/>
    <dgm:cxn modelId="{F576F758-3BFF-4589-9824-9F7D9118CF66}" type="presParOf" srcId="{8B82EA68-B59A-424E-9756-C221A13DB47F}" destId="{1E3E2163-F1EA-4E3B-9876-7601B98655DD}" srcOrd="18" destOrd="0" presId="urn:microsoft.com/office/officeart/2005/8/layout/radial5"/>
    <dgm:cxn modelId="{1A9DDF7F-2E64-4216-8839-9222CD497DCE}" type="presParOf" srcId="{8B82EA68-B59A-424E-9756-C221A13DB47F}" destId="{7A035AEB-3A20-4DC3-9A60-032AB2743B03}" srcOrd="19" destOrd="0" presId="urn:microsoft.com/office/officeart/2005/8/layout/radial5"/>
    <dgm:cxn modelId="{66F8070A-F9D9-443F-870B-5B098E6EC9E4}" type="presParOf" srcId="{7A035AEB-3A20-4DC3-9A60-032AB2743B03}" destId="{4273F29E-B93C-44D6-A671-FCDC77ED9BA3}" srcOrd="0" destOrd="0" presId="urn:microsoft.com/office/officeart/2005/8/layout/radial5"/>
    <dgm:cxn modelId="{64C4F4AA-FD95-422F-887F-604CD9D31E2B}" type="presParOf" srcId="{8B82EA68-B59A-424E-9756-C221A13DB47F}" destId="{83F11675-07D9-406F-853D-13FD28BBB805}" srcOrd="20" destOrd="0" presId="urn:microsoft.com/office/officeart/2005/8/layout/radial5"/>
    <dgm:cxn modelId="{0A4E87B6-76B5-4C5A-BBB4-F6FA30D64A01}" type="presParOf" srcId="{8B82EA68-B59A-424E-9756-C221A13DB47F}" destId="{DF27FC25-052B-426A-9E06-117E992234F6}" srcOrd="21" destOrd="0" presId="urn:microsoft.com/office/officeart/2005/8/layout/radial5"/>
    <dgm:cxn modelId="{00C33842-B415-49A7-ABC1-2BF77FD76316}" type="presParOf" srcId="{DF27FC25-052B-426A-9E06-117E992234F6}" destId="{53D78D63-5F88-4163-9535-46A64127BD3A}" srcOrd="0" destOrd="0" presId="urn:microsoft.com/office/officeart/2005/8/layout/radial5"/>
    <dgm:cxn modelId="{FDB96C34-FB08-4F42-9C7B-BD841FD20D76}" type="presParOf" srcId="{8B82EA68-B59A-424E-9756-C221A13DB47F}" destId="{EDA34655-9131-4731-957F-5382F53A0660}" srcOrd="22" destOrd="0" presId="urn:microsoft.com/office/officeart/2005/8/layout/radial5"/>
    <dgm:cxn modelId="{4CF2227E-F32F-4740-B7CF-D28DFE050C3B}" type="presParOf" srcId="{8B82EA68-B59A-424E-9756-C221A13DB47F}" destId="{553B84E4-4A31-43DB-B3BF-8E8EF2B79F2D}" srcOrd="23" destOrd="0" presId="urn:microsoft.com/office/officeart/2005/8/layout/radial5"/>
    <dgm:cxn modelId="{2E60CD7C-3CBB-49DB-B9FD-5C7D98DA5D16}" type="presParOf" srcId="{553B84E4-4A31-43DB-B3BF-8E8EF2B79F2D}" destId="{C47D9E4B-AD47-4E79-B529-9B264E8F4F6B}" srcOrd="0" destOrd="0" presId="urn:microsoft.com/office/officeart/2005/8/layout/radial5"/>
    <dgm:cxn modelId="{97154806-9031-4BC5-8D8E-F7F0B6089D84}" type="presParOf" srcId="{8B82EA68-B59A-424E-9756-C221A13DB47F}" destId="{E0AC84DD-2093-416F-85DE-E547FE520660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D7F84-EA97-45E3-A8AF-41ECED72ED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ACDC9A-250C-4303-A01E-80E3044DC745}" type="pres">
      <dgm:prSet presAssocID="{5ADD7F84-EA97-45E3-A8AF-41ECED72E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467A8-64E9-465D-949C-A41CE09625A8}" type="presOf" srcId="{5ADD7F84-EA97-45E3-A8AF-41ECED72EDA8}" destId="{3EACDC9A-250C-4303-A01E-80E3044DC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6755-6AFF-4F41-9A02-C6803C4B2A71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0794C-4E2F-49A5-B378-3F61E1785240}">
      <dsp:nvSpPr>
        <dsp:cNvPr id="0" name=""/>
        <dsp:cNvSpPr/>
      </dsp:nvSpPr>
      <dsp:spPr>
        <a:xfrm>
          <a:off x="410367" y="269227"/>
          <a:ext cx="7798804" cy="53825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 на территории  района, поддержка малого и среднего предпринимательства на муниципальном уровне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10367" y="269227"/>
        <a:ext cx="7798804" cy="538251"/>
      </dsp:txXfrm>
    </dsp:sp>
    <dsp:sp modelId="{D0C5D387-6AAB-464E-8186-6BD2CC9FF117}">
      <dsp:nvSpPr>
        <dsp:cNvPr id="0" name=""/>
        <dsp:cNvSpPr/>
      </dsp:nvSpPr>
      <dsp:spPr>
        <a:xfrm>
          <a:off x="73960" y="201946"/>
          <a:ext cx="672813" cy="67281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EE41A-62AA-4193-89C7-328961AA2279}">
      <dsp:nvSpPr>
        <dsp:cNvPr id="0" name=""/>
        <dsp:cNvSpPr/>
      </dsp:nvSpPr>
      <dsp:spPr>
        <a:xfrm>
          <a:off x="853115" y="1076502"/>
          <a:ext cx="7356056" cy="53825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налогового  администрирования, повышение эффективности  управления  муниципальной  собственностью</a:t>
          </a:r>
          <a:endParaRPr lang="ru-RU" sz="17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115" y="1076502"/>
        <a:ext cx="7356056" cy="538251"/>
      </dsp:txXfrm>
    </dsp:sp>
    <dsp:sp modelId="{208FFE8C-6F02-4684-8727-AF0F22D7DB66}">
      <dsp:nvSpPr>
        <dsp:cNvPr id="0" name=""/>
        <dsp:cNvSpPr/>
      </dsp:nvSpPr>
      <dsp:spPr>
        <a:xfrm>
          <a:off x="516708" y="1009220"/>
          <a:ext cx="672813" cy="67281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575A-6E26-4CE6-8155-853F3351C573}">
      <dsp:nvSpPr>
        <dsp:cNvPr id="0" name=""/>
        <dsp:cNvSpPr/>
      </dsp:nvSpPr>
      <dsp:spPr>
        <a:xfrm>
          <a:off x="1055573" y="1883776"/>
          <a:ext cx="7153598" cy="53825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сбалансированности  и  устойчивости  бюджетной системы  района</a:t>
          </a:r>
          <a:endParaRPr lang="ru-RU" sz="17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5573" y="1883776"/>
        <a:ext cx="7153598" cy="538251"/>
      </dsp:txXfrm>
    </dsp:sp>
    <dsp:sp modelId="{1FF01602-315F-4FEE-B2DF-52A7F1463C7C}">
      <dsp:nvSpPr>
        <dsp:cNvPr id="0" name=""/>
        <dsp:cNvSpPr/>
      </dsp:nvSpPr>
      <dsp:spPr>
        <a:xfrm>
          <a:off x="720081" y="1800199"/>
          <a:ext cx="672813" cy="672813"/>
        </a:xfrm>
        <a:prstGeom prst="ellipse">
          <a:avLst/>
        </a:prstGeom>
        <a:solidFill>
          <a:srgbClr val="E7D5EF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9958A-7C99-4EEE-80C9-D349B9AE18DE}">
      <dsp:nvSpPr>
        <dsp:cNvPr id="0" name=""/>
        <dsp:cNvSpPr/>
      </dsp:nvSpPr>
      <dsp:spPr>
        <a:xfrm>
          <a:off x="1055573" y="2690540"/>
          <a:ext cx="7153598" cy="53825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 эффективности  и  оптимизация  бюджетных  расходов, повышение  качества  оказываемых  услуг</a:t>
          </a:r>
          <a:endParaRPr lang="ru-RU" sz="17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5573" y="2690540"/>
        <a:ext cx="7153598" cy="538251"/>
      </dsp:txXfrm>
    </dsp:sp>
    <dsp:sp modelId="{AA97E70A-85B4-4015-9263-B80B665F7D7C}">
      <dsp:nvSpPr>
        <dsp:cNvPr id="0" name=""/>
        <dsp:cNvSpPr/>
      </dsp:nvSpPr>
      <dsp:spPr>
        <a:xfrm>
          <a:off x="719166" y="2623258"/>
          <a:ext cx="672813" cy="672813"/>
        </a:xfrm>
        <a:prstGeom prst="ellipse">
          <a:avLst/>
        </a:prstGeom>
        <a:solidFill>
          <a:srgbClr val="E7D5EF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42997-4FA4-4D5D-BA0D-EE016D9997B3}">
      <dsp:nvSpPr>
        <dsp:cNvPr id="0" name=""/>
        <dsp:cNvSpPr/>
      </dsp:nvSpPr>
      <dsp:spPr>
        <a:xfrm>
          <a:off x="853115" y="3497814"/>
          <a:ext cx="7356056" cy="53825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 качества  финансового  контроля  в  управлении  бюджетным процессом</a:t>
          </a:r>
          <a:endParaRPr lang="ru-RU" sz="17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115" y="3497814"/>
        <a:ext cx="7356056" cy="538251"/>
      </dsp:txXfrm>
    </dsp:sp>
    <dsp:sp modelId="{6752188C-C2E0-4A93-8431-4304C037DDC7}">
      <dsp:nvSpPr>
        <dsp:cNvPr id="0" name=""/>
        <dsp:cNvSpPr/>
      </dsp:nvSpPr>
      <dsp:spPr>
        <a:xfrm>
          <a:off x="516708" y="3430533"/>
          <a:ext cx="672813" cy="67281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2283D-F551-44EA-8EB0-1204BC127BAA}">
      <dsp:nvSpPr>
        <dsp:cNvPr id="0" name=""/>
        <dsp:cNvSpPr/>
      </dsp:nvSpPr>
      <dsp:spPr>
        <a:xfrm>
          <a:off x="410367" y="4305089"/>
          <a:ext cx="7798804" cy="5382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 принципов  открытости  и  прозрачности  управления муниципальными  финансами</a:t>
          </a:r>
          <a:endParaRPr lang="ru-RU" sz="1700" kern="1200" dirty="0">
            <a:solidFill>
              <a:srgbClr val="00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67" y="4305089"/>
        <a:ext cx="7798804" cy="538251"/>
      </dsp:txXfrm>
    </dsp:sp>
    <dsp:sp modelId="{522080C4-76AD-4D70-95E8-8D83BCE7842D}">
      <dsp:nvSpPr>
        <dsp:cNvPr id="0" name=""/>
        <dsp:cNvSpPr/>
      </dsp:nvSpPr>
      <dsp:spPr>
        <a:xfrm>
          <a:off x="73960" y="4237807"/>
          <a:ext cx="672813" cy="67281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0.13795</cdr:x>
      <cdr:y>0.24069</cdr:y>
    </cdr:from>
    <cdr:to>
      <cdr:x>0.29312</cdr:x>
      <cdr:y>0.36103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153" y="57606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1567,7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0.31036</cdr:x>
      <cdr:y>0.24069</cdr:y>
    </cdr:from>
    <cdr:to>
      <cdr:x>0.47858</cdr:x>
      <cdr:y>0.33094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232" y="576064"/>
          <a:ext cx="70260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1626,4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0.46148</cdr:x>
      <cdr:y>0.18051</cdr:y>
    </cdr:from>
    <cdr:to>
      <cdr:x>0.6207</cdr:x>
      <cdr:y>0.27077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27402" y="432048"/>
          <a:ext cx="664975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 1828,2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0.63794</cdr:x>
      <cdr:y>0.15043</cdr:y>
    </cdr:from>
    <cdr:to>
      <cdr:x>0.79311</cdr:x>
      <cdr:y>0.24069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4385" y="36004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1948,8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0.82759</cdr:x>
      <cdr:y>0.09026</cdr:y>
    </cdr:from>
    <cdr:to>
      <cdr:x>1</cdr:x>
      <cdr:y>0.18052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473" y="216025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2124,6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0.01012</cdr:x>
      <cdr:y>0.59067</cdr:y>
    </cdr:from>
    <cdr:to>
      <cdr:x>0.65456</cdr:x>
      <cdr:y>0.70535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2779" y="1743864"/>
          <a:ext cx="20882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Прогноз на 2020 год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0.38095</cdr:x>
      <cdr:y>0.41024</cdr:y>
    </cdr:from>
    <cdr:to>
      <cdr:x>0.71429</cdr:x>
      <cdr:y>0.52691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01275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94,5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0.40476</cdr:x>
      <cdr:y>0.14772</cdr:y>
    </cdr:from>
    <cdr:to>
      <cdr:x>0.66667</cdr:x>
      <cdr:y>0.29357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364683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5,5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0.35714</cdr:x>
      <cdr:y>0.40184</cdr:y>
    </cdr:from>
    <cdr:to>
      <cdr:x>0.61905</cdr:x>
      <cdr:y>0.51613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012755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94,7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0.35714</cdr:x>
      <cdr:y>0.1447</cdr:y>
    </cdr:from>
    <cdr:to>
      <cdr:x>0.52381</cdr:x>
      <cdr:y>0.25899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364683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5,3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0.37503</cdr:x>
      <cdr:y>0.4604</cdr:y>
    </cdr:from>
    <cdr:to>
      <cdr:x>0.73685</cdr:x>
      <cdr:y>0.62407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980" y="1012755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94,7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0.34213</cdr:x>
      <cdr:y>0.16578</cdr:y>
    </cdr:from>
    <cdr:to>
      <cdr:x>0.63817</cdr:x>
      <cdr:y>0.29672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8972" y="364683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5,3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0.17143</cdr:x>
      <cdr:y>0.12903</cdr:y>
    </cdr:from>
    <cdr:to>
      <cdr:x>0.53745</cdr:x>
      <cdr:y>0.38502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7" y="290354"/>
          <a:ext cx="92246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12 243,4</a:t>
          </a:r>
          <a:r>
            <a:rPr lang="ru-RU" sz="1100" b="1" dirty="0" smtClean="0"/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(21,7%)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0.27907</cdr:x>
      <cdr:y>0.58108</cdr:y>
    </cdr:from>
    <cdr:to>
      <cdr:x>0.76744</cdr:x>
      <cdr:y>0.80665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298466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50 430,7 (84,5%)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0.27907</cdr:x>
      <cdr:y>0.09771</cdr:y>
    </cdr:from>
    <cdr:to>
      <cdr:x>0.53488</cdr:x>
      <cdr:y>0.38773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218346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9 264,4 (15,5%)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0.24324</cdr:x>
      <cdr:y>0.60901</cdr:y>
    </cdr:from>
    <cdr:to>
      <cdr:x>0.81081</cdr:x>
      <cdr:y>0.769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370474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54 012,9 (86,3%)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0.24324</cdr:x>
      <cdr:y>0.09703</cdr:y>
    </cdr:from>
    <cdr:to>
      <cdr:x>0.54054</cdr:x>
      <cdr:y>0.35302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21834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8 590,5 (13,7%)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0.13795</cdr:x>
      <cdr:y>0.22884</cdr:y>
    </cdr:from>
    <cdr:to>
      <cdr:x>0.29312</cdr:x>
      <cdr:y>0.36103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143" y="512829"/>
          <a:ext cx="648062" cy="29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79,3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0.31036</cdr:x>
      <cdr:y>0.19671</cdr:y>
    </cdr:from>
    <cdr:to>
      <cdr:x>0.47858</cdr:x>
      <cdr:y>0.33094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207" y="440821"/>
          <a:ext cx="702565" cy="30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82,6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0.46148</cdr:x>
      <cdr:y>0.10031</cdr:y>
    </cdr:from>
    <cdr:to>
      <cdr:x>0.6207</cdr:x>
      <cdr:y>0.22884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27355" y="224797"/>
          <a:ext cx="664976" cy="288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  93,7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0.63794</cdr:x>
      <cdr:y>0.0618</cdr:y>
    </cdr:from>
    <cdr:to>
      <cdr:x>0.79311</cdr:x>
      <cdr:y>0.24069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4333" y="138504"/>
          <a:ext cx="648062" cy="40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100,6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0.81034</cdr:x>
      <cdr:y>0</cdr:y>
    </cdr:from>
    <cdr:to>
      <cdr:x>1</cdr:x>
      <cdr:y>0.18052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84376" y="0"/>
          <a:ext cx="792088" cy="404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110,4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0.13795</cdr:x>
      <cdr:y>0.13231</cdr:y>
    </cdr:from>
    <cdr:to>
      <cdr:x>0.29312</cdr:x>
      <cdr:y>0.36103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783" y="288032"/>
          <a:ext cx="652157" cy="497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923,7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0.31036</cdr:x>
      <cdr:y>0.09923</cdr:y>
    </cdr:from>
    <cdr:to>
      <cdr:x>0.47858</cdr:x>
      <cdr:y>0.33094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4397" y="216024"/>
          <a:ext cx="707003" cy="504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977,7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0.46148</cdr:x>
      <cdr:y>0.05846</cdr:y>
    </cdr:from>
    <cdr:to>
      <cdr:x>0.63393</cdr:x>
      <cdr:y>0.22884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39532" y="127274"/>
          <a:ext cx="724764" cy="37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</a:t>
          </a:r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1002,7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0.63794</cdr:x>
      <cdr:y>0.03308</cdr:y>
    </cdr:from>
    <cdr:to>
      <cdr:x>0.80526</cdr:x>
      <cdr:y>0.24069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81166" y="72009"/>
          <a:ext cx="703209" cy="45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  1056,8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0.81034</cdr:x>
      <cdr:y>0</cdr:y>
    </cdr:from>
    <cdr:to>
      <cdr:x>1</cdr:x>
      <cdr:y>0.18052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84376" y="0"/>
          <a:ext cx="792088" cy="404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  1113,9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0.11475</cdr:x>
      <cdr:y>0.39307</cdr:y>
    </cdr:from>
    <cdr:to>
      <cdr:x>0.27869</cdr:x>
      <cdr:y>0.4923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55712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1651,2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0.29508</cdr:x>
      <cdr:y>0.32692</cdr:y>
    </cdr:from>
    <cdr:to>
      <cdr:x>0.47858</cdr:x>
      <cdr:y>0.42615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711696"/>
          <a:ext cx="8060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1723,3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0.45902</cdr:x>
      <cdr:y>0.26076</cdr:y>
    </cdr:from>
    <cdr:to>
      <cdr:x>0.63393</cdr:x>
      <cdr:y>0.36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5" y="567680"/>
          <a:ext cx="76830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</a:t>
          </a:r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1795,0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0.63934</cdr:x>
      <cdr:y>0.16153</cdr:y>
    </cdr:from>
    <cdr:to>
      <cdr:x>0.80526</cdr:x>
      <cdr:y>0.29384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351656"/>
          <a:ext cx="72878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  1878,2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0.81034</cdr:x>
      <cdr:y>0.0623</cdr:y>
    </cdr:from>
    <cdr:to>
      <cdr:x>1</cdr:x>
      <cdr:y>0.18052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59409" y="135632"/>
          <a:ext cx="833079" cy="257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</a:t>
          </a:r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1977,0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0.04725</cdr:x>
      <cdr:y>0.4323</cdr:y>
    </cdr:from>
    <cdr:to>
      <cdr:x>0.252</cdr:x>
      <cdr:y>0.53532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120874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14830,9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0.03477</cdr:x>
      <cdr:y>0.07948</cdr:y>
    </cdr:from>
    <cdr:to>
      <cdr:x>0.19477</cdr:x>
      <cdr:y>0.20645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199" y="180315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19762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0.23477</cdr:x>
      <cdr:y>0.14297</cdr:y>
    </cdr:from>
    <cdr:to>
      <cdr:x>0.39477</cdr:x>
      <cdr:y>0.26994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5279" y="32433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19682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0.45477</cdr:x>
      <cdr:y>0.23819</cdr:y>
    </cdr:from>
    <cdr:to>
      <cdr:x>0.61477</cdr:x>
      <cdr:y>0.36516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7367" y="540355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19522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0.63477</cdr:x>
      <cdr:y>0.33342</cdr:y>
    </cdr:from>
    <cdr:to>
      <cdr:x>0.79477</cdr:x>
      <cdr:y>0.42865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5439" y="756379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19377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0.82065</cdr:x>
      <cdr:y>0.42865</cdr:y>
    </cdr:from>
    <cdr:to>
      <cdr:x>0.98065</cdr:x>
      <cdr:y>0.55561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54677" y="972403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19242</a:t>
          </a:r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0.58727</cdr:x>
      <cdr:y>0.75546</cdr:y>
    </cdr:from>
    <cdr:to>
      <cdr:x>0.66641</cdr:x>
      <cdr:y>0.87819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06090" y="1753609"/>
          <a:ext cx="607223" cy="284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197,0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0.58809</cdr:x>
      <cdr:y>0.05369</cdr:y>
    </cdr:from>
    <cdr:to>
      <cdr:x>0.69132</cdr:x>
      <cdr:y>0.21013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12360" y="124637"/>
          <a:ext cx="792088" cy="363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628,0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0.72886</cdr:x>
      <cdr:y>0.67412</cdr:y>
    </cdr:from>
    <cdr:to>
      <cdr:x>0.97286</cdr:x>
      <cdr:y>0.85787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92480" y="1564796"/>
          <a:ext cx="1872208" cy="426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0.08108</cdr:x>
      <cdr:y>0.31429</cdr:y>
    </cdr:from>
    <cdr:to>
      <cdr:x>0.35135</cdr:x>
      <cdr:y>0.51429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792089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75,9%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0.21053</cdr:x>
      <cdr:y>0.40076</cdr:y>
    </cdr:from>
    <cdr:to>
      <cdr:x>0.47368</cdr:x>
      <cdr:y>0.60114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864096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74,3%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/>
          <a:lstStyle>
            <a:lvl1pPr algn="r">
              <a:defRPr sz="1200"/>
            </a:lvl1pPr>
          </a:lstStyle>
          <a:p>
            <a:fld id="{839D7287-5CD6-4B4A-80C9-425169D24D4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 anchor="b"/>
          <a:lstStyle>
            <a:lvl1pPr algn="r">
              <a:defRPr sz="1200"/>
            </a:lvl1pPr>
          </a:lstStyle>
          <a:p>
            <a:fld id="{4BCBAF5D-7B64-469B-B26C-FA62F5BA56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3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/>
          <a:lstStyle>
            <a:lvl1pPr algn="r">
              <a:defRPr sz="1200"/>
            </a:lvl1pPr>
          </a:lstStyle>
          <a:p>
            <a:fld id="{4AF090C1-787D-4867-B900-CCB842A74EF5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9" tIns="45854" rIns="91709" bIns="458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709" tIns="45854" rIns="91709" bIns="458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4"/>
          </a:xfrm>
          <a:prstGeom prst="rect">
            <a:avLst/>
          </a:prstGeom>
        </p:spPr>
        <p:txBody>
          <a:bodyPr vert="horz" lIns="91709" tIns="45854" rIns="91709" bIns="45854" rtlCol="0" anchor="b"/>
          <a:lstStyle>
            <a:lvl1pPr algn="r">
              <a:defRPr sz="1200"/>
            </a:lvl1pPr>
          </a:lstStyle>
          <a:p>
            <a:fld id="{1AE0FA24-06BC-49AF-B6C7-F1BB2025D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097" indent="-2841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510" indent="-22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066" indent="-22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035" indent="-22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179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322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7466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609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FF2E-D9F6-4740-B989-D58CA9FB87C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F0F6-5593-41F2-B141-37A1B31BEF6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6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5FA0-0690-458C-AF35-3A0D4853A927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B146-AEDC-4541-95F4-E2617E9E00A9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A24-B550-4FE3-9558-56FCD5E9FE5B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3677-09C8-49D7-9E01-AB9C8F91AF6C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DD35-1F22-4577-A0E8-A981682095C7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C579-A7F6-4EEF-B7EE-6D16C174365E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375-C46E-485C-8AA5-0447E18F2FF7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B8B-FBCA-49EB-B80F-F9012336D720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DFA4-B2A7-4844-9B76-13197123AD9B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BC8-2E35-4D88-BA02-326CCC83D4B1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530-DAC2-428A-BA98-8942BE71D03F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78894-5896-4CEA-8D31-4C9368103229}" type="datetime1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1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-vsk@mts-nn.ru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760"/>
            <a:ext cx="8208367" cy="54965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1115616" y="4797152"/>
            <a:ext cx="7056784" cy="1800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76200" dir="18900000" sy="23000" kx="-1200000" algn="bl" rotWithShape="0">
              <a:schemeClr val="tx2">
                <a:lumMod val="40000"/>
                <a:lumOff val="60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ДЛЯ  ГРАЖДАН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решению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 бюджете муниципального района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на 2018 год и на плановый период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2019 и 2020 годов»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427984" y="448034"/>
            <a:ext cx="43199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Воскресенский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муниципальный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Нижегородской области    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548680"/>
            <a:ext cx="739892" cy="1008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6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55668054"/>
              </p:ext>
            </p:extLst>
          </p:nvPr>
        </p:nvGraphicFramePr>
        <p:xfrm>
          <a:off x="199338" y="1071546"/>
          <a:ext cx="8784975" cy="549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3500438"/>
            <a:ext cx="1730504" cy="545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0694" y="5429264"/>
            <a:ext cx="2071702" cy="371923"/>
          </a:xfrm>
          <a:prstGeom prst="rect">
            <a:avLst/>
          </a:prstGeom>
          <a:ln/>
          <a:effectLst>
            <a:glow rad="127000">
              <a:srgbClr val="FB776D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5357826"/>
            <a:ext cx="2143140" cy="35719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glow rad="114300">
              <a:srgbClr val="E7D5EF"/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072330" y="2643182"/>
            <a:ext cx="1857388" cy="563051"/>
          </a:xfrm>
          <a:prstGeom prst="rect">
            <a:avLst/>
          </a:prstGeom>
          <a:ln cmpd="dbl"/>
          <a:effectLst>
            <a:glow rad="635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428868"/>
            <a:ext cx="1790554" cy="5491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1357298"/>
            <a:ext cx="2371704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714752"/>
            <a:ext cx="1785950" cy="857256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27000">
              <a:srgbClr val="E7D5EF"/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Жилищно 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15140" y="1357298"/>
            <a:ext cx="2214578" cy="785818"/>
          </a:xfrm>
          <a:prstGeom prst="rect">
            <a:avLst/>
          </a:prstGeom>
          <a:ln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86380" y="785794"/>
            <a:ext cx="2428444" cy="357190"/>
          </a:xfrm>
          <a:prstGeom prst="rect">
            <a:avLst/>
          </a:prstGeom>
          <a:ln/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4643446"/>
            <a:ext cx="1928826" cy="428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3" y="1714488"/>
            <a:ext cx="500065" cy="50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214546" y="3429000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357298"/>
            <a:ext cx="616352" cy="45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571612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714612" y="714356"/>
            <a:ext cx="2357454" cy="420175"/>
          </a:xfrm>
          <a:prstGeom prst="rect">
            <a:avLst/>
          </a:prstGeom>
          <a:ln/>
          <a:effectLst>
            <a:glow rad="127000">
              <a:schemeClr val="bg2">
                <a:lumMod val="9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1\Desktop\1111\cdf0cd9f79a0fde50e2f86a4552434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1357298"/>
            <a:ext cx="571504" cy="495776"/>
          </a:xfrm>
          <a:prstGeom prst="rect">
            <a:avLst/>
          </a:prstGeom>
          <a:noFill/>
        </p:spPr>
      </p:pic>
      <p:pic>
        <p:nvPicPr>
          <p:cNvPr id="13" name="Picture 2" descr="C:\Users\1\Desktop\1111\inx960x6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4643446"/>
            <a:ext cx="616699" cy="512174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500826" y="4857760"/>
            <a:ext cx="2357454" cy="420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505" y="5853719"/>
            <a:ext cx="8607900" cy="830997"/>
          </a:xfrm>
          <a:prstGeom prst="rect">
            <a:avLst/>
          </a:prstGeom>
          <a:solidFill>
            <a:srgbClr val="E7D5EF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муниципальным программам, по разделам (подразделам) функциональной структуры, по ведомствам в соответствии с расходными обязательствами, законодательно закрепленными за соответствующими уровнями бюджетов.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20" y="142852"/>
            <a:ext cx="8246720" cy="405828"/>
          </a:xfrm>
          <a:prstGeom prst="roundRect">
            <a:avLst/>
          </a:prstGeom>
          <a:solidFill>
            <a:srgbClr val="E7D5EF"/>
          </a:solidFill>
          <a:ln w="28575">
            <a:solidFill>
              <a:srgbClr val="7030A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 государства</a:t>
            </a:r>
            <a:endParaRPr lang="ru-RU" sz="2000" b="1" dirty="0" smtClean="0">
              <a:solidFill>
                <a:srgbClr val="7030A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49" y="836712"/>
            <a:ext cx="41873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99593" y="2708920"/>
            <a:ext cx="5400599" cy="1584176"/>
          </a:xfrm>
          <a:prstGeom prst="rect">
            <a:avLst/>
          </a:prstGeom>
          <a:solidFill>
            <a:srgbClr val="E7D5E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3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бюджетирование 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</a:t>
            </a:r>
          </a:p>
          <a:p>
            <a:pPr algn="ctr"/>
            <a:endParaRPr lang="ru-RU" sz="1200" dirty="0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907529" y="4920346"/>
            <a:ext cx="484632" cy="900098"/>
          </a:xfrm>
          <a:prstGeom prst="downArrow">
            <a:avLst/>
          </a:prstGeom>
          <a:solidFill>
            <a:srgbClr val="E7D5E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07220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бюджет на 2018год и на плановый период 2019 и 2020 годов сформирован в «программном» формате на основе 18 муниципальных программ Воскресенского района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908720"/>
            <a:ext cx="3744416" cy="1512168"/>
          </a:xfrm>
          <a:prstGeom prst="rect">
            <a:avLst/>
          </a:prstGeom>
          <a:solidFill>
            <a:srgbClr val="E7D5E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отличается от традиционного тем, что все или почти все расходы включены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программы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каждая программа своей целью прямо увязана с тем или иным стратегическим итогом деятельности ведомства</a:t>
            </a:r>
          </a:p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596" y="214290"/>
            <a:ext cx="8072526" cy="4784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  <a:p>
            <a:pPr lvl="0"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4643446"/>
            <a:ext cx="2304256" cy="1305834"/>
          </a:xfrm>
          <a:prstGeom prst="roundRect">
            <a:avLst/>
          </a:prstGeom>
          <a:solidFill>
            <a:srgbClr val="E7D5EF"/>
          </a:solidFill>
          <a:ln>
            <a:noFill/>
          </a:ln>
          <a:effectLst>
            <a:glow rad="127000">
              <a:schemeClr val="accent3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бюджетных расходов посредством финансирования муниципальных программ</a:t>
            </a:r>
            <a:endParaRPr lang="ru-RU" sz="13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99892" y="4643445"/>
            <a:ext cx="2052228" cy="1305835"/>
          </a:xfrm>
          <a:prstGeom prst="roundRect">
            <a:avLst/>
          </a:prstGeom>
          <a:solidFill>
            <a:srgbClr val="E7D5EF"/>
          </a:solidFill>
          <a:ln>
            <a:noFill/>
          </a:ln>
          <a:effectLst>
            <a:glow rad="127000">
              <a:schemeClr val="accent3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бюджетных расходов с результатами реализации мунципальных программ</a:t>
            </a:r>
            <a:endParaRPr lang="ru-RU" sz="13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240" y="4643446"/>
            <a:ext cx="2016225" cy="1305834"/>
          </a:xfrm>
          <a:prstGeom prst="roundRect">
            <a:avLst/>
          </a:prstGeom>
          <a:solidFill>
            <a:srgbClr val="E7D5EF"/>
          </a:solidFill>
          <a:ln>
            <a:noFill/>
          </a:ln>
          <a:effectLst>
            <a:glow rad="127000">
              <a:schemeClr val="accent3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бюджетного планирования и исполнения бюджета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1734" y="3284984"/>
            <a:ext cx="229532" cy="14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трелка вниз 19"/>
          <p:cNvSpPr/>
          <p:nvPr/>
        </p:nvSpPr>
        <p:spPr>
          <a:xfrm rot="16200000">
            <a:off x="5961600" y="4890608"/>
            <a:ext cx="533169" cy="1008110"/>
          </a:xfrm>
          <a:prstGeom prst="downArrow">
            <a:avLst>
              <a:gd name="adj1" fmla="val 50000"/>
              <a:gd name="adj2" fmla="val 48300"/>
            </a:avLst>
          </a:prstGeom>
          <a:solidFill>
            <a:srgbClr val="E7D5E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9" y="1369296"/>
            <a:ext cx="4320482" cy="280831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805771" y="1428741"/>
            <a:ext cx="4048622" cy="408623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3 554 кв.км.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825231" y="2060848"/>
            <a:ext cx="4029162" cy="64698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района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19 522 чел.</a:t>
            </a:r>
            <a:endParaRPr lang="ru-RU" sz="1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805771" y="2773453"/>
            <a:ext cx="4048622" cy="868323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и услуг 1 828,2  млн.руб.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51520" y="4391347"/>
            <a:ext cx="4464496" cy="37457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16 100 руб.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40101" y="4941168"/>
            <a:ext cx="4475916" cy="646986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 в действующих ценах 205,1 млн. руб.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1520" y="5733256"/>
            <a:ext cx="4464497" cy="91940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 - 12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учреждения-28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(казенные - 26, бюджетные - 2)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285728"/>
            <a:ext cx="8103844" cy="911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показатели характеризуют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район в 2018 году</a:t>
            </a:r>
          </a:p>
          <a:p>
            <a:pPr lvl="0"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843157"/>
            <a:ext cx="3994360" cy="283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7" y="1071546"/>
            <a:ext cx="32147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(услуг), млн. руб.</a:t>
            </a:r>
            <a:endParaRPr lang="ru-RU" sz="1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1" y="1071550"/>
            <a:ext cx="3071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 в расчете на 1 жителя, тыс. руб.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071942"/>
            <a:ext cx="30718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Фонд оплаты труда,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3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8" y="4071942"/>
            <a:ext cx="25717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Объем розничного товарооборота, млн. руб.</a:t>
            </a:r>
            <a:endParaRPr lang="ru-RU" sz="13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8" y="214290"/>
            <a:ext cx="8319298" cy="85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F8479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динамика прогнозных показателей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- экономического развития района</a:t>
            </a:r>
          </a:p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81258206"/>
              </p:ext>
            </p:extLst>
          </p:nvPr>
        </p:nvGraphicFramePr>
        <p:xfrm>
          <a:off x="251430" y="1628800"/>
          <a:ext cx="4464585" cy="239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97065613"/>
              </p:ext>
            </p:extLst>
          </p:nvPr>
        </p:nvGraphicFramePr>
        <p:xfrm>
          <a:off x="4716016" y="1764043"/>
          <a:ext cx="4176464" cy="224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01084425"/>
              </p:ext>
            </p:extLst>
          </p:nvPr>
        </p:nvGraphicFramePr>
        <p:xfrm>
          <a:off x="251520" y="4437112"/>
          <a:ext cx="439248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43033600"/>
              </p:ext>
            </p:extLst>
          </p:nvPr>
        </p:nvGraphicFramePr>
        <p:xfrm>
          <a:off x="4644008" y="4589512"/>
          <a:ext cx="4392488" cy="217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9" y="1428741"/>
            <a:ext cx="286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населения, человек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428741"/>
            <a:ext cx="296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зарплата, рублей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6" y="4357699"/>
            <a:ext cx="2824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цен,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285728"/>
            <a:ext cx="8320438" cy="767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F8479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динамика прогнозных показателей 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- экономического развития района</a:t>
            </a:r>
          </a:p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481926"/>
              </p:ext>
            </p:extLst>
          </p:nvPr>
        </p:nvGraphicFramePr>
        <p:xfrm>
          <a:off x="4427983" y="1428741"/>
          <a:ext cx="4608513" cy="266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73326"/>
              </p:ext>
            </p:extLst>
          </p:nvPr>
        </p:nvGraphicFramePr>
        <p:xfrm>
          <a:off x="2269716" y="4558266"/>
          <a:ext cx="4572000" cy="202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87427109"/>
              </p:ext>
            </p:extLst>
          </p:nvPr>
        </p:nvGraphicFramePr>
        <p:xfrm>
          <a:off x="414353" y="1736517"/>
          <a:ext cx="3600400" cy="226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4460" y="4437113"/>
            <a:ext cx="2411315" cy="192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ДОКУМЕНТЫ\2017\ПРЕЗЕНТАЦИЯ по проекту решения\картинки для презентации\zp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3" y="4665476"/>
            <a:ext cx="2269486" cy="169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:\Documents and Settings\user1\Рабочий стол\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5429264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Documents and Settings\user1\Рабочий стол\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4071942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user1\Рабочий стол\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5429264"/>
            <a:ext cx="142876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1935773"/>
              </p:ext>
            </p:extLst>
          </p:nvPr>
        </p:nvGraphicFramePr>
        <p:xfrm>
          <a:off x="851728" y="1000108"/>
          <a:ext cx="7672936" cy="232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1571" y="3190544"/>
            <a:ext cx="14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Первоначальный план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2017 года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2" y="328498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на 2018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9" y="2852936"/>
            <a:ext cx="66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170,6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777173"/>
            <a:ext cx="950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577,1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372200" y="133866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млн.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3857622" y="3284984"/>
            <a:ext cx="10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на 2019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148064" y="32849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на 2020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7824" y="2780928"/>
            <a:ext cx="58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178,4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3" y="1196752"/>
            <a:ext cx="72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600,3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119675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596,7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2780928"/>
            <a:ext cx="646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188,0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C:\Documents and Settings\user1\Рабочий стол\1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28860" y="4071942"/>
            <a:ext cx="1285884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286116" y="4643446"/>
            <a:ext cx="2357454" cy="1357322"/>
          </a:xfrm>
          <a:prstGeom prst="ellipse">
            <a:avLst/>
          </a:prstGeom>
          <a:solidFill>
            <a:srgbClr val="A6C1F8"/>
          </a:solidFill>
          <a:ln w="38100">
            <a:solidFill>
              <a:srgbClr val="BFBFBF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571868" y="4857760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Доходы на душу населения,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рублей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на 1 жителя в год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642910" y="4000504"/>
            <a:ext cx="1357322" cy="571504"/>
          </a:xfrm>
          <a:prstGeom prst="wedgeRectCallout">
            <a:avLst>
              <a:gd name="adj1" fmla="val 83595"/>
              <a:gd name="adj2" fmla="val -4166"/>
            </a:avLst>
          </a:prstGeom>
          <a:noFill/>
          <a:ln>
            <a:solidFill>
              <a:srgbClr val="9C92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14348" y="400050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29 320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642910" y="5286388"/>
            <a:ext cx="1357322" cy="571504"/>
          </a:xfrm>
          <a:prstGeom prst="wedgeRectCallout">
            <a:avLst>
              <a:gd name="adj1" fmla="val 79384"/>
              <a:gd name="adj2" fmla="val -4166"/>
            </a:avLst>
          </a:prstGeom>
          <a:noFill/>
          <a:ln>
            <a:solidFill>
              <a:srgbClr val="9C92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14348" y="52863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30 750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7072330" y="4071942"/>
            <a:ext cx="1357322" cy="571504"/>
          </a:xfrm>
          <a:prstGeom prst="wedgeRectCallout">
            <a:avLst>
              <a:gd name="adj1" fmla="val -86229"/>
              <a:gd name="adj2" fmla="val -7499"/>
            </a:avLst>
          </a:prstGeom>
          <a:noFill/>
          <a:ln>
            <a:solidFill>
              <a:srgbClr val="9C92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143768" y="407194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30 790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7143768" y="5286388"/>
            <a:ext cx="1357322" cy="571504"/>
          </a:xfrm>
          <a:prstGeom prst="wedgeRectCallout">
            <a:avLst>
              <a:gd name="adj1" fmla="val -86229"/>
              <a:gd name="adj2" fmla="val -7499"/>
            </a:avLst>
          </a:prstGeom>
          <a:noFill/>
          <a:ln>
            <a:solidFill>
              <a:srgbClr val="9C92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215206" y="52863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32 640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1472" y="214290"/>
            <a:ext cx="8032976" cy="6944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доходов поступает в консолидированный бюджет района</a:t>
            </a:r>
            <a:endParaRPr lang="ru-RU" sz="2000" b="1" cap="all" dirty="0" smtClean="0">
              <a:solidFill>
                <a:srgbClr val="002060"/>
              </a:solidFill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3948075"/>
              </p:ext>
            </p:extLst>
          </p:nvPr>
        </p:nvGraphicFramePr>
        <p:xfrm>
          <a:off x="179512" y="980728"/>
          <a:ext cx="8735550" cy="571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234"/>
                <a:gridCol w="5365278"/>
                <a:gridCol w="1284644"/>
                <a:gridCol w="1254394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6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a:rPr>
                        <a:t>Налоги и</a:t>
                      </a:r>
                      <a:r>
                        <a:rPr lang="ru-RU" sz="16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a:rPr>
                        <a:t> сборы, установленные законодательством</a:t>
                      </a:r>
                      <a:endParaRPr lang="ru-RU" sz="16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a:rPr>
                        <a:t>Уровни</a:t>
                      </a:r>
                      <a:r>
                        <a:rPr lang="ru-RU" sz="16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a:rPr>
                        <a:t> бюджета</a:t>
                      </a:r>
                      <a:endParaRPr lang="ru-RU" sz="16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a:rPr>
                        <a:t>Районный бюджет</a:t>
                      </a:r>
                      <a:endParaRPr lang="ru-RU" sz="12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a:rPr>
                        <a:t>Бюджеты городских и сельских поселений</a:t>
                      </a:r>
                      <a:endParaRPr lang="ru-RU" sz="12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9661">
                <a:tc rowSpan="10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Федеральные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 Акцизы,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в том числе: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14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доходы от уплаты акцизов на нефтепродукты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16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ru-RU" sz="14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Налог на доходы физических лиц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 единым нормативам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 дополнительным нормативам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82%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46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3.Налоги со специальными налоговыми режимами, в т.ч.: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налог,</a:t>
                      </a:r>
                      <a:r>
                        <a:rPr lang="ru-RU" sz="14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взимаемый в связи с применением патентной системы налогообложения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9661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единый налог на вмененный доход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9661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2371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 Государственная пошлина ( в зависимости от установленных</a:t>
                      </a:r>
                      <a:r>
                        <a:rPr lang="ru-RU" sz="14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полномочий)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336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Местные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1. Налог на имущество физических</a:t>
                      </a:r>
                      <a:r>
                        <a:rPr lang="ru-RU" sz="1400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 лиц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100%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890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2. Земельный налог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100%</a:t>
                      </a:r>
                      <a:endParaRPr lang="ru-RU" sz="140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42910" y="142852"/>
            <a:ext cx="7673506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зачисляются налоги на территории района</a:t>
            </a:r>
            <a:endParaRPr lang="ru-RU" sz="2400" cap="al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9781"/>
              </p:ext>
            </p:extLst>
          </p:nvPr>
        </p:nvGraphicFramePr>
        <p:xfrm>
          <a:off x="683568" y="1098566"/>
          <a:ext cx="7992889" cy="31827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/>
                <a:gridCol w="1512168"/>
                <a:gridCol w="1512168"/>
                <a:gridCol w="1800201"/>
              </a:tblGrid>
              <a:tr h="40054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Доходы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Дефицит (-), профицит (+)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Первоначальный план 2017 года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535 611,2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535 611,2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План  2018 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561 542,8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562 493,1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- 950,3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План  2019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550 056,7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549 056,7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1 000,0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План  2020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578 986,7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577 686,7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1 300,0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Рост показателей 2018 года к 2017 году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+25 931,6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</a:rPr>
                        <a:t>+26 881,9</a:t>
                      </a:r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260648"/>
            <a:ext cx="7416824" cy="540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 РАЙОННОГО  БЮДЖЕТА</a:t>
            </a:r>
            <a:endParaRPr lang="ru-RU" sz="2000"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8006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(тыс.рублей)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844316" cy="2088233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37112"/>
            <a:ext cx="273630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15" y="4437112"/>
            <a:ext cx="283246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164158"/>
              </p:ext>
            </p:extLst>
          </p:nvPr>
        </p:nvGraphicFramePr>
        <p:xfrm>
          <a:off x="251520" y="1340768"/>
          <a:ext cx="26642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0800000" flipV="1">
            <a:off x="467544" y="300564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Прогноз на 2018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791380"/>
              </p:ext>
            </p:extLst>
          </p:nvPr>
        </p:nvGraphicFramePr>
        <p:xfrm>
          <a:off x="2555776" y="1268760"/>
          <a:ext cx="2736304" cy="215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98136"/>
              </p:ext>
            </p:extLst>
          </p:nvPr>
        </p:nvGraphicFramePr>
        <p:xfrm>
          <a:off x="5619341" y="1181080"/>
          <a:ext cx="32403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9037" y="2924944"/>
            <a:ext cx="216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Прогноз на 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2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 бюджета в 2018- 2020 годах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47694"/>
              </p:ext>
            </p:extLst>
          </p:nvPr>
        </p:nvGraphicFramePr>
        <p:xfrm>
          <a:off x="251520" y="3645024"/>
          <a:ext cx="8640960" cy="288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967"/>
                <a:gridCol w="1611026"/>
                <a:gridCol w="1830712"/>
                <a:gridCol w="1684255"/>
              </a:tblGrid>
              <a:tr h="5066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год (млн.руб.)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год (млн.руб)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год (млн.руб.)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 БЮДЖЕТА, 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 том числе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Налоговые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Неналоговые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всего, в том числе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Дотации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10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Субсидии, субвенции, иные  трансферты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904" y="1412776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4,6%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177" y="1916832"/>
            <a:ext cx="902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9888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19,7%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9415069"/>
              </p:ext>
            </p:extLst>
          </p:nvPr>
        </p:nvGraphicFramePr>
        <p:xfrm>
          <a:off x="214281" y="1216498"/>
          <a:ext cx="8750206" cy="538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299"/>
                <a:gridCol w="1166284"/>
                <a:gridCol w="1093391"/>
                <a:gridCol w="874713"/>
                <a:gridCol w="874713"/>
                <a:gridCol w="874713"/>
                <a:gridCol w="840093"/>
              </a:tblGrid>
              <a:tr h="7215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(первоначальный план)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(уточненный 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1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15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из них: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296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296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3709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из них: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85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 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471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имущества 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355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471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355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355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15273" y="908720"/>
            <a:ext cx="11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88640"/>
            <a:ext cx="8534182" cy="648072"/>
          </a:xfrm>
          <a:prstGeom prst="roundRect">
            <a:avLst/>
          </a:prstGeom>
          <a:solidFill>
            <a:srgbClr val="E7D5EF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основные налоговые и неналоговые доходы поступят в районный бюджет в 2018-2020 годах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0" y="4581128"/>
            <a:ext cx="9144000" cy="2276872"/>
          </a:xfrm>
          <a:prstGeom prst="snip2DiagRect">
            <a:avLst/>
          </a:prstGeom>
          <a:noFill/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и 2020 годов. В сборнике в доступной форме представлено описание доходов, расходов бюджета и их структуры, приоритетные направления  расходования бюджетных средств, объемы бюджетных ассигнований, направляемых на финансирование социально-значимых мероприятий в сфере образования,  культуры,  жилищно – коммунального хозяйства и других сферах.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214290"/>
            <a:ext cx="7358114" cy="571504"/>
          </a:xfrm>
          <a:prstGeom prst="roundRect">
            <a:avLst/>
          </a:prstGeom>
          <a:solidFill>
            <a:srgbClr val="97E1A3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</a:t>
            </a:r>
            <a:endParaRPr lang="ru-RU" sz="2800" b="1" dirty="0" smtClean="0">
              <a:ln w="31550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020242"/>
            <a:ext cx="5797877" cy="38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537339"/>
            <a:ext cx="2736304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района с основными положениями главного финансового документа Воскресенского района – районного бюджета, а именно проекта районного бюджета на 2018 год и на плановый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28" y="1071546"/>
            <a:ext cx="114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029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6" name="Рисунок 3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581128"/>
            <a:ext cx="3744416" cy="21602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307975" y="248573"/>
            <a:ext cx="8449227" cy="6944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областного бюджета получает Воскресенский район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61866"/>
              </p:ext>
            </p:extLst>
          </p:nvPr>
        </p:nvGraphicFramePr>
        <p:xfrm>
          <a:off x="307975" y="1051532"/>
          <a:ext cx="8516470" cy="410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970"/>
                <a:gridCol w="1177875"/>
                <a:gridCol w="1398726"/>
                <a:gridCol w="1325109"/>
                <a:gridCol w="1134790"/>
              </a:tblGrid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2016 год факт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2017 год первоначальный план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2017 год факт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2018 год план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863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 от других бюджетов (межбюджетные трансферты)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383 782,8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406 693,2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420 769,8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426 453,0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: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дотации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118 184,0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113 326,7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113 326,7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139 035,8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субсидии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 22 805,4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27 623,8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35 106,9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16 755,1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субвенции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238 576,8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265  742,7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270 486,1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265 964,6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иные межбюджетные трансферты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  4 216,6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1 850,1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4 697,5</a:t>
                      </a:r>
                      <a:endParaRPr lang="ru-RU" sz="1200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Возврат остатков субсидий, субвенций и иных МБТ прошлых лет в вышестоящий бюджет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-1 166,9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-2 259,6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Прочие безвозмездные поступления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1 474,6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2 420,4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69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Итого безвозмездные  поступления в консолидированный  бюджет  района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384 090,5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406 693,2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420 930,6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426 453,0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1"/>
            <a:ext cx="3240360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3" y="709972"/>
            <a:ext cx="8501128" cy="599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0566" y="1357301"/>
            <a:ext cx="4357719" cy="847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6" y="4293096"/>
            <a:ext cx="4357719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Начиная с 2018 года  формирование бюджета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3 года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6" y="5547822"/>
            <a:ext cx="4357719" cy="761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софинансирования за счет средств районного бюджета участия в областных программах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3" y="2996953"/>
            <a:ext cx="3134723" cy="1512168"/>
          </a:xfrm>
          <a:prstGeom prst="rect">
            <a:avLst/>
          </a:prstGeom>
          <a:solidFill>
            <a:srgbClr val="E7D5EF"/>
          </a:soli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на 2018 год и на плановый период 2019 и 2020 годов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7" y="214290"/>
            <a:ext cx="8501127" cy="622422"/>
          </a:xfrm>
          <a:prstGeom prst="roundRect">
            <a:avLst/>
          </a:prstGeom>
          <a:solidFill>
            <a:srgbClr val="E7D5EF"/>
          </a:solidFill>
          <a:ln w="28575">
            <a:solidFill>
              <a:srgbClr val="7030A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бюджета</a:t>
            </a:r>
          </a:p>
          <a:p>
            <a:pPr lvl="0"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оплату труда рассчитаны с учетом </a:t>
            </a:r>
          </a:p>
          <a:p>
            <a:pPr lvl="0"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изменений показателей «дорожных карт»</a:t>
            </a:r>
          </a:p>
          <a:p>
            <a:pPr lvl="0"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введением режима экономии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88064" y="2569322"/>
            <a:ext cx="4357719" cy="11097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Индексация заработной платы по категориям, не входящим в Указы Президента РФ, доведение до установленного уровня МРОТ по низкооплачиваемым  категориям работников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704084">
            <a:off x="2869129" y="2119163"/>
            <a:ext cx="1713359" cy="532604"/>
          </a:xfrm>
          <a:prstGeom prst="rightArrow">
            <a:avLst/>
          </a:prstGeom>
          <a:solidFill>
            <a:srgbClr val="E7D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21088806">
            <a:off x="3520246" y="3214903"/>
            <a:ext cx="967119" cy="539753"/>
          </a:xfrm>
          <a:prstGeom prst="rightArrow">
            <a:avLst>
              <a:gd name="adj1" fmla="val 50000"/>
              <a:gd name="adj2" fmla="val 51220"/>
            </a:avLst>
          </a:prstGeom>
          <a:solidFill>
            <a:srgbClr val="E7D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516227">
            <a:off x="3493018" y="4130359"/>
            <a:ext cx="1007096" cy="522494"/>
          </a:xfrm>
          <a:prstGeom prst="rightArrow">
            <a:avLst>
              <a:gd name="adj1" fmla="val 50000"/>
              <a:gd name="adj2" fmla="val 51220"/>
            </a:avLst>
          </a:prstGeom>
          <a:solidFill>
            <a:srgbClr val="E7D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2247065">
            <a:off x="2842833" y="4913591"/>
            <a:ext cx="1790637" cy="652675"/>
          </a:xfrm>
          <a:prstGeom prst="rightArrow">
            <a:avLst/>
          </a:prstGeom>
          <a:solidFill>
            <a:srgbClr val="E7D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857363" y="1142986"/>
          <a:ext cx="2071703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428596" y="357166"/>
            <a:ext cx="8247860" cy="695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распределены расходы районного бюджета 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2018-2020 годы по отраслям</a:t>
            </a:r>
            <a:endParaRPr lang="ru-RU" sz="2200" b="1" dirty="0" smtClean="0">
              <a:ln w="18415" cmpd="sng">
                <a:noFill/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714612" y="228599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01642488"/>
              </p:ext>
            </p:extLst>
          </p:nvPr>
        </p:nvGraphicFramePr>
        <p:xfrm>
          <a:off x="611560" y="1412776"/>
          <a:ext cx="7704856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66014515"/>
              </p:ext>
            </p:extLst>
          </p:nvPr>
        </p:nvGraphicFramePr>
        <p:xfrm>
          <a:off x="899592" y="4149080"/>
          <a:ext cx="42484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61373671"/>
              </p:ext>
            </p:extLst>
          </p:nvPr>
        </p:nvGraphicFramePr>
        <p:xfrm>
          <a:off x="4716016" y="4149080"/>
          <a:ext cx="3960440" cy="252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14098"/>
              </p:ext>
            </p:extLst>
          </p:nvPr>
        </p:nvGraphicFramePr>
        <p:xfrm>
          <a:off x="179513" y="3717030"/>
          <a:ext cx="8640959" cy="279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936104"/>
                <a:gridCol w="1296144"/>
                <a:gridCol w="1008112"/>
                <a:gridCol w="936104"/>
                <a:gridCol w="1008112"/>
                <a:gridCol w="1008112"/>
              </a:tblGrid>
              <a:tr h="7944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(отчет)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(первоначальный план)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(факт)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6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373 349,3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399 366,4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406 107,0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411 185,7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418 103,4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438 370,6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311 447,1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330 705,5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328 111,0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334 578,8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341 119,2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358 041,2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27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38 650,3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52 709,5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48 260,4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57 590,7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60 140,6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62 511,7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27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22 615,8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15 863,0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28 927,4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18 896,2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16 843,6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17 817,7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27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808,2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7152" y="342951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тыс. рублей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140968"/>
            <a:ext cx="73448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Как изменяются расходы по отраслям социальной сферы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83571" y="1772816"/>
            <a:ext cx="2001220" cy="1224137"/>
            <a:chOff x="2434191" y="3286152"/>
            <a:chExt cx="740685" cy="909811"/>
          </a:xfrm>
          <a:scene3d>
            <a:camera prst="orthographicFront"/>
            <a:lightRig rig="flat" dir="t"/>
          </a:scene3d>
        </p:grpSpPr>
        <p:sp>
          <p:nvSpPr>
            <p:cNvPr id="8" name="Овал 7"/>
            <p:cNvSpPr/>
            <p:nvPr/>
          </p:nvSpPr>
          <p:spPr>
            <a:xfrm>
              <a:off x="2434191" y="3286152"/>
              <a:ext cx="740685" cy="909811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2434191" y="3419391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72200" y="404667"/>
            <a:ext cx="2088232" cy="1259079"/>
            <a:chOff x="4372665" y="3919459"/>
            <a:chExt cx="776572" cy="776572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4372665" y="3919459"/>
              <a:ext cx="776572" cy="776572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505904" y="3919459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71" y="404667"/>
            <a:ext cx="2127587" cy="1259079"/>
            <a:chOff x="3372533" y="3786204"/>
            <a:chExt cx="776572" cy="776572"/>
          </a:xfrm>
          <a:scene3d>
            <a:camera prst="orthographicFront"/>
            <a:lightRig rig="flat" dir="t"/>
          </a:scene3d>
        </p:grpSpPr>
        <p:sp>
          <p:nvSpPr>
            <p:cNvPr id="14" name="Овал 13"/>
            <p:cNvSpPr/>
            <p:nvPr/>
          </p:nvSpPr>
          <p:spPr>
            <a:xfrm>
              <a:off x="3372533" y="3786204"/>
              <a:ext cx="730448" cy="776572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3505772" y="3919443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72200" y="1707531"/>
            <a:ext cx="2088232" cy="1289422"/>
            <a:chOff x="1872342" y="2214579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1872342" y="2214579"/>
              <a:ext cx="909811" cy="9098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2005581" y="2347818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6678015" y="1928761"/>
            <a:ext cx="1443213" cy="8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75856" y="1196752"/>
            <a:ext cx="2502059" cy="9704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Что включают в себя отрасли социальной сферы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4791" y="2304175"/>
            <a:ext cx="14158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Социальная политика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7451" y="620691"/>
            <a:ext cx="138315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Культура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0433" y="599824"/>
            <a:ext cx="148907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Образование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7815" y="2300112"/>
            <a:ext cx="180020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7030A0"/>
                </a:solidFill>
              </a:rPr>
              <a:t>Физическая культура и спорт</a:t>
            </a:r>
            <a:endParaRPr lang="ru-RU" sz="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14290"/>
            <a:ext cx="7960398" cy="5715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52705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spc="-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200" b="1" spc="-1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расходах </a:t>
            </a:r>
            <a:r>
              <a:rPr lang="ru-RU" sz="2200" b="1" spc="-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2200" b="1" spc="-1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b="1" spc="-4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pc="-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66675" algn="ctr">
              <a:lnSpc>
                <a:spcPts val="229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разделам и </a:t>
            </a:r>
            <a:r>
              <a:rPr lang="ru-RU" sz="2200" b="1" spc="-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подразделам </a:t>
            </a:r>
            <a:r>
              <a:rPr lang="ru-RU" sz="2200" b="1" spc="-1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2200" b="1" spc="2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pc="-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45237"/>
              </p:ext>
            </p:extLst>
          </p:nvPr>
        </p:nvGraphicFramePr>
        <p:xfrm>
          <a:off x="179513" y="1165009"/>
          <a:ext cx="8744432" cy="55291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88432"/>
                <a:gridCol w="720080"/>
                <a:gridCol w="786594"/>
                <a:gridCol w="697367"/>
                <a:gridCol w="640890"/>
                <a:gridCol w="640890"/>
                <a:gridCol w="640890"/>
                <a:gridCol w="729289"/>
              </a:tblGrid>
              <a:tr h="751823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2017 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37 463,1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39 859,2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42 431,7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44 174,3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41 996,2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43 546,7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81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470,9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412,1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426,6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2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16596,2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17947,0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19379,2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21963,1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19778,7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20474,2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9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8229,4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9678,3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9495,1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9138,6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9487,4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9850,1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4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12264,6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11185,1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13059,5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11980,8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11697,4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12172,6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1 182,6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1 182,6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1 293,9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1 308,0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1 356,2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6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914,6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1293,0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1356,2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7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3 615,2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2 494,6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2 937,1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3 754,2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3 754,2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3 876,0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3526,2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2494,6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2937,1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3754,2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3754,2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3876,0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86710" y="857232"/>
            <a:ext cx="113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10163"/>
              </p:ext>
            </p:extLst>
          </p:nvPr>
        </p:nvGraphicFramePr>
        <p:xfrm>
          <a:off x="107505" y="188640"/>
          <a:ext cx="8856984" cy="64861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8477"/>
                <a:gridCol w="729349"/>
                <a:gridCol w="796718"/>
                <a:gridCol w="706344"/>
                <a:gridCol w="649140"/>
                <a:gridCol w="649140"/>
                <a:gridCol w="649140"/>
                <a:gridCol w="738676"/>
              </a:tblGrid>
              <a:tr h="1008112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2017 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32 730,3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34 840,4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28 729,2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17 694,1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13 192,9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16 804,3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3470,0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2370,6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19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12765,3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13506,1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9996,5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7710,8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7537,1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10975,8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4101,2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8004,0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2540,1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5,1 раза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67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1703,0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238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40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14994,4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20834,3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5555,7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5072,6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5050,8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5227,5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11 464,4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1 554,0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31 187,5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20 816,6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13,4 раза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3 589,1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3 460,4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7190,7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29416,7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17361,7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17,4 раза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2226,4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2195,5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4138,0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1459,8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3454,9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6,2 раза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1362,7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1264,9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418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281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3 943,1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4 054,1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4 095,9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3 975,5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4 126,1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4 284,4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Экологический контроль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74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3898,1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4009,1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4010,9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3930,5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4079,3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4233,7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36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7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38564"/>
              </p:ext>
            </p:extLst>
          </p:nvPr>
        </p:nvGraphicFramePr>
        <p:xfrm>
          <a:off x="107504" y="188640"/>
          <a:ext cx="8856987" cy="64517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28392"/>
                <a:gridCol w="792088"/>
                <a:gridCol w="792088"/>
                <a:gridCol w="792088"/>
                <a:gridCol w="792088"/>
                <a:gridCol w="648072"/>
                <a:gridCol w="773495"/>
                <a:gridCol w="738676"/>
              </a:tblGrid>
              <a:tr h="1154476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2017 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311 447,1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330 705,5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332 962,0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334 778,8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341 319,2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358 241,2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84222,9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84589,3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86263,2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90899,3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92645,3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94141,2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197179,9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193653,6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192061,0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188042,1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190744,1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203974,5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19934,6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21650,6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22267,6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23143,4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24049,0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409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1593,6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2345,3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1925,8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2060,7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2094,1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28450,7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30182,7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31061,4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31509,1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32709,5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33982,4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16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38 650,3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52 709,5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48 268,3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57 590,7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60 140,6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62 511,7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35459,9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49167,8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44397,5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54232,7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56652,4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58888,4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3190,4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3541,7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3870,8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3488,2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3623,3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22 615,8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15 863,0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29 221,4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18 896,2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16 843,7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17 817,7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5680,8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5503,3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5860,4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6094,8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6338,6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407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4788,9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3233,2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1927,8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2432,2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833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10604,5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6829,8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20141,3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9891,6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10253,2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10631,6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833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1541,6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2,4 раза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0352"/>
              </p:ext>
            </p:extLst>
          </p:nvPr>
        </p:nvGraphicFramePr>
        <p:xfrm>
          <a:off x="107504" y="188640"/>
          <a:ext cx="8856987" cy="61854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400"/>
                <a:gridCol w="792088"/>
                <a:gridCol w="792088"/>
                <a:gridCol w="792088"/>
                <a:gridCol w="792088"/>
                <a:gridCol w="576064"/>
                <a:gridCol w="773495"/>
                <a:gridCol w="738676"/>
              </a:tblGrid>
              <a:tr h="1154476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636,1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Массовый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808,2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2 572,0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2 544,3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2 828,4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3 028,0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3 089,3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3 183,7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Телевидение и радиовещание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4 раза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1535,2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1733,6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2048,7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2156,2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655,2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48 421,7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49 715,6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48 398,1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56 367,6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59 695,1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62 603,4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21829,3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39142,1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39142,1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44124,2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50430,7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54012,9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40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26592,4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10573,5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9256,0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12243,4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9264,4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8590,5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bg1"/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2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514 473,7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535 611,2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573 088,4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562 493,1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549 056,7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577 686,7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74888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  И   НЕПРОГРАММНЫЕ   РАСХОДЫ РАЙОННОГО  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79482323"/>
              </p:ext>
            </p:extLst>
          </p:nvPr>
        </p:nvGraphicFramePr>
        <p:xfrm>
          <a:off x="611560" y="2704277"/>
          <a:ext cx="3024336" cy="246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29038341"/>
              </p:ext>
            </p:extLst>
          </p:nvPr>
        </p:nvGraphicFramePr>
        <p:xfrm>
          <a:off x="3707904" y="2704277"/>
          <a:ext cx="30243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8415837"/>
              </p:ext>
            </p:extLst>
          </p:nvPr>
        </p:nvGraphicFramePr>
        <p:xfrm>
          <a:off x="6467048" y="2704277"/>
          <a:ext cx="2189132" cy="219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980728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 Воскресенского района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2018 году по 18 муниципальным программам)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 расходы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2736304" cy="1532334"/>
          </a:xfrm>
          <a:prstGeom prst="roundRec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на 2018 год- 562,5 млн.рублей: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531,3 млн.рублей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–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31,2 млн.рублей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021560"/>
            <a:ext cx="2520280" cy="15323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на 2019 год- 549,1 млн.рублей: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519,7 млн.рублей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–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29,4 млн.рублей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869160"/>
            <a:ext cx="2592288" cy="15323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на 2020 год- 577,7 млн.рублей: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547,2 млн.рублей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–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30,5 млн.рублей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851297"/>
          </a:xfrm>
          <a:prstGeom prst="roundRect">
            <a:avLst/>
          </a:prstGeom>
          <a:solidFill>
            <a:srgbClr val="E7D5EF"/>
          </a:solidFill>
          <a:ln w="28575"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муниципальные программы будут финансироваться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14195"/>
              </p:ext>
            </p:extLst>
          </p:nvPr>
        </p:nvGraphicFramePr>
        <p:xfrm>
          <a:off x="251520" y="1340768"/>
          <a:ext cx="8640960" cy="541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42"/>
                <a:gridCol w="7090018"/>
              </a:tblGrid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329 723,3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Воскресенского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69 231,6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64 763,8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молодежной политики и спорта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36 042,6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инвестиционная программа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7 710,8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6 811,6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4 460,5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и туризма в Воскресенском районе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149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территории от ЧС, обеспечение пожарной безопасности и безопасности людей на водных объектах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0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2 597,7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2 540,1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услуг пассажирского автотранспорта на территории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общественного правопорядка и противодействия преступности в Воскресенском районе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ветеранов и инвалидов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населения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службы в Воскресенском районе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сохранности архивных фондов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9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семей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1030089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4"/>
          <p:cNvSpPr txBox="1">
            <a:spLocks/>
          </p:cNvSpPr>
          <p:nvPr/>
        </p:nvSpPr>
        <p:spPr>
          <a:xfrm>
            <a:off x="714348" y="5877272"/>
            <a:ext cx="8001057" cy="704524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Сбалансированность бюджета по доходам и расходам - основополагающее требование, предъявляемое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органам, составляющим и утверждающим бюджет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07157005"/>
              </p:ext>
            </p:extLst>
          </p:nvPr>
        </p:nvGraphicFramePr>
        <p:xfrm>
          <a:off x="0" y="1928813"/>
          <a:ext cx="3357563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7544" y="357188"/>
            <a:ext cx="8352928" cy="1103312"/>
          </a:xfrm>
          <a:solidFill>
            <a:schemeClr val="lt1">
              <a:alpha val="44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26351889"/>
              </p:ext>
            </p:extLst>
          </p:nvPr>
        </p:nvGraphicFramePr>
        <p:xfrm>
          <a:off x="5857875" y="1928813"/>
          <a:ext cx="328612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4"/>
          <p:cNvSpPr txBox="1">
            <a:spLocks/>
          </p:cNvSpPr>
          <p:nvPr/>
        </p:nvSpPr>
        <p:spPr>
          <a:xfrm>
            <a:off x="357158" y="4500570"/>
            <a:ext cx="4070826" cy="1304694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превышения расходов над доходами образуется    ДЕФИЦИТ  БЮДЖЕТА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(необходимы источники покрытия дефицита, можно, например, использовать остатки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средств на начало года или привлечь  кредиты)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004048" y="4500570"/>
            <a:ext cx="3711357" cy="1304694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 превышения доходов над расходами образуется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 БЮДЖЕТА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(можно накапливать резервы, погашать имеющиеся долги, увеличивать расходы)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1428736"/>
            <a:ext cx="3060564" cy="3131206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8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6984776" cy="851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изменится финансирование муниципальных программ в 2018-2020 годах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85837"/>
              </p:ext>
            </p:extLst>
          </p:nvPr>
        </p:nvGraphicFramePr>
        <p:xfrm>
          <a:off x="251519" y="1113711"/>
          <a:ext cx="8640961" cy="555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516"/>
                <a:gridCol w="785542"/>
                <a:gridCol w="856955"/>
                <a:gridCol w="856955"/>
                <a:gridCol w="764713"/>
                <a:gridCol w="936104"/>
                <a:gridCol w="792088"/>
                <a:gridCol w="792088"/>
              </a:tblGrid>
              <a:tr h="5978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2017 (к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плану)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ВСЕГО, в том числе:</a:t>
                      </a:r>
                      <a:endParaRPr lang="ru-RU" sz="1200" b="0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514 473,7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535 611,2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573 088,4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562 493,1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549 056,7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577 686,7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9854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 муниципальных программ  ВСЕГО, в том числе:</a:t>
                      </a:r>
                      <a:endParaRPr lang="ru-RU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482 031,5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507 994,7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536 760,3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531 283,4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519 638,3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547 187,1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985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Воскресенского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306 391,3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326 298,1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325 134,5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329 723,3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335 984,0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341 365,1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37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60 063,7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62 968,7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61 348,5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69 231,6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72 994,0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76 388,1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37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молодежной политики и спорта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45 406,7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58 885,5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55 899,6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64 763,8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67 473,4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70 135,4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8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инвестиционная программа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27 084,3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28 279,7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53 664,7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36 042,6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15 029,2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27 349,5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2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12 727,2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13 404,6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9 885,2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7 710,8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7 328,3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10 788,0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8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6 509,7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6 321,6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6 884,8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6 811,6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6 580,3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6 809,3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8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и туризма в Воскресенском районе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8 523,3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4 509,1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4 510,9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4 579,3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4 733,7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37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территории от ЧС, обеспечение пожарной безопасности и безопасности людей на водных объектах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2 708,7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2 494,6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3 048,6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3 876,0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4368" y="83671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6984776" cy="851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изменится финансирование муниципальных программ в 2018-2020 годах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99018"/>
              </p:ext>
            </p:extLst>
          </p:nvPr>
        </p:nvGraphicFramePr>
        <p:xfrm>
          <a:off x="179511" y="1113710"/>
          <a:ext cx="8712968" cy="558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/>
                <a:gridCol w="792088"/>
                <a:gridCol w="864096"/>
                <a:gridCol w="864096"/>
                <a:gridCol w="792088"/>
                <a:gridCol w="936104"/>
                <a:gridCol w="792087"/>
                <a:gridCol w="792088"/>
              </a:tblGrid>
              <a:tr h="5848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2017 (к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плану)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6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2 385,4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2 597,7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2 556,8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услуг пассажирского автотранспорта на территории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4 098,7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2 540,1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 раз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2 540,7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4 121,2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2,4 раза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общественного правопорядка и противодействия преступности в Воскресенском районе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2,1 раза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9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ветеранов и инвалидов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2,5 раза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9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1 444,2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9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населения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9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службы в Воскресенском районе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сохранности архивных фондов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9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семей Воскресенского района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4368" y="83671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6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77293"/>
            <a:ext cx="3024336" cy="175076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93096"/>
            <a:ext cx="4107684" cy="2448272"/>
          </a:xfrm>
          <a:prstGeom prst="rect">
            <a:avLst/>
          </a:prstGeom>
          <a:noFill/>
          <a:ln w="19050">
            <a:solidFill>
              <a:srgbClr val="F6EC2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1472" y="928670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142984"/>
            <a:ext cx="6392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Воскресенского муниципального района от 20.11.2017 № 1284 «Об утверждении муниципальной программы «Развитие образования Воскресенского муниципального района Нижегородской области» на 2018-2020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200024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отвечающего требованиям инновационного развития экономики района и региона, </a:t>
            </a:r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современным</a:t>
            </a: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потребностям </a:t>
            </a:r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социума и каждого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06354"/>
            <a:ext cx="8215370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Воскресенского муниципального района Нижегородской области» на 2018-2020 годы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422805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3366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2000" y="4725144"/>
            <a:ext cx="4248472" cy="57606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2018 год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329,7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5445224"/>
            <a:ext cx="4248472" cy="57606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2019 год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336,0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6165304"/>
            <a:ext cx="4248472" cy="57606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2020 год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341,4 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928670"/>
            <a:ext cx="2066925" cy="1636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270" y="2996952"/>
            <a:ext cx="6552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- 774 чел.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общеобразовательных учреждений -  1754 чел.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учреждений дополнительного образования – 1517 чел.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образовательных учреждений района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3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37092"/>
              </p:ext>
            </p:extLst>
          </p:nvPr>
        </p:nvGraphicFramePr>
        <p:xfrm>
          <a:off x="179512" y="1700808"/>
          <a:ext cx="8784976" cy="49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864096"/>
                <a:gridCol w="936104"/>
                <a:gridCol w="864096"/>
                <a:gridCol w="936104"/>
                <a:gridCol w="1080120"/>
                <a:gridCol w="936104"/>
                <a:gridCol w="864096"/>
              </a:tblGrid>
              <a:tr h="82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год (отчет)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уточн. 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к 2017 году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 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плану)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40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306 391,3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326 298,1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325 134,5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329 723,3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101,1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335 984,0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341 365,1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0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"Развитие общего образования"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262 119,8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280 123,1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278 848,2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281 139,0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100,4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285 587,0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289 063,3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"Развитие дополнительного образования и воспитания детей и молодёжи"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16 124,3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16 192,3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16 506,7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17 275,2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106,7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17 887,5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18 519,4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6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"Развитие системы оценки качества образования и информационной прозрачности системы образования"</a:t>
                      </a:r>
                      <a:endParaRPr lang="ru-RU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521,5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507,1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507,1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640,0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126,2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668,00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697,4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"Социально-правовая защита детей"</a:t>
                      </a:r>
                      <a:endParaRPr lang="ru-RU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362,0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449,8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112,4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466,5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483,9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3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"Обеспечение реализации муниципальной программы"</a:t>
                      </a:r>
                      <a:endParaRPr lang="ru-RU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27 263,7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29 075,3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28 872,2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30 219,3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103,9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31 375,0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32 601,1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88640"/>
            <a:ext cx="6480720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«Развитие образования Воскресенского муниципального района Нижегородской области» на 2018-2020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1"/>
            <a:ext cx="1872208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126876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(тыс.рублей)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7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10800000" flipV="1">
            <a:off x="539553" y="123644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522199"/>
            <a:ext cx="489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Воскресенского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от 29.12.2014 № 1805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«Об утверждении муниципальной программы «Развитие агропромышленного комплекса Воскресенского муниципального района Нижегородской области»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2708920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Содействие </a:t>
            </a:r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развитию агропромышленного комплекса </a:t>
            </a:r>
            <a:endParaRPr lang="ru-RU" sz="14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Воскресенского </a:t>
            </a:r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как одной из важных </a:t>
            </a:r>
            <a:endParaRPr lang="ru-RU" sz="14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отраслей </a:t>
            </a:r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экономики, обеспечивающей население </a:t>
            </a:r>
            <a:endParaRPr lang="ru-RU" sz="14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продовольствием и </a:t>
            </a:r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занятость на селе;</a:t>
            </a: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обеспечение </a:t>
            </a:r>
            <a:r>
              <a:rPr lang="ru-RU" sz="1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эпизоотического благополучия </a:t>
            </a:r>
            <a:endParaRPr lang="ru-RU" sz="14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Воскресенского</a:t>
            </a: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4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206354"/>
            <a:ext cx="7128792" cy="9903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Воскресенского муниципального района Нижегородской области»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422805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3366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8024" y="4725144"/>
            <a:ext cx="4032448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     7,7 млн.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8024" y="5445224"/>
            <a:ext cx="4028518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       7,3 млн.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6135462"/>
            <a:ext cx="3996444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      10,8  млн.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5" y="4077073"/>
            <a:ext cx="20162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3524" y="5013177"/>
            <a:ext cx="2160241" cy="141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7" descr="2070668-photo-realistic-vector-illustration-ears-of-wheat-and-ribb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6436"/>
            <a:ext cx="1116123" cy="1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6364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5" y="5445224"/>
            <a:ext cx="2160243" cy="126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4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54690"/>
              </p:ext>
            </p:extLst>
          </p:nvPr>
        </p:nvGraphicFramePr>
        <p:xfrm>
          <a:off x="179512" y="2204865"/>
          <a:ext cx="8784976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864096"/>
                <a:gridCol w="936104"/>
                <a:gridCol w="864096"/>
                <a:gridCol w="936104"/>
                <a:gridCol w="1080120"/>
                <a:gridCol w="936104"/>
                <a:gridCol w="864096"/>
              </a:tblGrid>
              <a:tr h="884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год (отчет)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уточн. 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к 2017 году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 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плану)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12 727,2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13 404,6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9 885,2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7 710,8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7 328,3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10 788,0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"Развитие сельского хозяйства, пищевой и перерабатывающей промышленности Воскресенского муниципального района" до 2020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9 736,1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10 148,5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6 629,1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4 602,9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4 113,1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7 461,3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4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"Эпизоотическое благополучие Воскресенского муниципального района Нижегородской области" до 2020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"Обеспечение реализации Программы"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2 991,1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3 256,1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3 256,1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3 029,8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3 137,1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3 248,6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375" y="476672"/>
            <a:ext cx="5047729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«Развитие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агропромышленного комплекса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Воскресенского муниципального района Нижегородской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области»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178762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(тыс.рублей)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C:\Users\%D0%9C%D0%BE%D1%80%D0%BE%D0%B7%D0%BE%D0%B2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60471"/>
            <a:ext cx="2736305" cy="182981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6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деньги в 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" b="12181"/>
          <a:stretch>
            <a:fillRect/>
          </a:stretch>
        </p:blipFill>
        <p:spPr bwMode="auto">
          <a:xfrm flipH="1">
            <a:off x="6156176" y="1667335"/>
            <a:ext cx="2736304" cy="2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928670"/>
            <a:ext cx="1338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050" y="1556792"/>
            <a:ext cx="5960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Воскресенского муниципального района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20.11.2017 № 1270 «Об утверждении муниципальной программы «Управление муниципальными финансами и муниципальным долгом Воскресенского муниципального района Нижегородской области» 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2018-2020 годы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50" y="2699061"/>
            <a:ext cx="5888126" cy="164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Обеспечение сбалансированности и устойчивости бюджета Воскресенского муниципального района, повышение эффективности и качества управления муниципальными финансами Воскресенского муниципального района.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endParaRPr lang="ru-RU" sz="1400" b="1" u="sng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206354"/>
            <a:ext cx="8287378" cy="10916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и муниципальным долгом Воскресенского муниципального района Нижегородской области» на 2018-2020 годы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4499992" y="414908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3366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2000" y="4725144"/>
            <a:ext cx="4248472" cy="5760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     69,2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5445224"/>
            <a:ext cx="4248472" cy="5760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       73,0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6165304"/>
            <a:ext cx="4248472" cy="5760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      76,4 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03244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4464"/>
            <a:ext cx="2664295" cy="13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45836"/>
              </p:ext>
            </p:extLst>
          </p:nvPr>
        </p:nvGraphicFramePr>
        <p:xfrm>
          <a:off x="179512" y="1916832"/>
          <a:ext cx="878497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864096"/>
                <a:gridCol w="936104"/>
                <a:gridCol w="864096"/>
                <a:gridCol w="936104"/>
                <a:gridCol w="1080120"/>
                <a:gridCol w="936104"/>
                <a:gridCol w="864096"/>
              </a:tblGrid>
              <a:tr h="8733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год (отчет)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уточн. 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к 2017 году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 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плану)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68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60 063,7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62 968,7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61 348,5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69 231,6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72 994,0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76 388,1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3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"Организация и совершенствование бюджетного процесса Воскресенского муниципального района"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2 498, 0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2 392,1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2 272,7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2 431,5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2 503,6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2 578,4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91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"Обеспечение сбалансированности бюджетов поселений, входящих в состав Воскресенского муниципального района"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49 336,3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50 898,2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49 580,7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57 661,5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61 003,1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63 959,6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8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"Обеспечение реализации муниципальной программы"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8 229,4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9 678,4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9 495,1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9 138,6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9 487,3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9 850,1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88640"/>
            <a:ext cx="612068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«Управление муниципальными финансами и муниципальным долгом Воскресенского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муниципального района Нижегородской области» на 2018-2020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(тыс.рублей)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840760" cy="181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Финансовая помощь бюджетам поселений на исполнение собственных полномочий 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(в рамках муниципальной программы "Управление муниципальными финансами и муниципальным долгом Воскресенского муниципального района Нижегородской области" на 2018-2020 годы)</a:t>
            </a:r>
            <a:endParaRPr lang="ru-RU" sz="14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348880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финансовой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году-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56367,6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	В 2019 году 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59695,1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	В 2020 году 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62603,4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60144688"/>
              </p:ext>
            </p:extLst>
          </p:nvPr>
        </p:nvGraphicFramePr>
        <p:xfrm>
          <a:off x="683568" y="3210654"/>
          <a:ext cx="2520280" cy="225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1029374"/>
              </p:ext>
            </p:extLst>
          </p:nvPr>
        </p:nvGraphicFramePr>
        <p:xfrm>
          <a:off x="3131840" y="3210654"/>
          <a:ext cx="3096344" cy="223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2208473"/>
              </p:ext>
            </p:extLst>
          </p:nvPr>
        </p:nvGraphicFramePr>
        <p:xfrm>
          <a:off x="6084168" y="3210654"/>
          <a:ext cx="2664296" cy="225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7561" y="4419818"/>
            <a:ext cx="150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44 124,2 (78,3%)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5778842"/>
            <a:ext cx="3096344" cy="817245"/>
          </a:xfrm>
          <a:prstGeom prst="roundRect">
            <a:avLst/>
          </a:prstGeom>
          <a:solidFill>
            <a:srgbClr val="97E1A3"/>
          </a:solidFill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 поселений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5748064"/>
            <a:ext cx="4032448" cy="817245"/>
          </a:xfrm>
          <a:prstGeom prst="roundRect">
            <a:avLst/>
          </a:prstGeom>
          <a:solidFill>
            <a:srgbClr val="E7D5E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 поддержку мер по обеспечению сбалансированности бюджетов поселений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6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4202" y="1474911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271" y="1750833"/>
            <a:ext cx="6392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Воскресенского муниципального района от 20.11.2017 № 1288 «Об утверждении муниципальной программы «Развитие культуры, молодежной политики и спорта Воскресенского муниципального района Нижегородской области» на 2018-2020 годы</a:t>
            </a:r>
            <a:endParaRPr lang="ru-RU" sz="14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271" y="2780928"/>
            <a:ext cx="4193713" cy="392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Сохранение и развитие качественного дополнительного образования в сфере культуры на территории Воскресенского района;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Создание условий и возможностей для повышения роли культуры в воспитании и просвещении населения Воскресенского района в ее лучших традициях и достижениях;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Сохранение культурного наследия района и единого культурно-информационного пространства;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Модернизация и укрепление материально – технической базы учреждений культуры и создание условий для расширения доступности услуг культуры в Воскресенском районе;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Создание системы мер по воспитанию молодого поколения в духе нравственности, приверженности интересов общества и его традиционным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ценностям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1400" b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206693"/>
            <a:ext cx="5544616" cy="12682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культуры, молодежной политики и спорта Воскресенского муниципального района Нижегородской области» </a:t>
            </a: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2018-2020 годы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422805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2000" y="4725144"/>
            <a:ext cx="42484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2018 год      64,8 млн. рублей</a:t>
            </a:r>
            <a:endParaRPr lang="ru-RU" sz="16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5453183"/>
            <a:ext cx="42484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2019 год       67,5 млн. рублей</a:t>
            </a:r>
            <a:endParaRPr lang="ru-RU" sz="16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6165304"/>
            <a:ext cx="42484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2020 год      70,1  млн. рублей</a:t>
            </a:r>
            <a:endParaRPr lang="ru-RU" sz="16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2564904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336600"/>
                </a:solidFill>
                <a:latin typeface="Times New Roman"/>
                <a:ea typeface="Calibri"/>
              </a:rPr>
              <a:t>В 2018 году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в рамках подпрограммы "Развитие культуры в Воскресенском муниципальном районе" </a:t>
            </a:r>
            <a:r>
              <a:rPr lang="ru-RU" sz="1300" b="1" dirty="0">
                <a:solidFill>
                  <a:srgbClr val="336600"/>
                </a:solidFill>
                <a:latin typeface="Times New Roman"/>
                <a:ea typeface="Calibri"/>
              </a:rPr>
              <a:t>выделено средств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на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развитие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библиотечного дела-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20000,6 тыс. рублей, развитие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дополнительного образования в сфере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культуры-7053,1</a:t>
            </a:r>
            <a:r>
              <a:rPr lang="ru-RU" sz="1300" dirty="0" smtClean="0">
                <a:solidFill>
                  <a:srgbClr val="3366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тыс. рублей,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на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развитие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музейного дела –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19221,4 тыс. рублей,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на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развитие </a:t>
            </a:r>
            <a:r>
              <a:rPr lang="ru-RU" sz="1300" dirty="0">
                <a:solidFill>
                  <a:srgbClr val="336600"/>
                </a:solidFill>
                <a:latin typeface="Times New Roman"/>
                <a:ea typeface="Calibri"/>
              </a:rPr>
              <a:t>культурно-досуговой деятельности- </a:t>
            </a:r>
            <a:r>
              <a:rPr lang="ru-RU" sz="1300" dirty="0" smtClean="0">
                <a:solidFill>
                  <a:srgbClr val="336600"/>
                </a:solidFill>
                <a:latin typeface="Times New Roman"/>
                <a:ea typeface="Calibri"/>
              </a:rPr>
              <a:t>14960,7 тыс. рублей.</a:t>
            </a:r>
            <a:endParaRPr lang="ru-RU" sz="1300" dirty="0">
              <a:solidFill>
                <a:srgbClr val="3366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1512167" cy="121426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340768"/>
            <a:ext cx="1800200" cy="122413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8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1\Desktop\1111\9998866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82936"/>
            <a:ext cx="4299119" cy="27864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966463" y="1052736"/>
            <a:ext cx="3168352" cy="9093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Воскресенского муниципального района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1660" y="2530685"/>
            <a:ext cx="2376264" cy="10423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 (1)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5061" y="2420888"/>
            <a:ext cx="216024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поселений (11)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7" y="3861048"/>
            <a:ext cx="2011213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(1):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р.п.Воскресенское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0723" y="3789040"/>
            <a:ext cx="3579035" cy="27363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сельских поселений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(10):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Воздвиженский,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Капустихинский,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Глуховский,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Нахратовский,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Нестиарский,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Староустинский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215061" y="1962076"/>
            <a:ext cx="437059" cy="458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293858" y="1962076"/>
            <a:ext cx="594066" cy="568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 flipH="1">
            <a:off x="4550639" y="3212976"/>
            <a:ext cx="174454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</p:cNvCxnSpPr>
          <p:nvPr/>
        </p:nvCxnSpPr>
        <p:spPr>
          <a:xfrm>
            <a:off x="6295181" y="3212976"/>
            <a:ext cx="437059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332656"/>
            <a:ext cx="8598238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бюджетная система Воскресенского района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8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593141"/>
              </p:ext>
            </p:extLst>
          </p:nvPr>
        </p:nvGraphicFramePr>
        <p:xfrm>
          <a:off x="251520" y="1591925"/>
          <a:ext cx="8784976" cy="334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864096"/>
                <a:gridCol w="936104"/>
                <a:gridCol w="864096"/>
                <a:gridCol w="936104"/>
                <a:gridCol w="1008112"/>
                <a:gridCol w="1008112"/>
                <a:gridCol w="864096"/>
              </a:tblGrid>
              <a:tr h="8733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год (отчет)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год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уточн. план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к 2017 году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первонач. 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плану)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100" dirty="0">
                        <a:solidFill>
                          <a:srgbClr val="33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45 406,7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58 885,5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55 899,6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64 763,8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67 473,4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70 135,4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"Развитие культуры в Воскресенском муниципальном районе"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41 580,3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55 255,5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51 273,7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61 235,8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63 985,2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66 512,1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"Развитие молодёжной политики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Воскресенском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муниципальном районе"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755,1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"Обеспечение реализации муниципальной программы"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3 190,3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3 541,6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3 870,8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3 358,0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3 488,2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3 623,3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88640"/>
            <a:ext cx="612068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культуры, молодежной политики и спорта Воскресенского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муниципального района Нижегородской области» на 2018-2020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98072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(тыс.рублей)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1" y="5157194"/>
            <a:ext cx="240146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7193"/>
            <a:ext cx="20824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 b="11108"/>
          <a:stretch/>
        </p:blipFill>
        <p:spPr bwMode="auto">
          <a:xfrm>
            <a:off x="251520" y="5157192"/>
            <a:ext cx="22322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872208" cy="1224136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3"/>
            <a:ext cx="2160240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691751"/>
            <a:ext cx="2520280" cy="190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276527"/>
            <a:ext cx="2772308" cy="180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1944216" cy="163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0800000" flipV="1">
            <a:off x="539553" y="123644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522199"/>
            <a:ext cx="489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Воскресенского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от 20.11.2017 № 1283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«Об утверждении муниципальной программы «Адресная инвестиционная программа Воскресенского муниципального района Нижегородской области» на 2018-2020 годы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2691751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/>
            <a:r>
              <a:rPr lang="ru-RU" sz="1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solidFill>
                  <a:srgbClr val="333300"/>
                </a:solidFill>
                <a:latin typeface="Times New Roman"/>
                <a:ea typeface="Calibri"/>
                <a:cs typeface="Times New Roman"/>
              </a:rPr>
              <a:t>Развитие социальной и инженерной инфраструктуры </a:t>
            </a:r>
            <a:r>
              <a:rPr lang="ru-RU" sz="1400" dirty="0" smtClean="0">
                <a:solidFill>
                  <a:srgbClr val="333300"/>
                </a:solidFill>
                <a:latin typeface="Times New Roman"/>
                <a:ea typeface="Calibri"/>
                <a:cs typeface="Times New Roman"/>
              </a:rPr>
              <a:t>населённых</a:t>
            </a:r>
          </a:p>
          <a:p>
            <a:pPr algn="just"/>
            <a:r>
              <a:rPr lang="ru-RU" sz="1400" dirty="0" smtClean="0">
                <a:solidFill>
                  <a:srgbClr val="333300"/>
                </a:solidFill>
                <a:latin typeface="Times New Roman"/>
                <a:ea typeface="Calibri"/>
                <a:cs typeface="Times New Roman"/>
              </a:rPr>
              <a:t>пунктов </a:t>
            </a:r>
            <a:r>
              <a:rPr lang="ru-RU" sz="1400" dirty="0">
                <a:solidFill>
                  <a:srgbClr val="333300"/>
                </a:solidFill>
                <a:latin typeface="Times New Roman"/>
                <a:ea typeface="Calibri"/>
                <a:cs typeface="Times New Roman"/>
              </a:rPr>
              <a:t>для повышения качества жизни населения </a:t>
            </a:r>
            <a:r>
              <a:rPr lang="ru-RU" sz="1400" dirty="0" smtClean="0">
                <a:solidFill>
                  <a:srgbClr val="333300"/>
                </a:solidFill>
                <a:latin typeface="Times New Roman"/>
                <a:ea typeface="Calibri"/>
                <a:cs typeface="Times New Roman"/>
              </a:rPr>
              <a:t>   Воскресенского района</a:t>
            </a:r>
            <a:endParaRPr lang="ru-RU" sz="1100" dirty="0">
              <a:solidFill>
                <a:srgbClr val="333300"/>
              </a:solidFill>
              <a:latin typeface="Calibri"/>
              <a:ea typeface="Calibri"/>
              <a:cs typeface="Times New Roman"/>
            </a:endParaRPr>
          </a:p>
          <a:p>
            <a:endParaRPr lang="ru-RU" sz="1400" b="1" u="sng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206354"/>
            <a:ext cx="7128792" cy="9903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«Адресная инвестиционная программа Воскресенского муниципального района Нижегородской области» на 2018-2020 годы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07938" y="422805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3366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6056" y="4725144"/>
            <a:ext cx="374441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     36,0 млн.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76056" y="5445224"/>
            <a:ext cx="374048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       15,0 млн.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76056" y="6135462"/>
            <a:ext cx="3708412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      27,3  млн.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013177"/>
            <a:ext cx="2232249" cy="16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223224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8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06354"/>
            <a:ext cx="5832648" cy="1206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«Адресная инвестиционная программа Воскресенского муниципального района Нижегородской области»</a:t>
            </a: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2018-2020 годы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82459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по программе в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 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государственных обязательств по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</a:t>
            </a:r>
          </a:p>
          <a:p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жильём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категорий граждан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законодатель-</a:t>
            </a:r>
          </a:p>
          <a:p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ством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в сумме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10 032,2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обеспечение жильем отдельных категорий граждан, установленных Федеральным законом от 12 января 1995 года N 5-ФЗ "О ветеранах", в соответствии с Указом Президента Российской Федерации от 7 мая 2008 года N 714 "Об обеспечении жильем ветеранов Великой Отечественной войны 1941 - 1945 годов" за счёт средств федерального бюджета в сумме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1 558,8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  <a:endParaRPr lang="ru-RU" sz="14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обеспечение жильем отдельных категорий граждан, установленным федеральными законами от 12 января 1995 года №5-ФЗ "О ветеранах и от 24 ноября 1995 года №181-ФЗ "О социальной защите инвалидов в Российской Федерации" за счет федерального бюджета в сумме –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779,4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  <a:endParaRPr lang="ru-RU" sz="14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помещениями:</a:t>
            </a:r>
          </a:p>
          <a:p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-за счет средств федерального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3847,0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  <a:endParaRPr lang="ru-RU" sz="14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областного бюджета –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3847,0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объектов газоснабжения и разработку ПИР в сумме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14581,7 тыс. рублей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расширение газораспределительной сети р.п. Воскресенское Нижегородской области "Газопровод высокого давления 2 категории и низкого давления п. Калиниха ул. Ручина, Кооперативная, Папанина д. Задворка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ШРП №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13,14,15 2 этап – за счет субсидии из областного бюджета –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11 665,4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 счет местного бюджета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2 916,3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(софинансирование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областным бюджетом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463"/>
            <a:ext cx="2736304" cy="1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06354"/>
            <a:ext cx="5832648" cy="1206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«Адресная инвестиционная программа Воскресенского муниципального района Нижегородской области» на 2018-2020 годы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3529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технического обслуживания газопроводов – 1 660,0 тыс. рублей  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местного бюджета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адресной инвестиционной программы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на 2017-2019 годы по государственной программе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«Охрана окружающей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области» -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2 370,6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счет: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проектно-сметной документации по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"Берегоукрепление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р.Уста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д.Большие Отары" в сумме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1 185,3 тыс. рублей;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районного бюджета-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1 185,3 тыс. рублей.</a:t>
            </a:r>
          </a:p>
          <a:p>
            <a:pPr marL="285750" lvl="0" indent="-285750">
              <a:buFontTx/>
              <a:buChar char="-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Нижегородской области от 1 сентября 2017г. №651 "Об утверждении государственной программы </a:t>
            </a:r>
            <a:r>
              <a:rPr 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"Формирование современной городской среды на территории Нижегородской области на 2018-2022 годы</a:t>
            </a:r>
            <a:r>
              <a:rPr lang="ru-RU" sz="14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"- 2 964,4 </a:t>
            </a:r>
            <a:r>
              <a:rPr lang="ru-RU" sz="1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счет:</a:t>
            </a:r>
          </a:p>
          <a:p>
            <a:pPr lvl="0"/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из федерального </a:t>
            </a:r>
            <a:r>
              <a:rPr lang="ru-RU" sz="1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- 1 657,9 тыс. рублей;</a:t>
            </a:r>
            <a:endParaRPr lang="ru-RU" sz="1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из областного </a:t>
            </a:r>
            <a:r>
              <a:rPr lang="ru-RU" sz="1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        582,5 тыс. рублей;</a:t>
            </a:r>
            <a:endParaRPr lang="ru-RU" sz="1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местного бюджета - </a:t>
            </a:r>
            <a:r>
              <a:rPr lang="ru-RU" sz="1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724,0 тыс. рублей.</a:t>
            </a: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территорий документами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планирования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архитектурной деятельности за счет местного бюджета -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299,0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социальных выплат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процентной ставки по кредитам, полученным гражданами </a:t>
            </a:r>
            <a:r>
              <a:rPr lang="ru-RU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газификацию жилья -</a:t>
            </a:r>
            <a:r>
              <a:rPr lang="ru-RU" sz="1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тыс.рублей, в том числе за счет:</a:t>
            </a:r>
          </a:p>
          <a:p>
            <a:pPr lvl="0"/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из областного бюджета –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тыс.рублей;</a:t>
            </a:r>
          </a:p>
          <a:p>
            <a:pPr lvl="0"/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 местного бюджета - </a:t>
            </a:r>
            <a:r>
              <a:rPr lang="ru-RU" sz="1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sz="1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74" y="144463"/>
            <a:ext cx="2573098" cy="15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4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Box 7"/>
          <p:cNvSpPr txBox="1">
            <a:spLocks noChangeArrowheads="1"/>
          </p:cNvSpPr>
          <p:nvPr/>
        </p:nvSpPr>
        <p:spPr bwMode="auto">
          <a:xfrm>
            <a:off x="7162800" y="1089025"/>
            <a:ext cx="88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рублях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51364"/>
              </p:ext>
            </p:extLst>
          </p:nvPr>
        </p:nvGraphicFramePr>
        <p:xfrm>
          <a:off x="755650" y="1417638"/>
          <a:ext cx="7931226" cy="3070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957"/>
                <a:gridCol w="1430401"/>
                <a:gridCol w="1368152"/>
                <a:gridCol w="1297129"/>
                <a:gridCol w="1377587"/>
              </a:tblGrid>
              <a:tr h="832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 долгового 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обязательства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муниципального долга на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привлечения в 2018 году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погашения в 2018 году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 на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кредитных организаций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2 300 000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950 320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3 250 320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1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1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объем муниципального долга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2 300 000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950 320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3 250 320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043608" y="4869160"/>
            <a:ext cx="7786687" cy="1600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 Воскресенского муниципального района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 утвержден в сумме 22 442 283 рубля (что соответствует требованиям БК РФ)</a:t>
            </a:r>
          </a:p>
          <a:p>
            <a:pPr algn="ctr">
              <a:defRPr/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 муниципального долга  Воскресенского муниципального района на 01.01.2019 года утвержден в сумме 3 250 320 рублей (что соответствует требованиям БК РФ)</a:t>
            </a:r>
          </a:p>
          <a:p>
            <a:pPr algn="ctr">
              <a:defRPr/>
            </a:pPr>
            <a:endParaRPr lang="ru-RU" alt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обслуживание муниципального долга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 – 3 300 рублей</a:t>
            </a:r>
            <a:endParaRPr lang="ru-RU" altLang="ru-RU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6366" y="277731"/>
            <a:ext cx="7931225" cy="8105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B776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Воскресенского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023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8" y="908718"/>
            <a:ext cx="3865303" cy="284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05338" y="1052513"/>
            <a:ext cx="40386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Разработчиком презентации «Бюджет для граждан» является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 финансов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Воскресенского муниципального района.</a:t>
            </a:r>
          </a:p>
          <a:p>
            <a:pPr algn="just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Основные задачи управления финансов: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финансовый год и плановый период;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исполнения бюджета;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финансового контроля за исполнением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36455"/>
              </p:ext>
            </p:extLst>
          </p:nvPr>
        </p:nvGraphicFramePr>
        <p:xfrm>
          <a:off x="323850" y="3759200"/>
          <a:ext cx="8437564" cy="29194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8782"/>
                <a:gridCol w="4218782"/>
              </a:tblGrid>
              <a:tr h="3708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48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финансов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Мясникова  Наталья  Вячеславовна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</a:tr>
              <a:tr h="518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606730, Нижегородская обл.,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р.п. Воскресенское, пл.Ленина, д.1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</a:tr>
              <a:tr h="318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(83163) 9-22-50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</a:tr>
              <a:tr h="3048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finance-vsk@mts-nn.ru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</a:tr>
              <a:tr h="370851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ресурс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http://www.voskresenskoe-adm.ru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</a:tr>
              <a:tr h="7315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17-00 (Пт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 16-00)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на обед с 12-00 до 13-00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 Сб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1" marB="45721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2187" y="327398"/>
            <a:ext cx="8754420" cy="57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 УПРАВЛЕНИИ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17267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9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4168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2187" y="1124744"/>
            <a:ext cx="8578285" cy="4891881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Воскресенского района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//voskresenskoe-adm.ru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Интернет портал государственных и муниципальных услуг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http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//gosuslugi.ru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Официальный сайт единой информационной системы в сфере закупок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http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//zakupki.gov.ru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Официальный сайт для размещения информации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//bus.gov.ru</a:t>
            </a:r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187" y="188640"/>
            <a:ext cx="87544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    МУНИЦИПАЛЬНЫЕ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   РЕСУРСЫ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16424" cy="25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58633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3718320"/>
            <a:ext cx="3312368" cy="282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1412777"/>
            <a:ext cx="3857649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 Федеральному Собранию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365104"/>
            <a:ext cx="5715037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 экономического развития Воскресенского  района на среднесрочный период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420888"/>
            <a:ext cx="500579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налоговой политики Нижегородской области на 201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201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годов </a:t>
            </a:r>
          </a:p>
          <a:p>
            <a:pPr algn="ctr"/>
            <a:endParaRPr lang="ru-RU" sz="2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5188636"/>
            <a:ext cx="5715037" cy="616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Итоги исполнения консолидированного бюджета за 2016 год и текущий период 2017 года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5949280"/>
            <a:ext cx="6929487" cy="648071"/>
          </a:xfrm>
          <a:prstGeom prst="roundRect">
            <a:avLst/>
          </a:prstGeom>
          <a:solidFill>
            <a:srgbClr val="FB776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Воскресенского  района (18 программ)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85728"/>
            <a:ext cx="735811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районного  бюджета</a:t>
            </a:r>
          </a:p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3" y="3356992"/>
            <a:ext cx="5005790" cy="792088"/>
          </a:xfrm>
          <a:prstGeom prst="roundRect">
            <a:avLst/>
          </a:prstGeom>
          <a:solidFill>
            <a:srgbClr val="FB776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налоговой </a:t>
            </a:r>
            <a:endPara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политики  Воскресенского района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201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201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годов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66FF66"/>
          </a:fgClr>
          <a:bgClr>
            <a:srgbClr val="66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1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39348083"/>
              </p:ext>
            </p:extLst>
          </p:nvPr>
        </p:nvGraphicFramePr>
        <p:xfrm>
          <a:off x="5857875" y="1928813"/>
          <a:ext cx="328612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bject 39"/>
          <p:cNvSpPr/>
          <p:nvPr/>
        </p:nvSpPr>
        <p:spPr>
          <a:xfrm>
            <a:off x="179512" y="5661248"/>
            <a:ext cx="8750206" cy="936104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Декабрь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1912" y="5949280"/>
            <a:ext cx="8488560" cy="648072"/>
          </a:xfrm>
          <a:prstGeom prst="rect">
            <a:avLst/>
          </a:prstGeom>
          <a:solidFill>
            <a:srgbClr val="97E1A3"/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Утверждение бюджета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Решение о районном бюджете на очередной финансовый год и плановый период утверждается депутатами Земского собрания Воскресенского муниципального района 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39"/>
          <p:cNvSpPr/>
          <p:nvPr/>
        </p:nvSpPr>
        <p:spPr>
          <a:xfrm>
            <a:off x="179512" y="3789040"/>
            <a:ext cx="8750206" cy="144016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Ноябрь - декабрь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912" y="4077072"/>
            <a:ext cx="848856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 районного бюджета со всеми необходимыми документами, предусмотренными ст.184.2 Бюджетного Кодекса РФ, администрация Воскресенского района вносит не позднее 15 ноября в Земское собрание Воскресенского муниципального района. В декабре проект районного бюджета рассматривается на публичных слушаниях и на заседаниях постоянных комиссий Земского собрания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24000"/>
            <a:ext cx="777686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СОСТАВЛЕНИЯ  БЮДЖЕТА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39"/>
          <p:cNvSpPr/>
          <p:nvPr/>
        </p:nvSpPr>
        <p:spPr>
          <a:xfrm>
            <a:off x="179512" y="908721"/>
            <a:ext cx="8750206" cy="244827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Сентябрь - октябрь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912" y="1196752"/>
            <a:ext cx="8488560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районного бюджета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 начала составления проекта районного бюджета администрацией Воскресенского района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районного бюджета, прогноза социально-экономического </a:t>
            </a:r>
          </a:p>
          <a:p>
            <a:pPr algn="ctr"/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развития района. Непосредственное составление районного бюджета осуществляет управление финансов администрации Воскресенского района. Основные параметры районного бюджета, подходы к формированию районного бюджета и межбюджетных отношений с поселениями района, составленный проект Решения о районном бюджете принимаются на заседаниях бюджетной комиссии под председательством главы администрации Воскресенского муниципального района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11960" y="3356992"/>
            <a:ext cx="484632" cy="43204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211960" y="5229200"/>
            <a:ext cx="484632" cy="43204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1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75318216"/>
              </p:ext>
            </p:extLst>
          </p:nvPr>
        </p:nvGraphicFramePr>
        <p:xfrm>
          <a:off x="395536" y="134076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1560" y="188641"/>
            <a:ext cx="7848872" cy="1152127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Воскресенского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127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2656"/>
            <a:ext cx="8072492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доходы бюджета</a:t>
            </a:r>
          </a:p>
          <a:p>
            <a:pPr lvl="0"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7"/>
            <a:ext cx="2413502" cy="3508653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( налог на доходы физических лиц; единый налог на вмененный доход; единый сельхозналог; госпошлина; имущественные налоги и др.)</a:t>
            </a:r>
            <a:endParaRPr lang="ru-RU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928939"/>
            <a:ext cx="2664296" cy="3247043"/>
          </a:xfrm>
          <a:prstGeom prst="rect">
            <a:avLst/>
          </a:prstGeom>
          <a:solidFill>
            <a:srgbClr val="CCECFF"/>
          </a:solidFill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 законодательством РФ </a:t>
            </a:r>
          </a:p>
          <a:p>
            <a:pPr algn="ctr"/>
            <a:r>
              <a:rPr lang="ru-RU" sz="17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( 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  <a:endParaRPr lang="ru-RU" sz="17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928937"/>
            <a:ext cx="2880320" cy="3539430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организаций </a:t>
            </a:r>
          </a:p>
          <a:p>
            <a:pPr algn="ctr"/>
            <a:r>
              <a:rPr lang="ru-RU" sz="17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(межбюджетные трансферты в виде дотаций,  субвенций, субсидий, поступления от юридических и физических лиц, кроме налоговых и неналоговых доходов)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9812" y="1412776"/>
            <a:ext cx="7530059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ДОХОДЫ  БЮДЖЕТА -  безвозмездные и безвозвратные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денежных средств в бюджет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11"/>
          <p:cNvSpPr/>
          <p:nvPr/>
        </p:nvSpPr>
        <p:spPr>
          <a:xfrm>
            <a:off x="395537" y="3789040"/>
            <a:ext cx="6120680" cy="2808312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5" y="1412776"/>
            <a:ext cx="2664295" cy="201622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физических лиц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(поступает в районный бюджет и бюджеты поселений)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гл.23 Налогового кодекса РФ, ставка налога 13%, в отдельных случаях 9%, 30% и 35%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1306488"/>
            <a:ext cx="3312368" cy="23739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(поступает в бюджеты поселений)</a:t>
            </a:r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Исчисляется исходя из кадастровой стоимости земельных участков.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Ставка налога  устанавливается представительным органом поселения: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0,3%- по участкам, занятым жилищным фондом, сельскохозяйственного назначения, для личного подсобного хозяйства, дачного хозяйства;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1,5%- в отношении других участков</a:t>
            </a:r>
            <a:endParaRPr lang="ru-RU" sz="1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3861048"/>
            <a:ext cx="6120678" cy="27363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 (поступает в бюджеты  поселений)</a:t>
            </a: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Исчисляется исходя из кадастровой стоимости объекта налогообложения. Ставка </a:t>
            </a: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налога устанавливается представительным органом поселения: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 0,1 %  до 0,3 %  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отношении: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жилых домов, жилых помещений, гаражей;</a:t>
            </a: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-хозяйственных строений, площадь каждого из которых не превышает 50 кв.м.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размере 2 % 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отношении:</a:t>
            </a: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по определенному министерством инвестиций, земельных и имущественных отношений Нижегородской области перечню объектов недвижимого имущества, в отношении которых налоговая база определяется как кадастровая стоимость в соответствии с НК РФ (административно-деловые и торговые центры, офисы, объекты общественного питания  и бытового обслуживания и др.)</a:t>
            </a: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объектов, кадастровая стоимость каждого из которых превышает 300 миллионов рублей;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0,5 % 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отношении прочих объектов налогообложения.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203977"/>
            <a:ext cx="753120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952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 налоги  уплачивают  жители</a:t>
            </a:r>
          </a:p>
          <a:p>
            <a:pPr algn="ctr"/>
            <a:r>
              <a:rPr lang="ru-RU" sz="2800" b="1" dirty="0" smtClean="0">
                <a:ln w="952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бюджет  Воскресенского  района</a:t>
            </a:r>
            <a:endParaRPr lang="ru-RU" sz="2800" b="1" dirty="0" smtClean="0">
              <a:ln w="317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376264" cy="2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9293"/>
            <a:ext cx="2448272" cy="20100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18199</TotalTime>
  <Words>6005</Words>
  <Application>Microsoft Office PowerPoint</Application>
  <PresentationFormat>Экран (4:3)</PresentationFormat>
  <Paragraphs>1749</Paragraphs>
  <Slides>46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Михайловна</dc:creator>
  <cp:lastModifiedBy>Морозова Ирина Витальевна</cp:lastModifiedBy>
  <cp:revision>1913</cp:revision>
  <cp:lastPrinted>2018-03-20T07:49:05Z</cp:lastPrinted>
  <dcterms:created xsi:type="dcterms:W3CDTF">2013-11-18T11:27:07Z</dcterms:created>
  <dcterms:modified xsi:type="dcterms:W3CDTF">2018-04-10T13:37:31Z</dcterms:modified>
</cp:coreProperties>
</file>