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7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</a:p>
                  <a:p>
                    <a:r>
                      <a:rPr lang="ru-RU" dirty="0"/>
                      <a:t> 16</a:t>
                    </a:r>
                    <a:r>
                      <a:rPr lang="ru-RU" baseline="0" dirty="0"/>
                      <a:t> 335,5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40-47F5-B943-799A8AB95E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Неналоговые доходы</a:t>
                    </a:r>
                  </a:p>
                  <a:p>
                    <a:r>
                      <a:rPr lang="ru-RU" dirty="0"/>
                      <a:t> 1390,0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40-47F5-B943-799A8AB95E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 21</a:t>
                    </a:r>
                    <a:r>
                      <a:rPr lang="ru-RU" baseline="0" dirty="0"/>
                      <a:t> 973,3</a:t>
                    </a:r>
                    <a:r>
                      <a:rPr lang="ru-RU" dirty="0"/>
                      <a:t>       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40-47F5-B943-799A8AB95E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16866.09999999998</c:v>
                </c:pt>
                <c:pt idx="1">
                  <c:v>937.8</c:v>
                </c:pt>
                <c:pt idx="2">
                  <c:v>22528.6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40-47F5-B943-799A8AB95E2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83778580445776"/>
          <c:y val="8.8285946563186904E-2"/>
          <c:w val="0.49032442839108598"/>
          <c:h val="0.818270897257014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</a:t>
                    </a:r>
                    <a:r>
                      <a:rPr lang="ru-RU" baseline="0" dirty="0"/>
                      <a:t> 24918,8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0-4060-91A8-B60BB8729143}"/>
                </c:ext>
              </c:extLst>
            </c:dLbl>
            <c:dLbl>
              <c:idx val="1"/>
              <c:layout>
                <c:manualLayout>
                  <c:x val="-2.0803342784310463E-2"/>
                  <c:y val="0.10620339222568939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 оборона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261,4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0-4060-91A8-B60BB8729143}"/>
                </c:ext>
              </c:extLst>
            </c:dLbl>
            <c:dLbl>
              <c:idx val="2"/>
              <c:layout>
                <c:manualLayout>
                  <c:x val="-1.0597552868532143E-2"/>
                  <c:y val="-0.1103173836135551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 безопасность  и правоохранительная  деятельность    73,9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40-4060-91A8-B60BB8729143}"/>
                </c:ext>
              </c:extLst>
            </c:dLbl>
            <c:dLbl>
              <c:idx val="3"/>
              <c:layout>
                <c:manualLayout>
                  <c:x val="-2.4238690217216752E-2"/>
                  <c:y val="-3.33882623533443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ациональная экономика</a:t>
                    </a:r>
                    <a:r>
                      <a:rPr lang="ru-RU" baseline="0" dirty="0"/>
                      <a:t>  6111,7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40-4060-91A8-B60BB8729143}"/>
                </c:ext>
              </c:extLst>
            </c:dLbl>
            <c:dLbl>
              <c:idx val="4"/>
              <c:layout>
                <c:manualLayout>
                  <c:x val="-9.5717605097103697E-2"/>
                  <c:y val="3.094325769967340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Ж</a:t>
                    </a:r>
                    <a:r>
                      <a:rPr lang="ru-RU" dirty="0"/>
                      <a:t>илищно-коммунальное хозяйство 3566,1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40-4060-91A8-B60BB8729143}"/>
                </c:ext>
              </c:extLst>
            </c:dLbl>
            <c:dLbl>
              <c:idx val="5"/>
              <c:layout>
                <c:manualLayout>
                  <c:x val="-2.9565267221266772E-2"/>
                  <c:y val="1.43540980730715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1700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40-4060-91A8-B60BB8729143}"/>
                </c:ext>
              </c:extLst>
            </c:dLbl>
            <c:dLbl>
              <c:idx val="6"/>
              <c:layout>
                <c:manualLayout>
                  <c:x val="8.9261972129837691E-2"/>
                  <c:y val="2.90093040934437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60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40-4060-91A8-B60BB8729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27715.200000000001</c:v>
                </c:pt>
                <c:pt idx="1">
                  <c:v>261.39999999999969</c:v>
                </c:pt>
                <c:pt idx="2">
                  <c:v>74</c:v>
                </c:pt>
                <c:pt idx="3">
                  <c:v>8342</c:v>
                </c:pt>
                <c:pt idx="4">
                  <c:v>2879.9</c:v>
                </c:pt>
                <c:pt idx="5">
                  <c:v>1000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40-4060-91A8-B60BB872914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 w="28575">
              <a:noFill/>
            </a:ln>
          </c:spPr>
          <c:explosion val="25"/>
          <c:cat>
            <c:strRef>
              <c:f>Лист1!$A$1:$A$2</c:f>
              <c:strCache>
                <c:ptCount val="2"/>
                <c:pt idx="0">
                  <c:v>ДОХОДЫ, тыс.руб.</c:v>
                </c:pt>
                <c:pt idx="1">
                  <c:v>РАСХОДЫ, тыс.руб.</c:v>
                </c:pt>
              </c:strCache>
            </c:strRef>
          </c:cat>
          <c:val>
            <c:numRef>
              <c:f>Лист1!$A$3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D2-4D0D-99E0-1E778A0DD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84748182334575E-2"/>
          <c:y val="0.17958630406156076"/>
          <c:w val="0.84013429210629564"/>
          <c:h val="0.81179474778039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dirty="0"/>
                      <a:t>Д</a:t>
                    </a:r>
                    <a:r>
                      <a:rPr lang="ru-RU" dirty="0"/>
                      <a:t>оходы от уплаты акцизов</a:t>
                    </a:r>
                    <a:r>
                      <a:rPr lang="ru-RU" baseline="0" dirty="0"/>
                      <a:t> 4083,7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98-4BF0-AB65-BF803412D3CB}"/>
                </c:ext>
              </c:extLst>
            </c:dLbl>
            <c:dLbl>
              <c:idx val="1"/>
              <c:layout>
                <c:manualLayout>
                  <c:x val="0.25527777777777788"/>
                  <c:y val="-0.2342119878305840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алог на доходы физических лиц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11863,3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98-4BF0-AB65-BF803412D3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алог на имущество</a:t>
                    </a:r>
                    <a:r>
                      <a:rPr lang="ru-RU" baseline="0" dirty="0"/>
                      <a:t> 292,6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98-4BF0-AB65-BF803412D3CB}"/>
                </c:ext>
              </c:extLst>
            </c:dLbl>
            <c:dLbl>
              <c:idx val="3"/>
              <c:layout>
                <c:manualLayout>
                  <c:x val="0.13605736065896173"/>
                  <c:y val="-4.74664251249804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Г</a:t>
                    </a:r>
                    <a:r>
                      <a:rPr lang="ru-RU" dirty="0"/>
                      <a:t>осударственная пошлина</a:t>
                    </a:r>
                    <a:r>
                      <a:rPr lang="ru-RU" baseline="0" dirty="0"/>
                      <a:t> 95,9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98-4BF0-AB65-BF803412D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уплаты акцизов</c:v>
                </c:pt>
                <c:pt idx="1">
                  <c:v>Налог на доходы физических лиц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5067.1000000000004</c:v>
                </c:pt>
                <c:pt idx="1">
                  <c:v>11373</c:v>
                </c:pt>
                <c:pt idx="2">
                  <c:v>296</c:v>
                </c:pt>
                <c:pt idx="3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98-4BF0-AB65-BF803412D3C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7925051035287315E-4"/>
                  <c:y val="-0.3515846257585977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аренды 1390,0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74-47C2-B468-19960245D8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1"/>
                <c:pt idx="0">
                  <c:v>Доходы от аренды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4-47C2-B468-19960245D8C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05780423899788"/>
          <c:y val="0.18806667157191881"/>
          <c:w val="0.83944938019262949"/>
          <c:h val="0.810756757751064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56"/>
            <c:extLst>
              <c:ext xmlns:c16="http://schemas.microsoft.com/office/drawing/2014/chart" uri="{C3380CC4-5D6E-409C-BE32-E72D297353CC}">
                <c16:uniqueId val="{00000000-0BCE-4872-B188-F489EF184D08}"/>
              </c:ext>
            </c:extLst>
          </c:dPt>
          <c:dPt>
            <c:idx val="3"/>
            <c:bubble3D val="0"/>
            <c:explosion val="11"/>
            <c:extLst>
              <c:ext xmlns:c16="http://schemas.microsoft.com/office/drawing/2014/chart" uri="{C3380CC4-5D6E-409C-BE32-E72D297353CC}">
                <c16:uniqueId val="{00000001-0BCE-4872-B188-F489EF184D0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Дотации 20842,6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CE-4872-B188-F489EF184D08}"/>
                </c:ext>
              </c:extLst>
            </c:dLbl>
            <c:dLbl>
              <c:idx val="1"/>
              <c:layout>
                <c:manualLayout>
                  <c:x val="-7.1050476329347731E-2"/>
                  <c:y val="0.1697620804816797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на ЗАГС 40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CE-4872-B188-F489EF184D08}"/>
                </c:ext>
              </c:extLst>
            </c:dLbl>
            <c:dLbl>
              <c:idx val="2"/>
              <c:layout>
                <c:manualLayout>
                  <c:x val="0.13953503759153602"/>
                  <c:y val="-9.29058559511437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на ВУС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261,4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CE-4872-B188-F489EF184D08}"/>
                </c:ext>
              </c:extLst>
            </c:dLbl>
            <c:dLbl>
              <c:idx val="3"/>
              <c:layout>
                <c:manualLayout>
                  <c:x val="0.25323645513750975"/>
                  <c:y val="3.014315671360381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829,3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CE-4872-B188-F489EF184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 на ЗАГС</c:v>
                </c:pt>
                <c:pt idx="2">
                  <c:v>Субвенции на ВУС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20842.59999999998</c:v>
                </c:pt>
                <c:pt idx="1">
                  <c:v>40</c:v>
                </c:pt>
                <c:pt idx="2">
                  <c:v>261.39999999999969</c:v>
                </c:pt>
                <c:pt idx="3">
                  <c:v>1384.6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CE-4872-B188-F489EF184D0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6367F-D6DA-42F5-8933-03A09EFBD6C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</dgm:pt>
    <dgm:pt modelId="{AAC8C635-6F66-4FE2-8B26-201F0351C333}">
      <dgm:prSet phldrT="[Текст]"/>
      <dgm:spPr/>
      <dgm:t>
        <a:bodyPr/>
        <a:lstStyle/>
        <a:p>
          <a:r>
            <a:rPr lang="ru-RU" dirty="0"/>
            <a:t>РАСХОДЫ, тыс.руб.</a:t>
          </a:r>
        </a:p>
      </dgm:t>
    </dgm:pt>
    <dgm:pt modelId="{DB4DD7A1-0E7E-4034-BD67-ABCA20274041}" type="parTrans" cxnId="{1130BEAD-EAAC-4365-8CDB-17C569D58DF4}">
      <dgm:prSet/>
      <dgm:spPr/>
      <dgm:t>
        <a:bodyPr/>
        <a:lstStyle/>
        <a:p>
          <a:endParaRPr lang="ru-RU"/>
        </a:p>
      </dgm:t>
    </dgm:pt>
    <dgm:pt modelId="{A86F36DC-D6A6-401A-8D4E-8C5D3D62CA4C}" type="sibTrans" cxnId="{1130BEAD-EAAC-4365-8CDB-17C569D58DF4}">
      <dgm:prSet/>
      <dgm:spPr/>
      <dgm:t>
        <a:bodyPr/>
        <a:lstStyle/>
        <a:p>
          <a:endParaRPr lang="ru-RU"/>
        </a:p>
      </dgm:t>
    </dgm:pt>
    <dgm:pt modelId="{FBD4B3A4-CB48-45AA-9F8D-7AD030FE7D34}">
      <dgm:prSet phldrT="[Текст]"/>
      <dgm:spPr/>
      <dgm:t>
        <a:bodyPr/>
        <a:lstStyle/>
        <a:p>
          <a:r>
            <a:rPr lang="ru-RU" dirty="0"/>
            <a:t>ДЕФИЦИТ, тыс.руб.</a:t>
          </a:r>
        </a:p>
      </dgm:t>
    </dgm:pt>
    <dgm:pt modelId="{A9BB1F6C-1E8F-45A2-970D-1A928450F051}" type="parTrans" cxnId="{0BF27634-4F67-4338-8DDB-DA5AE4A794BD}">
      <dgm:prSet/>
      <dgm:spPr/>
      <dgm:t>
        <a:bodyPr/>
        <a:lstStyle/>
        <a:p>
          <a:endParaRPr lang="ru-RU"/>
        </a:p>
      </dgm:t>
    </dgm:pt>
    <dgm:pt modelId="{4022389A-FDC9-4BF2-928E-2E8A551D9857}" type="sibTrans" cxnId="{0BF27634-4F67-4338-8DDB-DA5AE4A794BD}">
      <dgm:prSet/>
      <dgm:spPr/>
      <dgm:t>
        <a:bodyPr/>
        <a:lstStyle/>
        <a:p>
          <a:endParaRPr lang="ru-RU"/>
        </a:p>
      </dgm:t>
    </dgm:pt>
    <dgm:pt modelId="{8B2142B2-D447-4C3F-9CF6-FE0EB25C317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ДОХОДЫ, тыс.руб.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FD2CF95-100E-4A82-97B5-263D563AC4AA}" type="parTrans" cxnId="{00F7A9F0-01CD-44B0-A4BE-07670B9D9CD5}">
      <dgm:prSet/>
      <dgm:spPr/>
      <dgm:t>
        <a:bodyPr/>
        <a:lstStyle/>
        <a:p>
          <a:endParaRPr lang="ru-RU"/>
        </a:p>
      </dgm:t>
    </dgm:pt>
    <dgm:pt modelId="{2C3FB869-25F9-49A4-B94D-D3152445F5AB}" type="sibTrans" cxnId="{00F7A9F0-01CD-44B0-A4BE-07670B9D9CD5}">
      <dgm:prSet/>
      <dgm:spPr/>
      <dgm:t>
        <a:bodyPr/>
        <a:lstStyle/>
        <a:p>
          <a:endParaRPr lang="ru-RU"/>
        </a:p>
      </dgm:t>
    </dgm:pt>
    <dgm:pt modelId="{6BF519FC-AE51-478C-BD49-FBDBDD314722}">
      <dgm:prSet/>
      <dgm:spPr/>
      <dgm:t>
        <a:bodyPr/>
        <a:lstStyle/>
        <a:p>
          <a:r>
            <a:rPr lang="ru-RU" dirty="0"/>
            <a:t>0,0</a:t>
          </a:r>
        </a:p>
      </dgm:t>
    </dgm:pt>
    <dgm:pt modelId="{6CE0F9F0-AC63-4696-9FC3-5FC17F2854AC}" type="parTrans" cxnId="{9D2BD6C1-B77A-4307-AF90-DE0AE0D93A17}">
      <dgm:prSet/>
      <dgm:spPr/>
      <dgm:t>
        <a:bodyPr/>
        <a:lstStyle/>
        <a:p>
          <a:endParaRPr lang="ru-RU"/>
        </a:p>
      </dgm:t>
    </dgm:pt>
    <dgm:pt modelId="{6DD7A21E-DB4C-4F18-A1AF-53D113A900DC}" type="sibTrans" cxnId="{9D2BD6C1-B77A-4307-AF90-DE0AE0D93A17}">
      <dgm:prSet/>
      <dgm:spPr/>
      <dgm:t>
        <a:bodyPr/>
        <a:lstStyle/>
        <a:p>
          <a:endParaRPr lang="ru-RU"/>
        </a:p>
      </dgm:t>
    </dgm:pt>
    <dgm:pt modelId="{25ADE6C1-D323-4D10-BD7E-028ED9A93128}">
      <dgm:prSet/>
      <dgm:spPr/>
      <dgm:t>
        <a:bodyPr/>
        <a:lstStyle/>
        <a:p>
          <a:r>
            <a:rPr lang="ru-RU" dirty="0"/>
            <a:t>36691,9</a:t>
          </a:r>
        </a:p>
      </dgm:t>
    </dgm:pt>
    <dgm:pt modelId="{93129C86-2664-45C0-AA01-ADF6D3397B23}" type="parTrans" cxnId="{4A170F2C-3D99-4AE3-A2DF-E458EFFA247C}">
      <dgm:prSet/>
      <dgm:spPr/>
      <dgm:t>
        <a:bodyPr/>
        <a:lstStyle/>
        <a:p>
          <a:endParaRPr lang="ru-RU"/>
        </a:p>
      </dgm:t>
    </dgm:pt>
    <dgm:pt modelId="{B7CB80AE-41AA-40BD-A85D-A74012180D23}" type="sibTrans" cxnId="{4A170F2C-3D99-4AE3-A2DF-E458EFFA247C}">
      <dgm:prSet/>
      <dgm:spPr/>
      <dgm:t>
        <a:bodyPr/>
        <a:lstStyle/>
        <a:p>
          <a:endParaRPr lang="ru-RU"/>
        </a:p>
      </dgm:t>
    </dgm:pt>
    <dgm:pt modelId="{83B27F1F-0E45-41D5-8B04-8D4D4CBF6677}">
      <dgm:prSet/>
      <dgm:spPr/>
      <dgm:t>
        <a:bodyPr/>
        <a:lstStyle/>
        <a:p>
          <a:r>
            <a:rPr lang="ru-RU" dirty="0"/>
            <a:t>39698,8</a:t>
          </a:r>
        </a:p>
      </dgm:t>
    </dgm:pt>
    <dgm:pt modelId="{9DD232DA-31A2-484D-9D30-A59DD1186228}" type="sibTrans" cxnId="{4F00BB7F-CCDE-4ADA-ADC7-196639B354E2}">
      <dgm:prSet/>
      <dgm:spPr/>
      <dgm:t>
        <a:bodyPr/>
        <a:lstStyle/>
        <a:p>
          <a:endParaRPr lang="ru-RU"/>
        </a:p>
      </dgm:t>
    </dgm:pt>
    <dgm:pt modelId="{67C308B4-BB94-4705-8EE7-8AE97CC4624A}" type="parTrans" cxnId="{4F00BB7F-CCDE-4ADA-ADC7-196639B354E2}">
      <dgm:prSet/>
      <dgm:spPr/>
      <dgm:t>
        <a:bodyPr/>
        <a:lstStyle/>
        <a:p>
          <a:endParaRPr lang="ru-RU"/>
        </a:p>
      </dgm:t>
    </dgm:pt>
    <dgm:pt modelId="{2E42EFB3-66C9-4959-9079-95B4487B8CEF}" type="pres">
      <dgm:prSet presAssocID="{9B26367F-D6DA-42F5-8933-03A09EFBD6C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57E514D-9256-43F2-9BE0-40AB0476A231}" type="pres">
      <dgm:prSet presAssocID="{8B2142B2-D447-4C3F-9CF6-FE0EB25C317D}" presName="horFlow" presStyleCnt="0"/>
      <dgm:spPr/>
    </dgm:pt>
    <dgm:pt modelId="{84304C66-5CA5-4985-BCDA-09C5AC32985F}" type="pres">
      <dgm:prSet presAssocID="{8B2142B2-D447-4C3F-9CF6-FE0EB25C317D}" presName="bigChev" presStyleLbl="node1" presStyleIdx="0" presStyleCnt="3"/>
      <dgm:spPr/>
    </dgm:pt>
    <dgm:pt modelId="{24D4C094-38FC-46D5-BC43-55CCB01D144A}" type="pres">
      <dgm:prSet presAssocID="{67C308B4-BB94-4705-8EE7-8AE97CC4624A}" presName="parTrans" presStyleCnt="0"/>
      <dgm:spPr/>
    </dgm:pt>
    <dgm:pt modelId="{8ABFD664-8113-4EFA-BF6C-4A7F229B3C0B}" type="pres">
      <dgm:prSet presAssocID="{83B27F1F-0E45-41D5-8B04-8D4D4CBF6677}" presName="node" presStyleLbl="alignAccFollowNode1" presStyleIdx="0" presStyleCnt="3">
        <dgm:presLayoutVars>
          <dgm:bulletEnabled val="1"/>
        </dgm:presLayoutVars>
      </dgm:prSet>
      <dgm:spPr/>
    </dgm:pt>
    <dgm:pt modelId="{D37E245F-BC48-43BB-AF41-5D2E489C4D7F}" type="pres">
      <dgm:prSet presAssocID="{8B2142B2-D447-4C3F-9CF6-FE0EB25C317D}" presName="vSp" presStyleCnt="0"/>
      <dgm:spPr/>
    </dgm:pt>
    <dgm:pt modelId="{2AEB1BE7-253B-4D77-A02A-CDA4A22F198E}" type="pres">
      <dgm:prSet presAssocID="{AAC8C635-6F66-4FE2-8B26-201F0351C333}" presName="horFlow" presStyleCnt="0"/>
      <dgm:spPr/>
    </dgm:pt>
    <dgm:pt modelId="{B7690F1F-6EA1-4DBA-9BE1-D646A44EA149}" type="pres">
      <dgm:prSet presAssocID="{AAC8C635-6F66-4FE2-8B26-201F0351C333}" presName="bigChev" presStyleLbl="node1" presStyleIdx="1" presStyleCnt="3"/>
      <dgm:spPr/>
    </dgm:pt>
    <dgm:pt modelId="{16D106FD-05C1-41C1-9772-2907E3054C04}" type="pres">
      <dgm:prSet presAssocID="{93129C86-2664-45C0-AA01-ADF6D3397B23}" presName="parTrans" presStyleCnt="0"/>
      <dgm:spPr/>
    </dgm:pt>
    <dgm:pt modelId="{9C560A57-43B2-49DB-B318-90FFC49ECAE7}" type="pres">
      <dgm:prSet presAssocID="{25ADE6C1-D323-4D10-BD7E-028ED9A93128}" presName="node" presStyleLbl="alignAccFollowNode1" presStyleIdx="1" presStyleCnt="3">
        <dgm:presLayoutVars>
          <dgm:bulletEnabled val="1"/>
        </dgm:presLayoutVars>
      </dgm:prSet>
      <dgm:spPr/>
    </dgm:pt>
    <dgm:pt modelId="{8DE5EAEE-D219-41E2-A114-E84B63FB393F}" type="pres">
      <dgm:prSet presAssocID="{AAC8C635-6F66-4FE2-8B26-201F0351C333}" presName="vSp" presStyleCnt="0"/>
      <dgm:spPr/>
    </dgm:pt>
    <dgm:pt modelId="{D1008A13-4D32-4FF6-B3AA-41F4C83B702A}" type="pres">
      <dgm:prSet presAssocID="{FBD4B3A4-CB48-45AA-9F8D-7AD030FE7D34}" presName="horFlow" presStyleCnt="0"/>
      <dgm:spPr/>
    </dgm:pt>
    <dgm:pt modelId="{6340CE5E-DD62-4C91-9EA9-7785B3072D6B}" type="pres">
      <dgm:prSet presAssocID="{FBD4B3A4-CB48-45AA-9F8D-7AD030FE7D34}" presName="bigChev" presStyleLbl="node1" presStyleIdx="2" presStyleCnt="3"/>
      <dgm:spPr/>
    </dgm:pt>
    <dgm:pt modelId="{3A42BA51-9D24-43B7-A64F-4926AB8C63E2}" type="pres">
      <dgm:prSet presAssocID="{6CE0F9F0-AC63-4696-9FC3-5FC17F2854AC}" presName="parTrans" presStyleCnt="0"/>
      <dgm:spPr/>
    </dgm:pt>
    <dgm:pt modelId="{FF0D7C59-3CD3-42F3-8688-EA1397DED8D1}" type="pres">
      <dgm:prSet presAssocID="{6BF519FC-AE51-478C-BD49-FBDBDD314722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4321660B-F770-40B5-9423-16F35875F2EB}" type="presOf" srcId="{FBD4B3A4-CB48-45AA-9F8D-7AD030FE7D34}" destId="{6340CE5E-DD62-4C91-9EA9-7785B3072D6B}" srcOrd="0" destOrd="0" presId="urn:microsoft.com/office/officeart/2005/8/layout/lProcess3"/>
    <dgm:cxn modelId="{4A170F2C-3D99-4AE3-A2DF-E458EFFA247C}" srcId="{AAC8C635-6F66-4FE2-8B26-201F0351C333}" destId="{25ADE6C1-D323-4D10-BD7E-028ED9A93128}" srcOrd="0" destOrd="0" parTransId="{93129C86-2664-45C0-AA01-ADF6D3397B23}" sibTransId="{B7CB80AE-41AA-40BD-A85D-A74012180D23}"/>
    <dgm:cxn modelId="{0BF27634-4F67-4338-8DDB-DA5AE4A794BD}" srcId="{9B26367F-D6DA-42F5-8933-03A09EFBD6C5}" destId="{FBD4B3A4-CB48-45AA-9F8D-7AD030FE7D34}" srcOrd="2" destOrd="0" parTransId="{A9BB1F6C-1E8F-45A2-970D-1A928450F051}" sibTransId="{4022389A-FDC9-4BF2-928E-2E8A551D9857}"/>
    <dgm:cxn modelId="{870DCD47-F018-4690-96ED-8F3776A020BD}" type="presOf" srcId="{8B2142B2-D447-4C3F-9CF6-FE0EB25C317D}" destId="{84304C66-5CA5-4985-BCDA-09C5AC32985F}" srcOrd="0" destOrd="0" presId="urn:microsoft.com/office/officeart/2005/8/layout/lProcess3"/>
    <dgm:cxn modelId="{D93EE756-141A-4E12-9C16-41A2CD2CC13F}" type="presOf" srcId="{25ADE6C1-D323-4D10-BD7E-028ED9A93128}" destId="{9C560A57-43B2-49DB-B318-90FFC49ECAE7}" srcOrd="0" destOrd="0" presId="urn:microsoft.com/office/officeart/2005/8/layout/lProcess3"/>
    <dgm:cxn modelId="{4F00BB7F-CCDE-4ADA-ADC7-196639B354E2}" srcId="{8B2142B2-D447-4C3F-9CF6-FE0EB25C317D}" destId="{83B27F1F-0E45-41D5-8B04-8D4D4CBF6677}" srcOrd="0" destOrd="0" parTransId="{67C308B4-BB94-4705-8EE7-8AE97CC4624A}" sibTransId="{9DD232DA-31A2-484D-9D30-A59DD1186228}"/>
    <dgm:cxn modelId="{CB38F583-D25A-485C-80AE-2AF8E51C47D0}" type="presOf" srcId="{6BF519FC-AE51-478C-BD49-FBDBDD314722}" destId="{FF0D7C59-3CD3-42F3-8688-EA1397DED8D1}" srcOrd="0" destOrd="0" presId="urn:microsoft.com/office/officeart/2005/8/layout/lProcess3"/>
    <dgm:cxn modelId="{2E4DAE9F-F002-4CF2-9CA2-C5376AC00508}" type="presOf" srcId="{83B27F1F-0E45-41D5-8B04-8D4D4CBF6677}" destId="{8ABFD664-8113-4EFA-BF6C-4A7F229B3C0B}" srcOrd="0" destOrd="0" presId="urn:microsoft.com/office/officeart/2005/8/layout/lProcess3"/>
    <dgm:cxn modelId="{1130BEAD-EAAC-4365-8CDB-17C569D58DF4}" srcId="{9B26367F-D6DA-42F5-8933-03A09EFBD6C5}" destId="{AAC8C635-6F66-4FE2-8B26-201F0351C333}" srcOrd="1" destOrd="0" parTransId="{DB4DD7A1-0E7E-4034-BD67-ABCA20274041}" sibTransId="{A86F36DC-D6A6-401A-8D4E-8C5D3D62CA4C}"/>
    <dgm:cxn modelId="{9D2BD6C1-B77A-4307-AF90-DE0AE0D93A17}" srcId="{FBD4B3A4-CB48-45AA-9F8D-7AD030FE7D34}" destId="{6BF519FC-AE51-478C-BD49-FBDBDD314722}" srcOrd="0" destOrd="0" parTransId="{6CE0F9F0-AC63-4696-9FC3-5FC17F2854AC}" sibTransId="{6DD7A21E-DB4C-4F18-A1AF-53D113A900DC}"/>
    <dgm:cxn modelId="{00F7A9F0-01CD-44B0-A4BE-07670B9D9CD5}" srcId="{9B26367F-D6DA-42F5-8933-03A09EFBD6C5}" destId="{8B2142B2-D447-4C3F-9CF6-FE0EB25C317D}" srcOrd="0" destOrd="0" parTransId="{3FD2CF95-100E-4A82-97B5-263D563AC4AA}" sibTransId="{2C3FB869-25F9-49A4-B94D-D3152445F5AB}"/>
    <dgm:cxn modelId="{E895C4F3-3C04-427E-8995-34E051D1AF94}" type="presOf" srcId="{9B26367F-D6DA-42F5-8933-03A09EFBD6C5}" destId="{2E42EFB3-66C9-4959-9079-95B4487B8CEF}" srcOrd="0" destOrd="0" presId="urn:microsoft.com/office/officeart/2005/8/layout/lProcess3"/>
    <dgm:cxn modelId="{83D8B8F4-7569-4B74-9322-8CE792CC5A94}" type="presOf" srcId="{AAC8C635-6F66-4FE2-8B26-201F0351C333}" destId="{B7690F1F-6EA1-4DBA-9BE1-D646A44EA149}" srcOrd="0" destOrd="0" presId="urn:microsoft.com/office/officeart/2005/8/layout/lProcess3"/>
    <dgm:cxn modelId="{DFD04BFF-C743-4FE2-A7B9-87A59810AB69}" type="presParOf" srcId="{2E42EFB3-66C9-4959-9079-95B4487B8CEF}" destId="{C57E514D-9256-43F2-9BE0-40AB0476A231}" srcOrd="0" destOrd="0" presId="urn:microsoft.com/office/officeart/2005/8/layout/lProcess3"/>
    <dgm:cxn modelId="{52A766C3-C425-4F2F-A292-BFC1D332D48E}" type="presParOf" srcId="{C57E514D-9256-43F2-9BE0-40AB0476A231}" destId="{84304C66-5CA5-4985-BCDA-09C5AC32985F}" srcOrd="0" destOrd="0" presId="urn:microsoft.com/office/officeart/2005/8/layout/lProcess3"/>
    <dgm:cxn modelId="{98DD8D57-15A0-4678-96DF-DDC825DAFA15}" type="presParOf" srcId="{C57E514D-9256-43F2-9BE0-40AB0476A231}" destId="{24D4C094-38FC-46D5-BC43-55CCB01D144A}" srcOrd="1" destOrd="0" presId="urn:microsoft.com/office/officeart/2005/8/layout/lProcess3"/>
    <dgm:cxn modelId="{967F29D0-0E1A-4AD6-B7E1-6EA74947A5A7}" type="presParOf" srcId="{C57E514D-9256-43F2-9BE0-40AB0476A231}" destId="{8ABFD664-8113-4EFA-BF6C-4A7F229B3C0B}" srcOrd="2" destOrd="0" presId="urn:microsoft.com/office/officeart/2005/8/layout/lProcess3"/>
    <dgm:cxn modelId="{CCA9361B-C49C-4FEF-95D4-BFFEF343F7EE}" type="presParOf" srcId="{2E42EFB3-66C9-4959-9079-95B4487B8CEF}" destId="{D37E245F-BC48-43BB-AF41-5D2E489C4D7F}" srcOrd="1" destOrd="0" presId="urn:microsoft.com/office/officeart/2005/8/layout/lProcess3"/>
    <dgm:cxn modelId="{3E7C4D0A-4FF8-46E3-9D9E-73C785F38810}" type="presParOf" srcId="{2E42EFB3-66C9-4959-9079-95B4487B8CEF}" destId="{2AEB1BE7-253B-4D77-A02A-CDA4A22F198E}" srcOrd="2" destOrd="0" presId="urn:microsoft.com/office/officeart/2005/8/layout/lProcess3"/>
    <dgm:cxn modelId="{D8E6D3D2-7902-4FCC-94B7-5C9B2AEA8F8B}" type="presParOf" srcId="{2AEB1BE7-253B-4D77-A02A-CDA4A22F198E}" destId="{B7690F1F-6EA1-4DBA-9BE1-D646A44EA149}" srcOrd="0" destOrd="0" presId="urn:microsoft.com/office/officeart/2005/8/layout/lProcess3"/>
    <dgm:cxn modelId="{C8645152-8253-4D73-B754-97E47CFA9466}" type="presParOf" srcId="{2AEB1BE7-253B-4D77-A02A-CDA4A22F198E}" destId="{16D106FD-05C1-41C1-9772-2907E3054C04}" srcOrd="1" destOrd="0" presId="urn:microsoft.com/office/officeart/2005/8/layout/lProcess3"/>
    <dgm:cxn modelId="{838D1EE5-7832-44BA-BC06-DF95CD017A0E}" type="presParOf" srcId="{2AEB1BE7-253B-4D77-A02A-CDA4A22F198E}" destId="{9C560A57-43B2-49DB-B318-90FFC49ECAE7}" srcOrd="2" destOrd="0" presId="urn:microsoft.com/office/officeart/2005/8/layout/lProcess3"/>
    <dgm:cxn modelId="{618C479F-B766-4246-8AE7-735E3D61A293}" type="presParOf" srcId="{2E42EFB3-66C9-4959-9079-95B4487B8CEF}" destId="{8DE5EAEE-D219-41E2-A114-E84B63FB393F}" srcOrd="3" destOrd="0" presId="urn:microsoft.com/office/officeart/2005/8/layout/lProcess3"/>
    <dgm:cxn modelId="{337BED8E-3F61-4505-B75B-01746929A7ED}" type="presParOf" srcId="{2E42EFB3-66C9-4959-9079-95B4487B8CEF}" destId="{D1008A13-4D32-4FF6-B3AA-41F4C83B702A}" srcOrd="4" destOrd="0" presId="urn:microsoft.com/office/officeart/2005/8/layout/lProcess3"/>
    <dgm:cxn modelId="{20E9815F-1840-45AA-B46F-066278D8E461}" type="presParOf" srcId="{D1008A13-4D32-4FF6-B3AA-41F4C83B702A}" destId="{6340CE5E-DD62-4C91-9EA9-7785B3072D6B}" srcOrd="0" destOrd="0" presId="urn:microsoft.com/office/officeart/2005/8/layout/lProcess3"/>
    <dgm:cxn modelId="{D437547B-A6EE-4CCD-B062-69BB60270706}" type="presParOf" srcId="{D1008A13-4D32-4FF6-B3AA-41F4C83B702A}" destId="{3A42BA51-9D24-43B7-A64F-4926AB8C63E2}" srcOrd="1" destOrd="0" presId="urn:microsoft.com/office/officeart/2005/8/layout/lProcess3"/>
    <dgm:cxn modelId="{E06E8FAF-613B-4DF3-929F-6F8195EC4707}" type="presParOf" srcId="{D1008A13-4D32-4FF6-B3AA-41F4C83B702A}" destId="{FF0D7C59-3CD3-42F3-8688-EA1397DED8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04C66-5CA5-4985-BCDA-09C5AC32985F}">
      <dsp:nvSpPr>
        <dsp:cNvPr id="0" name=""/>
        <dsp:cNvSpPr/>
      </dsp:nvSpPr>
      <dsp:spPr>
        <a:xfrm>
          <a:off x="1072208" y="78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/>
            <a:t>ДОХОДЫ, тыс.руб.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1785678" y="78"/>
        <a:ext cx="2140410" cy="1426939"/>
      </dsp:txXfrm>
    </dsp:sp>
    <dsp:sp modelId="{8ABFD664-8113-4EFA-BF6C-4A7F229B3C0B}">
      <dsp:nvSpPr>
        <dsp:cNvPr id="0" name=""/>
        <dsp:cNvSpPr/>
      </dsp:nvSpPr>
      <dsp:spPr>
        <a:xfrm>
          <a:off x="4175802" y="121368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39698,8</a:t>
          </a:r>
        </a:p>
      </dsp:txBody>
      <dsp:txXfrm>
        <a:off x="4767982" y="121368"/>
        <a:ext cx="1776540" cy="1184360"/>
      </dsp:txXfrm>
    </dsp:sp>
    <dsp:sp modelId="{B7690F1F-6EA1-4DBA-9BE1-D646A44EA149}">
      <dsp:nvSpPr>
        <dsp:cNvPr id="0" name=""/>
        <dsp:cNvSpPr/>
      </dsp:nvSpPr>
      <dsp:spPr>
        <a:xfrm>
          <a:off x="1072208" y="1626790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РАСХОДЫ, тыс.руб.</a:t>
          </a:r>
        </a:p>
      </dsp:txBody>
      <dsp:txXfrm>
        <a:off x="1785678" y="1626790"/>
        <a:ext cx="2140410" cy="1426939"/>
      </dsp:txXfrm>
    </dsp:sp>
    <dsp:sp modelId="{9C560A57-43B2-49DB-B318-90FFC49ECAE7}">
      <dsp:nvSpPr>
        <dsp:cNvPr id="0" name=""/>
        <dsp:cNvSpPr/>
      </dsp:nvSpPr>
      <dsp:spPr>
        <a:xfrm>
          <a:off x="4175802" y="1748079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36691,9</a:t>
          </a:r>
        </a:p>
      </dsp:txBody>
      <dsp:txXfrm>
        <a:off x="4767982" y="1748079"/>
        <a:ext cx="1776540" cy="1184360"/>
      </dsp:txXfrm>
    </dsp:sp>
    <dsp:sp modelId="{6340CE5E-DD62-4C91-9EA9-7785B3072D6B}">
      <dsp:nvSpPr>
        <dsp:cNvPr id="0" name=""/>
        <dsp:cNvSpPr/>
      </dsp:nvSpPr>
      <dsp:spPr>
        <a:xfrm>
          <a:off x="1072208" y="3253501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ДЕФИЦИТ, тыс.руб.</a:t>
          </a:r>
        </a:p>
      </dsp:txBody>
      <dsp:txXfrm>
        <a:off x="1785678" y="3253501"/>
        <a:ext cx="2140410" cy="1426939"/>
      </dsp:txXfrm>
    </dsp:sp>
    <dsp:sp modelId="{FF0D7C59-3CD3-42F3-8688-EA1397DED8D1}">
      <dsp:nvSpPr>
        <dsp:cNvPr id="0" name=""/>
        <dsp:cNvSpPr/>
      </dsp:nvSpPr>
      <dsp:spPr>
        <a:xfrm>
          <a:off x="4175802" y="3374791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0,0</a:t>
          </a:r>
        </a:p>
      </dsp:txBody>
      <dsp:txXfrm>
        <a:off x="4767982" y="3374791"/>
        <a:ext cx="1776540" cy="1184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1095D-997E-4847-8E7A-5B5F70D5CC4B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55B1-4663-413B-9ABD-4E526D284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Хулимсунт</a:t>
            </a:r>
            <a:br>
              <a:rPr lang="ru-RU" dirty="0"/>
            </a:br>
            <a:r>
              <a:rPr lang="ru-RU" dirty="0"/>
              <a:t>за 2017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40760" cy="172730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r>
              <a:rPr lang="ru-RU" dirty="0"/>
              <a:t>Доходы, тыс.руб.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54821"/>
              </p:ext>
            </p:extLst>
          </p:nvPr>
        </p:nvGraphicFramePr>
        <p:xfrm>
          <a:off x="457200" y="1600200"/>
          <a:ext cx="8219256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r>
              <a:rPr lang="ru-RU" dirty="0"/>
              <a:t>Расходы, тыс.руб.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14225"/>
              </p:ext>
            </p:extLst>
          </p:nvPr>
        </p:nvGraphicFramePr>
        <p:xfrm>
          <a:off x="467544" y="1628800"/>
          <a:ext cx="8219256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19256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51542878"/>
              </p:ext>
            </p:extLst>
          </p:nvPr>
        </p:nvGraphicFramePr>
        <p:xfrm>
          <a:off x="611560" y="1340768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r>
              <a:rPr lang="ru-RU" dirty="0"/>
              <a:t>Налоговые доходы, </a:t>
            </a:r>
            <a:r>
              <a:rPr lang="ru-RU" dirty="0" err="1"/>
              <a:t>тыс.руб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695351"/>
              </p:ext>
            </p:extLst>
          </p:nvPr>
        </p:nvGraphicFramePr>
        <p:xfrm>
          <a:off x="611560" y="1844824"/>
          <a:ext cx="8013576" cy="442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r>
              <a:rPr lang="ru-RU" dirty="0"/>
              <a:t>Неналоговые доходы, </a:t>
            </a:r>
            <a:r>
              <a:rPr lang="ru-RU" dirty="0" err="1"/>
              <a:t>тыс.руб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60162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сельского поселения </a:t>
            </a:r>
            <a:r>
              <a:rPr lang="ru-RU" dirty="0" err="1"/>
              <a:t>Хулимсунт</a:t>
            </a:r>
            <a:r>
              <a:rPr lang="ru-RU" dirty="0"/>
              <a:t> за 2017 год</a:t>
            </a:r>
            <a:br>
              <a:rPr lang="ru-RU" dirty="0"/>
            </a:br>
            <a:r>
              <a:rPr lang="ru-RU" dirty="0"/>
              <a:t>Безвозмездные  доходы, </a:t>
            </a:r>
            <a:r>
              <a:rPr lang="ru-RU" dirty="0" err="1"/>
              <a:t>тыс.руб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68914"/>
              </p:ext>
            </p:extLst>
          </p:nvPr>
        </p:nvGraphicFramePr>
        <p:xfrm>
          <a:off x="539552" y="1988840"/>
          <a:ext cx="7859216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43703"/>
              </p:ext>
            </p:extLst>
          </p:nvPr>
        </p:nvGraphicFramePr>
        <p:xfrm>
          <a:off x="395535" y="332660"/>
          <a:ext cx="8352930" cy="514072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447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rgbClr val="002060"/>
                          </a:solidFill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rgbClr val="002060"/>
                          </a:solidFill>
                        </a:rPr>
                        <a:t>Утверждено по бюджету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rgbClr val="002060"/>
                          </a:solidFill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rgbClr val="002060"/>
                          </a:solidFill>
                        </a:rPr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 «Совершенствование муниципального управления в сельском поселении Хулимсунт на 2016-2019 года»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25 329,3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23 699,6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102,0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«Защита населения и территории от чрезвычайных ситуаций, обеспечения пожарной безопасности в сельском поселении Хулимсунт на 2016 – 2020 годы.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«Управление муниципальным имуществом в сельском поселении Хулимсунт на 2016-2019 годы»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10 318,5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3098,5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«Обеспечение прав и законных интересов населения сельского поселения Хулимсунт в отдельных сферах жизнедеятельности в 2016 – 2020 годах»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73,9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91,2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«Содействие занятости населения на территории  сельского поселения Хулимсунт на 2016-2020 годы»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2282,6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2009,3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«Развитие транспортной системы сельского поселения Хулимсунт на 2016 – 2020 годы»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3801,7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2267,5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«Информационное общество сельского поселения Хулимсунт на 2016 – 2019 годы»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1724,7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1665,9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96,6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«Развитие жилищно-коммунального комплекса и повышение энергетической эффективности в сельском поселении Хулимсунт на 2016-2020 годы»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1370,0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143,7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Муниципальная</a:t>
                      </a:r>
                      <a:r>
                        <a:rPr lang="ru-RU" sz="1000" baseline="0" dirty="0"/>
                        <a:t> программа «Благоустройство территории сельского поселения Хулимсунт на 2016 -2019 годы»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5814,1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3422,4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Непрограммные расходы</a:t>
                      </a:r>
                    </a:p>
                    <a:p>
                      <a:pPr algn="ctr"/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2060"/>
                          </a:solidFill>
                        </a:rPr>
                        <a:t>272,2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2060"/>
                          </a:solidFill>
                        </a:rPr>
                        <a:t>272,1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2060"/>
                          </a:solidFill>
                        </a:rPr>
                        <a:t>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664296" cy="2232248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2050" name="Picture 2" descr="D:\Рабочий стол\f68e887d5197192444a7633e06321d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96752"/>
            <a:ext cx="2592288" cy="20162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416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85000" lnSpcReduction="20000"/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pPr lvl="8">
              <a:buNone/>
            </a:pPr>
            <a:endParaRPr lang="ru-RU" sz="6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8">
              <a:buNone/>
            </a:pPr>
            <a:endParaRPr lang="ru-RU" sz="6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8">
              <a:buNone/>
            </a:pPr>
            <a:r>
              <a:rPr lang="ru-RU" sz="6600" b="1" i="1" dirty="0"/>
              <a:t>СПАСИБО </a:t>
            </a:r>
          </a:p>
          <a:p>
            <a:pPr algn="ctr">
              <a:buNone/>
            </a:pPr>
            <a:r>
              <a:rPr lang="ru-RU" sz="6600" b="1" i="1" dirty="0"/>
              <a:t>ЗА ВНИМАНИЕ</a:t>
            </a:r>
          </a:p>
        </p:txBody>
      </p:sp>
      <p:pic>
        <p:nvPicPr>
          <p:cNvPr id="2052" name="Picture 4" descr="D:\Рабочий стол\BJ5R18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3024336" cy="1988840"/>
          </a:xfrm>
          <a:prstGeom prst="rect">
            <a:avLst/>
          </a:prstGeom>
          <a:noFill/>
        </p:spPr>
      </p:pic>
      <p:pic>
        <p:nvPicPr>
          <p:cNvPr id="2054" name="Picture 6" descr="D:\Рабочий стол\70b4347f42bfee70b271f684360c79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2699792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416</TotalTime>
  <Words>346</Words>
  <Application>Microsoft Office PowerPoint</Application>
  <PresentationFormat>Экран (4:3)</PresentationFormat>
  <Paragraphs>88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Wingdings 3</vt:lpstr>
      <vt:lpstr>Апекс</vt:lpstr>
      <vt:lpstr>Исполнение Бюджета сельского поселения Хулимсунт за 2017 год</vt:lpstr>
      <vt:lpstr>Исполнение бюджета сельского поселения Хулимсунт за 2017 год Доходы, тыс.руб.</vt:lpstr>
      <vt:lpstr>Исполнение бюджета сельского поселения Хулимсунт за 2017 год Расходы, тыс.руб.</vt:lpstr>
      <vt:lpstr>Исполнение бюджета сельского поселения Хулимсунт за 2017 год </vt:lpstr>
      <vt:lpstr>Исполнение бюджета сельского поселения Хулимсунт за 2017 год Налоговые доходы, тыс.руб </vt:lpstr>
      <vt:lpstr>Исполнение бюджета сельского поселения Хулимсунт за 2017 год Неналоговые доходы, тыс.руб </vt:lpstr>
      <vt:lpstr>Исполнение бюджета сельского поселения Хулимсунт за 2017 год Безвозмездные  доходы, тыс.руб </vt:lpstr>
      <vt:lpstr>Презентация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 Хулимсунт</dc:title>
  <cp:lastModifiedBy>Экономист</cp:lastModifiedBy>
  <cp:revision>50</cp:revision>
  <dcterms:modified xsi:type="dcterms:W3CDTF">2019-06-04T06:14:20Z</dcterms:modified>
</cp:coreProperties>
</file>