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66" r:id="rId5"/>
    <p:sldId id="267" r:id="rId6"/>
    <p:sldId id="268" r:id="rId7"/>
    <p:sldId id="258" r:id="rId8"/>
    <p:sldId id="259" r:id="rId9"/>
    <p:sldId id="260" r:id="rId10"/>
    <p:sldId id="269" r:id="rId11"/>
    <p:sldId id="270" r:id="rId12"/>
    <p:sldId id="263" r:id="rId13"/>
    <p:sldId id="27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1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Утверждено по бюджету</c:v>
                </c:pt>
                <c:pt idx="1">
                  <c:v>Исполнено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38650.800000000003</c:v>
                </c:pt>
                <c:pt idx="1">
                  <c:v>38708.400000000001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62-45BB-AFF7-F3DD369319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lumMod val="114000"/>
                  </a:schemeClr>
                </a:gs>
                <a:gs pos="100000">
                  <a:schemeClr val="accent3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Лист1!$A$2:$A$5</c:f>
              <c:strCache>
                <c:ptCount val="2"/>
                <c:pt idx="0">
                  <c:v>Утверждено по бюджету</c:v>
                </c:pt>
                <c:pt idx="1">
                  <c:v>Исполнено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D48F-48F0-9995-DE877EFEFA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0033432"/>
        <c:axId val="280032776"/>
      </c:barChart>
      <c:catAx>
        <c:axId val="280033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0032776"/>
        <c:crosses val="autoZero"/>
        <c:auto val="1"/>
        <c:lblAlgn val="ctr"/>
        <c:lblOffset val="100"/>
        <c:noMultiLvlLbl val="0"/>
      </c:catAx>
      <c:valAx>
        <c:axId val="280032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0033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softEdge rad="0"/>
    </a:effectLst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Утверждено по бюджету</c:v>
                </c:pt>
                <c:pt idx="1">
                  <c:v>Исполнено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54177.1</c:v>
                </c:pt>
                <c:pt idx="1">
                  <c:v>34694.300000000003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31-4502-AEEB-04D95866AE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264247072"/>
        <c:axId val="267349952"/>
      </c:barChart>
      <c:catAx>
        <c:axId val="264247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7349952"/>
        <c:crosses val="autoZero"/>
        <c:auto val="1"/>
        <c:lblAlgn val="ctr"/>
        <c:lblOffset val="100"/>
        <c:noMultiLvlLbl val="0"/>
      </c:catAx>
      <c:valAx>
        <c:axId val="26734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424707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9525">
                <a:solidFill>
                  <a:scrgbClr r="0" g="0" b="0">
                    <a:lumMod val="50000"/>
                  </a:scrgb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939-4883-BCE6-AE8F34C0DF3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9525">
                <a:solidFill>
                  <a:scrgbClr r="0" g="0" b="0">
                    <a:lumMod val="50000"/>
                  </a:scrgb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879-4071-B74A-4A3F0777D585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9525">
                <a:solidFill>
                  <a:scrgbClr r="0" g="0" b="0">
                    <a:lumMod val="50000"/>
                  </a:scrgb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939-4883-BCE6-AE8F34C0DF3F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rgbClr r="0" g="0" b="0">
                    <a:lumMod val="50000"/>
                  </a:scrgb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939-4883-BCE6-AE8F34C0DF3F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rgbClr r="0" g="0" b="0">
                    <a:lumMod val="50000"/>
                  </a:scrgb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939-4883-BCE6-AE8F34C0DF3F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rgbClr r="0" g="0" b="0">
                    <a:lumMod val="50000"/>
                  </a:scrgb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939-4883-BCE6-AE8F34C0DF3F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rgbClr r="0" g="0" b="0">
                    <a:lumMod val="50000"/>
                  </a:scrgb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879-4071-B74A-4A3F0777D585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rgbClr r="0" g="0" b="0">
                    <a:lumMod val="50000"/>
                  </a:scrgb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879-4071-B74A-4A3F0777D58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DCABB92B-016A-4640-B009-62FA918C57CE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; 28830,2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939-4883-BCE6-AE8F34C0DF3F}"/>
                </c:ext>
              </c:extLst>
            </c:dLbl>
            <c:dLbl>
              <c:idx val="1"/>
              <c:layout>
                <c:manualLayout>
                  <c:x val="-0.16860191594438603"/>
                  <c:y val="2.135761589403973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79-4071-B74A-4A3F0777D58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1627957-1A06-42DD-8B4A-588369E47BB2}" type="CATEGORYNAME">
                      <a:rPr lang="ru-RU" smtClean="0"/>
                      <a:pPr/>
                      <a:t>[ИМЯ КАТЕГОРИИ]</a:t>
                    </a:fld>
                    <a:r>
                      <a:rPr lang="ru-RU" dirty="0"/>
                      <a:t>;</a:t>
                    </a:r>
                    <a:r>
                      <a:rPr lang="ru-RU" baseline="0" dirty="0"/>
                      <a:t> 270,6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939-4883-BCE6-AE8F34C0DF3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31BEE9A-F4F3-4965-8698-A6F5184CEA8D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; 3252,1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939-4883-BCE6-AE8F34C0DF3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CC5ADAE-B4E0-40F6-AEAA-F7E88EECCD9D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; 1524,4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939-4883-BCE6-AE8F34C0DF3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275C3F9-868B-4CD3-AA52-BBB362644A5A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; 363,2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939-4883-BCE6-AE8F34C0DF3F}"/>
                </c:ext>
              </c:extLst>
            </c:dLbl>
            <c:dLbl>
              <c:idx val="6"/>
              <c:layout>
                <c:manualLayout>
                  <c:x val="-8.2096262177660403E-17"/>
                  <c:y val="5.960264900662251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79-4071-B74A-4A3F0777D58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79-4071-B74A-4A3F0777D585}"/>
                </c:ext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>
                  <a:noFill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правоохронительная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хозйство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26863.9</c:v>
                </c:pt>
                <c:pt idx="1">
                  <c:v>393.8</c:v>
                </c:pt>
                <c:pt idx="2">
                  <c:v>73.900000000000006</c:v>
                </c:pt>
                <c:pt idx="3">
                  <c:v>6576.2</c:v>
                </c:pt>
                <c:pt idx="4">
                  <c:v>3007.7</c:v>
                </c:pt>
                <c:pt idx="5">
                  <c:v>100</c:v>
                </c:pt>
                <c:pt idx="6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79-4071-B74A-4A3F0777D5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50"/>
        <c:secondPieSize val="75"/>
        <c:serLines>
          <c:spPr>
            <a:ln w="9525" cap="flat">
              <a:solidFill>
                <a:srgbClr val="D9D9D9"/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276153686560813"/>
          <c:y val="3.3456893393154663E-2"/>
          <c:w val="0.19971023226864523"/>
          <c:h val="0.9184415117557189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8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>
            <a:lumMod val="50000"/>
          </a:schemeClr>
        </a:solidFill>
      </a:ln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  <a:lumOff val="10000"/>
              </a:schemeClr>
            </a:gs>
            <a:gs pos="0">
              <a:schemeClr val="lt1">
                <a:lumMod val="75000"/>
                <a:alpha val="36000"/>
                <a:lumOff val="10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  <cs:bodyPr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1E89343-87E5-4BE5-ADCF-7455DEF187BA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C7AAE70-8B05-446F-B390-FEE3354DE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957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9343-87E5-4BE5-ADCF-7455DEF187BA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AE70-8B05-446F-B390-FEE3354DE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879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9343-87E5-4BE5-ADCF-7455DEF187BA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AE70-8B05-446F-B390-FEE3354DE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223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9343-87E5-4BE5-ADCF-7455DEF187BA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AE70-8B05-446F-B390-FEE3354DE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708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9343-87E5-4BE5-ADCF-7455DEF187BA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AE70-8B05-446F-B390-FEE3354DE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565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9343-87E5-4BE5-ADCF-7455DEF187BA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AE70-8B05-446F-B390-FEE3354DE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734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9343-87E5-4BE5-ADCF-7455DEF187BA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AE70-8B05-446F-B390-FEE3354DE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672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1E89343-87E5-4BE5-ADCF-7455DEF187BA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AE70-8B05-446F-B390-FEE3354DE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207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1E89343-87E5-4BE5-ADCF-7455DEF187BA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AE70-8B05-446F-B390-FEE3354DE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953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9343-87E5-4BE5-ADCF-7455DEF187BA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AE70-8B05-446F-B390-FEE3354DE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31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9343-87E5-4BE5-ADCF-7455DEF187BA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AE70-8B05-446F-B390-FEE3354DE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27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9343-87E5-4BE5-ADCF-7455DEF187BA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AE70-8B05-446F-B390-FEE3354DE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593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9343-87E5-4BE5-ADCF-7455DEF187BA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AE70-8B05-446F-B390-FEE3354DE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74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9343-87E5-4BE5-ADCF-7455DEF187BA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AE70-8B05-446F-B390-FEE3354DE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38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9343-87E5-4BE5-ADCF-7455DEF187BA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AE70-8B05-446F-B390-FEE3354DE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416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9343-87E5-4BE5-ADCF-7455DEF187BA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AE70-8B05-446F-B390-FEE3354DE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17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9343-87E5-4BE5-ADCF-7455DEF187BA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AE70-8B05-446F-B390-FEE3354DE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679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1E89343-87E5-4BE5-ADCF-7455DEF187BA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C7AAE70-8B05-446F-B390-FEE3354DE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52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Бюджет сельского поселения </a:t>
            </a:r>
            <a:r>
              <a:rPr lang="ru-RU" dirty="0" err="1"/>
              <a:t>Хулимсунт</a:t>
            </a:r>
            <a:r>
              <a:rPr lang="ru-RU" dirty="0"/>
              <a:t> на 2018 год и на плановый период 2019 и 2020годы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6" y="74815"/>
            <a:ext cx="11829009" cy="66418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69870" y="3244334"/>
            <a:ext cx="74482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28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Хулимсунт</a:t>
            </a:r>
            <a:r>
              <a:rPr lang="ru-RU" sz="2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2018 год </a:t>
            </a:r>
          </a:p>
        </p:txBody>
      </p:sp>
    </p:spTree>
    <p:extLst>
      <p:ext uri="{BB962C8B-B14F-4D97-AF65-F5344CB8AC3E}">
        <p14:creationId xmlns:p14="http://schemas.microsoft.com/office/powerpoint/2010/main" val="2711552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направленные на реализацию муниципальных программ сельского поселения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Хулимсунт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2018 году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697363"/>
              </p:ext>
            </p:extLst>
          </p:nvPr>
        </p:nvGraphicFramePr>
        <p:xfrm>
          <a:off x="473824" y="2369125"/>
          <a:ext cx="11247122" cy="3975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3929">
                  <a:extLst>
                    <a:ext uri="{9D8B030D-6E8A-4147-A177-3AD203B41FA5}">
                      <a16:colId xmlns:a16="http://schemas.microsoft.com/office/drawing/2014/main" val="1925389818"/>
                    </a:ext>
                  </a:extLst>
                </a:gridCol>
                <a:gridCol w="1712422">
                  <a:extLst>
                    <a:ext uri="{9D8B030D-6E8A-4147-A177-3AD203B41FA5}">
                      <a16:colId xmlns:a16="http://schemas.microsoft.com/office/drawing/2014/main" val="1347879531"/>
                    </a:ext>
                  </a:extLst>
                </a:gridCol>
                <a:gridCol w="1620981">
                  <a:extLst>
                    <a:ext uri="{9D8B030D-6E8A-4147-A177-3AD203B41FA5}">
                      <a16:colId xmlns:a16="http://schemas.microsoft.com/office/drawing/2014/main" val="875475966"/>
                    </a:ext>
                  </a:extLst>
                </a:gridCol>
                <a:gridCol w="1429790">
                  <a:extLst>
                    <a:ext uri="{9D8B030D-6E8A-4147-A177-3AD203B41FA5}">
                      <a16:colId xmlns:a16="http://schemas.microsoft.com/office/drawing/2014/main" val="3920769571"/>
                    </a:ext>
                  </a:extLst>
                </a:gridCol>
              </a:tblGrid>
              <a:tr h="65662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по бюджету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633460"/>
                  </a:ext>
                </a:extLst>
              </a:tr>
              <a:tr h="459124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«Содействие занятости населения на территории сельского поселения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Хулимсунт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2016-2020 годы»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2 919,4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2 325,5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542924"/>
                  </a:ext>
                </a:extLst>
              </a:tr>
              <a:tr h="459124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"Развитие жилищно-коммунального комплекса и повышение энергетической эффективности в сельском поселении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Хулимсунт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 2016 – 2020 годы"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4489516"/>
                  </a:ext>
                </a:extLst>
              </a:tr>
              <a:tr h="459124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"Обеспечение прав и законных интересов населения сельского поселения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Хулимсунт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отдельных сферах жизнедеятельности в 2016-2020 годах"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5785508"/>
                  </a:ext>
                </a:extLst>
              </a:tr>
              <a:tr h="642774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"Защита населения и территорий от чрезвычайных ситуаций, обеспечение пожарной безопасности на территории муниципального образования сельского поселении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Хулимсунт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 2016 – 2020 годы"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7602760"/>
                  </a:ext>
                </a:extLst>
              </a:tr>
              <a:tr h="459124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«Информационное общество сельского поселения 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Хулимсунт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 2016-2020 годы"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1 546,0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5212797"/>
                  </a:ext>
                </a:extLst>
              </a:tr>
              <a:tr h="380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"Развитие транспортной системы сельского поселения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Хулимсунт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на 2016-2020 годы"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5 823,5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0085169"/>
                  </a:ext>
                </a:extLst>
              </a:tr>
              <a:tr h="459124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"Управление муниципальным имуществом в сельском поселении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Хулимсунт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 2016-2020 годы"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8 327,1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4 680,0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9583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390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направленные на реализацию муниципальных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сельского поселения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Хулимсунт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2018 году</a:t>
            </a:r>
            <a:endParaRPr lang="ru-RU" sz="2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285886"/>
              </p:ext>
            </p:extLst>
          </p:nvPr>
        </p:nvGraphicFramePr>
        <p:xfrm>
          <a:off x="448888" y="2510444"/>
          <a:ext cx="11263746" cy="2568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1666">
                  <a:extLst>
                    <a:ext uri="{9D8B030D-6E8A-4147-A177-3AD203B41FA5}">
                      <a16:colId xmlns:a16="http://schemas.microsoft.com/office/drawing/2014/main" val="3748124578"/>
                    </a:ext>
                  </a:extLst>
                </a:gridCol>
                <a:gridCol w="1803862">
                  <a:extLst>
                    <a:ext uri="{9D8B030D-6E8A-4147-A177-3AD203B41FA5}">
                      <a16:colId xmlns:a16="http://schemas.microsoft.com/office/drawing/2014/main" val="153592910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93969827"/>
                    </a:ext>
                  </a:extLst>
                </a:gridCol>
                <a:gridCol w="1579418">
                  <a:extLst>
                    <a:ext uri="{9D8B030D-6E8A-4147-A177-3AD203B41FA5}">
                      <a16:colId xmlns:a16="http://schemas.microsoft.com/office/drawing/2014/main" val="579645955"/>
                    </a:ext>
                  </a:extLst>
                </a:gridCol>
              </a:tblGrid>
              <a:tr h="51482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по бюджету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96994"/>
                  </a:ext>
                </a:extLst>
              </a:tr>
              <a:tr h="4092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"Совершенствование муниципального управления в сельском поселении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Хулимсунт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2016-2020 годы"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28 389,8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23 671,0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0917903"/>
                  </a:ext>
                </a:extLst>
              </a:tr>
              <a:tr h="406441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"Благоустройство территории сельского поселения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Хулимсунт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 2016-2020 годы"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2 306,7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4592392"/>
                  </a:ext>
                </a:extLst>
              </a:tr>
              <a:tr h="604560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"Формирование современной городской среды муниципального образования сельского поселения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Хулимсунт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 2018-2022 годы"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193623"/>
                  </a:ext>
                </a:extLst>
              </a:tr>
              <a:tr h="464005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1300,5</a:t>
                      </a:r>
                    </a:p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838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371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сельского поселения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Хулимсунт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2018 год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(доходы, расходы, дефицит, профицит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84868"/>
              </p:ext>
            </p:extLst>
          </p:nvPr>
        </p:nvGraphicFramePr>
        <p:xfrm>
          <a:off x="473825" y="3238500"/>
          <a:ext cx="11222876" cy="3114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5719">
                  <a:extLst>
                    <a:ext uri="{9D8B030D-6E8A-4147-A177-3AD203B41FA5}">
                      <a16:colId xmlns:a16="http://schemas.microsoft.com/office/drawing/2014/main" val="362470659"/>
                    </a:ext>
                  </a:extLst>
                </a:gridCol>
                <a:gridCol w="2805719">
                  <a:extLst>
                    <a:ext uri="{9D8B030D-6E8A-4147-A177-3AD203B41FA5}">
                      <a16:colId xmlns:a16="http://schemas.microsoft.com/office/drawing/2014/main" val="90633032"/>
                    </a:ext>
                  </a:extLst>
                </a:gridCol>
                <a:gridCol w="2805719">
                  <a:extLst>
                    <a:ext uri="{9D8B030D-6E8A-4147-A177-3AD203B41FA5}">
                      <a16:colId xmlns:a16="http://schemas.microsoft.com/office/drawing/2014/main" val="4195626274"/>
                    </a:ext>
                  </a:extLst>
                </a:gridCol>
                <a:gridCol w="2805719">
                  <a:extLst>
                    <a:ext uri="{9D8B030D-6E8A-4147-A177-3AD203B41FA5}">
                      <a16:colId xmlns:a16="http://schemas.microsoft.com/office/drawing/2014/main" val="836781461"/>
                    </a:ext>
                  </a:extLst>
                </a:gridCol>
              </a:tblGrid>
              <a:tr h="439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видов источников внутреннего финансирования дефицита бюджета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по бюджету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145895"/>
                  </a:ext>
                </a:extLst>
              </a:tr>
              <a:tr h="723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Изменение остатков средств на счетах по учету средств бюджета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15526,5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4014,0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050528"/>
                  </a:ext>
                </a:extLst>
              </a:tr>
              <a:tr h="755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прочих остатков денежных средств бюджета сельского поселения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19540,0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794898"/>
                  </a:ext>
                </a:extLst>
              </a:tr>
              <a:tr h="5610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Уменьшение прочих остатков денежных средств бюджета сельского поселения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15526,5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15526,5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630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8220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B050"/>
            </a:gs>
            <a:gs pos="59000">
              <a:schemeClr val="tx2">
                <a:lumMod val="60000"/>
                <a:lumOff val="40000"/>
              </a:schemeClr>
            </a:gs>
            <a:gs pos="1000">
              <a:schemeClr val="accent1">
                <a:lumMod val="45000"/>
                <a:lumOff val="55000"/>
              </a:schemeClr>
            </a:gs>
            <a:gs pos="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5454" y="2967335"/>
            <a:ext cx="8961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СПАСИБО ЗА ВНИМАНИЕ </a:t>
            </a:r>
          </a:p>
        </p:txBody>
      </p:sp>
    </p:spTree>
    <p:extLst>
      <p:ext uri="{BB962C8B-B14F-4D97-AF65-F5344CB8AC3E}">
        <p14:creationId xmlns:p14="http://schemas.microsoft.com/office/powerpoint/2010/main" val="227564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термины и понятия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17" y="2379055"/>
            <a:ext cx="5594465" cy="42129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20" y="2379055"/>
            <a:ext cx="5706997" cy="421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66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сельского поселения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Хулимсунт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2018 год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(тыс. руб.)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700662"/>
              </p:ext>
            </p:extLst>
          </p:nvPr>
        </p:nvGraphicFramePr>
        <p:xfrm>
          <a:off x="457202" y="2445488"/>
          <a:ext cx="11263743" cy="415352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873729">
                  <a:extLst>
                    <a:ext uri="{9D8B030D-6E8A-4147-A177-3AD203B41FA5}">
                      <a16:colId xmlns:a16="http://schemas.microsoft.com/office/drawing/2014/main" val="1209488911"/>
                    </a:ext>
                  </a:extLst>
                </a:gridCol>
                <a:gridCol w="2502131">
                  <a:extLst>
                    <a:ext uri="{9D8B030D-6E8A-4147-A177-3AD203B41FA5}">
                      <a16:colId xmlns:a16="http://schemas.microsoft.com/office/drawing/2014/main" val="2457806907"/>
                    </a:ext>
                  </a:extLst>
                </a:gridCol>
                <a:gridCol w="2510443">
                  <a:extLst>
                    <a:ext uri="{9D8B030D-6E8A-4147-A177-3AD203B41FA5}">
                      <a16:colId xmlns:a16="http://schemas.microsoft.com/office/drawing/2014/main" val="2464639966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731075602"/>
                    </a:ext>
                  </a:extLst>
                </a:gridCol>
              </a:tblGrid>
              <a:tr h="93805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(тыс. руб.)</a:t>
                      </a:r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по бюджету</a:t>
                      </a:r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1786330181"/>
                  </a:ext>
                </a:extLst>
              </a:tr>
              <a:tr h="579338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17 565,4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18 044,7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9178498"/>
                  </a:ext>
                </a:extLst>
              </a:tr>
              <a:tr h="579338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</a:t>
                      </a:r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8886710"/>
                  </a:ext>
                </a:extLst>
              </a:tr>
              <a:tr h="14706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</a:t>
                      </a:r>
                    </a:p>
                    <a:p>
                      <a:pPr algn="l"/>
                      <a:endParaRPr lang="ru-RU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20 146,8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19 784,4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30574867"/>
                  </a:ext>
                </a:extLst>
              </a:tr>
              <a:tr h="579338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38 650,8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38 708,4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13441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951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сельского поселения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Хулимсунт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2018 год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доходы, тыс. руб.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1464019"/>
              </p:ext>
            </p:extLst>
          </p:nvPr>
        </p:nvGraphicFramePr>
        <p:xfrm>
          <a:off x="465514" y="2443941"/>
          <a:ext cx="11280372" cy="4241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1388">
                  <a:extLst>
                    <a:ext uri="{9D8B030D-6E8A-4147-A177-3AD203B41FA5}">
                      <a16:colId xmlns:a16="http://schemas.microsoft.com/office/drawing/2014/main" val="4195556326"/>
                    </a:ext>
                  </a:extLst>
                </a:gridCol>
                <a:gridCol w="2838798">
                  <a:extLst>
                    <a:ext uri="{9D8B030D-6E8A-4147-A177-3AD203B41FA5}">
                      <a16:colId xmlns:a16="http://schemas.microsoft.com/office/drawing/2014/main" val="2398211224"/>
                    </a:ext>
                  </a:extLst>
                </a:gridCol>
                <a:gridCol w="2820093">
                  <a:extLst>
                    <a:ext uri="{9D8B030D-6E8A-4147-A177-3AD203B41FA5}">
                      <a16:colId xmlns:a16="http://schemas.microsoft.com/office/drawing/2014/main" val="20943112"/>
                    </a:ext>
                  </a:extLst>
                </a:gridCol>
                <a:gridCol w="2820093">
                  <a:extLst>
                    <a:ext uri="{9D8B030D-6E8A-4147-A177-3AD203B41FA5}">
                      <a16:colId xmlns:a16="http://schemas.microsoft.com/office/drawing/2014/main" val="62741363"/>
                    </a:ext>
                  </a:extLst>
                </a:gridCol>
              </a:tblGrid>
              <a:tr h="22398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по бюджету</a:t>
                      </a:r>
                    </a:p>
                  </a:txBody>
                  <a:tcPr marL="76738" marR="7673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76738" marR="7673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76738" marR="7673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269670"/>
                  </a:ext>
                </a:extLst>
              </a:tr>
              <a:tr h="747252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уплаты акцизов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4 007,4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4 392,3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185608"/>
                  </a:ext>
                </a:extLst>
              </a:tr>
              <a:tr h="747252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</a:t>
                      </a:r>
                      <a:r>
                        <a:rPr lang="ru-RU" sz="18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лиц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13 215,0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13 307,3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383294"/>
                  </a:ext>
                </a:extLst>
              </a:tr>
              <a:tr h="432932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273,0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281,3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330405"/>
                  </a:ext>
                </a:extLst>
              </a:tr>
              <a:tr h="747252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962055"/>
                  </a:ext>
                </a:extLst>
              </a:tr>
              <a:tr h="432932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432243"/>
                  </a:ext>
                </a:extLst>
              </a:tr>
              <a:tr h="432932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17565,4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18044,7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813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183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17" y="4389120"/>
            <a:ext cx="3931921" cy="23691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764" y="882228"/>
            <a:ext cx="8761413" cy="706964"/>
          </a:xfrm>
        </p:spPr>
        <p:txBody>
          <a:bodyPr/>
          <a:lstStyle/>
          <a:p>
            <a:pPr algn="ctr"/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сельского поселения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Хулимсунт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2018 год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доходы, тыс. руб.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4661377"/>
              </p:ext>
            </p:extLst>
          </p:nvPr>
        </p:nvGraphicFramePr>
        <p:xfrm>
          <a:off x="299258" y="2867890"/>
          <a:ext cx="11612880" cy="1884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7253">
                  <a:extLst>
                    <a:ext uri="{9D8B030D-6E8A-4147-A177-3AD203B41FA5}">
                      <a16:colId xmlns:a16="http://schemas.microsoft.com/office/drawing/2014/main" val="3947287970"/>
                    </a:ext>
                  </a:extLst>
                </a:gridCol>
                <a:gridCol w="2348479">
                  <a:extLst>
                    <a:ext uri="{9D8B030D-6E8A-4147-A177-3AD203B41FA5}">
                      <a16:colId xmlns:a16="http://schemas.microsoft.com/office/drawing/2014/main" val="1690073910"/>
                    </a:ext>
                  </a:extLst>
                </a:gridCol>
                <a:gridCol w="2538427">
                  <a:extLst>
                    <a:ext uri="{9D8B030D-6E8A-4147-A177-3AD203B41FA5}">
                      <a16:colId xmlns:a16="http://schemas.microsoft.com/office/drawing/2014/main" val="295050606"/>
                    </a:ext>
                  </a:extLst>
                </a:gridCol>
                <a:gridCol w="3168721">
                  <a:extLst>
                    <a:ext uri="{9D8B030D-6E8A-4147-A177-3AD203B41FA5}">
                      <a16:colId xmlns:a16="http://schemas.microsoft.com/office/drawing/2014/main" val="1979971186"/>
                    </a:ext>
                  </a:extLst>
                </a:gridCol>
              </a:tblGrid>
              <a:tr h="27658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(тыс. руб.)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по бюджету</a:t>
                      </a:r>
                    </a:p>
                  </a:txBody>
                  <a:tcPr marL="76738" marR="7673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76738" marR="7673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76738" marR="7673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615078"/>
                  </a:ext>
                </a:extLst>
              </a:tr>
              <a:tr h="1244642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сдачи в аренду имущества, находящегося в оперативном управлении органов местного самоуправления и созданных</a:t>
                      </a:r>
                      <a:r>
                        <a:rPr lang="ru-RU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ими учреждений</a:t>
                      </a:r>
                    </a:p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938,6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879,3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777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3879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сельского поселения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Хулимсунт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2018 год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поступления, тыс. руб.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0054226"/>
              </p:ext>
            </p:extLst>
          </p:nvPr>
        </p:nvGraphicFramePr>
        <p:xfrm>
          <a:off x="415636" y="2344189"/>
          <a:ext cx="11355186" cy="4443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2499">
                  <a:extLst>
                    <a:ext uri="{9D8B030D-6E8A-4147-A177-3AD203B41FA5}">
                      <a16:colId xmlns:a16="http://schemas.microsoft.com/office/drawing/2014/main" val="300567285"/>
                    </a:ext>
                  </a:extLst>
                </a:gridCol>
                <a:gridCol w="2197237">
                  <a:extLst>
                    <a:ext uri="{9D8B030D-6E8A-4147-A177-3AD203B41FA5}">
                      <a16:colId xmlns:a16="http://schemas.microsoft.com/office/drawing/2014/main" val="306671114"/>
                    </a:ext>
                  </a:extLst>
                </a:gridCol>
                <a:gridCol w="2205623">
                  <a:extLst>
                    <a:ext uri="{9D8B030D-6E8A-4147-A177-3AD203B41FA5}">
                      <a16:colId xmlns:a16="http://schemas.microsoft.com/office/drawing/2014/main" val="273125950"/>
                    </a:ext>
                  </a:extLst>
                </a:gridCol>
                <a:gridCol w="2079827">
                  <a:extLst>
                    <a:ext uri="{9D8B030D-6E8A-4147-A177-3AD203B41FA5}">
                      <a16:colId xmlns:a16="http://schemas.microsoft.com/office/drawing/2014/main" val="2868330733"/>
                    </a:ext>
                  </a:extLst>
                </a:gridCol>
              </a:tblGrid>
              <a:tr h="36683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доходы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по бюджету</a:t>
                      </a:r>
                    </a:p>
                  </a:txBody>
                  <a:tcPr marL="76738" marR="7673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76738" marR="7673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76738" marR="7673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78509"/>
                  </a:ext>
                </a:extLst>
              </a:tr>
              <a:tr h="625170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сельских поселений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выравнивание бюджетной обеспеченности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17 304,9</a:t>
                      </a:r>
                    </a:p>
                    <a:p>
                      <a:pPr algn="ctr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17 305,0</a:t>
                      </a:r>
                    </a:p>
                    <a:p>
                      <a:pPr algn="ctr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  <a:p>
                      <a:pPr algn="ctr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697682"/>
                  </a:ext>
                </a:extLst>
              </a:tr>
              <a:tr h="893099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поселений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государственную регистрацию актов гражданского состояния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620241"/>
                  </a:ext>
                </a:extLst>
              </a:tr>
              <a:tr h="1057602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поселений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осуществление первичного воинского учета на территориях, где отсутствуют военные комиссариаты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393,8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393,8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975102"/>
                  </a:ext>
                </a:extLst>
              </a:tr>
              <a:tr h="625170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трансферты, передаваемые бюджетам поселения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2 408,1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2 045,6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84,9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327567"/>
                  </a:ext>
                </a:extLst>
              </a:tr>
              <a:tr h="593127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20 146,8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19 784,4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98,2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03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400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по  доходам бюджета сельского поселения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Хулимсунт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2018 год</a:t>
            </a:r>
            <a:endParaRPr lang="ru-RU" sz="2200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483066767"/>
              </p:ext>
            </p:extLst>
          </p:nvPr>
        </p:nvGraphicFramePr>
        <p:xfrm>
          <a:off x="482139" y="2485505"/>
          <a:ext cx="11230494" cy="409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6261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7587" y="948730"/>
            <a:ext cx="8761413" cy="706964"/>
          </a:xfrm>
        </p:spPr>
        <p:txBody>
          <a:bodyPr/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сельского поселения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Хулимсунт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2018 год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(тыс. руб.)</a:t>
            </a: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496394"/>
              </p:ext>
            </p:extLst>
          </p:nvPr>
        </p:nvGraphicFramePr>
        <p:xfrm>
          <a:off x="473824" y="2352675"/>
          <a:ext cx="11255433" cy="4023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3062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3144" y="973668"/>
            <a:ext cx="8761413" cy="706964"/>
          </a:xfrm>
        </p:spPr>
        <p:txBody>
          <a:bodyPr/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сельского поселения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Хулимсунт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2018 год (34 694,3 тыс. руб.)</a:t>
            </a:r>
            <a:endParaRPr lang="ru-RU" sz="2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7069040"/>
              </p:ext>
            </p:extLst>
          </p:nvPr>
        </p:nvGraphicFramePr>
        <p:xfrm>
          <a:off x="453389" y="2603500"/>
          <a:ext cx="11344275" cy="383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00607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490</TotalTime>
  <Words>576</Words>
  <Application>Microsoft Office PowerPoint</Application>
  <PresentationFormat>Широкоэкранный</PresentationFormat>
  <Paragraphs>174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Times New Roman</vt:lpstr>
      <vt:lpstr>Wingdings 3</vt:lpstr>
      <vt:lpstr>Совет директоров</vt:lpstr>
      <vt:lpstr>Бюджет сельского поселения Хулимсунт на 2018 год и на плановый период 2019 и 2020годы</vt:lpstr>
      <vt:lpstr>Основные термины и понятия</vt:lpstr>
      <vt:lpstr>Исполнение бюджета сельского поселения Хулимсунт за 2018 год   Доходы (тыс. руб.) </vt:lpstr>
      <vt:lpstr>Исполнение бюджета сельского поселения Хулимсунт за 2018 год   Налоговые доходы, тыс. руб. </vt:lpstr>
      <vt:lpstr> Исполнение бюджета сельского поселения Хулимсунт за 2018 год   Неналоговые доходы, тыс. руб. </vt:lpstr>
      <vt:lpstr>Исполнение бюджета сельского поселения Хулимсунт за 2018 год   Безвозмездные поступления, тыс. руб. </vt:lpstr>
      <vt:lpstr>Исполнение по  доходам бюджета сельского поселения Хулимсунт  за 2018 год</vt:lpstr>
      <vt:lpstr>Исполнение бюджета сельского поселения Хулимсунт за 2018 год   Расходы (тыс. руб.)</vt:lpstr>
      <vt:lpstr>Структура расходов бюджета сельского поселения Хулимсунт  за 2018 год (34 694,3 тыс. руб.)</vt:lpstr>
      <vt:lpstr>Расходы бюджета направленные на реализацию муниципальных программ сельского поселения Хулимсунт в 2018 году</vt:lpstr>
      <vt:lpstr>Расходы бюджета направленные на реализацию муниципальных программ сельского поселения Хулимсунт в 2018 году</vt:lpstr>
      <vt:lpstr>Исполнение бюджета сельского поселения Хулимсунт за 2018 год   (доходы, расходы, дефицит, профицит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сельского</dc:title>
  <dc:creator>Надежда</dc:creator>
  <cp:lastModifiedBy>Экономист</cp:lastModifiedBy>
  <cp:revision>55</cp:revision>
  <dcterms:created xsi:type="dcterms:W3CDTF">2018-07-17T11:11:07Z</dcterms:created>
  <dcterms:modified xsi:type="dcterms:W3CDTF">2019-06-04T06:28:14Z</dcterms:modified>
</cp:coreProperties>
</file>