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4" r:id="rId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уменко Светлана Александровн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474995"/>
    <a:srgbClr val="FF3300"/>
    <a:srgbClr val="00467D"/>
    <a:srgbClr val="FFD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2" autoAdjust="0"/>
    <p:restoredTop sz="96433" autoAdjust="0"/>
  </p:normalViewPr>
  <p:slideViewPr>
    <p:cSldViewPr>
      <p:cViewPr varScale="1">
        <p:scale>
          <a:sx n="71" d="100"/>
          <a:sy n="71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B96D25D-4DFA-4190-9FC6-49F687666E04}" type="datetimeFigureOut">
              <a:rPr lang="ru-RU"/>
              <a:pPr>
                <a:defRPr/>
              </a:pPr>
              <a:t>03.10.2019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87BB33-A70C-4574-8EAD-29ABAE350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9312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B46B91-74FB-4181-99AA-D6DC75D40BF8}" type="datetimeFigureOut">
              <a:rPr lang="ru-RU"/>
              <a:pPr>
                <a:defRPr/>
              </a:pPr>
              <a:t>03.10.2019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6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4877FC-BCCB-40AB-87DD-E940510B8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545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692A24-98D0-4FF6-8356-C5D7C176641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653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7649-DF24-4A8E-B3BF-0D3F31A89A36}" type="datetimeFigureOut">
              <a:rPr lang="ru-RU"/>
              <a:pPr>
                <a:defRPr/>
              </a:pPr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9430D-5CC6-4385-8D81-976BBDE10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8F983-2BFE-4CBE-B7EE-EC5EDBB90638}" type="datetimeFigureOut">
              <a:rPr lang="ru-RU"/>
              <a:pPr>
                <a:defRPr/>
              </a:pPr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798D2-1DC8-4487-9615-B056A378A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C2D01-5DE4-4F6E-AB72-F7FD65FC2B32}" type="datetimeFigureOut">
              <a:rPr lang="ru-RU"/>
              <a:pPr>
                <a:defRPr/>
              </a:pPr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02F14-51A6-4FAA-838C-14C31FC7B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56575-7AD2-4787-9104-380E070B3C27}" type="datetimeFigureOut">
              <a:rPr lang="ru-RU"/>
              <a:pPr>
                <a:defRPr/>
              </a:pPr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8FDBE-2CB4-4B5B-99AA-DB9CDFBFA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4D93E-3920-45D9-BAE5-349F3784351B}" type="datetimeFigureOut">
              <a:rPr lang="ru-RU"/>
              <a:pPr>
                <a:defRPr/>
              </a:pPr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858F-ABB0-4659-B714-FB1E672A9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D7361-51CA-478A-8777-EC89826218FF}" type="datetimeFigureOut">
              <a:rPr lang="ru-RU"/>
              <a:pPr>
                <a:defRPr/>
              </a:pPr>
              <a:t>03.10.2019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F0957-BAEB-4703-AEB9-74FC00844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E4F80-36F1-4051-A783-9322D684B4A9}" type="datetimeFigureOut">
              <a:rPr lang="ru-RU"/>
              <a:pPr>
                <a:defRPr/>
              </a:pPr>
              <a:t>03.10.2019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167ED-96F5-47FE-82F2-C17684A1B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8C79E-7456-4A5C-881D-67EB7F45414F}" type="datetimeFigureOut">
              <a:rPr lang="ru-RU"/>
              <a:pPr>
                <a:defRPr/>
              </a:pPr>
              <a:t>03.10.2019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17B97-A289-46B2-8D23-E1B223316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229B7-9CD9-4610-9E37-6B366E217A39}" type="datetimeFigureOut">
              <a:rPr lang="ru-RU"/>
              <a:pPr>
                <a:defRPr/>
              </a:pPr>
              <a:t>03.10.2019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D629F-3DB6-48CA-8E59-3B32B01E3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1A5BF-6492-4277-8FB6-E8C65A8AED54}" type="datetimeFigureOut">
              <a:rPr lang="ru-RU"/>
              <a:pPr>
                <a:defRPr/>
              </a:pPr>
              <a:t>03.10.2019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3A61D-C4C6-44FB-838A-1CD58189E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E8425-8758-410D-AFCB-D05241CCF2EE}" type="datetimeFigureOut">
              <a:rPr lang="ru-RU"/>
              <a:pPr>
                <a:defRPr/>
              </a:pPr>
              <a:t>03.10.2019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F088D-C1AF-47B1-8C47-28794A705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4BF11F-4F00-4C90-B13F-2CA559E61A43}" type="datetimeFigureOut">
              <a:rPr lang="ru-RU"/>
              <a:pPr>
                <a:defRPr/>
              </a:pPr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F72E0E-D337-4EFB-B845-6EE31455D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hyperlink" Target="https://vk.com/sogazxmao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E:\rab\restailing SOGAZ-Med\Презентация\Слайд_2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9939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01816" y="1358497"/>
            <a:ext cx="8534680" cy="3588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Страховая </a:t>
            </a:r>
            <a:r>
              <a:rPr lang="ru-RU" sz="1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«СОГАЗ-Мед</a:t>
            </a:r>
            <a:r>
              <a:rPr lang="ru-RU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lvl="0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одна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трех крупнейших страховых компаний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специализирующихся на 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обязательного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страхования (ОМС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21-летний опыт успешной работы на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рынке;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более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13% от всего застрахованного населения РФ - 19,4 млн. человек имеют полисы ОМС СОГАЗ-Мед;</a:t>
            </a:r>
          </a:p>
          <a:p>
            <a:pPr lvl="0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лидер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представительств в системе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 (более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660 подразделений в 40 субъектах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РФ). </a:t>
            </a:r>
            <a:endParaRPr lang="ru-RU" sz="1400" b="1" dirty="0" smtClean="0">
              <a:solidFill>
                <a:srgbClr val="FF3300"/>
              </a:solidFill>
              <a:cs typeface="Times New Roman" pitchFamily="18" charset="0"/>
            </a:endParaRPr>
          </a:p>
          <a:p>
            <a:pPr lvl="0"/>
            <a:endParaRPr lang="ru-RU" sz="800" b="1" dirty="0" smtClean="0">
              <a:solidFill>
                <a:srgbClr val="FF3300"/>
              </a:solidFill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solidFill>
                  <a:srgbClr val="FF3300"/>
                </a:solidFill>
                <a:cs typeface="Times New Roman" pitchFamily="18" charset="0"/>
              </a:rPr>
              <a:t>ЭТО ЗНАЧИТ! </a:t>
            </a: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solidFill>
                  <a:srgbClr val="004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>
                <a:solidFill>
                  <a:srgbClr val="004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бесплатная медицинская помощь на всей территории РФ;</a:t>
            </a:r>
          </a:p>
          <a:p>
            <a:pPr lvl="0">
              <a:lnSpc>
                <a:spcPct val="120000"/>
              </a:lnSpc>
              <a:buFontTx/>
              <a:buChar char="-"/>
            </a:pPr>
            <a:r>
              <a:rPr lang="ru-RU" sz="1400" dirty="0">
                <a:solidFill>
                  <a:srgbClr val="004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полная и бесплатная консультация по всем вопросам оказания медицинской </a:t>
            </a:r>
            <a:endParaRPr lang="ru-RU" sz="1400" dirty="0" smtClean="0">
              <a:solidFill>
                <a:srgbClr val="004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solidFill>
                  <a:srgbClr val="004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  </a:t>
            </a:r>
            <a:r>
              <a:rPr lang="ru-RU" sz="1400" dirty="0">
                <a:solidFill>
                  <a:srgbClr val="004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ОМС</a:t>
            </a:r>
            <a:r>
              <a:rPr lang="ru-RU" sz="1400" dirty="0" smtClean="0">
                <a:solidFill>
                  <a:srgbClr val="004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     </a:t>
            </a:r>
            <a:r>
              <a:rPr lang="ru-RU" sz="14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8-800-100-07-02</a:t>
            </a:r>
            <a:r>
              <a:rPr lang="ru-RU" sz="1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(круглосуточно, бесплатно по РФ) </a:t>
            </a:r>
            <a:endParaRPr lang="ru-RU" sz="1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  <a:buFontTx/>
              <a:buChar char="-"/>
            </a:pPr>
            <a:r>
              <a:rPr lang="ru-RU" sz="1400" dirty="0">
                <a:solidFill>
                  <a:srgbClr val="004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полисом СОГАЗ-Мед в поездках по России можно не бояться, что Вам </a:t>
            </a:r>
            <a:r>
              <a:rPr lang="ru-RU" sz="1400" dirty="0" smtClean="0">
                <a:solidFill>
                  <a:srgbClr val="004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откажут </a:t>
            </a:r>
          </a:p>
          <a:p>
            <a:pPr lvl="0">
              <a:lnSpc>
                <a:spcPct val="120000"/>
              </a:lnSpc>
              <a:buFontTx/>
              <a:buChar char="-"/>
            </a:pPr>
            <a:r>
              <a:rPr lang="ru-RU" sz="1400" dirty="0" smtClean="0">
                <a:solidFill>
                  <a:srgbClr val="004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004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медицинской помощи, потому что СОГАЗ-Мед это надежность, стабильность и защита!</a:t>
            </a:r>
            <a:endParaRPr lang="ru-RU" sz="1700" b="1" u="sng" dirty="0" smtClean="0">
              <a:solidFill>
                <a:srgbClr val="FF3300"/>
              </a:solidFill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600" dirty="0" smtClean="0">
                <a:solidFill>
                  <a:srgbClr val="004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endParaRPr lang="ru-RU" sz="1700" b="1" u="sng" dirty="0" smtClean="0">
              <a:solidFill>
                <a:srgbClr val="FF3300"/>
              </a:solidFill>
              <a:ea typeface="Calibri" pitchFamily="34" charset="0"/>
              <a:cs typeface="Times New Roman" pitchFamily="18" charset="0"/>
            </a:endParaRPr>
          </a:p>
          <a:p>
            <a:pPr algn="just"/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" name="Picture 2" descr="C:\Users\mukhin.nikita\Desktop\Vosklitsatelnyiy-znak.jp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375245" y="175777"/>
            <a:ext cx="726391" cy="12312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TextBox 7"/>
          <p:cNvSpPr txBox="1"/>
          <p:nvPr/>
        </p:nvSpPr>
        <p:spPr>
          <a:xfrm>
            <a:off x="899592" y="174157"/>
            <a:ext cx="590465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17375E"/>
                </a:solidFill>
                <a:cs typeface="Arial" charset="0"/>
              </a:rPr>
              <a:t>Уважаемые граждане!</a:t>
            </a:r>
          </a:p>
          <a:p>
            <a:pPr algn="ctr"/>
            <a:r>
              <a:rPr lang="ru-RU" sz="2000" b="1" dirty="0" smtClean="0">
                <a:solidFill>
                  <a:srgbClr val="17375E"/>
                </a:solidFill>
                <a:cs typeface="Arial" charset="0"/>
              </a:rPr>
              <a:t>Приглашаем Вас стать застрахованным в </a:t>
            </a:r>
          </a:p>
          <a:p>
            <a:pPr algn="ctr"/>
            <a:r>
              <a:rPr lang="ru-RU" sz="2000" b="1" dirty="0" smtClean="0">
                <a:solidFill>
                  <a:srgbClr val="17375E"/>
                </a:solidFill>
                <a:cs typeface="Arial" charset="0"/>
              </a:rPr>
              <a:t>страховой компании «СОГАЗ-Мед»  </a:t>
            </a:r>
            <a:endParaRPr lang="ru-RU" sz="2000" b="1" dirty="0">
              <a:solidFill>
                <a:srgbClr val="17375E"/>
              </a:solidFill>
              <a:cs typeface="Arial" charset="0"/>
            </a:endParaRPr>
          </a:p>
        </p:txBody>
      </p:sp>
      <p:pic>
        <p:nvPicPr>
          <p:cNvPr id="16393" name="Picture 9" descr="&amp;Kcy;&amp;acy;&amp;rcy;&amp;tcy;&amp;icy;&amp;ncy;&amp;kcy;&amp;icy; &amp;pcy;&amp;ocy; &amp;zcy;&amp;acy;&amp;pcy;&amp;rcy;&amp;ocy;&amp;scy;&amp;ucy; &amp;kcy;&amp;acy;&amp;rcy;&amp;tcy;&amp;acy; &amp;rcy;&amp;ocy;&amp;scy;&amp;scy;&amp;icy;&amp;i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11849" y="1271581"/>
            <a:ext cx="1649123" cy="958951"/>
          </a:xfrm>
          <a:prstGeom prst="rect">
            <a:avLst/>
          </a:prstGeom>
          <a:noFill/>
        </p:spPr>
      </p:pic>
      <p:pic>
        <p:nvPicPr>
          <p:cNvPr id="16394" name="Picture 10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95639" y="2997821"/>
            <a:ext cx="1617794" cy="1065871"/>
          </a:xfrm>
          <a:prstGeom prst="rect">
            <a:avLst/>
          </a:prstGeom>
          <a:noFill/>
        </p:spPr>
      </p:pic>
      <p:pic>
        <p:nvPicPr>
          <p:cNvPr id="9" name="Picture 2" descr="Картинки по запросу полис омс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78021">
            <a:off x="5312864" y="4648651"/>
            <a:ext cx="1017535" cy="1428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161" t="1010" r="727"/>
          <a:stretch/>
        </p:blipFill>
        <p:spPr>
          <a:xfrm>
            <a:off x="5209526" y="5744669"/>
            <a:ext cx="1170326" cy="723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611562" y="4293099"/>
            <a:ext cx="427469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Для оформления электронного полиса жителям </a:t>
            </a:r>
            <a:r>
              <a:rPr lang="ru-RU" sz="1400" b="1" dirty="0" err="1" smtClean="0"/>
              <a:t>Хулимсунта</a:t>
            </a:r>
            <a:r>
              <a:rPr lang="ru-RU" sz="1400" b="1" dirty="0" smtClean="0"/>
              <a:t> необходимо обратится в администрацию или к специалисту отдела кадров в вашем учреждении. С собой необходимо иметь паспорт, снилс, для детей свидетельство о рождении, всем кто старше 14 лет необходимо фото и подпись для оформления электронного полиса!</a:t>
            </a:r>
            <a:endParaRPr lang="ru-RU" sz="2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-642286" y="4632050"/>
            <a:ext cx="335528" cy="220486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82800" rIns="9144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srgbClr val="002D87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9533" y="4581145"/>
            <a:ext cx="441798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0152" y="4395846"/>
            <a:ext cx="38271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solidFill>
                  <a:srgbClr val="17375E"/>
                </a:solidFill>
                <a:cs typeface="Arial" charset="0"/>
              </a:rPr>
              <a:t>Мы в социальных сетях:</a:t>
            </a:r>
            <a:endParaRPr lang="ru-RU" sz="1400" b="1" u="sng" dirty="0">
              <a:solidFill>
                <a:srgbClr val="002060"/>
              </a:solidFill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710" y="4648389"/>
            <a:ext cx="614570" cy="6145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7445" y="5495753"/>
            <a:ext cx="687976" cy="6910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9052" y="6095840"/>
            <a:ext cx="444762" cy="4447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9042" y="5180046"/>
            <a:ext cx="423491" cy="42349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940152" y="6537443"/>
            <a:ext cx="38271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i="1" u="sng" dirty="0" smtClean="0">
                <a:solidFill>
                  <a:srgbClr val="17375E"/>
                </a:solidFill>
                <a:cs typeface="Arial" charset="0"/>
              </a:rPr>
              <a:t>Следите за новостями!</a:t>
            </a:r>
            <a:endParaRPr lang="ru-RU" sz="1400" b="1" i="1" u="sng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84381" y="4793943"/>
            <a:ext cx="2029052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33CC"/>
                </a:solidFill>
                <a:hlinkClick r:id="rId13"/>
              </a:rPr>
              <a:t>vk.com/</a:t>
            </a:r>
            <a:r>
              <a:rPr lang="en-US" sz="1400" dirty="0" err="1" smtClean="0">
                <a:solidFill>
                  <a:srgbClr val="0033CC"/>
                </a:solidFill>
                <a:hlinkClick r:id="rId13"/>
              </a:rPr>
              <a:t>sogazxmao</a:t>
            </a:r>
            <a:endParaRPr lang="ru-RU" sz="1400" dirty="0" smtClean="0">
              <a:solidFill>
                <a:srgbClr val="0033CC"/>
              </a:solidFill>
            </a:endParaRPr>
          </a:p>
          <a:p>
            <a:pPr algn="ctr"/>
            <a:endParaRPr lang="ru-RU" sz="800" b="1" i="1" u="sng" dirty="0">
              <a:solidFill>
                <a:srgbClr val="0033CC"/>
              </a:solidFill>
              <a:cs typeface="Arial" charset="0"/>
            </a:endParaRPr>
          </a:p>
          <a:p>
            <a:pPr algn="ctr"/>
            <a:r>
              <a:rPr lang="ru-RU" sz="1400" u="sng" dirty="0" smtClean="0">
                <a:solidFill>
                  <a:srgbClr val="0033CC"/>
                </a:solidFill>
              </a:rPr>
              <a:t>Ольга Антонова </a:t>
            </a:r>
          </a:p>
          <a:p>
            <a:pPr algn="ctr"/>
            <a:r>
              <a:rPr lang="ru-RU" sz="1400" u="sng" dirty="0" err="1" smtClean="0">
                <a:solidFill>
                  <a:srgbClr val="0033CC"/>
                </a:solidFill>
              </a:rPr>
              <a:t>Согаз</a:t>
            </a:r>
            <a:r>
              <a:rPr lang="ru-RU" sz="1400" u="sng" dirty="0" smtClean="0">
                <a:solidFill>
                  <a:srgbClr val="0033CC"/>
                </a:solidFill>
              </a:rPr>
              <a:t> Мед</a:t>
            </a:r>
            <a:endParaRPr lang="en-US" sz="1400" u="sng" dirty="0" smtClean="0">
              <a:solidFill>
                <a:srgbClr val="0033CC"/>
              </a:solidFill>
            </a:endParaRPr>
          </a:p>
          <a:p>
            <a:pPr algn="ctr"/>
            <a:endParaRPr lang="ru-RU" sz="600" u="sng" dirty="0" smtClean="0">
              <a:solidFill>
                <a:srgbClr val="0033CC"/>
              </a:solidFill>
            </a:endParaRPr>
          </a:p>
          <a:p>
            <a:pPr algn="ctr"/>
            <a:endParaRPr lang="en-US" sz="600" u="sng" dirty="0">
              <a:solidFill>
                <a:srgbClr val="0033CC"/>
              </a:solidFill>
            </a:endParaRPr>
          </a:p>
          <a:p>
            <a:pPr algn="ctr"/>
            <a:r>
              <a:rPr lang="en-US" sz="1400" u="sng" dirty="0" smtClean="0">
                <a:solidFill>
                  <a:srgbClr val="0033CC"/>
                </a:solidFill>
              </a:rPr>
              <a:t>@</a:t>
            </a:r>
            <a:r>
              <a:rPr lang="en-US" sz="1400" u="sng" dirty="0" err="1" smtClean="0">
                <a:solidFill>
                  <a:srgbClr val="0033CC"/>
                </a:solidFill>
              </a:rPr>
              <a:t>olga_sogaz_med</a:t>
            </a:r>
            <a:endParaRPr lang="en-US" sz="1400" u="sng" dirty="0" smtClean="0">
              <a:solidFill>
                <a:srgbClr val="0033CC"/>
              </a:solidFill>
            </a:endParaRPr>
          </a:p>
          <a:p>
            <a:pPr algn="ctr"/>
            <a:endParaRPr lang="ru-RU" sz="600" u="sng" dirty="0" smtClean="0">
              <a:solidFill>
                <a:srgbClr val="0033CC"/>
              </a:solidFill>
            </a:endParaRPr>
          </a:p>
          <a:p>
            <a:pPr algn="ctr"/>
            <a:endParaRPr lang="ru-RU" sz="600" u="sng" dirty="0" smtClean="0">
              <a:solidFill>
                <a:srgbClr val="0033CC"/>
              </a:solidFill>
            </a:endParaRPr>
          </a:p>
          <a:p>
            <a:pPr algn="ctr"/>
            <a:endParaRPr lang="ru-RU" sz="600" u="sng" dirty="0" smtClean="0">
              <a:solidFill>
                <a:srgbClr val="0033CC"/>
              </a:solidFill>
            </a:endParaRPr>
          </a:p>
          <a:p>
            <a:pPr algn="ctr"/>
            <a:r>
              <a:rPr lang="ru-RU" sz="1400" u="sng" dirty="0" err="1" smtClean="0">
                <a:solidFill>
                  <a:srgbClr val="0033CC"/>
                </a:solidFill>
              </a:rPr>
              <a:t>Согаз</a:t>
            </a:r>
            <a:r>
              <a:rPr lang="ru-RU" sz="1400" u="sng" dirty="0" smtClean="0">
                <a:solidFill>
                  <a:srgbClr val="0033CC"/>
                </a:solidFill>
              </a:rPr>
              <a:t> Мед Югорский</a:t>
            </a:r>
            <a:endParaRPr lang="en-US" sz="1400" u="sng" dirty="0">
              <a:solidFill>
                <a:srgbClr val="0033CC"/>
              </a:solidFill>
            </a:endParaRPr>
          </a:p>
          <a:p>
            <a:pPr algn="ctr"/>
            <a:endParaRPr lang="ru-RU" sz="1400" b="1" i="1" u="sng" dirty="0">
              <a:solidFill>
                <a:srgbClr val="002060"/>
              </a:solidFill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4383</TotalTime>
  <Words>214</Words>
  <Application>Microsoft Office PowerPoint</Application>
  <PresentationFormat>Экран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Кирилов Дмитрий Юрьевич</dc:creator>
  <cp:lastModifiedBy>User</cp:lastModifiedBy>
  <cp:revision>343</cp:revision>
  <cp:lastPrinted>2019-07-08T08:03:45Z</cp:lastPrinted>
  <dcterms:created xsi:type="dcterms:W3CDTF">2014-11-19T08:16:37Z</dcterms:created>
  <dcterms:modified xsi:type="dcterms:W3CDTF">2019-10-03T05:47:14Z</dcterms:modified>
</cp:coreProperties>
</file>