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58" r:id="rId3"/>
    <p:sldId id="260" r:id="rId4"/>
    <p:sldId id="261" r:id="rId5"/>
    <p:sldId id="262" r:id="rId6"/>
    <p:sldId id="265" r:id="rId7"/>
    <p:sldId id="266" r:id="rId8"/>
    <p:sldId id="267" r:id="rId9"/>
    <p:sldId id="268" r:id="rId10"/>
    <p:sldId id="269" r:id="rId11"/>
    <p:sldId id="270" r:id="rId12"/>
    <p:sldId id="271" r:id="rId13"/>
    <p:sldId id="272" r:id="rId14"/>
    <p:sldId id="273" r:id="rId15"/>
    <p:sldId id="274" r:id="rId16"/>
    <p:sldId id="275" r:id="rId17"/>
    <p:sldId id="276" r:id="rId18"/>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9" d="100"/>
          <a:sy n="109" d="100"/>
        </p:scale>
        <p:origin x="63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_rels/data1.xml.rels><?xml version="1.0" encoding="UTF-8" standalone="yes"?>
<Relationships xmlns="http://schemas.openxmlformats.org/package/2006/relationships"><Relationship Id="rId1" Type="http://schemas.openxmlformats.org/officeDocument/2006/relationships/image" Target="../media/image4.png"/></Relationships>
</file>

<file path=ppt/diagrams/_rels/drawing1.xml.rels><?xml version="1.0" encoding="UTF-8" standalone="yes"?>
<Relationships xmlns="http://schemas.openxmlformats.org/package/2006/relationships"><Relationship Id="rId1" Type="http://schemas.openxmlformats.org/officeDocument/2006/relationships/image" Target="../media/image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850B79-E5ED-4106-94D4-5149FD26ED59}" type="doc">
      <dgm:prSet loTypeId="urn:microsoft.com/office/officeart/2009/3/layout/FramedTextPicture" loCatId="picture" qsTypeId="urn:microsoft.com/office/officeart/2005/8/quickstyle/simple1" qsCatId="simple" csTypeId="urn:microsoft.com/office/officeart/2005/8/colors/accent1_2" csCatId="accent1" phldr="1"/>
      <dgm:spPr/>
    </dgm:pt>
    <dgm:pt modelId="{5B1ACE77-681B-4A7A-B2F8-A7FE9D2009D6}">
      <dgm:prSet phldrT="[Текст]" custT="1"/>
      <dgm:spPr/>
      <dgm:t>
        <a:bodyPr/>
        <a:lstStyle/>
        <a:p>
          <a:pPr>
            <a:spcAft>
              <a:spcPts val="600"/>
            </a:spcAft>
          </a:pPr>
          <a:r>
            <a:rPr lang="ru-RU" sz="9600" dirty="0" smtClean="0">
              <a:solidFill>
                <a:schemeClr val="bg2">
                  <a:lumMod val="10000"/>
                </a:schemeClr>
              </a:solidFill>
              <a:latin typeface="Times New Roman" panose="02020603050405020304" pitchFamily="18" charset="0"/>
              <a:cs typeface="Times New Roman" panose="02020603050405020304" pitchFamily="18" charset="0"/>
            </a:rPr>
            <a:t>100</a:t>
          </a:r>
          <a:r>
            <a:rPr lang="ru-RU" sz="2300" dirty="0" smtClean="0">
              <a:solidFill>
                <a:schemeClr val="bg2">
                  <a:lumMod val="10000"/>
                </a:schemeClr>
              </a:solidFill>
              <a:latin typeface="Times New Roman" panose="02020603050405020304" pitchFamily="18" charset="0"/>
              <a:cs typeface="Times New Roman" panose="02020603050405020304" pitchFamily="18" charset="0"/>
            </a:rPr>
            <a:t> </a:t>
          </a:r>
          <a:r>
            <a:rPr lang="ru-RU" sz="3600" dirty="0" smtClean="0">
              <a:solidFill>
                <a:schemeClr val="bg2">
                  <a:lumMod val="10000"/>
                </a:schemeClr>
              </a:solidFill>
              <a:latin typeface="Times New Roman" panose="02020603050405020304" pitchFamily="18" charset="0"/>
              <a:cs typeface="Times New Roman" panose="02020603050405020304" pitchFamily="18" charset="0"/>
            </a:rPr>
            <a:t>ЛЕТ ГОСУДАРСТВЕННОЙ АРХИВНОЙ СЛУЖБЕ ЧЕЛЯБИНСКОЙ ОБЛАСТИ</a:t>
          </a:r>
          <a:endParaRPr lang="ru-RU" sz="3600" dirty="0">
            <a:solidFill>
              <a:schemeClr val="bg2">
                <a:lumMod val="10000"/>
              </a:schemeClr>
            </a:solidFill>
            <a:latin typeface="Times New Roman" panose="02020603050405020304" pitchFamily="18" charset="0"/>
            <a:cs typeface="Times New Roman" panose="02020603050405020304" pitchFamily="18" charset="0"/>
          </a:endParaRPr>
        </a:p>
      </dgm:t>
    </dgm:pt>
    <dgm:pt modelId="{0E0FEE1A-9C77-49F7-BD8D-886EF1282C49}" type="parTrans" cxnId="{DE11551D-A5F7-4BE5-8F73-365F123C4F5D}">
      <dgm:prSet/>
      <dgm:spPr/>
      <dgm:t>
        <a:bodyPr/>
        <a:lstStyle/>
        <a:p>
          <a:endParaRPr lang="ru-RU"/>
        </a:p>
      </dgm:t>
    </dgm:pt>
    <dgm:pt modelId="{C8DE4F92-4B83-485D-A0F7-CD3AF7153754}" type="sibTrans" cxnId="{DE11551D-A5F7-4BE5-8F73-365F123C4F5D}">
      <dgm:prSet/>
      <dgm:spPr/>
      <dgm:t>
        <a:bodyPr/>
        <a:lstStyle/>
        <a:p>
          <a:endParaRPr lang="ru-RU"/>
        </a:p>
      </dgm:t>
    </dgm:pt>
    <dgm:pt modelId="{93B19765-F109-4CB0-9C3B-A70C5CF793E1}" type="pres">
      <dgm:prSet presAssocID="{34850B79-E5ED-4106-94D4-5149FD26ED59}" presName="Name0" presStyleCnt="0">
        <dgm:presLayoutVars>
          <dgm:chMax/>
          <dgm:chPref/>
          <dgm:dir/>
        </dgm:presLayoutVars>
      </dgm:prSet>
      <dgm:spPr/>
    </dgm:pt>
    <dgm:pt modelId="{F7E86406-2CC4-4E83-91F6-F5827D2C01BA}" type="pres">
      <dgm:prSet presAssocID="{5B1ACE77-681B-4A7A-B2F8-A7FE9D2009D6}" presName="composite" presStyleCnt="0">
        <dgm:presLayoutVars>
          <dgm:chMax/>
          <dgm:chPref/>
        </dgm:presLayoutVars>
      </dgm:prSet>
      <dgm:spPr/>
    </dgm:pt>
    <dgm:pt modelId="{854909E2-62BE-4449-9E60-9A17967620FC}" type="pres">
      <dgm:prSet presAssocID="{5B1ACE77-681B-4A7A-B2F8-A7FE9D2009D6}" presName="Image" presStyleLbl="bgImgPlace1" presStyleIdx="0" presStyleCnt="1" custScaleX="745985" custScaleY="389535" custLinFactX="9321" custLinFactNeighborX="100000" custLinFactNeighborY="26086"/>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dgm:spPr>
    </dgm:pt>
    <dgm:pt modelId="{6784045C-B41B-42C0-BFEA-EBD934E36D71}" type="pres">
      <dgm:prSet presAssocID="{5B1ACE77-681B-4A7A-B2F8-A7FE9D2009D6}" presName="ParentText" presStyleLbl="revTx" presStyleIdx="0" presStyleCnt="1" custScaleX="702061" custScaleY="327392">
        <dgm:presLayoutVars>
          <dgm:chMax val="0"/>
          <dgm:chPref val="0"/>
          <dgm:bulletEnabled val="1"/>
        </dgm:presLayoutVars>
      </dgm:prSet>
      <dgm:spPr/>
      <dgm:t>
        <a:bodyPr/>
        <a:lstStyle/>
        <a:p>
          <a:endParaRPr lang="ru-RU"/>
        </a:p>
      </dgm:t>
    </dgm:pt>
    <dgm:pt modelId="{5F0CD225-CB15-4740-8592-4C63B3D9AEDD}" type="pres">
      <dgm:prSet presAssocID="{5B1ACE77-681B-4A7A-B2F8-A7FE9D2009D6}" presName="tlFrame" presStyleLbl="node1" presStyleIdx="0" presStyleCnt="4" custLinFactX="-600000" custLinFactY="-187025" custLinFactNeighborX="-625476" custLinFactNeighborY="-200000"/>
      <dgm:spPr/>
    </dgm:pt>
    <dgm:pt modelId="{9DCE72F6-24BD-4D2C-8B07-C6BE55E2D4B2}" type="pres">
      <dgm:prSet presAssocID="{5B1ACE77-681B-4A7A-B2F8-A7FE9D2009D6}" presName="trFrame" presStyleLbl="node1" presStyleIdx="1" presStyleCnt="4" custLinFactX="600000" custLinFactY="-100000" custLinFactNeighborX="615412" custLinFactNeighborY="-191272"/>
      <dgm:spPr/>
    </dgm:pt>
    <dgm:pt modelId="{B27E5DD3-E6C3-4896-AFCE-35D0E2D73DBE}" type="pres">
      <dgm:prSet presAssocID="{5B1ACE77-681B-4A7A-B2F8-A7FE9D2009D6}" presName="blFrame" presStyleLbl="node1" presStyleIdx="2" presStyleCnt="4" custLinFactX="-600000" custLinFactY="151528" custLinFactNeighborX="-631731" custLinFactNeighborY="200000"/>
      <dgm:spPr/>
    </dgm:pt>
    <dgm:pt modelId="{3C557EC6-9B57-44F4-89D7-F0A7CF81ACEE}" type="pres">
      <dgm:prSet presAssocID="{5B1ACE77-681B-4A7A-B2F8-A7FE9D2009D6}" presName="brFrame" presStyleLbl="node1" presStyleIdx="3" presStyleCnt="4" custLinFactX="600000" custLinFactY="161923" custLinFactNeighborX="615412" custLinFactNeighborY="200000"/>
      <dgm:spPr/>
    </dgm:pt>
  </dgm:ptLst>
  <dgm:cxnLst>
    <dgm:cxn modelId="{DE11551D-A5F7-4BE5-8F73-365F123C4F5D}" srcId="{34850B79-E5ED-4106-94D4-5149FD26ED59}" destId="{5B1ACE77-681B-4A7A-B2F8-A7FE9D2009D6}" srcOrd="0" destOrd="0" parTransId="{0E0FEE1A-9C77-49F7-BD8D-886EF1282C49}" sibTransId="{C8DE4F92-4B83-485D-A0F7-CD3AF7153754}"/>
    <dgm:cxn modelId="{9BE7A9F2-98E3-4A27-BD06-35EF2625F461}" type="presOf" srcId="{5B1ACE77-681B-4A7A-B2F8-A7FE9D2009D6}" destId="{6784045C-B41B-42C0-BFEA-EBD934E36D71}" srcOrd="0" destOrd="0" presId="urn:microsoft.com/office/officeart/2009/3/layout/FramedTextPicture"/>
    <dgm:cxn modelId="{E130FBEF-E36C-452C-BF3F-619074A73B04}" type="presOf" srcId="{34850B79-E5ED-4106-94D4-5149FD26ED59}" destId="{93B19765-F109-4CB0-9C3B-A70C5CF793E1}" srcOrd="0" destOrd="0" presId="urn:microsoft.com/office/officeart/2009/3/layout/FramedTextPicture"/>
    <dgm:cxn modelId="{C6AD066A-35E4-4C17-9F14-6CDB43F1ED37}" type="presParOf" srcId="{93B19765-F109-4CB0-9C3B-A70C5CF793E1}" destId="{F7E86406-2CC4-4E83-91F6-F5827D2C01BA}" srcOrd="0" destOrd="0" presId="urn:microsoft.com/office/officeart/2009/3/layout/FramedTextPicture"/>
    <dgm:cxn modelId="{F680576E-7CD9-4F8E-8374-89542BD5B087}" type="presParOf" srcId="{F7E86406-2CC4-4E83-91F6-F5827D2C01BA}" destId="{854909E2-62BE-4449-9E60-9A17967620FC}" srcOrd="0" destOrd="0" presId="urn:microsoft.com/office/officeart/2009/3/layout/FramedTextPicture"/>
    <dgm:cxn modelId="{D5534A88-D177-4174-8C11-DAEB6A322C6B}" type="presParOf" srcId="{F7E86406-2CC4-4E83-91F6-F5827D2C01BA}" destId="{6784045C-B41B-42C0-BFEA-EBD934E36D71}" srcOrd="1" destOrd="0" presId="urn:microsoft.com/office/officeart/2009/3/layout/FramedTextPicture"/>
    <dgm:cxn modelId="{F45F68F3-2BC5-4570-B26D-4FC2CCBF6E68}" type="presParOf" srcId="{F7E86406-2CC4-4E83-91F6-F5827D2C01BA}" destId="{5F0CD225-CB15-4740-8592-4C63B3D9AEDD}" srcOrd="2" destOrd="0" presId="urn:microsoft.com/office/officeart/2009/3/layout/FramedTextPicture"/>
    <dgm:cxn modelId="{FE4D2F6C-A292-4639-8EBA-22AC665107D4}" type="presParOf" srcId="{F7E86406-2CC4-4E83-91F6-F5827D2C01BA}" destId="{9DCE72F6-24BD-4D2C-8B07-C6BE55E2D4B2}" srcOrd="3" destOrd="0" presId="urn:microsoft.com/office/officeart/2009/3/layout/FramedTextPicture"/>
    <dgm:cxn modelId="{8A57EC09-7DB8-4EFA-B513-6E65FDB78C52}" type="presParOf" srcId="{F7E86406-2CC4-4E83-91F6-F5827D2C01BA}" destId="{B27E5DD3-E6C3-4896-AFCE-35D0E2D73DBE}" srcOrd="4" destOrd="0" presId="urn:microsoft.com/office/officeart/2009/3/layout/FramedTextPicture"/>
    <dgm:cxn modelId="{713E22FC-07AF-4438-AB7F-418894234A2D}" type="presParOf" srcId="{F7E86406-2CC4-4E83-91F6-F5827D2C01BA}" destId="{3C557EC6-9B57-44F4-89D7-F0A7CF81ACEE}" srcOrd="5" destOrd="0" presId="urn:microsoft.com/office/officeart/2009/3/layout/FramedTextPi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4909E2-62BE-4449-9E60-9A17967620FC}">
      <dsp:nvSpPr>
        <dsp:cNvPr id="0" name=""/>
        <dsp:cNvSpPr/>
      </dsp:nvSpPr>
      <dsp:spPr>
        <a:xfrm>
          <a:off x="1378518" y="133781"/>
          <a:ext cx="5712251" cy="198852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784045C-B41B-42C0-BFEA-EBD934E36D71}">
      <dsp:nvSpPr>
        <dsp:cNvPr id="0" name=""/>
        <dsp:cNvSpPr/>
      </dsp:nvSpPr>
      <dsp:spPr>
        <a:xfrm>
          <a:off x="546633" y="520170"/>
          <a:ext cx="7616338" cy="21938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5760" tIns="365760" rIns="365760" bIns="365760" numCol="1" spcCol="1270" anchor="ctr" anchorCtr="0">
          <a:noAutofit/>
        </a:bodyPr>
        <a:lstStyle/>
        <a:p>
          <a:pPr lvl="0" algn="ctr" defTabSz="4267200">
            <a:lnSpc>
              <a:spcPct val="90000"/>
            </a:lnSpc>
            <a:spcBef>
              <a:spcPct val="0"/>
            </a:spcBef>
            <a:spcAft>
              <a:spcPts val="600"/>
            </a:spcAft>
          </a:pPr>
          <a:r>
            <a:rPr lang="ru-RU" sz="9600" kern="1200" dirty="0" smtClean="0">
              <a:solidFill>
                <a:schemeClr val="bg2">
                  <a:lumMod val="10000"/>
                </a:schemeClr>
              </a:solidFill>
              <a:latin typeface="Times New Roman" panose="02020603050405020304" pitchFamily="18" charset="0"/>
              <a:cs typeface="Times New Roman" panose="02020603050405020304" pitchFamily="18" charset="0"/>
            </a:rPr>
            <a:t>100</a:t>
          </a:r>
          <a:r>
            <a:rPr lang="ru-RU" sz="2300" kern="1200" dirty="0" smtClean="0">
              <a:solidFill>
                <a:schemeClr val="bg2">
                  <a:lumMod val="10000"/>
                </a:schemeClr>
              </a:solidFill>
              <a:latin typeface="Times New Roman" panose="02020603050405020304" pitchFamily="18" charset="0"/>
              <a:cs typeface="Times New Roman" panose="02020603050405020304" pitchFamily="18" charset="0"/>
            </a:rPr>
            <a:t> </a:t>
          </a:r>
          <a:r>
            <a:rPr lang="ru-RU" sz="3600" kern="1200" dirty="0" smtClean="0">
              <a:solidFill>
                <a:schemeClr val="bg2">
                  <a:lumMod val="10000"/>
                </a:schemeClr>
              </a:solidFill>
              <a:latin typeface="Times New Roman" panose="02020603050405020304" pitchFamily="18" charset="0"/>
              <a:cs typeface="Times New Roman" panose="02020603050405020304" pitchFamily="18" charset="0"/>
            </a:rPr>
            <a:t>ЛЕТ ГОСУДАРСТВЕННОЙ АРХИВНОЙ СЛУЖБЕ ЧЕЛЯБИНСКОЙ ОБЛАСТИ</a:t>
          </a:r>
          <a:endParaRPr lang="ru-RU" sz="3600" kern="1200" dirty="0">
            <a:solidFill>
              <a:schemeClr val="bg2">
                <a:lumMod val="10000"/>
              </a:schemeClr>
            </a:solidFill>
            <a:latin typeface="Times New Roman" panose="02020603050405020304" pitchFamily="18" charset="0"/>
            <a:cs typeface="Times New Roman" panose="02020603050405020304" pitchFamily="18" charset="0"/>
          </a:endParaRPr>
        </a:p>
      </dsp:txBody>
      <dsp:txXfrm>
        <a:off x="546633" y="520170"/>
        <a:ext cx="7616338" cy="2193838"/>
      </dsp:txXfrm>
    </dsp:sp>
    <dsp:sp modelId="{5F0CD225-CB15-4740-8592-4C63B3D9AEDD}">
      <dsp:nvSpPr>
        <dsp:cNvPr id="0" name=""/>
        <dsp:cNvSpPr/>
      </dsp:nvSpPr>
      <dsp:spPr>
        <a:xfrm>
          <a:off x="523806" y="177793"/>
          <a:ext cx="260539" cy="260607"/>
        </a:xfrm>
        <a:prstGeom prst="halfFrame">
          <a:avLst>
            <a:gd name="adj1" fmla="val 25770"/>
            <a:gd name="adj2" fmla="val 257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CE72F6-24BD-4D2C-8B07-C6BE55E2D4B2}">
      <dsp:nvSpPr>
        <dsp:cNvPr id="0" name=""/>
        <dsp:cNvSpPr/>
      </dsp:nvSpPr>
      <dsp:spPr>
        <a:xfrm rot="5400000">
          <a:off x="7906550" y="427365"/>
          <a:ext cx="260607" cy="260539"/>
        </a:xfrm>
        <a:prstGeom prst="halfFrame">
          <a:avLst>
            <a:gd name="adj1" fmla="val 25770"/>
            <a:gd name="adj2" fmla="val 257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7E5DD3-E6C3-4896-AFCE-35D0E2D73DBE}">
      <dsp:nvSpPr>
        <dsp:cNvPr id="0" name=""/>
        <dsp:cNvSpPr/>
      </dsp:nvSpPr>
      <dsp:spPr>
        <a:xfrm rot="16200000">
          <a:off x="507476" y="2584355"/>
          <a:ext cx="260607" cy="260539"/>
        </a:xfrm>
        <a:prstGeom prst="halfFrame">
          <a:avLst>
            <a:gd name="adj1" fmla="val 25770"/>
            <a:gd name="adj2" fmla="val 257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557EC6-9B57-44F4-89D7-F0A7CF81ACEE}">
      <dsp:nvSpPr>
        <dsp:cNvPr id="0" name=""/>
        <dsp:cNvSpPr/>
      </dsp:nvSpPr>
      <dsp:spPr>
        <a:xfrm rot="10800000">
          <a:off x="7906584" y="2584321"/>
          <a:ext cx="260539" cy="260607"/>
        </a:xfrm>
        <a:prstGeom prst="halfFrame">
          <a:avLst>
            <a:gd name="adj1" fmla="val 25770"/>
            <a:gd name="adj2" fmla="val 257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E7B34-C063-4D68-B621-F7E44269D7AE}" type="datetimeFigureOut">
              <a:rPr lang="ru-RU" smtClean="0"/>
              <a:t>09.03.2021</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0482B0-EFEC-4734-BF7A-68484311565A}" type="slidenum">
              <a:rPr lang="ru-RU" smtClean="0"/>
              <a:t>‹#›</a:t>
            </a:fld>
            <a:endParaRPr lang="ru-RU"/>
          </a:p>
        </p:txBody>
      </p:sp>
    </p:spTree>
    <p:extLst>
      <p:ext uri="{BB962C8B-B14F-4D97-AF65-F5344CB8AC3E}">
        <p14:creationId xmlns:p14="http://schemas.microsoft.com/office/powerpoint/2010/main" val="3486649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FBE768C2-21D6-46CA-8048-1996287DB9B0}" type="datetimeFigureOut">
              <a:rPr lang="ru-RU" smtClean="0"/>
              <a:t>09.03.2021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2D5581A-5D0B-4342-9284-8DE7D4D59D67}" type="slidenum">
              <a:rPr lang="ru-RU" smtClean="0"/>
              <a:t>‹#›</a:t>
            </a:fld>
            <a:endParaRPr lang="ru-RU"/>
          </a:p>
        </p:txBody>
      </p:sp>
    </p:spTree>
    <p:extLst>
      <p:ext uri="{BB962C8B-B14F-4D97-AF65-F5344CB8AC3E}">
        <p14:creationId xmlns:p14="http://schemas.microsoft.com/office/powerpoint/2010/main" val="123816425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6028">
        <p15:prstTrans prst="fallOver"/>
      </p:transition>
    </mc:Choice>
    <mc:Fallback>
      <p:transition spd="slow" advClick="0" advTm="6028">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BE768C2-21D6-46CA-8048-1996287DB9B0}" type="datetimeFigureOut">
              <a:rPr lang="ru-RU" smtClean="0"/>
              <a:t>09.03.2021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2D5581A-5D0B-4342-9284-8DE7D4D59D67}" type="slidenum">
              <a:rPr lang="ru-RU" smtClean="0"/>
              <a:t>‹#›</a:t>
            </a:fld>
            <a:endParaRPr lang="ru-RU"/>
          </a:p>
        </p:txBody>
      </p:sp>
    </p:spTree>
    <p:extLst>
      <p:ext uri="{BB962C8B-B14F-4D97-AF65-F5344CB8AC3E}">
        <p14:creationId xmlns:p14="http://schemas.microsoft.com/office/powerpoint/2010/main" val="277704179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6028">
        <p15:prstTrans prst="fallOver"/>
      </p:transition>
    </mc:Choice>
    <mc:Fallback>
      <p:transition spd="slow" advClick="0" advTm="6028">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BE768C2-21D6-46CA-8048-1996287DB9B0}" type="datetimeFigureOut">
              <a:rPr lang="ru-RU" smtClean="0"/>
              <a:t>09.03.2021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2D5581A-5D0B-4342-9284-8DE7D4D59D67}" type="slidenum">
              <a:rPr lang="ru-RU" smtClean="0"/>
              <a:t>‹#›</a:t>
            </a:fld>
            <a:endParaRPr lang="ru-RU"/>
          </a:p>
        </p:txBody>
      </p:sp>
    </p:spTree>
    <p:extLst>
      <p:ext uri="{BB962C8B-B14F-4D97-AF65-F5344CB8AC3E}">
        <p14:creationId xmlns:p14="http://schemas.microsoft.com/office/powerpoint/2010/main" val="338499215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6028">
        <p15:prstTrans prst="fallOver"/>
      </p:transition>
    </mc:Choice>
    <mc:Fallback>
      <p:transition spd="slow" advClick="0" advTm="6028">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BE768C2-21D6-46CA-8048-1996287DB9B0}" type="datetimeFigureOut">
              <a:rPr lang="ru-RU" smtClean="0"/>
              <a:t>09.03.2021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2D5581A-5D0B-4342-9284-8DE7D4D59D67}" type="slidenum">
              <a:rPr lang="ru-RU" smtClean="0"/>
              <a:t>‹#›</a:t>
            </a:fld>
            <a:endParaRPr lang="ru-RU"/>
          </a:p>
        </p:txBody>
      </p:sp>
    </p:spTree>
    <p:extLst>
      <p:ext uri="{BB962C8B-B14F-4D97-AF65-F5344CB8AC3E}">
        <p14:creationId xmlns:p14="http://schemas.microsoft.com/office/powerpoint/2010/main" val="46806511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6028">
        <p15:prstTrans prst="fallOver"/>
      </p:transition>
    </mc:Choice>
    <mc:Fallback>
      <p:transition spd="slow" advClick="0" advTm="6028">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FBE768C2-21D6-46CA-8048-1996287DB9B0}" type="datetimeFigureOut">
              <a:rPr lang="ru-RU" smtClean="0"/>
              <a:t>09.03.2021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2D5581A-5D0B-4342-9284-8DE7D4D59D67}" type="slidenum">
              <a:rPr lang="ru-RU" smtClean="0"/>
              <a:t>‹#›</a:t>
            </a:fld>
            <a:endParaRPr lang="ru-RU"/>
          </a:p>
        </p:txBody>
      </p:sp>
    </p:spTree>
    <p:extLst>
      <p:ext uri="{BB962C8B-B14F-4D97-AF65-F5344CB8AC3E}">
        <p14:creationId xmlns:p14="http://schemas.microsoft.com/office/powerpoint/2010/main" val="67442230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6028">
        <p15:prstTrans prst="fallOver"/>
      </p:transition>
    </mc:Choice>
    <mc:Fallback>
      <p:transition spd="slow" advClick="0" advTm="6028">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FBE768C2-21D6-46CA-8048-1996287DB9B0}" type="datetimeFigureOut">
              <a:rPr lang="ru-RU" smtClean="0"/>
              <a:t>09.03.2021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2D5581A-5D0B-4342-9284-8DE7D4D59D67}" type="slidenum">
              <a:rPr lang="ru-RU" smtClean="0"/>
              <a:t>‹#›</a:t>
            </a:fld>
            <a:endParaRPr lang="ru-RU"/>
          </a:p>
        </p:txBody>
      </p:sp>
    </p:spTree>
    <p:extLst>
      <p:ext uri="{BB962C8B-B14F-4D97-AF65-F5344CB8AC3E}">
        <p14:creationId xmlns:p14="http://schemas.microsoft.com/office/powerpoint/2010/main" val="22757055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6028">
        <p15:prstTrans prst="fallOver"/>
      </p:transition>
    </mc:Choice>
    <mc:Fallback>
      <p:transition spd="slow" advClick="0" advTm="6028">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FBE768C2-21D6-46CA-8048-1996287DB9B0}" type="datetimeFigureOut">
              <a:rPr lang="ru-RU" smtClean="0"/>
              <a:t>09.03.2021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A2D5581A-5D0B-4342-9284-8DE7D4D59D67}" type="slidenum">
              <a:rPr lang="ru-RU" smtClean="0"/>
              <a:t>‹#›</a:t>
            </a:fld>
            <a:endParaRPr lang="ru-RU"/>
          </a:p>
        </p:txBody>
      </p:sp>
    </p:spTree>
    <p:extLst>
      <p:ext uri="{BB962C8B-B14F-4D97-AF65-F5344CB8AC3E}">
        <p14:creationId xmlns:p14="http://schemas.microsoft.com/office/powerpoint/2010/main" val="17228992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6028">
        <p15:prstTrans prst="fallOver"/>
      </p:transition>
    </mc:Choice>
    <mc:Fallback>
      <p:transition spd="slow" advClick="0" advTm="6028">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FBE768C2-21D6-46CA-8048-1996287DB9B0}" type="datetimeFigureOut">
              <a:rPr lang="ru-RU" smtClean="0"/>
              <a:t>09.03.2021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A2D5581A-5D0B-4342-9284-8DE7D4D59D67}" type="slidenum">
              <a:rPr lang="ru-RU" smtClean="0"/>
              <a:t>‹#›</a:t>
            </a:fld>
            <a:endParaRPr lang="ru-RU"/>
          </a:p>
        </p:txBody>
      </p:sp>
    </p:spTree>
    <p:extLst>
      <p:ext uri="{BB962C8B-B14F-4D97-AF65-F5344CB8AC3E}">
        <p14:creationId xmlns:p14="http://schemas.microsoft.com/office/powerpoint/2010/main" val="315001046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6028">
        <p15:prstTrans prst="fallOver"/>
      </p:transition>
    </mc:Choice>
    <mc:Fallback>
      <p:transition spd="slow" advClick="0" advTm="6028">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FBE768C2-21D6-46CA-8048-1996287DB9B0}" type="datetimeFigureOut">
              <a:rPr lang="ru-RU" smtClean="0"/>
              <a:t>09.03.2021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A2D5581A-5D0B-4342-9284-8DE7D4D59D67}" type="slidenum">
              <a:rPr lang="ru-RU" smtClean="0"/>
              <a:t>‹#›</a:t>
            </a:fld>
            <a:endParaRPr lang="ru-RU"/>
          </a:p>
        </p:txBody>
      </p:sp>
    </p:spTree>
    <p:extLst>
      <p:ext uri="{BB962C8B-B14F-4D97-AF65-F5344CB8AC3E}">
        <p14:creationId xmlns:p14="http://schemas.microsoft.com/office/powerpoint/2010/main" val="122256545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6028">
        <p15:prstTrans prst="fallOver"/>
      </p:transition>
    </mc:Choice>
    <mc:Fallback>
      <p:transition spd="slow" advClick="0" advTm="6028">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FBE768C2-21D6-46CA-8048-1996287DB9B0}" type="datetimeFigureOut">
              <a:rPr lang="ru-RU" smtClean="0"/>
              <a:t>09.03.2021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2D5581A-5D0B-4342-9284-8DE7D4D59D67}" type="slidenum">
              <a:rPr lang="ru-RU" smtClean="0"/>
              <a:t>‹#›</a:t>
            </a:fld>
            <a:endParaRPr lang="ru-RU"/>
          </a:p>
        </p:txBody>
      </p:sp>
    </p:spTree>
    <p:extLst>
      <p:ext uri="{BB962C8B-B14F-4D97-AF65-F5344CB8AC3E}">
        <p14:creationId xmlns:p14="http://schemas.microsoft.com/office/powerpoint/2010/main" val="267689195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6028">
        <p15:prstTrans prst="fallOver"/>
      </p:transition>
    </mc:Choice>
    <mc:Fallback>
      <p:transition spd="slow" advClick="0" advTm="6028">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FBE768C2-21D6-46CA-8048-1996287DB9B0}" type="datetimeFigureOut">
              <a:rPr lang="ru-RU" smtClean="0"/>
              <a:t>09.03.2021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2D5581A-5D0B-4342-9284-8DE7D4D59D67}" type="slidenum">
              <a:rPr lang="ru-RU" smtClean="0"/>
              <a:t>‹#›</a:t>
            </a:fld>
            <a:endParaRPr lang="ru-RU"/>
          </a:p>
        </p:txBody>
      </p:sp>
    </p:spTree>
    <p:extLst>
      <p:ext uri="{BB962C8B-B14F-4D97-AF65-F5344CB8AC3E}">
        <p14:creationId xmlns:p14="http://schemas.microsoft.com/office/powerpoint/2010/main" val="167718967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6028">
        <p15:prstTrans prst="fallOver"/>
      </p:transition>
    </mc:Choice>
    <mc:Fallback>
      <p:transition spd="slow" advClick="0" advTm="6028">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E768C2-21D6-46CA-8048-1996287DB9B0}" type="datetimeFigureOut">
              <a:rPr lang="ru-RU" smtClean="0"/>
              <a:t>09.03.2021</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D5581A-5D0B-4342-9284-8DE7D4D59D67}" type="slidenum">
              <a:rPr lang="ru-RU" smtClean="0"/>
              <a:t>‹#›</a:t>
            </a:fld>
            <a:endParaRPr lang="ru-RU"/>
          </a:p>
        </p:txBody>
      </p:sp>
    </p:spTree>
    <p:extLst>
      <p:ext uri="{BB962C8B-B14F-4D97-AF65-F5344CB8AC3E}">
        <p14:creationId xmlns:p14="http://schemas.microsoft.com/office/powerpoint/2010/main" val="10643409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5="http://schemas.microsoft.com/office/powerpoint/2012/main" Requires="p15">
      <p:transition xmlns:p14="http://schemas.microsoft.com/office/powerpoint/2010/main" spd="slow" p14:dur="2000" advClick="0" advTm="6028">
        <p15:prstTrans prst="fallOver"/>
      </p:transition>
    </mc:Choice>
    <mc:Fallback>
      <p:transition spd="slow" advClick="0" advTm="6028">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tiff"/></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6.xml"/><Relationship Id="rId5" Type="http://schemas.openxmlformats.org/officeDocument/2006/relationships/image" Target="../media/image41.jpeg"/><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1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 Id="rId5" Type="http://schemas.openxmlformats.org/officeDocument/2006/relationships/image" Target="../media/image26.jpe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noAutofit/>
          </a:bodyPr>
          <a:lstStyle/>
          <a:p>
            <a:r>
              <a:rPr lang="ru-RU" sz="4400" dirty="0" smtClean="0">
                <a:solidFill>
                  <a:schemeClr val="accent5">
                    <a:lumMod val="75000"/>
                  </a:schemeClr>
                </a:solidFill>
                <a:latin typeface="Times New Roman" panose="02020603050405020304" pitchFamily="18" charset="0"/>
                <a:cs typeface="Times New Roman" panose="02020603050405020304" pitchFamily="18" charset="0"/>
              </a:rPr>
              <a:t>К 100-ЛЕТИЮ ГОСУДАРСТВЕННОЙ АРХИВНОЙ СЛУЖБЫ ЧЕЛЯБИНСКОЙ ОБЛАСТИ</a:t>
            </a:r>
            <a:endParaRPr lang="ru-RU" sz="4400" dirty="0">
              <a:solidFill>
                <a:schemeClr val="accent5">
                  <a:lumMod val="75000"/>
                </a:schemeClr>
              </a:solidFill>
              <a:latin typeface="Times New Roman" panose="02020603050405020304" pitchFamily="18" charset="0"/>
              <a:cs typeface="Times New Roman" panose="02020603050405020304" pitchFamily="18" charset="0"/>
            </a:endParaRPr>
          </a:p>
        </p:txBody>
      </p:sp>
      <p:pic>
        <p:nvPicPr>
          <p:cNvPr id="4" name="Picture 2" descr="Z:\фото архива\Архивный отдел\P1000540.JPG"/>
          <p:cNvPicPr>
            <a:picLocks noChangeAspect="1" noChangeArrowheads="1"/>
          </p:cNvPicPr>
          <p:nvPr/>
        </p:nvPicPr>
        <p:blipFill>
          <a:blip r:embed="rId4" cstate="print"/>
          <a:srcRect/>
          <a:stretch>
            <a:fillRect/>
          </a:stretch>
        </p:blipFill>
        <p:spPr bwMode="auto">
          <a:xfrm rot="20991710">
            <a:off x="1540578" y="3521029"/>
            <a:ext cx="3456384" cy="2592288"/>
          </a:xfrm>
          <a:prstGeom prst="rect">
            <a:avLst/>
          </a:prstGeom>
          <a:noFill/>
        </p:spPr>
      </p:pic>
      <p:pic>
        <p:nvPicPr>
          <p:cNvPr id="5" name="Picture 3" descr="Z:\фото архива\Архивный отдел\P1000541.JPG"/>
          <p:cNvPicPr>
            <a:picLocks noChangeAspect="1" noChangeArrowheads="1"/>
          </p:cNvPicPr>
          <p:nvPr/>
        </p:nvPicPr>
        <p:blipFill>
          <a:blip r:embed="rId5" cstate="print"/>
          <a:srcRect/>
          <a:stretch>
            <a:fillRect/>
          </a:stretch>
        </p:blipFill>
        <p:spPr bwMode="auto">
          <a:xfrm rot="606302">
            <a:off x="5718342" y="3679799"/>
            <a:ext cx="3672408" cy="2754306"/>
          </a:xfrm>
          <a:prstGeom prst="rect">
            <a:avLst/>
          </a:prstGeom>
          <a:noFill/>
        </p:spPr>
      </p:pic>
      <p:pic>
        <p:nvPicPr>
          <p:cNvPr id="3" name="Гимн Архива">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216" y="512763"/>
            <a:ext cx="609600" cy="609600"/>
          </a:xfrm>
          <a:prstGeom prst="rect">
            <a:avLst/>
          </a:prstGeom>
        </p:spPr>
      </p:pic>
    </p:spTree>
    <p:extLst>
      <p:ext uri="{BB962C8B-B14F-4D97-AF65-F5344CB8AC3E}">
        <p14:creationId xmlns:p14="http://schemas.microsoft.com/office/powerpoint/2010/main" val="136501684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6028">
        <p15:prstTrans prst="fallOver"/>
      </p:transition>
    </mc:Choice>
    <mc:Fallback>
      <p:transition spd="slow" advClick="0" advTm="602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0" objId="3"/>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67608" y="188640"/>
            <a:ext cx="7200800" cy="1938992"/>
          </a:xfrm>
          <a:prstGeom prst="rect">
            <a:avLst/>
          </a:prstGeom>
          <a:noFill/>
        </p:spPr>
        <p:txBody>
          <a:bodyPr wrap="square" rtlCol="0">
            <a:spAutoFit/>
          </a:bodyPr>
          <a:lstStyle/>
          <a:p>
            <a:r>
              <a:rPr lang="ru-RU" sz="2000" b="1" i="1" dirty="0" smtClean="0">
                <a:solidFill>
                  <a:schemeClr val="accent5">
                    <a:lumMod val="75000"/>
                  </a:schemeClr>
                </a:solidFill>
                <a:latin typeface="Times New Roman" panose="02020603050405020304" pitchFamily="18" charset="0"/>
                <a:cs typeface="Times New Roman" panose="02020603050405020304" pitchFamily="18" charset="0"/>
              </a:rPr>
              <a:t>     Документы </a:t>
            </a:r>
            <a:r>
              <a:rPr lang="ru-RU" sz="2000" b="1" i="1" dirty="0">
                <a:solidFill>
                  <a:schemeClr val="accent5">
                    <a:lumMod val="75000"/>
                  </a:schemeClr>
                </a:solidFill>
                <a:latin typeface="Times New Roman" panose="02020603050405020304" pitchFamily="18" charset="0"/>
                <a:cs typeface="Times New Roman" panose="02020603050405020304" pitchFamily="18" charset="0"/>
              </a:rPr>
              <a:t>фонда № 25 «АНО «Редакция газеты «Карабашский рабочий» в основном используются для предоставления  пользователям в читальный зал. Из этого же фонда интересны посетителям подлинники опубликованных материалов, письма читателей и конечно фотографии.</a:t>
            </a:r>
          </a:p>
        </p:txBody>
      </p:sp>
      <p:pic>
        <p:nvPicPr>
          <p:cNvPr id="10245" name="Picture 5" descr="E:\DCIM\101_PANA\P1010406.JPG"/>
          <p:cNvPicPr>
            <a:picLocks noChangeAspect="1" noChangeArrowheads="1"/>
          </p:cNvPicPr>
          <p:nvPr/>
        </p:nvPicPr>
        <p:blipFill>
          <a:blip r:embed="rId2" cstate="print"/>
          <a:srcRect/>
          <a:stretch>
            <a:fillRect/>
          </a:stretch>
        </p:blipFill>
        <p:spPr bwMode="auto">
          <a:xfrm rot="1129124">
            <a:off x="7468507" y="3144966"/>
            <a:ext cx="3831912" cy="28739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46" name="Picture 6" descr="E:\DCIM\101_PANA\P1010408.JPG"/>
          <p:cNvPicPr>
            <a:picLocks noChangeAspect="1" noChangeArrowheads="1"/>
          </p:cNvPicPr>
          <p:nvPr/>
        </p:nvPicPr>
        <p:blipFill>
          <a:blip r:embed="rId3" cstate="print"/>
          <a:srcRect/>
          <a:stretch>
            <a:fillRect/>
          </a:stretch>
        </p:blipFill>
        <p:spPr bwMode="auto">
          <a:xfrm rot="20758666">
            <a:off x="819767" y="3113256"/>
            <a:ext cx="3916475" cy="29373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47" name="Picture 7" descr="E:\DCIM\101_PANA\P1010402.JPG"/>
          <p:cNvPicPr>
            <a:picLocks noChangeAspect="1" noChangeArrowheads="1"/>
          </p:cNvPicPr>
          <p:nvPr/>
        </p:nvPicPr>
        <p:blipFill>
          <a:blip r:embed="rId4" cstate="print"/>
          <a:srcRect/>
          <a:stretch>
            <a:fillRect/>
          </a:stretch>
        </p:blipFill>
        <p:spPr bwMode="auto">
          <a:xfrm>
            <a:off x="4332194" y="2043652"/>
            <a:ext cx="3384376" cy="25382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62178582"/>
      </p:ext>
    </p:extLst>
  </p:cSld>
  <p:clrMapOvr>
    <a:masterClrMapping/>
  </p:clrMapOvr>
  <p:transition spd="med" advClick="0" advTm="6028">
    <p:pull/>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711624" y="404664"/>
            <a:ext cx="7567728" cy="1656184"/>
          </a:xfrm>
        </p:spPr>
        <p:txBody>
          <a:bodyPr>
            <a:noAutofit/>
          </a:bodyPr>
          <a:lstStyle/>
          <a:p>
            <a:r>
              <a:rPr lang="ru-RU" sz="2000" b="1" i="1" dirty="0" smtClean="0">
                <a:solidFill>
                  <a:schemeClr val="accent5">
                    <a:lumMod val="75000"/>
                  </a:schemeClr>
                </a:solidFill>
                <a:latin typeface="Times New Roman" panose="02020603050405020304" pitchFamily="18" charset="0"/>
                <a:ea typeface="Batang" pitchFamily="18" charset="-127"/>
                <a:cs typeface="Times New Roman" panose="02020603050405020304" pitchFamily="18" charset="0"/>
              </a:rPr>
              <a:t>      На </a:t>
            </a:r>
            <a:r>
              <a:rPr lang="ru-RU" sz="2000" b="1" i="1" dirty="0">
                <a:solidFill>
                  <a:schemeClr val="accent5">
                    <a:lumMod val="75000"/>
                  </a:schemeClr>
                </a:solidFill>
                <a:latin typeface="Times New Roman" panose="02020603050405020304" pitchFamily="18" charset="0"/>
                <a:ea typeface="Batang" pitchFamily="18" charset="-127"/>
                <a:cs typeface="Times New Roman" panose="02020603050405020304" pitchFamily="18" charset="0"/>
              </a:rPr>
              <a:t>хранении в архиве имеются документы военных лет, поступившие от жителей города, такие как почетные грамоты, благодарности, военные билеты, извещения о гибели, письма солдат. Эти документы используются для подготовки статей, тематических выставок, для проведения </a:t>
            </a:r>
            <a:r>
              <a:rPr lang="ru-RU" sz="2000" b="1" i="1" dirty="0" smtClean="0">
                <a:solidFill>
                  <a:schemeClr val="accent5">
                    <a:lumMod val="75000"/>
                  </a:schemeClr>
                </a:solidFill>
                <a:latin typeface="Times New Roman" panose="02020603050405020304" pitchFamily="18" charset="0"/>
                <a:ea typeface="Batang" pitchFamily="18" charset="-127"/>
                <a:cs typeface="Times New Roman" panose="02020603050405020304" pitchFamily="18" charset="0"/>
              </a:rPr>
              <a:t>экскурсий.</a:t>
            </a:r>
            <a:r>
              <a:rPr lang="ru-RU" sz="2000" b="1" i="1" dirty="0">
                <a:solidFill>
                  <a:schemeClr val="accent5">
                    <a:lumMod val="75000"/>
                  </a:schemeClr>
                </a:solidFill>
                <a:latin typeface="Times New Roman" panose="02020603050405020304" pitchFamily="18" charset="0"/>
                <a:ea typeface="Batang" pitchFamily="18" charset="-127"/>
                <a:cs typeface="Times New Roman" panose="02020603050405020304" pitchFamily="18" charset="0"/>
              </a:rPr>
              <a:t/>
            </a:r>
            <a:br>
              <a:rPr lang="ru-RU" sz="2000" b="1" i="1" dirty="0">
                <a:solidFill>
                  <a:schemeClr val="accent5">
                    <a:lumMod val="75000"/>
                  </a:schemeClr>
                </a:solidFill>
                <a:latin typeface="Times New Roman" panose="02020603050405020304" pitchFamily="18" charset="0"/>
                <a:ea typeface="Batang" pitchFamily="18" charset="-127"/>
                <a:cs typeface="Times New Roman" panose="02020603050405020304" pitchFamily="18" charset="0"/>
              </a:rPr>
            </a:br>
            <a:endParaRPr lang="ru-RU" sz="2000" b="1" i="1" dirty="0">
              <a:solidFill>
                <a:schemeClr val="accent5">
                  <a:lumMod val="75000"/>
                </a:schemeClr>
              </a:solidFill>
              <a:latin typeface="Times New Roman" panose="02020603050405020304" pitchFamily="18" charset="0"/>
              <a:ea typeface="Batang" pitchFamily="18" charset="-127"/>
              <a:cs typeface="Times New Roman" panose="02020603050405020304" pitchFamily="18" charset="0"/>
            </a:endParaRPr>
          </a:p>
        </p:txBody>
      </p:sp>
      <p:pic>
        <p:nvPicPr>
          <p:cNvPr id="5" name="Содержимое 5" descr="Z:\фото\Булаева Мария Иванова\Письмо Рогова ИП.bmp"/>
          <p:cNvPicPr>
            <a:picLocks noGrp="1"/>
          </p:cNvPicPr>
          <p:nvPr>
            <p:ph idx="1"/>
          </p:nvPr>
        </p:nvPicPr>
        <p:blipFill>
          <a:blip r:embed="rId2" cstate="print"/>
          <a:srcRect/>
          <a:stretch>
            <a:fillRect/>
          </a:stretch>
        </p:blipFill>
        <p:spPr bwMode="auto">
          <a:xfrm>
            <a:off x="3903040" y="2060848"/>
            <a:ext cx="2214578" cy="16430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Содержимое 7" descr="Z:\фото\Булаева Мария Иванова\Похоронка Рогова Ивана Петровича.jpg"/>
          <p:cNvPicPr>
            <a:picLocks/>
          </p:cNvPicPr>
          <p:nvPr/>
        </p:nvPicPr>
        <p:blipFill>
          <a:blip r:embed="rId3" cstate="print"/>
          <a:srcRect/>
          <a:stretch>
            <a:fillRect/>
          </a:stretch>
        </p:blipFill>
        <p:spPr bwMode="auto">
          <a:xfrm>
            <a:off x="7705620" y="4307075"/>
            <a:ext cx="2808312" cy="19442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Содержимое 4" descr="Z:\фото\Все о ВОВ\Трифонов В.Т\Военный билет Трифонова Василия Тихоновича.tif"/>
          <p:cNvPicPr>
            <a:picLocks/>
          </p:cNvPicPr>
          <p:nvPr/>
        </p:nvPicPr>
        <p:blipFill>
          <a:blip r:embed="rId4" cstate="print"/>
          <a:srcRect/>
          <a:stretch>
            <a:fillRect/>
          </a:stretch>
        </p:blipFill>
        <p:spPr bwMode="auto">
          <a:xfrm>
            <a:off x="1516533" y="4660261"/>
            <a:ext cx="2214578" cy="17859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Содержимое 5" descr="Z:\фото\Все о ВОВ\Документы войны\Награды..jpg"/>
          <p:cNvPicPr>
            <a:picLocks/>
          </p:cNvPicPr>
          <p:nvPr/>
        </p:nvPicPr>
        <p:blipFill>
          <a:blip r:embed="rId5" cstate="print"/>
          <a:srcRect/>
          <a:stretch>
            <a:fillRect/>
          </a:stretch>
        </p:blipFill>
        <p:spPr bwMode="auto">
          <a:xfrm>
            <a:off x="4638100" y="3945881"/>
            <a:ext cx="1857388" cy="25003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3" descr="C:\Users\Архив\Desktop\Мои документы\фото\Выставки, уроки, экскурсии\Выставка о ВОВ\Извещения о пропаже без вести1.jpg"/>
          <p:cNvPicPr>
            <a:picLocks noChangeAspect="1" noChangeArrowheads="1"/>
          </p:cNvPicPr>
          <p:nvPr/>
        </p:nvPicPr>
        <p:blipFill>
          <a:blip r:embed="rId6" cstate="print"/>
          <a:srcRect/>
          <a:stretch>
            <a:fillRect/>
          </a:stretch>
        </p:blipFill>
        <p:spPr bwMode="auto">
          <a:xfrm>
            <a:off x="7527812" y="1910277"/>
            <a:ext cx="2986120" cy="19442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5" name="Picture 3" descr="C:\Users\Архив\Desktop\Мои документы\фото\Все о ВОВ\Для 2 тома\Для книги памяти\курилин\Благодарность Курилин.jpg"/>
          <p:cNvPicPr>
            <a:picLocks noChangeAspect="1" noChangeArrowheads="1"/>
          </p:cNvPicPr>
          <p:nvPr/>
        </p:nvPicPr>
        <p:blipFill>
          <a:blip r:embed="rId7" cstate="print"/>
          <a:srcRect/>
          <a:stretch>
            <a:fillRect/>
          </a:stretch>
        </p:blipFill>
        <p:spPr bwMode="auto">
          <a:xfrm>
            <a:off x="1254078" y="1809297"/>
            <a:ext cx="1785950" cy="24977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07628965"/>
      </p:ext>
    </p:extLst>
  </p:cSld>
  <p:clrMapOvr>
    <a:masterClrMapping/>
  </p:clrMapOvr>
  <p:transition spd="slow" advClick="0" advTm="6028">
    <p:cove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55640" y="692696"/>
            <a:ext cx="7488832" cy="2677656"/>
          </a:xfrm>
          <a:prstGeom prst="rect">
            <a:avLst/>
          </a:prstGeom>
          <a:noFill/>
        </p:spPr>
        <p:txBody>
          <a:bodyPr wrap="square" rtlCol="0">
            <a:spAutoFit/>
          </a:bodyPr>
          <a:lstStyle/>
          <a:p>
            <a:r>
              <a:rPr lang="ru-RU" sz="2400" b="1" dirty="0" smtClean="0">
                <a:solidFill>
                  <a:schemeClr val="accent5">
                    <a:lumMod val="75000"/>
                  </a:schemeClr>
                </a:solidFill>
                <a:latin typeface="Times New Roman" panose="02020603050405020304" pitchFamily="18" charset="0"/>
                <a:cs typeface="Times New Roman" panose="02020603050405020304" pitchFamily="18" charset="0"/>
              </a:rPr>
              <a:t>     Нет </a:t>
            </a:r>
            <a:r>
              <a:rPr lang="ru-RU" sz="2400" b="1" dirty="0">
                <a:solidFill>
                  <a:schemeClr val="accent5">
                    <a:lumMod val="75000"/>
                  </a:schemeClr>
                </a:solidFill>
                <a:latin typeface="Times New Roman" panose="02020603050405020304" pitchFamily="18" charset="0"/>
                <a:cs typeface="Times New Roman" panose="02020603050405020304" pitchFamily="18" charset="0"/>
              </a:rPr>
              <a:t>необходимости говорить о растущей значимости архивов. Без архивного документа нет истории государства и народа. Они отражают материальную и духовную жизнь общества, имеют бесценное историческое, научное, социальное, политическое, экономическое и культурное значение. </a:t>
            </a:r>
          </a:p>
        </p:txBody>
      </p:sp>
      <p:graphicFrame>
        <p:nvGraphicFramePr>
          <p:cNvPr id="3" name="Схема 2"/>
          <p:cNvGraphicFramePr/>
          <p:nvPr>
            <p:extLst>
              <p:ext uri="{D42A27DB-BD31-4B8C-83A1-F6EECF244321}">
                <p14:modId xmlns:p14="http://schemas.microsoft.com/office/powerpoint/2010/main" val="2233546482"/>
              </p:ext>
            </p:extLst>
          </p:nvPr>
        </p:nvGraphicFramePr>
        <p:xfrm>
          <a:off x="1640088" y="3370352"/>
          <a:ext cx="8704384" cy="2714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84075521"/>
      </p:ext>
    </p:extLst>
  </p:cSld>
  <p:clrMapOvr>
    <a:masterClrMapping/>
  </p:clrMapOvr>
  <mc:AlternateContent xmlns:mc="http://schemas.openxmlformats.org/markup-compatibility/2006">
    <mc:Choice xmlns:p14="http://schemas.microsoft.com/office/powerpoint/2010/main" Requires="p14">
      <p:transition spd="slow" advClick="0" advTm="6028">
        <p14:flash/>
      </p:transition>
    </mc:Choice>
    <mc:Fallback>
      <p:transition spd="slow" advClick="0" advTm="6028">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18748" y="1976971"/>
            <a:ext cx="4853354" cy="4859022"/>
          </a:xfrm>
        </p:spPr>
        <p:txBody>
          <a:bodyPr>
            <a:noAutofit/>
          </a:bodyPr>
          <a:lstStyle/>
          <a:p>
            <a:pPr>
              <a:buFont typeface="Wingdings" pitchFamily="2" charset="2"/>
              <a:buChar char="ü"/>
            </a:pPr>
            <a:r>
              <a:rPr lang="ru-RU" sz="1800" b="1" i="1" dirty="0">
                <a:solidFill>
                  <a:schemeClr val="accent5">
                    <a:lumMod val="75000"/>
                  </a:schemeClr>
                </a:solidFill>
                <a:latin typeface="Times New Roman" panose="02020603050405020304" pitchFamily="18" charset="0"/>
                <a:ea typeface="Arial Unicode MS" pitchFamily="34" charset="-128"/>
                <a:cs typeface="Times New Roman" panose="02020603050405020304" pitchFamily="18" charset="0"/>
              </a:rPr>
              <a:t>Любовь КАТКОВА (1950-1951), </a:t>
            </a:r>
          </a:p>
          <a:p>
            <a:pPr>
              <a:buFont typeface="Wingdings" pitchFamily="2" charset="2"/>
              <a:buChar char="ü"/>
            </a:pPr>
            <a:r>
              <a:rPr lang="ru-RU" sz="1800" b="1" i="1" dirty="0">
                <a:solidFill>
                  <a:schemeClr val="accent5">
                    <a:lumMod val="75000"/>
                  </a:schemeClr>
                </a:solidFill>
                <a:latin typeface="Times New Roman" panose="02020603050405020304" pitchFamily="18" charset="0"/>
                <a:ea typeface="Arial Unicode MS" pitchFamily="34" charset="-128"/>
                <a:cs typeface="Times New Roman" panose="02020603050405020304" pitchFamily="18" charset="0"/>
              </a:rPr>
              <a:t>Г.Г. РАХМАТУЛЛИНА (1951-1952), </a:t>
            </a:r>
          </a:p>
          <a:p>
            <a:pPr>
              <a:buFont typeface="Wingdings" pitchFamily="2" charset="2"/>
              <a:buChar char="ü"/>
            </a:pPr>
            <a:r>
              <a:rPr lang="ru-RU" sz="1800" b="1" i="1" dirty="0">
                <a:solidFill>
                  <a:schemeClr val="accent5">
                    <a:lumMod val="75000"/>
                  </a:schemeClr>
                </a:solidFill>
                <a:latin typeface="Times New Roman" panose="02020603050405020304" pitchFamily="18" charset="0"/>
                <a:ea typeface="Arial Unicode MS" pitchFamily="34" charset="-128"/>
                <a:cs typeface="Times New Roman" panose="02020603050405020304" pitchFamily="18" charset="0"/>
              </a:rPr>
              <a:t>А. П. ШАРМАНОВА(1952-1953),</a:t>
            </a:r>
          </a:p>
          <a:p>
            <a:pPr>
              <a:buFont typeface="Wingdings" pitchFamily="2" charset="2"/>
              <a:buChar char="ü"/>
            </a:pPr>
            <a:r>
              <a:rPr lang="ru-RU" sz="1800" b="1" i="1" dirty="0">
                <a:solidFill>
                  <a:schemeClr val="accent5">
                    <a:lumMod val="75000"/>
                  </a:schemeClr>
                </a:solidFill>
                <a:latin typeface="Times New Roman" panose="02020603050405020304" pitchFamily="18" charset="0"/>
                <a:ea typeface="Arial Unicode MS" pitchFamily="34" charset="-128"/>
                <a:cs typeface="Times New Roman" panose="02020603050405020304" pitchFamily="18" charset="0"/>
              </a:rPr>
              <a:t>Еликанида Анатольевна БУХОНИНА (ХАВРОВА) (1953-1954),  </a:t>
            </a:r>
          </a:p>
          <a:p>
            <a:pPr>
              <a:buFont typeface="Wingdings" pitchFamily="2" charset="2"/>
              <a:buChar char="ü"/>
            </a:pPr>
            <a:r>
              <a:rPr lang="ru-RU" sz="1800" b="1" i="1" dirty="0">
                <a:solidFill>
                  <a:schemeClr val="accent5">
                    <a:lumMod val="75000"/>
                  </a:schemeClr>
                </a:solidFill>
                <a:latin typeface="Times New Roman" panose="02020603050405020304" pitchFamily="18" charset="0"/>
                <a:ea typeface="Arial Unicode MS" pitchFamily="34" charset="-128"/>
                <a:cs typeface="Times New Roman" panose="02020603050405020304" pitchFamily="18" charset="0"/>
              </a:rPr>
              <a:t>С.А. САФРОНОВА (1954-1956), </a:t>
            </a:r>
          </a:p>
          <a:p>
            <a:pPr>
              <a:buFont typeface="Wingdings" pitchFamily="2" charset="2"/>
              <a:buChar char="ü"/>
            </a:pPr>
            <a:r>
              <a:rPr lang="ru-RU" sz="1800" b="1" i="1" dirty="0">
                <a:solidFill>
                  <a:schemeClr val="accent5">
                    <a:lumMod val="75000"/>
                  </a:schemeClr>
                </a:solidFill>
                <a:latin typeface="Times New Roman" panose="02020603050405020304" pitchFamily="18" charset="0"/>
                <a:ea typeface="Arial Unicode MS" pitchFamily="34" charset="-128"/>
                <a:cs typeface="Times New Roman" panose="02020603050405020304" pitchFamily="18" charset="0"/>
              </a:rPr>
              <a:t>Нина Федоровна НАЗАРОВА (1956-1957), </a:t>
            </a:r>
          </a:p>
          <a:p>
            <a:pPr>
              <a:buFont typeface="Wingdings" pitchFamily="2" charset="2"/>
              <a:buChar char="ü"/>
            </a:pPr>
            <a:r>
              <a:rPr lang="ru-RU" sz="1800" b="1" i="1" dirty="0">
                <a:solidFill>
                  <a:schemeClr val="accent5">
                    <a:lumMod val="75000"/>
                  </a:schemeClr>
                </a:solidFill>
                <a:latin typeface="Times New Roman" panose="02020603050405020304" pitchFamily="18" charset="0"/>
                <a:ea typeface="Arial Unicode MS" pitchFamily="34" charset="-128"/>
                <a:cs typeface="Times New Roman" panose="02020603050405020304" pitchFamily="18" charset="0"/>
              </a:rPr>
              <a:t>Анна Михайловна ГАВРИЛОВА (1958-1968), </a:t>
            </a:r>
          </a:p>
          <a:p>
            <a:pPr>
              <a:buFont typeface="Wingdings" pitchFamily="2" charset="2"/>
              <a:buChar char="ü"/>
            </a:pPr>
            <a:r>
              <a:rPr lang="ru-RU" sz="1800" b="1" i="1" dirty="0">
                <a:solidFill>
                  <a:schemeClr val="accent5">
                    <a:lumMod val="75000"/>
                  </a:schemeClr>
                </a:solidFill>
                <a:latin typeface="Times New Roman" panose="02020603050405020304" pitchFamily="18" charset="0"/>
                <a:ea typeface="Arial Unicode MS" pitchFamily="34" charset="-128"/>
                <a:cs typeface="Times New Roman" panose="02020603050405020304" pitchFamily="18" charset="0"/>
              </a:rPr>
              <a:t>Прасковья Дмитриевна  ГНАТЮК (1968-1980), </a:t>
            </a:r>
          </a:p>
          <a:p>
            <a:pPr>
              <a:buFont typeface="Wingdings" pitchFamily="2" charset="2"/>
              <a:buChar char="ü"/>
            </a:pPr>
            <a:endParaRPr lang="ru-RU" sz="1800" i="1" dirty="0">
              <a:solidFill>
                <a:schemeClr val="bg2">
                  <a:lumMod val="50000"/>
                </a:schemeClr>
              </a:solidFill>
              <a:latin typeface="Times New Roman" panose="02020603050405020304" pitchFamily="18" charset="0"/>
              <a:ea typeface="Batang" pitchFamily="18" charset="-127"/>
              <a:cs typeface="Times New Roman" panose="02020603050405020304" pitchFamily="18" charset="0"/>
            </a:endParaRPr>
          </a:p>
          <a:p>
            <a:endParaRPr lang="ru-RU" sz="1400" dirty="0">
              <a:latin typeface="Times New Roman" panose="02020603050405020304" pitchFamily="18" charset="0"/>
              <a:cs typeface="Times New Roman" panose="02020603050405020304" pitchFamily="18" charset="0"/>
            </a:endParaRPr>
          </a:p>
        </p:txBody>
      </p:sp>
      <p:sp>
        <p:nvSpPr>
          <p:cNvPr id="19" name="Прямоугольник 18"/>
          <p:cNvSpPr/>
          <p:nvPr/>
        </p:nvSpPr>
        <p:spPr>
          <a:xfrm>
            <a:off x="6005146" y="1868339"/>
            <a:ext cx="4985239" cy="3970318"/>
          </a:xfrm>
          <a:prstGeom prst="rect">
            <a:avLst/>
          </a:prstGeom>
        </p:spPr>
        <p:txBody>
          <a:bodyPr wrap="square">
            <a:spAutoFit/>
          </a:bodyPr>
          <a:lstStyle/>
          <a:p>
            <a:pPr>
              <a:buFont typeface="Wingdings" pitchFamily="2" charset="2"/>
              <a:buChar char="ü"/>
            </a:pPr>
            <a:r>
              <a:rPr lang="ru-RU" b="1" i="1" dirty="0">
                <a:solidFill>
                  <a:schemeClr val="accent5">
                    <a:lumMod val="75000"/>
                  </a:schemeClr>
                </a:solidFill>
                <a:latin typeface="Times New Roman" panose="02020603050405020304" pitchFamily="18" charset="0"/>
                <a:ea typeface="Arial Unicode MS" pitchFamily="34" charset="-128"/>
                <a:cs typeface="Times New Roman" panose="02020603050405020304" pitchFamily="18" charset="0"/>
              </a:rPr>
              <a:t>Любовь Николаевна БУКИНА 1980-1982), </a:t>
            </a:r>
          </a:p>
          <a:p>
            <a:pPr>
              <a:buFont typeface="Wingdings" pitchFamily="2" charset="2"/>
              <a:buChar char="ü"/>
            </a:pPr>
            <a:r>
              <a:rPr lang="ru-RU" b="1" i="1" dirty="0">
                <a:solidFill>
                  <a:schemeClr val="accent5">
                    <a:lumMod val="75000"/>
                  </a:schemeClr>
                </a:solidFill>
                <a:latin typeface="Times New Roman" panose="02020603050405020304" pitchFamily="18" charset="0"/>
                <a:ea typeface="Arial Unicode MS" pitchFamily="34" charset="-128"/>
                <a:cs typeface="Times New Roman" panose="02020603050405020304" pitchFamily="18" charset="0"/>
              </a:rPr>
              <a:t>Фаина Николаевна ГЛУХОВА (1982-1998), </a:t>
            </a:r>
          </a:p>
          <a:p>
            <a:pPr>
              <a:buFont typeface="Wingdings" pitchFamily="2" charset="2"/>
              <a:buChar char="ü"/>
            </a:pPr>
            <a:r>
              <a:rPr lang="ru-RU" b="1" i="1" dirty="0">
                <a:solidFill>
                  <a:schemeClr val="accent5">
                    <a:lumMod val="75000"/>
                  </a:schemeClr>
                </a:solidFill>
                <a:latin typeface="Times New Roman" panose="02020603050405020304" pitchFamily="18" charset="0"/>
                <a:ea typeface="Arial Unicode MS" pitchFamily="34" charset="-128"/>
                <a:cs typeface="Times New Roman" panose="02020603050405020304" pitchFamily="18" charset="0"/>
              </a:rPr>
              <a:t>Антонина Федоровна КОЖЕВНИКОВА </a:t>
            </a:r>
            <a:r>
              <a:rPr lang="ru-RU" b="1" i="1" dirty="0" smtClean="0">
                <a:solidFill>
                  <a:schemeClr val="accent5">
                    <a:lumMod val="75000"/>
                  </a:schemeClr>
                </a:solidFill>
                <a:latin typeface="Times New Roman" panose="02020603050405020304" pitchFamily="18" charset="0"/>
                <a:ea typeface="Arial Unicode MS" pitchFamily="34" charset="-128"/>
                <a:cs typeface="Times New Roman" panose="02020603050405020304" pitchFamily="18" charset="0"/>
              </a:rPr>
              <a:t>    (</a:t>
            </a:r>
            <a:r>
              <a:rPr lang="ru-RU" b="1" i="1" dirty="0">
                <a:solidFill>
                  <a:schemeClr val="accent5">
                    <a:lumMod val="75000"/>
                  </a:schemeClr>
                </a:solidFill>
                <a:latin typeface="Times New Roman" panose="02020603050405020304" pitchFamily="18" charset="0"/>
                <a:ea typeface="Arial Unicode MS" pitchFamily="34" charset="-128"/>
                <a:cs typeface="Times New Roman" panose="02020603050405020304" pitchFamily="18" charset="0"/>
              </a:rPr>
              <a:t>1998-2005, 2006-2008), </a:t>
            </a:r>
          </a:p>
          <a:p>
            <a:pPr>
              <a:buFont typeface="Wingdings" pitchFamily="2" charset="2"/>
              <a:buChar char="ü"/>
            </a:pPr>
            <a:r>
              <a:rPr lang="ru-RU" b="1" i="1" dirty="0">
                <a:solidFill>
                  <a:schemeClr val="accent5">
                    <a:lumMod val="75000"/>
                  </a:schemeClr>
                </a:solidFill>
                <a:latin typeface="Times New Roman" panose="02020603050405020304" pitchFamily="18" charset="0"/>
                <a:ea typeface="Arial Unicode MS" pitchFamily="34" charset="-128"/>
                <a:cs typeface="Times New Roman" panose="02020603050405020304" pitchFamily="18" charset="0"/>
              </a:rPr>
              <a:t>Ирина Александровна МАВЛЮТОВА (2005-2006), </a:t>
            </a:r>
          </a:p>
          <a:p>
            <a:pPr>
              <a:buFont typeface="Wingdings" pitchFamily="2" charset="2"/>
              <a:buChar char="ü"/>
            </a:pPr>
            <a:r>
              <a:rPr lang="ru-RU" b="1" i="1" dirty="0" smtClean="0">
                <a:solidFill>
                  <a:schemeClr val="accent5">
                    <a:lumMod val="75000"/>
                  </a:schemeClr>
                </a:solidFill>
                <a:latin typeface="Times New Roman" panose="02020603050405020304" pitchFamily="18" charset="0"/>
                <a:ea typeface="Arial Unicode MS" pitchFamily="34" charset="-128"/>
                <a:cs typeface="Times New Roman" panose="02020603050405020304" pitchFamily="18" charset="0"/>
              </a:rPr>
              <a:t>Светлана </a:t>
            </a:r>
            <a:r>
              <a:rPr lang="ru-RU" b="1" i="1" dirty="0">
                <a:solidFill>
                  <a:schemeClr val="accent5">
                    <a:lumMod val="75000"/>
                  </a:schemeClr>
                </a:solidFill>
                <a:latin typeface="Times New Roman" panose="02020603050405020304" pitchFamily="18" charset="0"/>
                <a:ea typeface="Arial Unicode MS" pitchFamily="34" charset="-128"/>
                <a:cs typeface="Times New Roman" panose="02020603050405020304" pitchFamily="18" charset="0"/>
              </a:rPr>
              <a:t>Рифовна АРДАШОВА (2008-2011), </a:t>
            </a:r>
          </a:p>
          <a:p>
            <a:pPr>
              <a:buFont typeface="Wingdings" pitchFamily="2" charset="2"/>
              <a:buChar char="ü"/>
            </a:pPr>
            <a:r>
              <a:rPr lang="ru-RU" b="1" i="1" dirty="0">
                <a:solidFill>
                  <a:schemeClr val="accent5">
                    <a:lumMod val="75000"/>
                  </a:schemeClr>
                </a:solidFill>
                <a:latin typeface="Times New Roman" panose="02020603050405020304" pitchFamily="18" charset="0"/>
                <a:ea typeface="Arial Unicode MS" pitchFamily="34" charset="-128"/>
                <a:cs typeface="Times New Roman" panose="02020603050405020304" pitchFamily="18" charset="0"/>
              </a:rPr>
              <a:t>Ольга Владимировна ШУТКИНА  (2011-2017</a:t>
            </a:r>
            <a:r>
              <a:rPr lang="ru-RU" b="1" i="1" dirty="0" smtClean="0">
                <a:solidFill>
                  <a:schemeClr val="accent5">
                    <a:lumMod val="75000"/>
                  </a:schemeClr>
                </a:solidFill>
                <a:latin typeface="Times New Roman" panose="02020603050405020304" pitchFamily="18" charset="0"/>
                <a:ea typeface="Arial Unicode MS" pitchFamily="34" charset="-128"/>
                <a:cs typeface="Times New Roman" panose="02020603050405020304" pitchFamily="18" charset="0"/>
              </a:rPr>
              <a:t>),</a:t>
            </a:r>
            <a:endParaRPr lang="ru-RU" b="1" i="1" dirty="0">
              <a:solidFill>
                <a:schemeClr val="accent5">
                  <a:lumMod val="75000"/>
                </a:schemeClr>
              </a:solidFill>
              <a:latin typeface="Times New Roman" panose="02020603050405020304" pitchFamily="18" charset="0"/>
              <a:ea typeface="Arial Unicode MS" pitchFamily="34" charset="-128"/>
              <a:cs typeface="Times New Roman" panose="02020603050405020304" pitchFamily="18" charset="0"/>
            </a:endParaRPr>
          </a:p>
          <a:p>
            <a:pPr>
              <a:buFont typeface="Wingdings" pitchFamily="2" charset="2"/>
              <a:buChar char="ü"/>
            </a:pPr>
            <a:r>
              <a:rPr lang="ru-RU" b="1" i="1" dirty="0" smtClean="0">
                <a:solidFill>
                  <a:schemeClr val="accent5">
                    <a:lumMod val="75000"/>
                  </a:schemeClr>
                </a:solidFill>
                <a:latin typeface="Times New Roman" panose="02020603050405020304" pitchFamily="18" charset="0"/>
                <a:ea typeface="Arial Unicode MS" pitchFamily="34" charset="-128"/>
                <a:cs typeface="Times New Roman" panose="02020603050405020304" pitchFamily="18" charset="0"/>
              </a:rPr>
              <a:t>Галина Васильевна КОРОБОВА</a:t>
            </a:r>
            <a:r>
              <a:rPr lang="ru-RU" b="1" i="1" dirty="0">
                <a:solidFill>
                  <a:schemeClr val="accent5">
                    <a:lumMod val="75000"/>
                  </a:schemeClr>
                </a:solidFill>
                <a:latin typeface="Times New Roman" panose="02020603050405020304" pitchFamily="18" charset="0"/>
                <a:ea typeface="Arial Unicode MS" pitchFamily="34" charset="-128"/>
                <a:cs typeface="Times New Roman" panose="02020603050405020304" pitchFamily="18" charset="0"/>
              </a:rPr>
              <a:t> </a:t>
            </a:r>
            <a:r>
              <a:rPr lang="ru-RU" b="1" i="1" dirty="0" smtClean="0">
                <a:solidFill>
                  <a:schemeClr val="accent5">
                    <a:lumMod val="75000"/>
                  </a:schemeClr>
                </a:solidFill>
                <a:latin typeface="Times New Roman" panose="02020603050405020304" pitchFamily="18" charset="0"/>
                <a:ea typeface="Arial Unicode MS" pitchFamily="34" charset="-128"/>
                <a:cs typeface="Times New Roman" panose="02020603050405020304" pitchFamily="18" charset="0"/>
              </a:rPr>
              <a:t>(12.2017-31.01.2019),</a:t>
            </a:r>
          </a:p>
          <a:p>
            <a:pPr>
              <a:buFont typeface="Wingdings" pitchFamily="2" charset="2"/>
              <a:buChar char="ü"/>
            </a:pPr>
            <a:r>
              <a:rPr lang="ru-RU" b="1" i="1" dirty="0" smtClean="0">
                <a:solidFill>
                  <a:schemeClr val="accent5">
                    <a:lumMod val="75000"/>
                  </a:schemeClr>
                </a:solidFill>
                <a:latin typeface="Times New Roman" panose="02020603050405020304" pitchFamily="18" charset="0"/>
                <a:ea typeface="Arial Unicode MS" pitchFamily="34" charset="-128"/>
                <a:cs typeface="Times New Roman" panose="02020603050405020304" pitchFamily="18" charset="0"/>
              </a:rPr>
              <a:t>Ольга Сергеевна Орехова (24.01.2020-по настоящее время.</a:t>
            </a:r>
          </a:p>
          <a:p>
            <a:pPr marL="285750" indent="-285750">
              <a:buFont typeface="Wingdings" panose="05000000000000000000" pitchFamily="2" charset="2"/>
              <a:buChar char="ü"/>
            </a:pPr>
            <a:endParaRPr lang="ru-RU" b="1" i="1" dirty="0" smtClean="0">
              <a:solidFill>
                <a:schemeClr val="accent5">
                  <a:lumMod val="75000"/>
                </a:schemeClr>
              </a:solidFill>
              <a:latin typeface="Times New Roman" panose="02020603050405020304" pitchFamily="18" charset="0"/>
              <a:ea typeface="Arial Unicode MS" pitchFamily="34" charset="-128"/>
              <a:cs typeface="Times New Roman" panose="02020603050405020304" pitchFamily="18" charset="0"/>
            </a:endParaRPr>
          </a:p>
        </p:txBody>
      </p:sp>
      <p:sp>
        <p:nvSpPr>
          <p:cNvPr id="20" name="Прямоугольник 19"/>
          <p:cNvSpPr/>
          <p:nvPr/>
        </p:nvSpPr>
        <p:spPr>
          <a:xfrm>
            <a:off x="2452662" y="332657"/>
            <a:ext cx="7358114" cy="1200329"/>
          </a:xfrm>
          <a:prstGeom prst="rect">
            <a:avLst/>
          </a:prstGeom>
        </p:spPr>
        <p:txBody>
          <a:bodyPr wrap="square">
            <a:spAutoFit/>
          </a:bodyPr>
          <a:lstStyle/>
          <a:p>
            <a:r>
              <a:rPr lang="ru-RU" i="1" dirty="0">
                <a:solidFill>
                  <a:schemeClr val="bg2">
                    <a:lumMod val="50000"/>
                  </a:schemeClr>
                </a:solidFill>
                <a:latin typeface="Batang" pitchFamily="18" charset="-127"/>
                <a:ea typeface="Batang" pitchFamily="18" charset="-127"/>
              </a:rPr>
              <a:t> </a:t>
            </a:r>
            <a:r>
              <a:rPr lang="ru-RU" i="1" dirty="0" smtClean="0">
                <a:solidFill>
                  <a:schemeClr val="bg2">
                    <a:lumMod val="50000"/>
                  </a:schemeClr>
                </a:solidFill>
                <a:latin typeface="Batang" pitchFamily="18" charset="-127"/>
                <a:ea typeface="Batang" pitchFamily="18" charset="-127"/>
              </a:rPr>
              <a:t>  </a:t>
            </a:r>
            <a:r>
              <a:rPr lang="ru-RU" b="1" i="1" dirty="0" smtClean="0">
                <a:solidFill>
                  <a:schemeClr val="accent5">
                    <a:lumMod val="75000"/>
                  </a:schemeClr>
                </a:solidFill>
                <a:latin typeface="Times New Roman" panose="02020603050405020304" pitchFamily="18" charset="0"/>
                <a:ea typeface="Batang" pitchFamily="18" charset="-127"/>
                <a:cs typeface="Times New Roman" panose="02020603050405020304" pitchFamily="18" charset="0"/>
              </a:rPr>
              <a:t>Архивисты </a:t>
            </a:r>
            <a:r>
              <a:rPr lang="ru-RU" b="1" i="1" dirty="0">
                <a:solidFill>
                  <a:schemeClr val="accent5">
                    <a:lumMod val="75000"/>
                  </a:schemeClr>
                </a:solidFill>
                <a:latin typeface="Times New Roman" panose="02020603050405020304" pitchFamily="18" charset="0"/>
                <a:ea typeface="Batang" pitchFamily="18" charset="-127"/>
                <a:cs typeface="Times New Roman" panose="02020603050405020304" pitchFamily="18" charset="0"/>
              </a:rPr>
              <a:t>– это люди, которые обладают аккуратностью, усидчивостью, аналитическим складом ума и скрупулезностью. </a:t>
            </a:r>
          </a:p>
          <a:p>
            <a:r>
              <a:rPr lang="ru-RU" b="1" i="1" dirty="0">
                <a:solidFill>
                  <a:schemeClr val="accent5">
                    <a:lumMod val="75000"/>
                  </a:schemeClr>
                </a:solidFill>
                <a:latin typeface="Times New Roman" panose="02020603050405020304" pitchFamily="18" charset="0"/>
                <a:ea typeface="Arial Unicode MS" pitchFamily="34" charset="-128"/>
                <a:cs typeface="Times New Roman" panose="02020603050405020304" pitchFamily="18" charset="0"/>
              </a:rPr>
              <a:t>К большому сожалению, выявить первого руководителя архива и имена некоторых сотрудников в документах не удалось. </a:t>
            </a:r>
            <a:endParaRPr lang="ru-RU" b="1" dirty="0">
              <a:solidFill>
                <a:schemeClr val="accent5">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58255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6028">
        <p15:prstTrans prst="airplane"/>
      </p:transition>
    </mc:Choice>
    <mc:Fallback>
      <p:transition spd="slow" advClick="0" advTm="6028">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357166"/>
            <a:ext cx="9935308" cy="2286016"/>
          </a:xfrm>
        </p:spPr>
        <p:txBody>
          <a:bodyPr anchor="ctr">
            <a:noAutofit/>
          </a:bodyPr>
          <a:lstStyle/>
          <a:p>
            <a:pPr algn="ctr"/>
            <a:r>
              <a:rPr lang="ru-RU" sz="1800" i="1" dirty="0">
                <a:solidFill>
                  <a:schemeClr val="accent5">
                    <a:lumMod val="75000"/>
                  </a:schemeClr>
                </a:solidFill>
                <a:latin typeface="Times New Roman" panose="02020603050405020304" pitchFamily="18" charset="0"/>
                <a:cs typeface="Times New Roman" panose="02020603050405020304" pitchFamily="18" charset="0"/>
              </a:rPr>
              <a:t>С 1998 г. по 2016г. архивный отдел администрации Карабашского городского округа располагался в арендуемом помещении и занимал площадь 167,2  кв. метров.  </a:t>
            </a:r>
            <a:br>
              <a:rPr lang="ru-RU" sz="1800" i="1" dirty="0">
                <a:solidFill>
                  <a:schemeClr val="accent5">
                    <a:lumMod val="75000"/>
                  </a:schemeClr>
                </a:solidFill>
                <a:latin typeface="Times New Roman" panose="02020603050405020304" pitchFamily="18" charset="0"/>
                <a:cs typeface="Times New Roman" panose="02020603050405020304" pitchFamily="18" charset="0"/>
              </a:rPr>
            </a:br>
            <a:r>
              <a:rPr lang="ru-RU" sz="1800" i="1" dirty="0">
                <a:solidFill>
                  <a:schemeClr val="accent5">
                    <a:lumMod val="75000"/>
                  </a:schemeClr>
                </a:solidFill>
                <a:latin typeface="Times New Roman" panose="02020603050405020304" pitchFamily="18" charset="0"/>
                <a:cs typeface="Times New Roman" panose="02020603050405020304" pitchFamily="18" charset="0"/>
              </a:rPr>
              <a:t>В январе 2017 года осуществлен переезд архивного отдела из арендуемого помещения в отремонтированное муниципальное помещение общей площадью 226 кв. метров, расположенное по адресу: Челябинская область, г. Карабаш, ул. Островского, д.7.</a:t>
            </a:r>
            <a:br>
              <a:rPr lang="ru-RU" sz="1800" i="1" dirty="0">
                <a:solidFill>
                  <a:schemeClr val="accent5">
                    <a:lumMod val="75000"/>
                  </a:schemeClr>
                </a:solidFill>
                <a:latin typeface="Times New Roman" panose="02020603050405020304" pitchFamily="18" charset="0"/>
                <a:cs typeface="Times New Roman" panose="02020603050405020304" pitchFamily="18" charset="0"/>
              </a:rPr>
            </a:br>
            <a:r>
              <a:rPr lang="ru-RU" sz="1800" i="1" dirty="0">
                <a:solidFill>
                  <a:schemeClr val="accent5">
                    <a:lumMod val="75000"/>
                  </a:schemeClr>
                </a:solidFill>
                <a:latin typeface="Times New Roman" panose="02020603050405020304" pitchFamily="18" charset="0"/>
                <a:cs typeface="Times New Roman" panose="02020603050405020304" pitchFamily="18" charset="0"/>
              </a:rPr>
              <a:t> Новое помещение архивного отдела оснащено пожарной и охранной сигнализацией, тревожной кнопкой, распашными решетками на окнах, металлическими дверями в архивохранилище.</a:t>
            </a:r>
            <a:endParaRPr lang="ru-RU" sz="1800" dirty="0">
              <a:solidFill>
                <a:schemeClr val="accent5">
                  <a:lumMod val="75000"/>
                </a:schemeClr>
              </a:solidFill>
              <a:latin typeface="Times New Roman" panose="02020603050405020304" pitchFamily="18" charset="0"/>
              <a:cs typeface="Times New Roman" panose="02020603050405020304" pitchFamily="18" charset="0"/>
            </a:endParaRPr>
          </a:p>
        </p:txBody>
      </p:sp>
      <p:pic>
        <p:nvPicPr>
          <p:cNvPr id="5" name="Содержимое 4" descr="P1000731.JPG"/>
          <p:cNvPicPr>
            <a:picLocks noGrp="1" noChangeAspect="1"/>
          </p:cNvPicPr>
          <p:nvPr>
            <p:ph sz="half" idx="1"/>
          </p:nvPr>
        </p:nvPicPr>
        <p:blipFill>
          <a:blip r:embed="rId2" cstate="print"/>
          <a:stretch>
            <a:fillRect/>
          </a:stretch>
        </p:blipFill>
        <p:spPr>
          <a:xfrm>
            <a:off x="1653667" y="2760784"/>
            <a:ext cx="3657600" cy="3472982"/>
          </a:xfr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18468" y="2760784"/>
            <a:ext cx="3774040" cy="3472982"/>
          </a:xfrm>
          <a:prstGeom prst="rect">
            <a:avLst/>
          </a:prstGeom>
        </p:spPr>
      </p:pic>
    </p:spTree>
    <p:extLst>
      <p:ext uri="{BB962C8B-B14F-4D97-AF65-F5344CB8AC3E}">
        <p14:creationId xmlns:p14="http://schemas.microsoft.com/office/powerpoint/2010/main" val="2872880173"/>
      </p:ext>
    </p:extLst>
  </p:cSld>
  <p:clrMapOvr>
    <a:masterClrMapping/>
  </p:clrMapOvr>
  <mc:AlternateContent xmlns:mc="http://schemas.openxmlformats.org/markup-compatibility/2006">
    <mc:Choice xmlns:p14="http://schemas.microsoft.com/office/powerpoint/2010/main" Requires="p14">
      <p:transition spd="slow" p14:dur="1200" advClick="0" advTm="6028">
        <p:dissolve/>
      </p:transition>
    </mc:Choice>
    <mc:Fallback>
      <p:transition spd="slow" advClick="0" advTm="6028">
        <p:dissolv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92469" y="274320"/>
            <a:ext cx="9165219" cy="1440168"/>
          </a:xfrm>
        </p:spPr>
        <p:txBody>
          <a:bodyPr anchor="t">
            <a:noAutofit/>
          </a:bodyPr>
          <a:lstStyle/>
          <a:p>
            <a:pPr algn="ctr"/>
            <a:r>
              <a:rPr lang="ru-RU" sz="1700" i="1" dirty="0">
                <a:solidFill>
                  <a:schemeClr val="accent5">
                    <a:lumMod val="75000"/>
                  </a:schemeClr>
                </a:solidFill>
                <a:latin typeface="Times New Roman" panose="02020603050405020304" pitchFamily="18" charset="0"/>
                <a:cs typeface="Times New Roman" panose="02020603050405020304" pitchFamily="18" charset="0"/>
              </a:rPr>
              <a:t>Помещение архивохранилища разделено на функциональные зоны: отдельное </a:t>
            </a:r>
            <a:r>
              <a:rPr lang="ru-RU" sz="1700" i="1" dirty="0" smtClean="0">
                <a:solidFill>
                  <a:schemeClr val="accent5">
                    <a:lumMod val="75000"/>
                  </a:schemeClr>
                </a:solidFill>
                <a:latin typeface="Times New Roman" panose="02020603050405020304" pitchFamily="18" charset="0"/>
                <a:cs typeface="Times New Roman" panose="02020603050405020304" pitchFamily="18" charset="0"/>
              </a:rPr>
              <a:t>помещения для </a:t>
            </a:r>
            <a:r>
              <a:rPr lang="ru-RU" sz="1700" i="1" dirty="0">
                <a:solidFill>
                  <a:schemeClr val="accent5">
                    <a:lumMod val="75000"/>
                  </a:schemeClr>
                </a:solidFill>
                <a:latin typeface="Times New Roman" panose="02020603050405020304" pitchFamily="18" charset="0"/>
                <a:cs typeface="Times New Roman" panose="02020603050405020304" pitchFamily="18" charset="0"/>
              </a:rPr>
              <a:t>приема посетителей и совместно офис для трех штатных муниципальных сотрудников; архивохранилище; рабочая комната; отстойник для документов; </a:t>
            </a:r>
            <a:r>
              <a:rPr lang="ru-RU" sz="1700" i="1" dirty="0" smtClean="0">
                <a:solidFill>
                  <a:schemeClr val="accent5">
                    <a:lumMod val="75000"/>
                  </a:schemeClr>
                </a:solidFill>
                <a:latin typeface="Times New Roman" panose="02020603050405020304" pitchFamily="18" charset="0"/>
                <a:cs typeface="Times New Roman" panose="02020603050405020304" pitchFamily="18" charset="0"/>
              </a:rPr>
              <a:t>читальный зал </a:t>
            </a:r>
            <a:r>
              <a:rPr lang="ru-RU" sz="1700" i="1" dirty="0">
                <a:solidFill>
                  <a:schemeClr val="accent5">
                    <a:lumMod val="75000"/>
                  </a:schemeClr>
                </a:solidFill>
                <a:latin typeface="Times New Roman" panose="02020603050405020304" pitchFamily="18" charset="0"/>
                <a:cs typeface="Times New Roman" panose="02020603050405020304" pitchFamily="18" charset="0"/>
              </a:rPr>
              <a:t>на два места.</a:t>
            </a:r>
            <a:br>
              <a:rPr lang="ru-RU" sz="1700" i="1" dirty="0">
                <a:solidFill>
                  <a:schemeClr val="accent5">
                    <a:lumMod val="75000"/>
                  </a:schemeClr>
                </a:solidFill>
                <a:latin typeface="Times New Roman" panose="02020603050405020304" pitchFamily="18" charset="0"/>
                <a:cs typeface="Times New Roman" panose="02020603050405020304" pitchFamily="18" charset="0"/>
              </a:rPr>
            </a:br>
            <a:r>
              <a:rPr lang="ru-RU" sz="1700" i="1" dirty="0">
                <a:solidFill>
                  <a:schemeClr val="accent5">
                    <a:lumMod val="75000"/>
                  </a:schemeClr>
                </a:solidFill>
                <a:latin typeface="Times New Roman" panose="02020603050405020304" pitchFamily="18" charset="0"/>
                <a:cs typeface="Times New Roman" panose="02020603050405020304" pitchFamily="18" charset="0"/>
              </a:rPr>
              <a:t> Архивный отдел оснащен компьютерами и компьютерной техникой. Имеется два компьютера и два ноутбука классом выше </a:t>
            </a:r>
            <a:r>
              <a:rPr lang="en-US" sz="1700" i="1" dirty="0">
                <a:solidFill>
                  <a:schemeClr val="accent5">
                    <a:lumMod val="75000"/>
                  </a:schemeClr>
                </a:solidFill>
                <a:latin typeface="Times New Roman" panose="02020603050405020304" pitchFamily="18" charset="0"/>
                <a:cs typeface="Times New Roman" panose="02020603050405020304" pitchFamily="18" charset="0"/>
              </a:rPr>
              <a:t>Pentium IV</a:t>
            </a:r>
            <a:r>
              <a:rPr lang="ru-RU" sz="1700" i="1" dirty="0">
                <a:solidFill>
                  <a:schemeClr val="accent5">
                    <a:lumMod val="75000"/>
                  </a:schemeClr>
                </a:solidFill>
                <a:latin typeface="Times New Roman" panose="02020603050405020304" pitchFamily="18" charset="0"/>
                <a:cs typeface="Times New Roman" panose="02020603050405020304" pitchFamily="18" charset="0"/>
              </a:rPr>
              <a:t>, три принтера, четыре многофункциональных устройства (принтер – сканер – копир), осуществляющих печать форматом А4, А3, фотоаппарат. </a:t>
            </a:r>
            <a:br>
              <a:rPr lang="ru-RU" sz="1700" i="1" dirty="0">
                <a:solidFill>
                  <a:schemeClr val="accent5">
                    <a:lumMod val="75000"/>
                  </a:schemeClr>
                </a:solidFill>
                <a:latin typeface="Times New Roman" panose="02020603050405020304" pitchFamily="18" charset="0"/>
                <a:cs typeface="Times New Roman" panose="02020603050405020304" pitchFamily="18" charset="0"/>
              </a:rPr>
            </a:br>
            <a:r>
              <a:rPr lang="ru-RU" sz="1700" i="1" dirty="0">
                <a:solidFill>
                  <a:schemeClr val="accent5">
                    <a:lumMod val="75000"/>
                  </a:schemeClr>
                </a:solidFill>
                <a:latin typeface="Times New Roman" panose="02020603050405020304" pitchFamily="18" charset="0"/>
                <a:cs typeface="Times New Roman" panose="02020603050405020304" pitchFamily="18" charset="0"/>
              </a:rPr>
              <a:t> </a:t>
            </a:r>
            <a:br>
              <a:rPr lang="ru-RU" sz="1700" i="1" dirty="0">
                <a:solidFill>
                  <a:schemeClr val="accent5">
                    <a:lumMod val="75000"/>
                  </a:schemeClr>
                </a:solidFill>
                <a:latin typeface="Times New Roman" panose="02020603050405020304" pitchFamily="18" charset="0"/>
                <a:cs typeface="Times New Roman" panose="02020603050405020304" pitchFamily="18" charset="0"/>
              </a:rPr>
            </a:br>
            <a:endParaRPr lang="ru-RU" sz="1700" dirty="0">
              <a:solidFill>
                <a:schemeClr val="accent5">
                  <a:lumMod val="75000"/>
                </a:schemeClr>
              </a:solidFill>
              <a:latin typeface="Times New Roman" panose="02020603050405020304" pitchFamily="18" charset="0"/>
              <a:cs typeface="Times New Roman" panose="02020603050405020304" pitchFamily="18" charset="0"/>
            </a:endParaRPr>
          </a:p>
        </p:txBody>
      </p:sp>
      <p:pic>
        <p:nvPicPr>
          <p:cNvPr id="2050" name="Picture 2" descr="C:\Users\Архив\Desktop\Мои документы\Архивный отдел\ФОТО\помещения отдела\Новая папка\P1000736.JPG"/>
          <p:cNvPicPr>
            <a:picLocks noGrp="1" noChangeAspect="1" noChangeArrowheads="1"/>
          </p:cNvPicPr>
          <p:nvPr>
            <p:ph sz="half" idx="4294967295"/>
          </p:nvPr>
        </p:nvPicPr>
        <p:blipFill>
          <a:blip r:embed="rId2" cstate="print"/>
          <a:stretch>
            <a:fillRect/>
          </a:stretch>
        </p:blipFill>
        <p:spPr bwMode="auto">
          <a:xfrm>
            <a:off x="6466381" y="2180481"/>
            <a:ext cx="3786214" cy="2357454"/>
          </a:xfrm>
          <a:prstGeom prst="rect">
            <a:avLst/>
          </a:prstGeom>
          <a:noFill/>
        </p:spPr>
      </p:pic>
      <p:pic>
        <p:nvPicPr>
          <p:cNvPr id="2051" name="Picture 3" descr="C:\Users\Архив\Desktop\Мои документы\Архивный отдел\ФОТО\помещения отдела\Новая папка\P1000735.JPG"/>
          <p:cNvPicPr>
            <a:picLocks noGrp="1" noChangeAspect="1" noChangeArrowheads="1"/>
          </p:cNvPicPr>
          <p:nvPr>
            <p:ph sz="half" idx="4294967295"/>
          </p:nvPr>
        </p:nvPicPr>
        <p:blipFill>
          <a:blip r:embed="rId3" cstate="print"/>
          <a:stretch>
            <a:fillRect/>
          </a:stretch>
        </p:blipFill>
        <p:spPr bwMode="auto">
          <a:xfrm>
            <a:off x="771136" y="4143380"/>
            <a:ext cx="3786214" cy="2357454"/>
          </a:xfrm>
          <a:prstGeom prst="rect">
            <a:avLst/>
          </a:prstGeom>
          <a:noFill/>
        </p:spPr>
      </p:pic>
      <p:pic>
        <p:nvPicPr>
          <p:cNvPr id="11" name="Рисунок 10" descr="P1000733.JPG"/>
          <p:cNvPicPr>
            <a:picLocks noChangeAspect="1"/>
          </p:cNvPicPr>
          <p:nvPr/>
        </p:nvPicPr>
        <p:blipFill>
          <a:blip r:embed="rId4" cstate="print"/>
          <a:stretch>
            <a:fillRect/>
          </a:stretch>
        </p:blipFill>
        <p:spPr>
          <a:xfrm>
            <a:off x="1063061" y="2180481"/>
            <a:ext cx="3786214" cy="2357454"/>
          </a:xfrm>
          <a:prstGeom prst="rect">
            <a:avLst/>
          </a:prstGeom>
        </p:spPr>
      </p:pic>
      <p:pic>
        <p:nvPicPr>
          <p:cNvPr id="13" name="Рисунок 12" descr="P1000529.JPG"/>
          <p:cNvPicPr>
            <a:picLocks noChangeAspect="1"/>
          </p:cNvPicPr>
          <p:nvPr/>
        </p:nvPicPr>
        <p:blipFill>
          <a:blip r:embed="rId5" cstate="print"/>
          <a:stretch>
            <a:fillRect/>
          </a:stretch>
        </p:blipFill>
        <p:spPr>
          <a:xfrm>
            <a:off x="5455265" y="4143380"/>
            <a:ext cx="3786214" cy="2357454"/>
          </a:xfrm>
          <a:prstGeom prst="rect">
            <a:avLst/>
          </a:prstGeom>
        </p:spPr>
      </p:pic>
    </p:spTree>
    <p:extLst>
      <p:ext uri="{BB962C8B-B14F-4D97-AF65-F5344CB8AC3E}">
        <p14:creationId xmlns:p14="http://schemas.microsoft.com/office/powerpoint/2010/main" val="1550957700"/>
      </p:ext>
    </p:extLst>
  </p:cSld>
  <p:clrMapOvr>
    <a:masterClrMapping/>
  </p:clrMapOvr>
  <mc:AlternateContent xmlns:mc="http://schemas.openxmlformats.org/markup-compatibility/2006">
    <mc:Choice xmlns:p14="http://schemas.microsoft.com/office/powerpoint/2010/main" Requires="p14">
      <p:transition spd="slow" p14:dur="2500" advClick="0" advTm="6028">
        <p:checker/>
      </p:transition>
    </mc:Choice>
    <mc:Fallback>
      <p:transition spd="slow" advClick="0" advTm="6028">
        <p:checker/>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959608" y="274638"/>
            <a:ext cx="7498080" cy="1011222"/>
          </a:xfrm>
        </p:spPr>
        <p:txBody>
          <a:bodyPr anchor="ctr">
            <a:normAutofit fontScale="90000"/>
          </a:bodyPr>
          <a:lstStyle/>
          <a:p>
            <a:pPr algn="ctr"/>
            <a:r>
              <a:rPr lang="ru-RU" sz="1800" i="1" dirty="0">
                <a:solidFill>
                  <a:schemeClr val="accent5">
                    <a:lumMod val="75000"/>
                  </a:schemeClr>
                </a:solidFill>
                <a:latin typeface="Times New Roman" panose="02020603050405020304" pitchFamily="18" charset="0"/>
                <a:cs typeface="Times New Roman" panose="02020603050405020304" pitchFamily="18" charset="0"/>
              </a:rPr>
              <a:t>По состоянию на </a:t>
            </a:r>
            <a:r>
              <a:rPr lang="ru-RU" sz="1800" i="1" dirty="0" smtClean="0">
                <a:solidFill>
                  <a:schemeClr val="accent5">
                    <a:lumMod val="75000"/>
                  </a:schemeClr>
                </a:solidFill>
                <a:latin typeface="Times New Roman" panose="02020603050405020304" pitchFamily="18" charset="0"/>
                <a:cs typeface="Times New Roman" panose="02020603050405020304" pitchFamily="18" charset="0"/>
              </a:rPr>
              <a:t>01.01.2021 </a:t>
            </a:r>
            <a:r>
              <a:rPr lang="ru-RU" sz="1800" i="1" dirty="0">
                <a:solidFill>
                  <a:schemeClr val="accent5">
                    <a:lumMod val="75000"/>
                  </a:schemeClr>
                </a:solidFill>
                <a:latin typeface="Times New Roman" panose="02020603050405020304" pitchFamily="18" charset="0"/>
                <a:cs typeface="Times New Roman" panose="02020603050405020304" pitchFamily="18" charset="0"/>
              </a:rPr>
              <a:t>г. протяженность стеллажных полок составляет </a:t>
            </a:r>
            <a:r>
              <a:rPr lang="ru-RU" sz="1800" i="1" dirty="0" smtClean="0">
                <a:solidFill>
                  <a:schemeClr val="accent5">
                    <a:lumMod val="75000"/>
                  </a:schemeClr>
                </a:solidFill>
                <a:latin typeface="Times New Roman" panose="02020603050405020304" pitchFamily="18" charset="0"/>
                <a:cs typeface="Times New Roman" panose="02020603050405020304" pitchFamily="18" charset="0"/>
              </a:rPr>
              <a:t>654 </a:t>
            </a:r>
            <a:r>
              <a:rPr lang="ru-RU" sz="1800" i="1" dirty="0">
                <a:solidFill>
                  <a:schemeClr val="accent5">
                    <a:lumMod val="75000"/>
                  </a:schemeClr>
                </a:solidFill>
                <a:latin typeface="Times New Roman" panose="02020603050405020304" pitchFamily="18" charset="0"/>
                <a:cs typeface="Times New Roman" panose="02020603050405020304" pitchFamily="18" charset="0"/>
              </a:rPr>
              <a:t>погонных метров металлических стеллажей (на </a:t>
            </a:r>
            <a:r>
              <a:rPr lang="ru-RU" sz="1800" i="1" dirty="0" smtClean="0">
                <a:solidFill>
                  <a:schemeClr val="accent5">
                    <a:lumMod val="75000"/>
                  </a:schemeClr>
                </a:solidFill>
                <a:latin typeface="Times New Roman" panose="02020603050405020304" pitchFamily="18" charset="0"/>
                <a:cs typeface="Times New Roman" panose="02020603050405020304" pitchFamily="18" charset="0"/>
              </a:rPr>
              <a:t>01.01.2020 г</a:t>
            </a:r>
            <a:r>
              <a:rPr lang="ru-RU" sz="1800" i="1" dirty="0">
                <a:solidFill>
                  <a:schemeClr val="accent5">
                    <a:lumMod val="75000"/>
                  </a:schemeClr>
                </a:solidFill>
                <a:latin typeface="Times New Roman" panose="02020603050405020304" pitchFamily="18" charset="0"/>
                <a:cs typeface="Times New Roman" panose="02020603050405020304" pitchFamily="18" charset="0"/>
              </a:rPr>
              <a:t>. – </a:t>
            </a:r>
            <a:r>
              <a:rPr lang="ru-RU" sz="1800" i="1" dirty="0" smtClean="0">
                <a:solidFill>
                  <a:schemeClr val="accent5">
                    <a:lumMod val="75000"/>
                  </a:schemeClr>
                </a:solidFill>
                <a:latin typeface="Times New Roman" panose="02020603050405020304" pitchFamily="18" charset="0"/>
                <a:cs typeface="Times New Roman" panose="02020603050405020304" pitchFamily="18" charset="0"/>
              </a:rPr>
              <a:t>654 </a:t>
            </a:r>
            <a:r>
              <a:rPr lang="ru-RU" sz="1800" i="1" dirty="0">
                <a:solidFill>
                  <a:schemeClr val="accent5">
                    <a:lumMod val="75000"/>
                  </a:schemeClr>
                </a:solidFill>
                <a:latin typeface="Times New Roman" panose="02020603050405020304" pitchFamily="18" charset="0"/>
                <a:cs typeface="Times New Roman" panose="02020603050405020304" pitchFamily="18" charset="0"/>
              </a:rPr>
              <a:t>погонных метров). Степень загруженности архивохранилищ составляет 97%.</a:t>
            </a:r>
            <a:r>
              <a:rPr lang="ru-RU" sz="1600" i="1" dirty="0">
                <a:solidFill>
                  <a:schemeClr val="accent4">
                    <a:lumMod val="50000"/>
                  </a:schemeClr>
                </a:solidFill>
                <a:effectLst>
                  <a:outerShdw blurRad="38100" dist="38100" dir="2700000" algn="tl">
                    <a:srgbClr val="000000">
                      <a:alpha val="43137"/>
                    </a:srgbClr>
                  </a:outerShdw>
                </a:effectLst>
                <a:latin typeface="Arial Narrow" pitchFamily="34" charset="0"/>
              </a:rPr>
              <a:t/>
            </a:r>
            <a:br>
              <a:rPr lang="ru-RU" sz="1600" i="1" dirty="0">
                <a:solidFill>
                  <a:schemeClr val="accent4">
                    <a:lumMod val="50000"/>
                  </a:schemeClr>
                </a:solidFill>
                <a:effectLst>
                  <a:outerShdw blurRad="38100" dist="38100" dir="2700000" algn="tl">
                    <a:srgbClr val="000000">
                      <a:alpha val="43137"/>
                    </a:srgbClr>
                  </a:outerShdw>
                </a:effectLst>
                <a:latin typeface="Arial Narrow" pitchFamily="34" charset="0"/>
              </a:rPr>
            </a:br>
            <a:endParaRPr lang="ru-RU" sz="1600" dirty="0">
              <a:effectLst>
                <a:outerShdw blurRad="38100" dist="38100" dir="2700000" algn="tl">
                  <a:srgbClr val="000000">
                    <a:alpha val="43137"/>
                  </a:srgbClr>
                </a:outerShdw>
              </a:effectLst>
              <a:latin typeface="Arial Narrow" pitchFamily="34" charset="0"/>
            </a:endParaRPr>
          </a:p>
        </p:txBody>
      </p:sp>
      <p:pic>
        <p:nvPicPr>
          <p:cNvPr id="4" name="Содержимое 3" descr="P1000543.JPG"/>
          <p:cNvPicPr>
            <a:picLocks noGrp="1" noChangeAspect="1"/>
          </p:cNvPicPr>
          <p:nvPr>
            <p:ph idx="1"/>
          </p:nvPr>
        </p:nvPicPr>
        <p:blipFill>
          <a:blip r:embed="rId2" cstate="print"/>
          <a:stretch>
            <a:fillRect/>
          </a:stretch>
        </p:blipFill>
        <p:spPr>
          <a:xfrm>
            <a:off x="3896366" y="3794596"/>
            <a:ext cx="3786214" cy="2643206"/>
          </a:xfrm>
          <a:prstGeom prst="rect">
            <a:avLst/>
          </a:prstGeom>
        </p:spPr>
      </p:pic>
      <p:pic>
        <p:nvPicPr>
          <p:cNvPr id="7" name="Рисунок 6" descr="P1000740.JPG"/>
          <p:cNvPicPr>
            <a:picLocks noChangeAspect="1"/>
          </p:cNvPicPr>
          <p:nvPr/>
        </p:nvPicPr>
        <p:blipFill>
          <a:blip r:embed="rId3" cstate="print"/>
          <a:stretch>
            <a:fillRect/>
          </a:stretch>
        </p:blipFill>
        <p:spPr>
          <a:xfrm rot="20576101">
            <a:off x="576905" y="1848435"/>
            <a:ext cx="3786214" cy="2643206"/>
          </a:xfrm>
          <a:prstGeom prst="rect">
            <a:avLst/>
          </a:prstGeom>
        </p:spPr>
      </p:pic>
      <p:pic>
        <p:nvPicPr>
          <p:cNvPr id="8" name="Рисунок 7" descr="P1000546.JPG"/>
          <p:cNvPicPr>
            <a:picLocks noChangeAspect="1"/>
          </p:cNvPicPr>
          <p:nvPr/>
        </p:nvPicPr>
        <p:blipFill>
          <a:blip r:embed="rId4" cstate="print"/>
          <a:stretch>
            <a:fillRect/>
          </a:stretch>
        </p:blipFill>
        <p:spPr>
          <a:xfrm>
            <a:off x="3896366" y="1102987"/>
            <a:ext cx="3786214" cy="2626390"/>
          </a:xfrm>
          <a:prstGeom prst="rect">
            <a:avLst/>
          </a:prstGeom>
        </p:spPr>
      </p:pic>
      <p:pic>
        <p:nvPicPr>
          <p:cNvPr id="10" name="Рисунок 9" descr="P1000537.JPG"/>
          <p:cNvPicPr>
            <a:picLocks noChangeAspect="1"/>
          </p:cNvPicPr>
          <p:nvPr/>
        </p:nvPicPr>
        <p:blipFill>
          <a:blip r:embed="rId5" cstate="print"/>
          <a:stretch>
            <a:fillRect/>
          </a:stretch>
        </p:blipFill>
        <p:spPr>
          <a:xfrm rot="914980">
            <a:off x="7849107" y="1802165"/>
            <a:ext cx="3786214" cy="2661042"/>
          </a:xfrm>
          <a:prstGeom prst="rect">
            <a:avLst/>
          </a:prstGeom>
        </p:spPr>
      </p:pic>
    </p:spTree>
    <p:extLst>
      <p:ext uri="{BB962C8B-B14F-4D97-AF65-F5344CB8AC3E}">
        <p14:creationId xmlns:p14="http://schemas.microsoft.com/office/powerpoint/2010/main" val="4119856499"/>
      </p:ext>
    </p:extLst>
  </p:cSld>
  <p:clrMapOvr>
    <a:masterClrMapping/>
  </p:clrMapOvr>
  <mc:AlternateContent xmlns:mc="http://schemas.openxmlformats.org/markup-compatibility/2006">
    <mc:Choice xmlns:p14="http://schemas.microsoft.com/office/powerpoint/2010/main" Requires="p14">
      <p:transition spd="slow" p14:dur="1600" advClick="0" advTm="6028">
        <p:blinds dir="vert"/>
      </p:transition>
    </mc:Choice>
    <mc:Fallback>
      <p:transition spd="slow" advClick="0" advTm="6028">
        <p:blinds dir="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4294967295"/>
          </p:nvPr>
        </p:nvSpPr>
        <p:spPr>
          <a:xfrm>
            <a:off x="3791744" y="260648"/>
            <a:ext cx="6516216" cy="4261222"/>
          </a:xfrm>
        </p:spPr>
        <p:txBody>
          <a:bodyPr>
            <a:normAutofit fontScale="85000" lnSpcReduction="20000"/>
          </a:bodyPr>
          <a:lstStyle/>
          <a:p>
            <a:pPr algn="ctr">
              <a:buNone/>
            </a:pPr>
            <a:r>
              <a:rPr lang="ru-RU" sz="1900" b="1" i="1" u="sng" dirty="0">
                <a:solidFill>
                  <a:schemeClr val="accent5">
                    <a:lumMod val="75000"/>
                  </a:schemeClr>
                </a:solidFill>
                <a:latin typeface="Times New Roman" panose="02020603050405020304" pitchFamily="18" charset="0"/>
                <a:cs typeface="Times New Roman" panose="02020603050405020304" pitchFamily="18" charset="0"/>
              </a:rPr>
              <a:t>Для виртуальной выставки использованы </a:t>
            </a:r>
          </a:p>
          <a:p>
            <a:pPr algn="ctr">
              <a:buNone/>
            </a:pPr>
            <a:r>
              <a:rPr lang="ru-RU" sz="1900" b="1" i="1" u="sng" dirty="0">
                <a:solidFill>
                  <a:schemeClr val="accent5">
                    <a:lumMod val="75000"/>
                  </a:schemeClr>
                </a:solidFill>
                <a:latin typeface="Times New Roman" panose="02020603050405020304" pitchFamily="18" charset="0"/>
                <a:cs typeface="Times New Roman" panose="02020603050405020304" pitchFamily="18" charset="0"/>
              </a:rPr>
              <a:t>документы фондов:</a:t>
            </a:r>
          </a:p>
          <a:p>
            <a:pPr algn="ctr">
              <a:buNone/>
            </a:pPr>
            <a:endParaRPr lang="ru-RU" sz="1900" b="1" i="1" u="sng" dirty="0">
              <a:solidFill>
                <a:schemeClr val="accent5">
                  <a:lumMod val="75000"/>
                </a:schemeClr>
              </a:solidFill>
              <a:latin typeface="Times New Roman" panose="02020603050405020304" pitchFamily="18" charset="0"/>
              <a:cs typeface="Times New Roman" panose="02020603050405020304" pitchFamily="18" charset="0"/>
            </a:endParaRPr>
          </a:p>
          <a:p>
            <a:pPr>
              <a:buFont typeface="Wingdings" pitchFamily="2" charset="2"/>
              <a:buChar char="ü"/>
            </a:pPr>
            <a:r>
              <a:rPr lang="ru-RU" sz="2200" b="1" i="1" dirty="0">
                <a:solidFill>
                  <a:schemeClr val="accent5">
                    <a:lumMod val="75000"/>
                  </a:schemeClr>
                </a:solidFill>
                <a:latin typeface="Times New Roman" panose="02020603050405020304" pitchFamily="18" charset="0"/>
                <a:cs typeface="Times New Roman" panose="02020603050405020304" pitchFamily="18" charset="0"/>
              </a:rPr>
              <a:t>№ 31 «Исполнительный комитет Карабашского городского Совета народных депутатов»;</a:t>
            </a:r>
          </a:p>
          <a:p>
            <a:pPr>
              <a:buFont typeface="Wingdings" pitchFamily="2" charset="2"/>
              <a:buChar char="ü"/>
            </a:pPr>
            <a:r>
              <a:rPr lang="ru-RU" sz="2200" b="1" i="1" dirty="0">
                <a:solidFill>
                  <a:schemeClr val="accent5">
                    <a:lumMod val="75000"/>
                  </a:schemeClr>
                </a:solidFill>
                <a:latin typeface="Times New Roman" panose="02020603050405020304" pitchFamily="18" charset="0"/>
                <a:cs typeface="Times New Roman" panose="02020603050405020304" pitchFamily="18" charset="0"/>
              </a:rPr>
              <a:t>№ 25 «АНО «Редакция газеты «Карабашский рабочий»;</a:t>
            </a:r>
          </a:p>
          <a:p>
            <a:pPr>
              <a:buFont typeface="Wingdings" pitchFamily="2" charset="2"/>
              <a:buChar char="ü"/>
            </a:pPr>
            <a:r>
              <a:rPr lang="ru-RU" sz="2200" b="1" i="1" dirty="0">
                <a:solidFill>
                  <a:schemeClr val="accent5">
                    <a:lumMod val="75000"/>
                  </a:schemeClr>
                </a:solidFill>
                <a:latin typeface="Times New Roman" panose="02020603050405020304" pitchFamily="18" charset="0"/>
                <a:cs typeface="Times New Roman" panose="02020603050405020304" pitchFamily="18" charset="0"/>
              </a:rPr>
              <a:t>№ 26 «Карабашский медеплавильный комбинат»;</a:t>
            </a:r>
          </a:p>
          <a:p>
            <a:pPr>
              <a:buFont typeface="Wingdings" pitchFamily="2" charset="2"/>
              <a:buChar char="ü"/>
            </a:pPr>
            <a:r>
              <a:rPr lang="ru-RU" sz="2200" b="1" i="1" dirty="0">
                <a:solidFill>
                  <a:schemeClr val="accent5">
                    <a:lumMod val="75000"/>
                  </a:schemeClr>
                </a:solidFill>
                <a:latin typeface="Times New Roman" panose="02020603050405020304" pitchFamily="18" charset="0"/>
                <a:cs typeface="Times New Roman" panose="02020603050405020304" pitchFamily="18" charset="0"/>
              </a:rPr>
              <a:t>№ 52 «Отдел социального обеспечения Карабашского горисполкома»;</a:t>
            </a:r>
          </a:p>
          <a:p>
            <a:pPr>
              <a:buFont typeface="Wingdings" pitchFamily="2" charset="2"/>
              <a:buChar char="ü"/>
            </a:pPr>
            <a:r>
              <a:rPr lang="ru-RU" sz="2200" b="1" i="1" dirty="0">
                <a:solidFill>
                  <a:schemeClr val="accent5">
                    <a:lumMod val="75000"/>
                  </a:schemeClr>
                </a:solidFill>
                <a:latin typeface="Times New Roman" panose="02020603050405020304" pitchFamily="18" charset="0"/>
                <a:cs typeface="Times New Roman" panose="02020603050405020304" pitchFamily="18" charset="0"/>
              </a:rPr>
              <a:t>№ 95 «Администрация КГО»;</a:t>
            </a:r>
          </a:p>
          <a:p>
            <a:pPr>
              <a:buFont typeface="Wingdings" pitchFamily="2" charset="2"/>
              <a:buChar char="ü"/>
            </a:pPr>
            <a:r>
              <a:rPr lang="ru-RU" sz="2200" b="1" i="1" dirty="0">
                <a:solidFill>
                  <a:schemeClr val="accent5">
                    <a:lumMod val="75000"/>
                  </a:schemeClr>
                </a:solidFill>
                <a:latin typeface="Times New Roman" panose="02020603050405020304" pitchFamily="18" charset="0"/>
                <a:cs typeface="Times New Roman" panose="02020603050405020304" pitchFamily="18" charset="0"/>
              </a:rPr>
              <a:t>№ 96 «Коллекция фотодокументов по истории города Карабаша»;</a:t>
            </a:r>
          </a:p>
          <a:p>
            <a:pPr>
              <a:buFont typeface="Wingdings" pitchFamily="2" charset="2"/>
              <a:buChar char="ü"/>
            </a:pPr>
            <a:r>
              <a:rPr lang="ru-RU" sz="2200" b="1" i="1" dirty="0">
                <a:solidFill>
                  <a:schemeClr val="accent5">
                    <a:lumMod val="75000"/>
                  </a:schemeClr>
                </a:solidFill>
                <a:latin typeface="Times New Roman" panose="02020603050405020304" pitchFamily="18" charset="0"/>
                <a:cs typeface="Times New Roman" panose="02020603050405020304" pitchFamily="18" charset="0"/>
              </a:rPr>
              <a:t>№ 114 «МУ «Карабашская  телерадиокомпания»</a:t>
            </a:r>
          </a:p>
          <a:p>
            <a:pPr>
              <a:buFont typeface="Wingdings" pitchFamily="2" charset="2"/>
              <a:buChar char="ü"/>
            </a:pPr>
            <a:r>
              <a:rPr lang="ru-RU" sz="2200" b="1" i="1" dirty="0">
                <a:solidFill>
                  <a:schemeClr val="accent5">
                    <a:lumMod val="75000"/>
                  </a:schemeClr>
                </a:solidFill>
                <a:latin typeface="Times New Roman" panose="02020603050405020304" pitchFamily="18" charset="0"/>
                <a:cs typeface="Times New Roman" panose="02020603050405020304" pitchFamily="18" charset="0"/>
              </a:rPr>
              <a:t>№ 118 «Архивный отдел администрации КГО».</a:t>
            </a:r>
          </a:p>
          <a:p>
            <a:pPr>
              <a:buFont typeface="Wingdings" pitchFamily="2" charset="2"/>
              <a:buChar char="ü"/>
            </a:pPr>
            <a:endParaRPr lang="ru-RU" dirty="0" smtClean="0">
              <a:solidFill>
                <a:schemeClr val="accent5">
                  <a:lumMod val="75000"/>
                </a:schemeClr>
              </a:solidFill>
              <a:latin typeface="Times New Roman" panose="02020603050405020304" pitchFamily="18" charset="0"/>
              <a:cs typeface="Times New Roman" panose="02020603050405020304" pitchFamily="18" charset="0"/>
            </a:endParaRPr>
          </a:p>
          <a:p>
            <a:endParaRPr lang="ru-RU" dirty="0"/>
          </a:p>
        </p:txBody>
      </p:sp>
      <p:pic>
        <p:nvPicPr>
          <p:cNvPr id="12290" name="Picture 2" descr="C:\Users\lenovo\Desktop\svitolk21.png"/>
          <p:cNvPicPr>
            <a:picLocks noChangeAspect="1" noChangeArrowheads="1"/>
          </p:cNvPicPr>
          <p:nvPr/>
        </p:nvPicPr>
        <p:blipFill>
          <a:blip r:embed="rId2" cstate="print"/>
          <a:srcRect/>
          <a:stretch>
            <a:fillRect/>
          </a:stretch>
        </p:blipFill>
        <p:spPr bwMode="auto">
          <a:xfrm>
            <a:off x="1592107" y="2125290"/>
            <a:ext cx="3528392" cy="3912807"/>
          </a:xfrm>
          <a:prstGeom prst="rect">
            <a:avLst/>
          </a:prstGeom>
          <a:noFill/>
        </p:spPr>
      </p:pic>
    </p:spTree>
    <p:extLst>
      <p:ext uri="{BB962C8B-B14F-4D97-AF65-F5344CB8AC3E}">
        <p14:creationId xmlns:p14="http://schemas.microsoft.com/office/powerpoint/2010/main" val="3645345866"/>
      </p:ext>
    </p:extLst>
  </p:cSld>
  <p:clrMapOvr>
    <a:masterClrMapping/>
  </p:clrMapOvr>
  <p:transition spd="slow" advClick="0" advTm="6028">
    <p:wheel spokes="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923192" y="620688"/>
            <a:ext cx="9284722" cy="5904656"/>
          </a:xfrm>
        </p:spPr>
        <p:txBody>
          <a:bodyPr>
            <a:noAutofit/>
          </a:bodyPr>
          <a:lstStyle/>
          <a:p>
            <a:pPr>
              <a:spcBef>
                <a:spcPts val="0"/>
              </a:spcBef>
              <a:buNone/>
            </a:pPr>
            <a:r>
              <a:rPr lang="ru-RU" sz="2000" b="1" i="1" dirty="0" smtClean="0">
                <a:solidFill>
                  <a:schemeClr val="accent5">
                    <a:lumMod val="75000"/>
                  </a:schemeClr>
                </a:solidFill>
                <a:latin typeface="Times New Roman" panose="02020603050405020304" pitchFamily="18" charset="0"/>
                <a:cs typeface="Times New Roman" panose="02020603050405020304" pitchFamily="18" charset="0"/>
              </a:rPr>
              <a:t>    </a:t>
            </a:r>
          </a:p>
          <a:p>
            <a:pPr>
              <a:spcBef>
                <a:spcPts val="0"/>
              </a:spcBef>
              <a:buNone/>
            </a:pPr>
            <a:endParaRPr lang="ru-RU" sz="2000" b="1" i="1" dirty="0">
              <a:solidFill>
                <a:schemeClr val="accent5">
                  <a:lumMod val="75000"/>
                </a:schemeClr>
              </a:solidFill>
              <a:latin typeface="Times New Roman" panose="02020603050405020304" pitchFamily="18" charset="0"/>
              <a:cs typeface="Times New Roman" panose="02020603050405020304" pitchFamily="18" charset="0"/>
            </a:endParaRPr>
          </a:p>
          <a:p>
            <a:pPr algn="just">
              <a:spcBef>
                <a:spcPts val="0"/>
              </a:spcBef>
              <a:buNone/>
            </a:pPr>
            <a:r>
              <a:rPr lang="ru-RU" sz="2000" b="1" i="1" dirty="0" smtClean="0">
                <a:solidFill>
                  <a:schemeClr val="accent5">
                    <a:lumMod val="75000"/>
                  </a:schemeClr>
                </a:solidFill>
                <a:latin typeface="Times New Roman" panose="02020603050405020304" pitchFamily="18" charset="0"/>
                <a:cs typeface="Times New Roman" panose="02020603050405020304" pitchFamily="18" charset="0"/>
              </a:rPr>
              <a:t>                                                         2021 </a:t>
            </a:r>
            <a:r>
              <a:rPr lang="ru-RU" sz="2000" b="1" i="1" dirty="0">
                <a:solidFill>
                  <a:schemeClr val="accent5">
                    <a:lumMod val="75000"/>
                  </a:schemeClr>
                </a:solidFill>
                <a:latin typeface="Times New Roman" panose="02020603050405020304" pitchFamily="18" charset="0"/>
                <a:cs typeface="Times New Roman" panose="02020603050405020304" pitchFamily="18" charset="0"/>
              </a:rPr>
              <a:t>год </a:t>
            </a:r>
            <a:r>
              <a:rPr lang="ru-RU" sz="2000" i="1" dirty="0">
                <a:solidFill>
                  <a:schemeClr val="accent5">
                    <a:lumMod val="75000"/>
                  </a:schemeClr>
                </a:solidFill>
                <a:latin typeface="Times New Roman" panose="02020603050405020304" pitchFamily="18" charset="0"/>
                <a:cs typeface="Times New Roman" panose="02020603050405020304" pitchFamily="18" charset="0"/>
              </a:rPr>
              <a:t>– знаменательный год </a:t>
            </a:r>
            <a:r>
              <a:rPr lang="ru-RU" sz="2000" i="1" dirty="0" smtClean="0">
                <a:solidFill>
                  <a:schemeClr val="accent5">
                    <a:lumMod val="75000"/>
                  </a:schemeClr>
                </a:solidFill>
                <a:latin typeface="Times New Roman" panose="02020603050405020304" pitchFamily="18" charset="0"/>
                <a:cs typeface="Times New Roman" panose="02020603050405020304" pitchFamily="18" charset="0"/>
              </a:rPr>
              <a:t>для</a:t>
            </a:r>
          </a:p>
          <a:p>
            <a:pPr algn="just">
              <a:spcBef>
                <a:spcPts val="0"/>
              </a:spcBef>
              <a:buNone/>
            </a:pPr>
            <a:r>
              <a:rPr lang="ru-RU" sz="2000" i="1" dirty="0">
                <a:solidFill>
                  <a:schemeClr val="accent5">
                    <a:lumMod val="75000"/>
                  </a:schemeClr>
                </a:solidFill>
                <a:latin typeface="Times New Roman" panose="02020603050405020304" pitchFamily="18" charset="0"/>
                <a:cs typeface="Times New Roman" panose="02020603050405020304" pitchFamily="18" charset="0"/>
              </a:rPr>
              <a:t> </a:t>
            </a:r>
            <a:r>
              <a:rPr lang="ru-RU" sz="2000" i="1" dirty="0" smtClean="0">
                <a:solidFill>
                  <a:schemeClr val="accent5">
                    <a:lumMod val="75000"/>
                  </a:schemeClr>
                </a:solidFill>
                <a:latin typeface="Times New Roman" panose="02020603050405020304" pitchFamily="18" charset="0"/>
                <a:cs typeface="Times New Roman" panose="02020603050405020304" pitchFamily="18" charset="0"/>
              </a:rPr>
              <a:t>                                                        архивистов. Государственной </a:t>
            </a:r>
          </a:p>
          <a:p>
            <a:pPr algn="just">
              <a:spcBef>
                <a:spcPts val="0"/>
              </a:spcBef>
              <a:buNone/>
            </a:pPr>
            <a:r>
              <a:rPr lang="ru-RU" sz="2000" i="1" dirty="0">
                <a:solidFill>
                  <a:schemeClr val="accent5">
                    <a:lumMod val="75000"/>
                  </a:schemeClr>
                </a:solidFill>
                <a:latin typeface="Times New Roman" panose="02020603050405020304" pitchFamily="18" charset="0"/>
                <a:cs typeface="Times New Roman" panose="02020603050405020304" pitchFamily="18" charset="0"/>
              </a:rPr>
              <a:t> </a:t>
            </a:r>
            <a:r>
              <a:rPr lang="ru-RU" sz="2000" i="1" dirty="0" smtClean="0">
                <a:solidFill>
                  <a:schemeClr val="accent5">
                    <a:lumMod val="75000"/>
                  </a:schemeClr>
                </a:solidFill>
                <a:latin typeface="Times New Roman" panose="02020603050405020304" pitchFamily="18" charset="0"/>
                <a:cs typeface="Times New Roman" panose="02020603050405020304" pitchFamily="18" charset="0"/>
              </a:rPr>
              <a:t>                                                        архивной службе Челябинской </a:t>
            </a:r>
          </a:p>
          <a:p>
            <a:pPr algn="just">
              <a:spcBef>
                <a:spcPts val="0"/>
              </a:spcBef>
              <a:buNone/>
            </a:pPr>
            <a:r>
              <a:rPr lang="ru-RU" sz="2000" i="1" dirty="0">
                <a:solidFill>
                  <a:schemeClr val="accent5">
                    <a:lumMod val="75000"/>
                  </a:schemeClr>
                </a:solidFill>
                <a:latin typeface="Times New Roman" panose="02020603050405020304" pitchFamily="18" charset="0"/>
                <a:cs typeface="Times New Roman" panose="02020603050405020304" pitchFamily="18" charset="0"/>
              </a:rPr>
              <a:t> </a:t>
            </a:r>
            <a:r>
              <a:rPr lang="ru-RU" sz="2000" i="1" dirty="0" smtClean="0">
                <a:solidFill>
                  <a:schemeClr val="accent5">
                    <a:lumMod val="75000"/>
                  </a:schemeClr>
                </a:solidFill>
                <a:latin typeface="Times New Roman" panose="02020603050405020304" pitchFamily="18" charset="0"/>
                <a:cs typeface="Times New Roman" panose="02020603050405020304" pitchFamily="18" charset="0"/>
              </a:rPr>
              <a:t>                                                        области исполняется </a:t>
            </a:r>
            <a:r>
              <a:rPr lang="ru-RU" sz="2000" b="1" i="1" dirty="0" smtClean="0">
                <a:solidFill>
                  <a:schemeClr val="accent5">
                    <a:lumMod val="75000"/>
                  </a:schemeClr>
                </a:solidFill>
                <a:latin typeface="Times New Roman" panose="02020603050405020304" pitchFamily="18" charset="0"/>
                <a:cs typeface="Times New Roman" panose="02020603050405020304" pitchFamily="18" charset="0"/>
              </a:rPr>
              <a:t>100 лет.</a:t>
            </a:r>
            <a:r>
              <a:rPr lang="ru-RU" sz="2000" i="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2000" i="1" dirty="0">
                <a:solidFill>
                  <a:schemeClr val="accent5">
                    <a:lumMod val="75000"/>
                  </a:schemeClr>
                </a:solidFill>
                <a:latin typeface="Times New Roman" panose="02020603050405020304" pitchFamily="18" charset="0"/>
                <a:cs typeface="Times New Roman" panose="02020603050405020304" pitchFamily="18" charset="0"/>
              </a:rPr>
              <a:t>	                                                     </a:t>
            </a:r>
            <a:r>
              <a:rPr lang="ru-RU" sz="2000" i="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2000" i="1" dirty="0">
                <a:solidFill>
                  <a:schemeClr val="accent5">
                    <a:lumMod val="75000"/>
                  </a:schemeClr>
                </a:solidFill>
                <a:latin typeface="Times New Roman" panose="02020603050405020304" pitchFamily="18" charset="0"/>
                <a:cs typeface="Times New Roman" panose="02020603050405020304" pitchFamily="18" charset="0"/>
              </a:rPr>
              <a:t> </a:t>
            </a:r>
            <a:r>
              <a:rPr lang="ru-RU" sz="2000" i="1" dirty="0" smtClean="0">
                <a:solidFill>
                  <a:schemeClr val="accent5">
                    <a:lumMod val="75000"/>
                  </a:schemeClr>
                </a:solidFill>
                <a:latin typeface="Times New Roman" panose="02020603050405020304" pitchFamily="18" charset="0"/>
                <a:cs typeface="Times New Roman" panose="02020603050405020304" pitchFamily="18" charset="0"/>
              </a:rPr>
              <a:t>                                                                                                                                                                               </a:t>
            </a:r>
          </a:p>
          <a:p>
            <a:pPr algn="just">
              <a:spcBef>
                <a:spcPts val="0"/>
              </a:spcBef>
              <a:buNone/>
            </a:pPr>
            <a:r>
              <a:rPr lang="ru-RU" sz="2000" i="1" dirty="0" smtClean="0">
                <a:solidFill>
                  <a:schemeClr val="accent5">
                    <a:lumMod val="75000"/>
                  </a:schemeClr>
                </a:solidFill>
                <a:latin typeface="Times New Roman" panose="02020603050405020304" pitchFamily="18" charset="0"/>
                <a:cs typeface="Times New Roman" panose="02020603050405020304" pitchFamily="18" charset="0"/>
              </a:rPr>
              <a:t>                                                         Положение начала системы </a:t>
            </a:r>
          </a:p>
          <a:p>
            <a:pPr algn="just">
              <a:spcBef>
                <a:spcPts val="0"/>
              </a:spcBef>
              <a:buNone/>
            </a:pPr>
            <a:r>
              <a:rPr lang="ru-RU" sz="2000" i="1" dirty="0">
                <a:solidFill>
                  <a:schemeClr val="accent5">
                    <a:lumMod val="75000"/>
                  </a:schemeClr>
                </a:solidFill>
                <a:latin typeface="Times New Roman" panose="02020603050405020304" pitchFamily="18" charset="0"/>
                <a:cs typeface="Times New Roman" panose="02020603050405020304" pitchFamily="18" charset="0"/>
              </a:rPr>
              <a:t> </a:t>
            </a:r>
            <a:r>
              <a:rPr lang="ru-RU" sz="2000" i="1" dirty="0" smtClean="0">
                <a:solidFill>
                  <a:schemeClr val="accent5">
                    <a:lumMod val="75000"/>
                  </a:schemeClr>
                </a:solidFill>
                <a:latin typeface="Times New Roman" panose="02020603050405020304" pitchFamily="18" charset="0"/>
                <a:cs typeface="Times New Roman" panose="02020603050405020304" pitchFamily="18" charset="0"/>
              </a:rPr>
              <a:t>                                                        архивов современной Челябинской</a:t>
            </a:r>
          </a:p>
          <a:p>
            <a:pPr algn="just">
              <a:spcBef>
                <a:spcPts val="0"/>
              </a:spcBef>
              <a:buNone/>
            </a:pPr>
            <a:r>
              <a:rPr lang="ru-RU" sz="2000" i="1" dirty="0">
                <a:solidFill>
                  <a:schemeClr val="accent5">
                    <a:lumMod val="75000"/>
                  </a:schemeClr>
                </a:solidFill>
                <a:latin typeface="Times New Roman" panose="02020603050405020304" pitchFamily="18" charset="0"/>
                <a:cs typeface="Times New Roman" panose="02020603050405020304" pitchFamily="18" charset="0"/>
              </a:rPr>
              <a:t> </a:t>
            </a:r>
            <a:r>
              <a:rPr lang="ru-RU" sz="2000" i="1" dirty="0" smtClean="0">
                <a:solidFill>
                  <a:schemeClr val="accent5">
                    <a:lumMod val="75000"/>
                  </a:schemeClr>
                </a:solidFill>
                <a:latin typeface="Times New Roman" panose="02020603050405020304" pitchFamily="18" charset="0"/>
                <a:cs typeface="Times New Roman" panose="02020603050405020304" pitchFamily="18" charset="0"/>
              </a:rPr>
              <a:t>                                                        области, было принято 22 сентября</a:t>
            </a:r>
          </a:p>
          <a:p>
            <a:pPr algn="just">
              <a:spcBef>
                <a:spcPts val="0"/>
              </a:spcBef>
              <a:buNone/>
            </a:pPr>
            <a:r>
              <a:rPr lang="ru-RU" sz="2000" i="1" dirty="0">
                <a:solidFill>
                  <a:schemeClr val="accent5">
                    <a:lumMod val="75000"/>
                  </a:schemeClr>
                </a:solidFill>
                <a:latin typeface="Times New Roman" panose="02020603050405020304" pitchFamily="18" charset="0"/>
                <a:cs typeface="Times New Roman" panose="02020603050405020304" pitchFamily="18" charset="0"/>
              </a:rPr>
              <a:t> </a:t>
            </a:r>
            <a:r>
              <a:rPr lang="ru-RU" sz="2000" i="1" dirty="0" smtClean="0">
                <a:solidFill>
                  <a:schemeClr val="accent5">
                    <a:lumMod val="75000"/>
                  </a:schemeClr>
                </a:solidFill>
                <a:latin typeface="Times New Roman" panose="02020603050405020304" pitchFamily="18" charset="0"/>
                <a:cs typeface="Times New Roman" panose="02020603050405020304" pitchFamily="18" charset="0"/>
              </a:rPr>
              <a:t>                                                        1921 г.    </a:t>
            </a:r>
          </a:p>
          <a:p>
            <a:pPr>
              <a:spcBef>
                <a:spcPts val="0"/>
              </a:spcBef>
              <a:buNone/>
            </a:pPr>
            <a:endParaRPr lang="ru-RU" sz="2000" i="1" dirty="0" smtClean="0">
              <a:solidFill>
                <a:schemeClr val="accent5">
                  <a:lumMod val="75000"/>
                </a:schemeClr>
              </a:solidFill>
              <a:latin typeface="Times New Roman" panose="02020603050405020304" pitchFamily="18" charset="0"/>
              <a:cs typeface="Times New Roman" panose="02020603050405020304" pitchFamily="18" charset="0"/>
            </a:endParaRPr>
          </a:p>
          <a:p>
            <a:pPr algn="just">
              <a:spcBef>
                <a:spcPts val="0"/>
              </a:spcBef>
              <a:buNone/>
            </a:pPr>
            <a:r>
              <a:rPr lang="ru-RU" sz="2000" i="1" dirty="0">
                <a:solidFill>
                  <a:schemeClr val="accent5">
                    <a:lumMod val="75000"/>
                  </a:schemeClr>
                </a:solidFill>
                <a:latin typeface="Times New Roman" panose="02020603050405020304" pitchFamily="18" charset="0"/>
                <a:cs typeface="Times New Roman" panose="02020603050405020304" pitchFamily="18" charset="0"/>
              </a:rPr>
              <a:t> </a:t>
            </a:r>
            <a:r>
              <a:rPr lang="ru-RU" sz="2000" i="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2000" dirty="0" smtClean="0">
                <a:solidFill>
                  <a:schemeClr val="accent5">
                    <a:lumMod val="75000"/>
                  </a:schemeClr>
                </a:solidFill>
                <a:latin typeface="Times New Roman" panose="02020603050405020304" pitchFamily="18" charset="0"/>
                <a:cs typeface="Times New Roman" panose="02020603050405020304" pitchFamily="18" charset="0"/>
              </a:rPr>
              <a:t>Этим документом </a:t>
            </a:r>
            <a:r>
              <a:rPr lang="ru-RU" sz="2000" dirty="0">
                <a:solidFill>
                  <a:schemeClr val="accent5">
                    <a:lumMod val="75000"/>
                  </a:schemeClr>
                </a:solidFill>
                <a:latin typeface="Times New Roman" panose="02020603050405020304" pitchFamily="18" charset="0"/>
                <a:cs typeface="Times New Roman" panose="02020603050405020304" pitchFamily="18" charset="0"/>
              </a:rPr>
              <a:t>в нашей стране впервые </a:t>
            </a:r>
            <a:r>
              <a:rPr lang="ru-RU" sz="2000" dirty="0" smtClean="0">
                <a:solidFill>
                  <a:schemeClr val="accent5">
                    <a:lumMod val="75000"/>
                  </a:schemeClr>
                </a:solidFill>
                <a:latin typeface="Times New Roman" panose="02020603050405020304" pitchFamily="18" charset="0"/>
                <a:cs typeface="Times New Roman" panose="02020603050405020304" pitchFamily="18" charset="0"/>
              </a:rPr>
              <a:t>публично были узаконены     принципы технологии </a:t>
            </a:r>
            <a:r>
              <a:rPr lang="ru-RU" sz="2000" dirty="0">
                <a:solidFill>
                  <a:schemeClr val="accent5">
                    <a:lumMod val="75000"/>
                  </a:schemeClr>
                </a:solidFill>
                <a:latin typeface="Times New Roman" panose="02020603050405020304" pitchFamily="18" charset="0"/>
                <a:cs typeface="Times New Roman" panose="02020603050405020304" pitchFamily="18" charset="0"/>
              </a:rPr>
              <a:t>организации архивного дела, заложены основы упорядочения архивного фонда страны, а также фактически подтверждена необходимость существования центрального органа управления архивным строительством. Все архивы правительственных учреждений были ликвидированы, как ведомственные учреждения и хранящиеся в них дела и документы образовали единый Государственный архивный фонд. До 1991 года, да и сейчас он является одним из основополагающих документов в организации архивного дела.</a:t>
            </a:r>
            <a:r>
              <a:rPr lang="ru-RU" sz="1800" dirty="0">
                <a:solidFill>
                  <a:schemeClr val="accent5">
                    <a:lumMod val="75000"/>
                  </a:schemeClr>
                </a:solidFill>
                <a:latin typeface="Times New Roman" panose="02020603050405020304" pitchFamily="18" charset="0"/>
                <a:cs typeface="Times New Roman" panose="02020603050405020304" pitchFamily="18" charset="0"/>
              </a:rPr>
              <a:t> </a:t>
            </a:r>
            <a:endParaRPr lang="ru-RU" sz="1800" i="1" dirty="0">
              <a:solidFill>
                <a:schemeClr val="accent5">
                  <a:lumMod val="75000"/>
                </a:schemeClr>
              </a:solidFill>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0282" y="753035"/>
            <a:ext cx="3343836" cy="2492190"/>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882" y="620688"/>
            <a:ext cx="3908612" cy="2788024"/>
          </a:xfrm>
          <a:prstGeom prst="rect">
            <a:avLst/>
          </a:prstGeom>
        </p:spPr>
      </p:pic>
    </p:spTree>
    <p:extLst>
      <p:ext uri="{BB962C8B-B14F-4D97-AF65-F5344CB8AC3E}">
        <p14:creationId xmlns:p14="http://schemas.microsoft.com/office/powerpoint/2010/main" val="311968194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6028">
        <p15:prstTrans prst="drape"/>
      </p:transition>
    </mc:Choice>
    <mc:Fallback>
      <p:transition spd="slow" advClick="0" advTm="6028">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normAutofit fontScale="92500" lnSpcReduction="10000"/>
          </a:bodyPr>
          <a:lstStyle/>
          <a:p>
            <a:endParaRPr lang="ru-RU" i="1" dirty="0" smtClean="0">
              <a:solidFill>
                <a:schemeClr val="accent4">
                  <a:lumMod val="50000"/>
                </a:schemeClr>
              </a:solidFill>
              <a:latin typeface="Arial Narrow" pitchFamily="34" charset="0"/>
              <a:ea typeface="Batang" pitchFamily="18" charset="-127"/>
            </a:endParaRPr>
          </a:p>
          <a:p>
            <a:endParaRPr lang="ru-RU" i="1" dirty="0">
              <a:solidFill>
                <a:schemeClr val="accent4">
                  <a:lumMod val="50000"/>
                </a:schemeClr>
              </a:solidFill>
              <a:latin typeface="Arial Narrow" pitchFamily="34" charset="0"/>
              <a:ea typeface="Batang" pitchFamily="18" charset="-127"/>
            </a:endParaRPr>
          </a:p>
          <a:p>
            <a:endParaRPr lang="ru-RU" i="1" dirty="0" smtClean="0">
              <a:solidFill>
                <a:schemeClr val="accent4">
                  <a:lumMod val="50000"/>
                </a:schemeClr>
              </a:solidFill>
              <a:latin typeface="Arial Narrow" pitchFamily="34" charset="0"/>
              <a:ea typeface="Batang" pitchFamily="18" charset="-127"/>
            </a:endParaRPr>
          </a:p>
          <a:p>
            <a:endParaRPr lang="ru-RU" i="1" dirty="0">
              <a:solidFill>
                <a:schemeClr val="accent4">
                  <a:lumMod val="50000"/>
                </a:schemeClr>
              </a:solidFill>
              <a:latin typeface="Arial Narrow" pitchFamily="34" charset="0"/>
              <a:ea typeface="Batang" pitchFamily="18" charset="-127"/>
            </a:endParaRPr>
          </a:p>
          <a:p>
            <a:pPr marL="0" indent="0">
              <a:spcBef>
                <a:spcPts val="0"/>
              </a:spcBef>
              <a:buNone/>
            </a:pPr>
            <a:r>
              <a:rPr lang="ru-RU" i="1" dirty="0" smtClean="0">
                <a:solidFill>
                  <a:schemeClr val="accent5">
                    <a:lumMod val="75000"/>
                  </a:schemeClr>
                </a:solidFill>
                <a:latin typeface="Arial Narrow" pitchFamily="34" charset="0"/>
                <a:ea typeface="Batang" pitchFamily="18" charset="-127"/>
              </a:rPr>
              <a:t>     </a:t>
            </a:r>
          </a:p>
          <a:p>
            <a:pPr marL="0" indent="0">
              <a:spcBef>
                <a:spcPts val="0"/>
              </a:spcBef>
              <a:buNone/>
            </a:pPr>
            <a:r>
              <a:rPr lang="ru-RU" i="1" dirty="0">
                <a:solidFill>
                  <a:schemeClr val="accent5">
                    <a:lumMod val="75000"/>
                  </a:schemeClr>
                </a:solidFill>
                <a:latin typeface="Arial Narrow" pitchFamily="34" charset="0"/>
                <a:ea typeface="Batang" pitchFamily="18" charset="-127"/>
              </a:rPr>
              <a:t> </a:t>
            </a:r>
            <a:r>
              <a:rPr lang="ru-RU" i="1" dirty="0" smtClean="0">
                <a:solidFill>
                  <a:schemeClr val="accent5">
                    <a:lumMod val="75000"/>
                  </a:schemeClr>
                </a:solidFill>
                <a:latin typeface="Arial Narrow" pitchFamily="34" charset="0"/>
                <a:ea typeface="Batang" pitchFamily="18" charset="-127"/>
              </a:rPr>
              <a:t>    Датой </a:t>
            </a:r>
            <a:r>
              <a:rPr lang="ru-RU" i="1" dirty="0">
                <a:solidFill>
                  <a:schemeClr val="accent5">
                    <a:lumMod val="75000"/>
                  </a:schemeClr>
                </a:solidFill>
                <a:latin typeface="Arial Narrow" pitchFamily="34" charset="0"/>
                <a:ea typeface="Batang" pitchFamily="18" charset="-127"/>
              </a:rPr>
              <a:t>создания  </a:t>
            </a:r>
            <a:r>
              <a:rPr lang="ru-RU" i="1" dirty="0" smtClean="0">
                <a:solidFill>
                  <a:schemeClr val="accent5">
                    <a:lumMod val="75000"/>
                  </a:schemeClr>
                </a:solidFill>
                <a:latin typeface="Arial Narrow" pitchFamily="34" charset="0"/>
                <a:ea typeface="Batang" pitchFamily="18" charset="-127"/>
              </a:rPr>
              <a:t>архивного отдела  </a:t>
            </a:r>
            <a:r>
              <a:rPr lang="ru-RU" i="1" dirty="0">
                <a:solidFill>
                  <a:schemeClr val="accent5">
                    <a:lumMod val="75000"/>
                  </a:schemeClr>
                </a:solidFill>
                <a:latin typeface="Arial Narrow" pitchFamily="34" charset="0"/>
                <a:ea typeface="Batang" pitchFamily="18" charset="-127"/>
              </a:rPr>
              <a:t>в городе </a:t>
            </a:r>
            <a:endParaRPr lang="ru-RU" i="1" dirty="0" smtClean="0">
              <a:solidFill>
                <a:schemeClr val="accent5">
                  <a:lumMod val="75000"/>
                </a:schemeClr>
              </a:solidFill>
              <a:latin typeface="Arial Narrow" pitchFamily="34" charset="0"/>
              <a:ea typeface="Batang" pitchFamily="18" charset="-127"/>
            </a:endParaRPr>
          </a:p>
          <a:p>
            <a:pPr marL="0" indent="0">
              <a:spcBef>
                <a:spcPts val="0"/>
              </a:spcBef>
              <a:buNone/>
            </a:pPr>
            <a:r>
              <a:rPr lang="ru-RU" i="1" dirty="0" smtClean="0">
                <a:solidFill>
                  <a:schemeClr val="accent5">
                    <a:lumMod val="75000"/>
                  </a:schemeClr>
                </a:solidFill>
                <a:latin typeface="Arial Narrow" pitchFamily="34" charset="0"/>
                <a:ea typeface="Batang" pitchFamily="18" charset="-127"/>
              </a:rPr>
              <a:t>Карабаше </a:t>
            </a:r>
            <a:r>
              <a:rPr lang="ru-RU" i="1" dirty="0">
                <a:solidFill>
                  <a:schemeClr val="accent5">
                    <a:lumMod val="75000"/>
                  </a:schemeClr>
                </a:solidFill>
                <a:latin typeface="Arial Narrow" pitchFamily="34" charset="0"/>
                <a:ea typeface="Batang" pitchFamily="18" charset="-127"/>
              </a:rPr>
              <a:t>считается </a:t>
            </a:r>
            <a:r>
              <a:rPr lang="ru-RU" b="1" i="1" u="sng" dirty="0" smtClean="0">
                <a:solidFill>
                  <a:schemeClr val="accent5">
                    <a:lumMod val="75000"/>
                  </a:schemeClr>
                </a:solidFill>
                <a:latin typeface="Arial Narrow" pitchFamily="34" charset="0"/>
                <a:ea typeface="Batang" pitchFamily="18" charset="-127"/>
              </a:rPr>
              <a:t>10 </a:t>
            </a:r>
            <a:r>
              <a:rPr lang="ru-RU" b="1" i="1" u="sng" dirty="0">
                <a:solidFill>
                  <a:schemeClr val="accent5">
                    <a:lumMod val="75000"/>
                  </a:schemeClr>
                </a:solidFill>
                <a:latin typeface="Arial Narrow" pitchFamily="34" charset="0"/>
                <a:ea typeface="Batang" pitchFamily="18" charset="-127"/>
              </a:rPr>
              <a:t>марта 1941 </a:t>
            </a:r>
            <a:r>
              <a:rPr lang="ru-RU" b="1" i="1" u="sng" dirty="0" smtClean="0">
                <a:solidFill>
                  <a:schemeClr val="accent5">
                    <a:lumMod val="75000"/>
                  </a:schemeClr>
                </a:solidFill>
                <a:latin typeface="Arial Narrow" pitchFamily="34" charset="0"/>
                <a:ea typeface="Batang" pitchFamily="18" charset="-127"/>
              </a:rPr>
              <a:t>года</a:t>
            </a:r>
            <a:r>
              <a:rPr lang="ru-RU" i="1" dirty="0" smtClean="0">
                <a:solidFill>
                  <a:schemeClr val="accent5">
                    <a:lumMod val="75000"/>
                  </a:schemeClr>
                </a:solidFill>
                <a:latin typeface="Arial Narrow" pitchFamily="34" charset="0"/>
                <a:ea typeface="Batang" pitchFamily="18" charset="-127"/>
              </a:rPr>
              <a:t>. В </a:t>
            </a:r>
            <a:r>
              <a:rPr lang="ru-RU" i="1" dirty="0">
                <a:solidFill>
                  <a:schemeClr val="accent5">
                    <a:lumMod val="75000"/>
                  </a:schemeClr>
                </a:solidFill>
                <a:latin typeface="Arial Narrow" pitchFamily="34" charset="0"/>
                <a:ea typeface="Batang" pitchFamily="18" charset="-127"/>
              </a:rPr>
              <a:t>этот </a:t>
            </a:r>
            <a:endParaRPr lang="ru-RU" i="1" dirty="0" smtClean="0">
              <a:solidFill>
                <a:schemeClr val="accent5">
                  <a:lumMod val="75000"/>
                </a:schemeClr>
              </a:solidFill>
              <a:latin typeface="Arial Narrow" pitchFamily="34" charset="0"/>
              <a:ea typeface="Batang" pitchFamily="18" charset="-127"/>
            </a:endParaRPr>
          </a:p>
          <a:p>
            <a:pPr marL="0" indent="0">
              <a:spcBef>
                <a:spcPts val="0"/>
              </a:spcBef>
              <a:buNone/>
            </a:pPr>
            <a:r>
              <a:rPr lang="ru-RU" i="1" dirty="0" smtClean="0">
                <a:solidFill>
                  <a:schemeClr val="accent5">
                    <a:lumMod val="75000"/>
                  </a:schemeClr>
                </a:solidFill>
                <a:latin typeface="Arial Narrow" pitchFamily="34" charset="0"/>
                <a:ea typeface="Batang" pitchFamily="18" charset="-127"/>
              </a:rPr>
              <a:t>день  </a:t>
            </a:r>
            <a:r>
              <a:rPr lang="ru-RU" i="1" dirty="0">
                <a:solidFill>
                  <a:schemeClr val="accent5">
                    <a:lumMod val="75000"/>
                  </a:schemeClr>
                </a:solidFill>
                <a:latin typeface="Arial Narrow" pitchFamily="34" charset="0"/>
                <a:ea typeface="Batang" pitchFamily="18" charset="-127"/>
              </a:rPr>
              <a:t>на </a:t>
            </a:r>
            <a:r>
              <a:rPr lang="ru-RU" i="1" dirty="0" smtClean="0">
                <a:solidFill>
                  <a:schemeClr val="accent5">
                    <a:lumMod val="75000"/>
                  </a:schemeClr>
                </a:solidFill>
                <a:latin typeface="Arial Narrow" pitchFamily="34" charset="0"/>
                <a:ea typeface="Batang" pitchFamily="18" charset="-127"/>
              </a:rPr>
              <a:t>заседании </a:t>
            </a:r>
            <a:r>
              <a:rPr lang="ru-RU" i="1" dirty="0">
                <a:solidFill>
                  <a:schemeClr val="accent5">
                    <a:lumMod val="75000"/>
                  </a:schemeClr>
                </a:solidFill>
                <a:latin typeface="Arial Narrow" pitchFamily="34" charset="0"/>
                <a:ea typeface="Batang" pitchFamily="18" charset="-127"/>
              </a:rPr>
              <a:t>исполнительного комитета </a:t>
            </a:r>
            <a:endParaRPr lang="ru-RU" i="1" dirty="0" smtClean="0">
              <a:solidFill>
                <a:schemeClr val="accent5">
                  <a:lumMod val="75000"/>
                </a:schemeClr>
              </a:solidFill>
              <a:latin typeface="Arial Narrow" pitchFamily="34" charset="0"/>
              <a:ea typeface="Batang" pitchFamily="18" charset="-127"/>
            </a:endParaRPr>
          </a:p>
          <a:p>
            <a:pPr marL="0" indent="0">
              <a:spcBef>
                <a:spcPts val="0"/>
              </a:spcBef>
              <a:buNone/>
            </a:pPr>
            <a:r>
              <a:rPr lang="ru-RU" i="1" dirty="0" err="1" smtClean="0">
                <a:solidFill>
                  <a:schemeClr val="accent5">
                    <a:lumMod val="75000"/>
                  </a:schemeClr>
                </a:solidFill>
                <a:latin typeface="Arial Narrow" pitchFamily="34" charset="0"/>
                <a:ea typeface="Batang" pitchFamily="18" charset="-127"/>
              </a:rPr>
              <a:t>Карабашского</a:t>
            </a:r>
            <a:r>
              <a:rPr lang="ru-RU" i="1" dirty="0" smtClean="0">
                <a:solidFill>
                  <a:schemeClr val="accent5">
                    <a:lumMod val="75000"/>
                  </a:schemeClr>
                </a:solidFill>
                <a:latin typeface="Arial Narrow" pitchFamily="34" charset="0"/>
                <a:ea typeface="Batang" pitchFamily="18" charset="-127"/>
              </a:rPr>
              <a:t> </a:t>
            </a:r>
            <a:r>
              <a:rPr lang="ru-RU" i="1" dirty="0">
                <a:solidFill>
                  <a:schemeClr val="accent5">
                    <a:lumMod val="75000"/>
                  </a:schemeClr>
                </a:solidFill>
                <a:latin typeface="Arial Narrow" pitchFamily="34" charset="0"/>
                <a:ea typeface="Batang" pitchFamily="18" charset="-127"/>
              </a:rPr>
              <a:t>городского Совета депутатов </a:t>
            </a:r>
            <a:r>
              <a:rPr lang="ru-RU" i="1" dirty="0" smtClean="0">
                <a:solidFill>
                  <a:schemeClr val="accent5">
                    <a:lumMod val="75000"/>
                  </a:schemeClr>
                </a:solidFill>
                <a:latin typeface="Arial Narrow" pitchFamily="34" charset="0"/>
                <a:ea typeface="Batang" pitchFamily="18" charset="-127"/>
              </a:rPr>
              <a:t>трудящихся </a:t>
            </a:r>
            <a:r>
              <a:rPr lang="ru-RU" i="1" dirty="0">
                <a:solidFill>
                  <a:schemeClr val="accent5">
                    <a:lumMod val="75000"/>
                  </a:schemeClr>
                </a:solidFill>
                <a:latin typeface="Arial Narrow" pitchFamily="34" charset="0"/>
                <a:ea typeface="Batang" pitchFamily="18" charset="-127"/>
              </a:rPr>
              <a:t>было принято решение о подготовке </a:t>
            </a:r>
            <a:r>
              <a:rPr lang="ru-RU" i="1" dirty="0" smtClean="0">
                <a:solidFill>
                  <a:schemeClr val="accent5">
                    <a:lumMod val="75000"/>
                  </a:schemeClr>
                </a:solidFill>
                <a:latin typeface="Arial Narrow" pitchFamily="34" charset="0"/>
                <a:ea typeface="Batang" pitchFamily="18" charset="-127"/>
              </a:rPr>
              <a:t>помещения </a:t>
            </a:r>
            <a:r>
              <a:rPr lang="ru-RU" i="1" dirty="0">
                <a:solidFill>
                  <a:schemeClr val="accent5">
                    <a:lumMod val="75000"/>
                  </a:schemeClr>
                </a:solidFill>
                <a:latin typeface="Arial Narrow" pitchFamily="34" charset="0"/>
                <a:ea typeface="Batang" pitchFamily="18" charset="-127"/>
              </a:rPr>
              <a:t>для городского архива и об утверждении </a:t>
            </a:r>
            <a:endParaRPr lang="ru-RU" i="1" dirty="0" smtClean="0">
              <a:solidFill>
                <a:schemeClr val="accent5">
                  <a:lumMod val="75000"/>
                </a:schemeClr>
              </a:solidFill>
              <a:latin typeface="Arial Narrow" pitchFamily="34" charset="0"/>
              <a:ea typeface="Batang" pitchFamily="18" charset="-127"/>
            </a:endParaRPr>
          </a:p>
          <a:p>
            <a:pPr marL="0" indent="0">
              <a:spcBef>
                <a:spcPts val="0"/>
              </a:spcBef>
              <a:buNone/>
            </a:pPr>
            <a:r>
              <a:rPr lang="ru-RU" i="1" dirty="0" smtClean="0">
                <a:solidFill>
                  <a:schemeClr val="accent5">
                    <a:lumMod val="75000"/>
                  </a:schemeClr>
                </a:solidFill>
                <a:latin typeface="Arial Narrow" pitchFamily="34" charset="0"/>
                <a:ea typeface="Batang" pitchFamily="18" charset="-127"/>
              </a:rPr>
              <a:t>штатной </a:t>
            </a:r>
            <a:r>
              <a:rPr lang="ru-RU" i="1" dirty="0">
                <a:solidFill>
                  <a:schemeClr val="accent5">
                    <a:lumMod val="75000"/>
                  </a:schemeClr>
                </a:solidFill>
                <a:latin typeface="Arial Narrow" pitchFamily="34" charset="0"/>
                <a:ea typeface="Batang" pitchFamily="18" charset="-127"/>
              </a:rPr>
              <a:t>единицы архивариуса  </a:t>
            </a:r>
            <a:r>
              <a:rPr lang="ru-RU" b="1" i="1" u="sng" dirty="0">
                <a:solidFill>
                  <a:schemeClr val="accent5">
                    <a:lumMod val="75000"/>
                  </a:schemeClr>
                </a:solidFill>
                <a:latin typeface="Arial Narrow" pitchFamily="34" charset="0"/>
                <a:ea typeface="Batang" pitchFamily="18" charset="-127"/>
              </a:rPr>
              <a:t>(протокол от 10 марта 1941г. № 8).</a:t>
            </a:r>
            <a:endParaRPr lang="ru-RU" b="1" u="sng" dirty="0">
              <a:solidFill>
                <a:schemeClr val="accent5">
                  <a:lumMod val="75000"/>
                </a:schemeClr>
              </a:solidFill>
              <a:latin typeface="Arial Narrow" pitchFamily="34" charset="0"/>
            </a:endParaRPr>
          </a:p>
          <a:p>
            <a:endParaRPr lang="ru-RU" dirty="0"/>
          </a:p>
        </p:txBody>
      </p:sp>
      <p:pic>
        <p:nvPicPr>
          <p:cNvPr id="4" name="Picture 3" descr="Kara"/>
          <p:cNvPicPr>
            <a:picLocks noChangeAspect="1" noChangeArrowheads="1"/>
          </p:cNvPicPr>
          <p:nvPr/>
        </p:nvPicPr>
        <p:blipFill>
          <a:blip r:embed="rId3" cstate="print"/>
          <a:srcRect/>
          <a:stretch>
            <a:fillRect/>
          </a:stretch>
        </p:blipFill>
        <p:spPr bwMode="auto">
          <a:xfrm>
            <a:off x="838200" y="365125"/>
            <a:ext cx="2274277" cy="3037498"/>
          </a:xfrm>
          <a:prstGeom prst="rect">
            <a:avLst/>
          </a:prstGeom>
          <a:noFill/>
          <a:ln w="9525">
            <a:noFill/>
            <a:miter lim="800000"/>
            <a:headEnd/>
            <a:tailEnd/>
          </a:ln>
        </p:spPr>
      </p:pic>
      <p:pic>
        <p:nvPicPr>
          <p:cNvPr id="6" name="Picture 4" descr="\\Архив-пк\мои документы\фото\сканированые запросы\P1000193.JPG"/>
          <p:cNvPicPr>
            <a:picLocks noChangeAspect="1" noChangeArrowheads="1"/>
          </p:cNvPicPr>
          <p:nvPr/>
        </p:nvPicPr>
        <p:blipFill>
          <a:blip r:embed="rId4" cstate="print"/>
          <a:srcRect/>
          <a:stretch>
            <a:fillRect/>
          </a:stretch>
        </p:blipFill>
        <p:spPr bwMode="auto">
          <a:xfrm>
            <a:off x="4093786" y="772805"/>
            <a:ext cx="3571899" cy="23812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5" descr="\\Архив-пк\мои документы\фото\сканированые запросы\P1000194.JPG"/>
          <p:cNvPicPr>
            <a:picLocks noChangeAspect="1" noChangeArrowheads="1"/>
          </p:cNvPicPr>
          <p:nvPr/>
        </p:nvPicPr>
        <p:blipFill>
          <a:blip r:embed="rId5" cstate="print"/>
          <a:srcRect/>
          <a:stretch>
            <a:fillRect/>
          </a:stretch>
        </p:blipFill>
        <p:spPr bwMode="auto">
          <a:xfrm>
            <a:off x="8029539" y="1963438"/>
            <a:ext cx="3500462" cy="23574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255262996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advClick="0" advTm="6028">
        <p15:prstTrans prst="curtains"/>
      </p:transition>
    </mc:Choice>
    <mc:Fallback>
      <p:transition spd="slow" advClick="0" advTm="602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Z:\фото архива\Архив фото\P1000281.JPG"/>
          <p:cNvPicPr>
            <a:picLocks noChangeAspect="1" noChangeArrowheads="1"/>
          </p:cNvPicPr>
          <p:nvPr/>
        </p:nvPicPr>
        <p:blipFill>
          <a:blip r:embed="rId2" cstate="print"/>
          <a:srcRect/>
          <a:stretch>
            <a:fillRect/>
          </a:stretch>
        </p:blipFill>
        <p:spPr bwMode="auto">
          <a:xfrm>
            <a:off x="2965539" y="365125"/>
            <a:ext cx="2304256" cy="3072341"/>
          </a:xfrm>
          <a:prstGeom prst="rect">
            <a:avLst/>
          </a:prstGeom>
          <a:noFill/>
        </p:spPr>
      </p:pic>
      <p:sp>
        <p:nvSpPr>
          <p:cNvPr id="7" name="Объект 6"/>
          <p:cNvSpPr>
            <a:spLocks noGrp="1"/>
          </p:cNvSpPr>
          <p:nvPr>
            <p:ph idx="1"/>
          </p:nvPr>
        </p:nvSpPr>
        <p:spPr/>
        <p:txBody>
          <a:bodyPr>
            <a:normAutofit/>
          </a:bodyPr>
          <a:lstStyle/>
          <a:p>
            <a:endParaRPr lang="ru-RU" sz="2000" b="1" i="1" dirty="0" smtClean="0">
              <a:solidFill>
                <a:schemeClr val="accent5">
                  <a:lumMod val="75000"/>
                </a:schemeClr>
              </a:solidFill>
              <a:effectLst>
                <a:outerShdw blurRad="38100" dist="38100" dir="2700000" algn="tl">
                  <a:srgbClr val="000000">
                    <a:alpha val="43137"/>
                  </a:srgbClr>
                </a:outerShdw>
              </a:effectLst>
              <a:latin typeface="Times New Roman" panose="02020603050405020304" pitchFamily="18" charset="0"/>
              <a:ea typeface="Batang" pitchFamily="18" charset="-127"/>
              <a:cs typeface="Times New Roman" panose="02020603050405020304" pitchFamily="18" charset="0"/>
            </a:endParaRPr>
          </a:p>
          <a:p>
            <a:endParaRPr lang="ru-RU" sz="2000" b="1" i="1" dirty="0">
              <a:solidFill>
                <a:schemeClr val="accent5">
                  <a:lumMod val="75000"/>
                </a:schemeClr>
              </a:solidFill>
              <a:effectLst>
                <a:outerShdw blurRad="38100" dist="38100" dir="2700000" algn="tl">
                  <a:srgbClr val="000000">
                    <a:alpha val="43137"/>
                  </a:srgbClr>
                </a:outerShdw>
              </a:effectLst>
              <a:latin typeface="Times New Roman" panose="02020603050405020304" pitchFamily="18" charset="0"/>
              <a:ea typeface="Batang" pitchFamily="18" charset="-127"/>
              <a:cs typeface="Times New Roman" panose="02020603050405020304" pitchFamily="18" charset="0"/>
            </a:endParaRPr>
          </a:p>
          <a:p>
            <a:endParaRPr lang="ru-RU" sz="2000" b="1" i="1" dirty="0" smtClean="0">
              <a:solidFill>
                <a:schemeClr val="accent5">
                  <a:lumMod val="75000"/>
                </a:schemeClr>
              </a:solidFill>
              <a:effectLst>
                <a:outerShdw blurRad="38100" dist="38100" dir="2700000" algn="tl">
                  <a:srgbClr val="000000">
                    <a:alpha val="43137"/>
                  </a:srgbClr>
                </a:outerShdw>
              </a:effectLst>
              <a:latin typeface="Times New Roman" panose="02020603050405020304" pitchFamily="18" charset="0"/>
              <a:ea typeface="Batang" pitchFamily="18" charset="-127"/>
              <a:cs typeface="Times New Roman" panose="02020603050405020304" pitchFamily="18" charset="0"/>
            </a:endParaRPr>
          </a:p>
          <a:p>
            <a:endParaRPr lang="ru-RU" sz="2000" b="1" i="1" dirty="0">
              <a:solidFill>
                <a:schemeClr val="accent5">
                  <a:lumMod val="75000"/>
                </a:schemeClr>
              </a:solidFill>
              <a:effectLst>
                <a:outerShdw blurRad="38100" dist="38100" dir="2700000" algn="tl">
                  <a:srgbClr val="000000">
                    <a:alpha val="43137"/>
                  </a:srgbClr>
                </a:outerShdw>
              </a:effectLst>
              <a:latin typeface="Times New Roman" panose="02020603050405020304" pitchFamily="18" charset="0"/>
              <a:ea typeface="Batang" pitchFamily="18" charset="-127"/>
              <a:cs typeface="Times New Roman" panose="02020603050405020304" pitchFamily="18" charset="0"/>
            </a:endParaRPr>
          </a:p>
          <a:p>
            <a:pPr marL="0" indent="0">
              <a:buNone/>
            </a:pPr>
            <a:r>
              <a:rPr lang="ru-RU" sz="2000" b="1" i="1" dirty="0" smtClean="0">
                <a:solidFill>
                  <a:schemeClr val="accent5">
                    <a:lumMod val="75000"/>
                  </a:schemeClr>
                </a:solidFill>
                <a:effectLst>
                  <a:outerShdw blurRad="38100" dist="38100" dir="2700000" algn="tl">
                    <a:srgbClr val="000000">
                      <a:alpha val="43137"/>
                    </a:srgbClr>
                  </a:outerShdw>
                </a:effectLst>
                <a:latin typeface="Times New Roman" panose="02020603050405020304" pitchFamily="18" charset="0"/>
                <a:ea typeface="Batang" pitchFamily="18" charset="-127"/>
                <a:cs typeface="Times New Roman" panose="02020603050405020304" pitchFamily="18" charset="0"/>
              </a:rPr>
              <a:t>С </a:t>
            </a:r>
            <a:r>
              <a:rPr lang="ru-RU" sz="2000" b="1" i="1" dirty="0">
                <a:solidFill>
                  <a:schemeClr val="accent5">
                    <a:lumMod val="75000"/>
                  </a:schemeClr>
                </a:solidFill>
                <a:effectLst>
                  <a:outerShdw blurRad="38100" dist="38100" dir="2700000" algn="tl">
                    <a:srgbClr val="000000">
                      <a:alpha val="43137"/>
                    </a:srgbClr>
                  </a:outerShdw>
                </a:effectLst>
                <a:latin typeface="Times New Roman" panose="02020603050405020304" pitchFamily="18" charset="0"/>
                <a:ea typeface="Batang" pitchFamily="18" charset="-127"/>
                <a:cs typeface="Times New Roman" panose="02020603050405020304" pitchFamily="18" charset="0"/>
              </a:rPr>
              <a:t>1941 по 1961 год городской архив подчинялся НКВД. </a:t>
            </a:r>
            <a:br>
              <a:rPr lang="ru-RU" sz="2000" b="1" i="1" dirty="0">
                <a:solidFill>
                  <a:schemeClr val="accent5">
                    <a:lumMod val="75000"/>
                  </a:schemeClr>
                </a:solidFill>
                <a:effectLst>
                  <a:outerShdw blurRad="38100" dist="38100" dir="2700000" algn="tl">
                    <a:srgbClr val="000000">
                      <a:alpha val="43137"/>
                    </a:srgbClr>
                  </a:outerShdw>
                </a:effectLst>
                <a:latin typeface="Times New Roman" panose="02020603050405020304" pitchFamily="18" charset="0"/>
                <a:ea typeface="Batang" pitchFamily="18" charset="-127"/>
                <a:cs typeface="Times New Roman" panose="02020603050405020304" pitchFamily="18" charset="0"/>
              </a:rPr>
            </a:br>
            <a:r>
              <a:rPr lang="ru-RU" sz="2000" b="1" i="1" dirty="0">
                <a:solidFill>
                  <a:schemeClr val="accent5">
                    <a:lumMod val="75000"/>
                  </a:schemeClr>
                </a:solidFill>
                <a:effectLst>
                  <a:outerShdw blurRad="38100" dist="38100" dir="2700000" algn="tl">
                    <a:srgbClr val="000000">
                      <a:alpha val="43137"/>
                    </a:srgbClr>
                  </a:outerShdw>
                </a:effectLst>
                <a:latin typeface="Times New Roman" panose="02020603050405020304" pitchFamily="18" charset="0"/>
                <a:ea typeface="Batang" pitchFamily="18" charset="-127"/>
                <a:cs typeface="Times New Roman" panose="02020603050405020304" pitchFamily="18" charset="0"/>
              </a:rPr>
              <a:t>С 1962 года городской архив был передан в подчинение </a:t>
            </a:r>
            <a:r>
              <a:rPr lang="ru-RU" sz="2000" b="1" i="1" dirty="0" err="1">
                <a:solidFill>
                  <a:schemeClr val="accent5">
                    <a:lumMod val="75000"/>
                  </a:schemeClr>
                </a:solidFill>
                <a:effectLst>
                  <a:outerShdw blurRad="38100" dist="38100" dir="2700000" algn="tl">
                    <a:srgbClr val="000000">
                      <a:alpha val="43137"/>
                    </a:srgbClr>
                  </a:outerShdw>
                </a:effectLst>
                <a:latin typeface="Times New Roman" panose="02020603050405020304" pitchFamily="18" charset="0"/>
                <a:ea typeface="Batang" pitchFamily="18" charset="-127"/>
                <a:cs typeface="Times New Roman" panose="02020603050405020304" pitchFamily="18" charset="0"/>
              </a:rPr>
              <a:t>Карабашского</a:t>
            </a:r>
            <a:r>
              <a:rPr lang="ru-RU" sz="2000" b="1" i="1" dirty="0">
                <a:solidFill>
                  <a:schemeClr val="accent5">
                    <a:lumMod val="75000"/>
                  </a:schemeClr>
                </a:solidFill>
                <a:effectLst>
                  <a:outerShdw blurRad="38100" dist="38100" dir="2700000" algn="tl">
                    <a:srgbClr val="000000">
                      <a:alpha val="43137"/>
                    </a:srgbClr>
                  </a:outerShdw>
                </a:effectLst>
                <a:latin typeface="Times New Roman" panose="02020603050405020304" pitchFamily="18" charset="0"/>
                <a:ea typeface="Batang" pitchFamily="18" charset="-127"/>
                <a:cs typeface="Times New Roman" panose="02020603050405020304" pitchFamily="18" charset="0"/>
              </a:rPr>
              <a:t> городского Совета депутатов трудящихся. </a:t>
            </a:r>
          </a:p>
          <a:p>
            <a:pPr marL="0" indent="0">
              <a:buNone/>
            </a:pPr>
            <a:r>
              <a:rPr lang="ru-RU" sz="2000" b="1" i="1" dirty="0">
                <a:solidFill>
                  <a:schemeClr val="accent5">
                    <a:lumMod val="75000"/>
                  </a:schemeClr>
                </a:solidFill>
                <a:effectLst>
                  <a:outerShdw blurRad="38100" dist="38100" dir="2700000" algn="tl">
                    <a:srgbClr val="000000">
                      <a:alpha val="43137"/>
                    </a:srgbClr>
                  </a:outerShdw>
                </a:effectLst>
                <a:latin typeface="Times New Roman" panose="02020603050405020304" pitchFamily="18" charset="0"/>
                <a:ea typeface="Batang" pitchFamily="18" charset="-127"/>
                <a:cs typeface="Times New Roman" panose="02020603050405020304" pitchFamily="18" charset="0"/>
              </a:rPr>
              <a:t>В 1988 году городской архив переименовали в архивный отдел исполнительного комитета </a:t>
            </a:r>
            <a:r>
              <a:rPr lang="ru-RU" sz="2000" b="1" i="1" dirty="0" err="1">
                <a:solidFill>
                  <a:schemeClr val="accent5">
                    <a:lumMod val="75000"/>
                  </a:schemeClr>
                </a:solidFill>
                <a:effectLst>
                  <a:outerShdw blurRad="38100" dist="38100" dir="2700000" algn="tl">
                    <a:srgbClr val="000000">
                      <a:alpha val="43137"/>
                    </a:srgbClr>
                  </a:outerShdw>
                </a:effectLst>
                <a:latin typeface="Times New Roman" panose="02020603050405020304" pitchFamily="18" charset="0"/>
                <a:ea typeface="Batang" pitchFamily="18" charset="-127"/>
                <a:cs typeface="Times New Roman" panose="02020603050405020304" pitchFamily="18" charset="0"/>
              </a:rPr>
              <a:t>Карабашского</a:t>
            </a:r>
            <a:r>
              <a:rPr lang="ru-RU" sz="2000" b="1" i="1" dirty="0">
                <a:solidFill>
                  <a:schemeClr val="accent5">
                    <a:lumMod val="75000"/>
                  </a:schemeClr>
                </a:solidFill>
                <a:effectLst>
                  <a:outerShdw blurRad="38100" dist="38100" dir="2700000" algn="tl">
                    <a:srgbClr val="000000">
                      <a:alpha val="43137"/>
                    </a:srgbClr>
                  </a:outerShdw>
                </a:effectLst>
                <a:latin typeface="Times New Roman" panose="02020603050405020304" pitchFamily="18" charset="0"/>
                <a:ea typeface="Batang" pitchFamily="18" charset="-127"/>
                <a:cs typeface="Times New Roman" panose="02020603050405020304" pitchFamily="18" charset="0"/>
              </a:rPr>
              <a:t> городского Совета народных депутатов. </a:t>
            </a:r>
          </a:p>
          <a:p>
            <a:pPr marL="0" indent="0">
              <a:buNone/>
            </a:pPr>
            <a:r>
              <a:rPr lang="ru-RU" sz="2000" b="1" i="1" dirty="0">
                <a:solidFill>
                  <a:schemeClr val="accent5">
                    <a:lumMod val="75000"/>
                  </a:schemeClr>
                </a:solidFill>
                <a:effectLst>
                  <a:outerShdw blurRad="38100" dist="38100" dir="2700000" algn="tl">
                    <a:srgbClr val="000000">
                      <a:alpha val="43137"/>
                    </a:srgbClr>
                  </a:outerShdw>
                </a:effectLst>
                <a:latin typeface="Times New Roman" panose="02020603050405020304" pitchFamily="18" charset="0"/>
                <a:ea typeface="Batang" pitchFamily="18" charset="-127"/>
                <a:cs typeface="Times New Roman" panose="02020603050405020304" pitchFamily="18" charset="0"/>
              </a:rPr>
              <a:t>В декабре 1991 года, при формировании администрации города Карабаша, архивный отдел стал отделом администрации города. </a:t>
            </a:r>
          </a:p>
          <a:p>
            <a:pPr marL="0" indent="0">
              <a:buNone/>
            </a:pPr>
            <a:r>
              <a:rPr lang="ru-RU" sz="2000" b="1" i="1" dirty="0">
                <a:solidFill>
                  <a:schemeClr val="accent5">
                    <a:lumMod val="75000"/>
                  </a:schemeClr>
                </a:solidFill>
                <a:effectLst>
                  <a:outerShdw blurRad="38100" dist="38100" dir="2700000" algn="tl">
                    <a:srgbClr val="000000">
                      <a:alpha val="43137"/>
                    </a:srgbClr>
                  </a:outerShdw>
                </a:effectLst>
                <a:latin typeface="Times New Roman" panose="02020603050405020304" pitchFamily="18" charset="0"/>
                <a:ea typeface="Batang" pitchFamily="18" charset="-127"/>
                <a:cs typeface="Times New Roman" panose="02020603050405020304" pitchFamily="18" charset="0"/>
              </a:rPr>
              <a:t>С 2005 года –  архивный отдел администрации </a:t>
            </a:r>
            <a:r>
              <a:rPr lang="ru-RU" sz="2000" b="1" i="1" dirty="0" err="1">
                <a:solidFill>
                  <a:schemeClr val="accent5">
                    <a:lumMod val="75000"/>
                  </a:schemeClr>
                </a:solidFill>
                <a:effectLst>
                  <a:outerShdw blurRad="38100" dist="38100" dir="2700000" algn="tl">
                    <a:srgbClr val="000000">
                      <a:alpha val="43137"/>
                    </a:srgbClr>
                  </a:outerShdw>
                </a:effectLst>
                <a:latin typeface="Times New Roman" panose="02020603050405020304" pitchFamily="18" charset="0"/>
                <a:ea typeface="Batang" pitchFamily="18" charset="-127"/>
                <a:cs typeface="Times New Roman" panose="02020603050405020304" pitchFamily="18" charset="0"/>
              </a:rPr>
              <a:t>Карабашского</a:t>
            </a:r>
            <a:r>
              <a:rPr lang="ru-RU" sz="2000" b="1" i="1" dirty="0">
                <a:solidFill>
                  <a:schemeClr val="accent5">
                    <a:lumMod val="75000"/>
                  </a:schemeClr>
                </a:solidFill>
                <a:effectLst>
                  <a:outerShdw blurRad="38100" dist="38100" dir="2700000" algn="tl">
                    <a:srgbClr val="000000">
                      <a:alpha val="43137"/>
                    </a:srgbClr>
                  </a:outerShdw>
                </a:effectLst>
                <a:latin typeface="Times New Roman" panose="02020603050405020304" pitchFamily="18" charset="0"/>
                <a:ea typeface="Batang" pitchFamily="18" charset="-127"/>
                <a:cs typeface="Times New Roman" panose="02020603050405020304" pitchFamily="18" charset="0"/>
              </a:rPr>
              <a:t> городского округа.</a:t>
            </a:r>
          </a:p>
          <a:p>
            <a:endParaRPr lang="ru-RU" dirty="0">
              <a:solidFill>
                <a:schemeClr val="accent5">
                  <a:lumMod val="75000"/>
                </a:schemeClr>
              </a:solidFill>
            </a:endParaRPr>
          </a:p>
        </p:txBody>
      </p:sp>
      <p:pic>
        <p:nvPicPr>
          <p:cNvPr id="8" name="Picture 3" descr="Z:\фото архива\Архив фото\описи фондов.jpg"/>
          <p:cNvPicPr>
            <a:picLocks noChangeAspect="1" noChangeArrowheads="1"/>
          </p:cNvPicPr>
          <p:nvPr/>
        </p:nvPicPr>
        <p:blipFill>
          <a:blip r:embed="rId3" cstate="print"/>
          <a:srcRect/>
          <a:stretch>
            <a:fillRect/>
          </a:stretch>
        </p:blipFill>
        <p:spPr bwMode="auto">
          <a:xfrm>
            <a:off x="5754759" y="365125"/>
            <a:ext cx="2286581" cy="3072341"/>
          </a:xfrm>
          <a:prstGeom prst="rect">
            <a:avLst/>
          </a:prstGeom>
          <a:noFill/>
        </p:spPr>
      </p:pic>
    </p:spTree>
    <p:extLst>
      <p:ext uri="{BB962C8B-B14F-4D97-AF65-F5344CB8AC3E}">
        <p14:creationId xmlns:p14="http://schemas.microsoft.com/office/powerpoint/2010/main" val="163321689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6028">
        <p15:prstTrans prst="wind"/>
      </p:transition>
    </mc:Choice>
    <mc:Fallback>
      <p:transition spd="slow" advClick="0" advTm="6028">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3200" dirty="0">
                <a:solidFill>
                  <a:schemeClr val="accent5">
                    <a:lumMod val="75000"/>
                  </a:schemeClr>
                </a:solidFill>
                <a:latin typeface="Times New Roman" panose="02020603050405020304" pitchFamily="18" charset="0"/>
                <a:ea typeface="Arial Unicode MS" pitchFamily="34" charset="-128"/>
                <a:cs typeface="Times New Roman" panose="02020603050405020304" pitchFamily="18" charset="0"/>
              </a:rPr>
              <a:t>В архивном отделе хранятся документы  постоянного хранения, по личному составу , фото и видеодокументы за </a:t>
            </a:r>
            <a:r>
              <a:rPr lang="ru-RU" sz="3200" b="1" dirty="0" smtClean="0">
                <a:solidFill>
                  <a:schemeClr val="accent5">
                    <a:lumMod val="75000"/>
                  </a:schemeClr>
                </a:solidFill>
                <a:latin typeface="Times New Roman" panose="02020603050405020304" pitchFamily="18" charset="0"/>
                <a:ea typeface="Arial Unicode MS" pitchFamily="34" charset="-128"/>
                <a:cs typeface="Times New Roman" panose="02020603050405020304" pitchFamily="18" charset="0"/>
              </a:rPr>
              <a:t>1910-2016 </a:t>
            </a:r>
            <a:r>
              <a:rPr lang="ru-RU" sz="3200" dirty="0">
                <a:solidFill>
                  <a:schemeClr val="accent5">
                    <a:lumMod val="75000"/>
                  </a:schemeClr>
                </a:solidFill>
                <a:latin typeface="Times New Roman" panose="02020603050405020304" pitchFamily="18" charset="0"/>
                <a:ea typeface="Arial Unicode MS" pitchFamily="34" charset="-128"/>
                <a:cs typeface="Times New Roman" panose="02020603050405020304" pitchFamily="18" charset="0"/>
              </a:rPr>
              <a:t>годы</a:t>
            </a:r>
          </a:p>
        </p:txBody>
      </p:sp>
      <p:pic>
        <p:nvPicPr>
          <p:cNvPr id="4" name="Picture 3" descr="C:\Users\Архив\Desktop\Мои документы\Архивный отдел\Выставки, уроки, презентации\Презентации\Коллектив бригады М.Шафикова (шахта Центральная).jpg"/>
          <p:cNvPicPr>
            <a:picLocks noChangeAspect="1" noChangeArrowheads="1"/>
          </p:cNvPicPr>
          <p:nvPr/>
        </p:nvPicPr>
        <p:blipFill>
          <a:blip r:embed="rId2" cstate="print"/>
          <a:srcRect/>
          <a:stretch>
            <a:fillRect/>
          </a:stretch>
        </p:blipFill>
        <p:spPr bwMode="auto">
          <a:xfrm rot="21034184">
            <a:off x="445957" y="2034263"/>
            <a:ext cx="3635896" cy="22733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2" descr="C:\Users\Архив\Desktop\Мои документы\фото\фото скан\ВГСЧ 1961г.jpg"/>
          <p:cNvPicPr>
            <a:picLocks noGrp="1" noChangeAspect="1" noChangeArrowheads="1"/>
          </p:cNvPicPr>
          <p:nvPr>
            <p:ph idx="1"/>
          </p:nvPr>
        </p:nvPicPr>
        <p:blipFill>
          <a:blip r:embed="rId3" cstate="print"/>
          <a:srcRect/>
          <a:stretch>
            <a:fillRect/>
          </a:stretch>
        </p:blipFill>
        <p:spPr bwMode="auto">
          <a:xfrm>
            <a:off x="1661550" y="3576683"/>
            <a:ext cx="4273062" cy="28958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3" descr="C:\Users\Архив\Desktop\Мои документы\фото\Архив фото\стеллажи1.jpg"/>
          <p:cNvPicPr>
            <a:picLocks noChangeAspect="1" noChangeArrowheads="1"/>
          </p:cNvPicPr>
          <p:nvPr/>
        </p:nvPicPr>
        <p:blipFill>
          <a:blip r:embed="rId4" cstate="print"/>
          <a:srcRect/>
          <a:stretch>
            <a:fillRect/>
          </a:stretch>
        </p:blipFill>
        <p:spPr bwMode="auto">
          <a:xfrm>
            <a:off x="9223466" y="1361093"/>
            <a:ext cx="2376264" cy="297480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Picture 2" descr="C:\Users\Архив\Desktop\Мои документы\фото\Архив фото\сталлажи архиохранилища.jpg"/>
          <p:cNvPicPr>
            <a:picLocks noChangeAspect="1" noChangeArrowheads="1"/>
          </p:cNvPicPr>
          <p:nvPr/>
        </p:nvPicPr>
        <p:blipFill>
          <a:blip r:embed="rId5" cstate="print"/>
          <a:srcRect/>
          <a:stretch>
            <a:fillRect/>
          </a:stretch>
        </p:blipFill>
        <p:spPr bwMode="auto">
          <a:xfrm>
            <a:off x="7471027" y="3697892"/>
            <a:ext cx="2592288" cy="277463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Picture 2" descr="C:\Users\lenovo\Desktop\P1010397.jpg"/>
          <p:cNvPicPr>
            <a:picLocks noChangeAspect="1" noChangeArrowheads="1"/>
          </p:cNvPicPr>
          <p:nvPr/>
        </p:nvPicPr>
        <p:blipFill>
          <a:blip r:embed="rId6" cstate="print"/>
          <a:srcRect/>
          <a:stretch>
            <a:fillRect/>
          </a:stretch>
        </p:blipFill>
        <p:spPr bwMode="auto">
          <a:xfrm rot="20747512">
            <a:off x="5145314" y="1572572"/>
            <a:ext cx="2720068" cy="27253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5428240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6028">
        <p15:prstTrans prst="prestige"/>
      </p:transition>
    </mc:Choice>
    <mc:Fallback>
      <p:transition spd="slow" advClick="0" advTm="6028">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53661" y="140061"/>
            <a:ext cx="9969161" cy="2554545"/>
          </a:xfrm>
          <a:prstGeom prst="rect">
            <a:avLst/>
          </a:prstGeom>
          <a:noFill/>
        </p:spPr>
        <p:txBody>
          <a:bodyPr wrap="square" rtlCol="0">
            <a:spAutoFit/>
          </a:bodyPr>
          <a:lstStyle/>
          <a:p>
            <a:r>
              <a:rPr lang="ru-RU" sz="2000" dirty="0" smtClean="0">
                <a:solidFill>
                  <a:schemeClr val="accent2">
                    <a:lumMod val="50000"/>
                  </a:schemeClr>
                </a:solidFill>
                <a:latin typeface="Arial Narrow" pitchFamily="34" charset="0"/>
              </a:rPr>
              <a:t>     </a:t>
            </a:r>
            <a:r>
              <a:rPr lang="ru-RU" sz="2000" dirty="0" smtClean="0">
                <a:solidFill>
                  <a:schemeClr val="accent5">
                    <a:lumMod val="75000"/>
                  </a:schemeClr>
                </a:solidFill>
                <a:latin typeface="Times New Roman" panose="02020603050405020304" pitchFamily="18" charset="0"/>
                <a:cs typeface="Times New Roman" panose="02020603050405020304" pitchFamily="18" charset="0"/>
              </a:rPr>
              <a:t>В </a:t>
            </a:r>
            <a:r>
              <a:rPr lang="ru-RU" sz="2000" dirty="0">
                <a:solidFill>
                  <a:schemeClr val="accent5">
                    <a:lumMod val="75000"/>
                  </a:schemeClr>
                </a:solidFill>
                <a:latin typeface="Times New Roman" panose="02020603050405020304" pitchFamily="18" charset="0"/>
                <a:cs typeface="Times New Roman" panose="02020603050405020304" pitchFamily="18" charset="0"/>
              </a:rPr>
              <a:t>нашем архиве  сегодняшний день на хранении находится </a:t>
            </a:r>
            <a:r>
              <a:rPr lang="ru-RU" sz="2000" b="1" dirty="0" smtClean="0">
                <a:solidFill>
                  <a:schemeClr val="accent5">
                    <a:lumMod val="75000"/>
                  </a:schemeClr>
                </a:solidFill>
                <a:latin typeface="Times New Roman" panose="02020603050405020304" pitchFamily="18" charset="0"/>
                <a:cs typeface="Times New Roman" panose="02020603050405020304" pitchFamily="18" charset="0"/>
              </a:rPr>
              <a:t>39073</a:t>
            </a:r>
            <a:r>
              <a:rPr lang="ru-RU" sz="2000"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2000" b="1" dirty="0">
                <a:solidFill>
                  <a:schemeClr val="accent5">
                    <a:lumMod val="75000"/>
                  </a:schemeClr>
                </a:solidFill>
                <a:latin typeface="Times New Roman" panose="02020603050405020304" pitchFamily="18" charset="0"/>
                <a:cs typeface="Times New Roman" panose="02020603050405020304" pitchFamily="18" charset="0"/>
              </a:rPr>
              <a:t>дел</a:t>
            </a:r>
            <a:r>
              <a:rPr lang="ru-RU" sz="2000" dirty="0">
                <a:solidFill>
                  <a:schemeClr val="accent5">
                    <a:lumMod val="75000"/>
                  </a:schemeClr>
                </a:solidFill>
                <a:latin typeface="Times New Roman" panose="02020603050405020304" pitchFamily="18" charset="0"/>
                <a:cs typeface="Times New Roman" panose="02020603050405020304" pitchFamily="18" charset="0"/>
              </a:rPr>
              <a:t>, из них </a:t>
            </a:r>
            <a:r>
              <a:rPr lang="ru-RU" sz="2000" dirty="0" smtClean="0">
                <a:solidFill>
                  <a:schemeClr val="accent5">
                    <a:lumMod val="75000"/>
                  </a:schemeClr>
                </a:solidFill>
                <a:latin typeface="Times New Roman" panose="02020603050405020304" pitchFamily="18" charset="0"/>
                <a:cs typeface="Times New Roman" panose="02020603050405020304" pitchFamily="18" charset="0"/>
              </a:rPr>
              <a:t>21277 </a:t>
            </a:r>
            <a:r>
              <a:rPr lang="ru-RU" sz="2000" dirty="0">
                <a:solidFill>
                  <a:schemeClr val="accent5">
                    <a:lumMod val="75000"/>
                  </a:schemeClr>
                </a:solidFill>
                <a:latin typeface="Times New Roman" panose="02020603050405020304" pitchFamily="18" charset="0"/>
                <a:cs typeface="Times New Roman" panose="02020603050405020304" pitchFamily="18" charset="0"/>
              </a:rPr>
              <a:t>дел постоянного хранения, </a:t>
            </a:r>
            <a:r>
              <a:rPr lang="ru-RU" sz="2000" dirty="0" smtClean="0">
                <a:solidFill>
                  <a:schemeClr val="accent5">
                    <a:lumMod val="75000"/>
                  </a:schemeClr>
                </a:solidFill>
                <a:latin typeface="Times New Roman" panose="02020603050405020304" pitchFamily="18" charset="0"/>
                <a:cs typeface="Times New Roman" panose="02020603050405020304" pitchFamily="18" charset="0"/>
              </a:rPr>
              <a:t>16706 </a:t>
            </a:r>
            <a:r>
              <a:rPr lang="ru-RU" sz="2000" dirty="0">
                <a:solidFill>
                  <a:schemeClr val="accent5">
                    <a:lumMod val="75000"/>
                  </a:schemeClr>
                </a:solidFill>
                <a:latin typeface="Times New Roman" panose="02020603050405020304" pitchFamily="18" charset="0"/>
                <a:cs typeface="Times New Roman" panose="02020603050405020304" pitchFamily="18" charset="0"/>
              </a:rPr>
              <a:t>дел по личному составу, 658 фотодокументов и 432 видеодокумента объединенных в </a:t>
            </a:r>
            <a:r>
              <a:rPr lang="ru-RU" sz="2000" b="1" dirty="0">
                <a:solidFill>
                  <a:schemeClr val="accent5">
                    <a:lumMod val="75000"/>
                  </a:schemeClr>
                </a:solidFill>
                <a:latin typeface="Times New Roman" panose="02020603050405020304" pitchFamily="18" charset="0"/>
                <a:cs typeface="Times New Roman" panose="02020603050405020304" pitchFamily="18" charset="0"/>
              </a:rPr>
              <a:t>104 фонда</a:t>
            </a:r>
            <a:r>
              <a:rPr lang="ru-RU" sz="2000" dirty="0">
                <a:solidFill>
                  <a:schemeClr val="accent5">
                    <a:lumMod val="75000"/>
                  </a:schemeClr>
                </a:solidFill>
                <a:latin typeface="Times New Roman" panose="02020603050405020304" pitchFamily="18" charset="0"/>
                <a:cs typeface="Times New Roman" panose="02020603050405020304" pitchFamily="18" charset="0"/>
              </a:rPr>
              <a:t>.</a:t>
            </a:r>
          </a:p>
          <a:p>
            <a:r>
              <a:rPr lang="ru-RU" sz="2000" dirty="0" smtClean="0">
                <a:solidFill>
                  <a:schemeClr val="accent5">
                    <a:lumMod val="75000"/>
                  </a:schemeClr>
                </a:solidFill>
                <a:latin typeface="Times New Roman" panose="02020603050405020304" pitchFamily="18" charset="0"/>
                <a:cs typeface="Times New Roman" panose="02020603050405020304" pitchFamily="18" charset="0"/>
              </a:rPr>
              <a:t>     Основу </a:t>
            </a:r>
            <a:r>
              <a:rPr lang="ru-RU" sz="2000" dirty="0">
                <a:solidFill>
                  <a:schemeClr val="accent5">
                    <a:lumMod val="75000"/>
                  </a:schemeClr>
                </a:solidFill>
                <a:latin typeface="Times New Roman" panose="02020603050405020304" pitchFamily="18" charset="0"/>
                <a:cs typeface="Times New Roman" panose="02020603050405020304" pitchFamily="18" charset="0"/>
              </a:rPr>
              <a:t>составляют фонды </a:t>
            </a:r>
            <a:r>
              <a:rPr lang="ru-RU" sz="2000" b="1" dirty="0">
                <a:solidFill>
                  <a:schemeClr val="accent5">
                    <a:lumMod val="75000"/>
                  </a:schemeClr>
                </a:solidFill>
                <a:latin typeface="Times New Roman" panose="02020603050405020304" pitchFamily="18" charset="0"/>
                <a:cs typeface="Times New Roman" panose="02020603050405020304" pitchFamily="18" charset="0"/>
              </a:rPr>
              <a:t>№ 25 </a:t>
            </a:r>
            <a:r>
              <a:rPr lang="ru-RU" sz="2000" dirty="0">
                <a:solidFill>
                  <a:schemeClr val="accent5">
                    <a:lumMod val="75000"/>
                  </a:schemeClr>
                </a:solidFill>
                <a:latin typeface="Times New Roman" panose="02020603050405020304" pitchFamily="18" charset="0"/>
                <a:cs typeface="Times New Roman" panose="02020603050405020304" pitchFamily="18" charset="0"/>
              </a:rPr>
              <a:t>«ОАО «Карабашский медеплавильный комбинат</a:t>
            </a:r>
            <a:r>
              <a:rPr lang="ru-RU" sz="2000"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20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ru-RU" sz="2000" b="1" dirty="0">
                <a:solidFill>
                  <a:schemeClr val="accent5">
                    <a:lumMod val="75000"/>
                  </a:schemeClr>
                </a:solidFill>
                <a:latin typeface="Times New Roman" panose="02020603050405020304" pitchFamily="18" charset="0"/>
                <a:cs typeface="Times New Roman" panose="02020603050405020304" pitchFamily="18" charset="0"/>
              </a:rPr>
              <a:t>31</a:t>
            </a:r>
            <a:r>
              <a:rPr lang="ru-RU" sz="2000" dirty="0">
                <a:solidFill>
                  <a:schemeClr val="accent5">
                    <a:lumMod val="75000"/>
                  </a:schemeClr>
                </a:solidFill>
                <a:latin typeface="Times New Roman" panose="02020603050405020304" pitchFamily="18" charset="0"/>
                <a:cs typeface="Times New Roman" panose="02020603050405020304" pitchFamily="18" charset="0"/>
              </a:rPr>
              <a:t> «Карабашский городской Совет народных депутатов»; </a:t>
            </a:r>
            <a:r>
              <a:rPr lang="ru-RU" sz="2000" b="1" dirty="0">
                <a:solidFill>
                  <a:schemeClr val="accent5">
                    <a:lumMod val="75000"/>
                  </a:schemeClr>
                </a:solidFill>
                <a:latin typeface="Times New Roman" panose="02020603050405020304" pitchFamily="18" charset="0"/>
                <a:cs typeface="Times New Roman" panose="02020603050405020304" pitchFamily="18" charset="0"/>
              </a:rPr>
              <a:t>№ 115 </a:t>
            </a:r>
            <a:r>
              <a:rPr lang="ru-RU" sz="2000" dirty="0">
                <a:solidFill>
                  <a:schemeClr val="accent5">
                    <a:lumMod val="75000"/>
                  </a:schemeClr>
                </a:solidFill>
                <a:latin typeface="Times New Roman" panose="02020603050405020304" pitchFamily="18" charset="0"/>
                <a:cs typeface="Times New Roman" panose="02020603050405020304" pitchFamily="18" charset="0"/>
              </a:rPr>
              <a:t>«ОАО «Октябрь» (бывший филиал Каменск-Уральского радиозавода); </a:t>
            </a:r>
            <a:r>
              <a:rPr lang="ru-RU" sz="2000" b="1" dirty="0">
                <a:solidFill>
                  <a:schemeClr val="accent5">
                    <a:lumMod val="75000"/>
                  </a:schemeClr>
                </a:solidFill>
                <a:latin typeface="Times New Roman" panose="02020603050405020304" pitchFamily="18" charset="0"/>
                <a:cs typeface="Times New Roman" panose="02020603050405020304" pitchFamily="18" charset="0"/>
              </a:rPr>
              <a:t>№ 37 </a:t>
            </a:r>
            <a:r>
              <a:rPr lang="ru-RU" sz="2000" dirty="0">
                <a:solidFill>
                  <a:schemeClr val="accent5">
                    <a:lumMod val="75000"/>
                  </a:schemeClr>
                </a:solidFill>
                <a:latin typeface="Times New Roman" panose="02020603050405020304" pitchFamily="18" charset="0"/>
                <a:cs typeface="Times New Roman" panose="02020603050405020304" pitchFamily="18" charset="0"/>
              </a:rPr>
              <a:t>«ОАО «Шахта «Центральная»; </a:t>
            </a:r>
            <a:r>
              <a:rPr lang="ru-RU" sz="2000" b="1" dirty="0">
                <a:solidFill>
                  <a:schemeClr val="accent5">
                    <a:lumMod val="75000"/>
                  </a:schemeClr>
                </a:solidFill>
                <a:latin typeface="Times New Roman" panose="02020603050405020304" pitchFamily="18" charset="0"/>
                <a:cs typeface="Times New Roman" panose="02020603050405020304" pitchFamily="18" charset="0"/>
              </a:rPr>
              <a:t>№ 75 </a:t>
            </a:r>
            <a:r>
              <a:rPr lang="ru-RU" sz="2000" dirty="0">
                <a:solidFill>
                  <a:schemeClr val="accent5">
                    <a:lumMod val="75000"/>
                  </a:schemeClr>
                </a:solidFill>
                <a:latin typeface="Times New Roman" panose="02020603050405020304" pitchFamily="18" charset="0"/>
                <a:cs typeface="Times New Roman" panose="02020603050405020304" pitchFamily="18" charset="0"/>
              </a:rPr>
              <a:t>«</a:t>
            </a:r>
            <a:r>
              <a:rPr lang="ru-RU" sz="2000" dirty="0" err="1">
                <a:solidFill>
                  <a:schemeClr val="accent5">
                    <a:lumMod val="75000"/>
                  </a:schemeClr>
                </a:solidFill>
                <a:latin typeface="Times New Roman" panose="02020603050405020304" pitchFamily="18" charset="0"/>
                <a:cs typeface="Times New Roman" panose="02020603050405020304" pitchFamily="18" charset="0"/>
              </a:rPr>
              <a:t>Карабашское</a:t>
            </a:r>
            <a:r>
              <a:rPr lang="ru-RU" sz="2000" dirty="0">
                <a:solidFill>
                  <a:schemeClr val="accent5">
                    <a:lumMod val="75000"/>
                  </a:schemeClr>
                </a:solidFill>
                <a:latin typeface="Times New Roman" panose="02020603050405020304" pitchFamily="18" charset="0"/>
                <a:cs typeface="Times New Roman" panose="02020603050405020304" pitchFamily="18" charset="0"/>
              </a:rPr>
              <a:t> рудоуправление»; </a:t>
            </a:r>
            <a:r>
              <a:rPr lang="ru-RU" sz="2000" b="1" dirty="0">
                <a:solidFill>
                  <a:schemeClr val="accent5">
                    <a:lumMod val="75000"/>
                  </a:schemeClr>
                </a:solidFill>
                <a:latin typeface="Times New Roman" panose="02020603050405020304" pitchFamily="18" charset="0"/>
                <a:cs typeface="Times New Roman" panose="02020603050405020304" pitchFamily="18" charset="0"/>
              </a:rPr>
              <a:t>№ 95 </a:t>
            </a:r>
            <a:r>
              <a:rPr lang="ru-RU" sz="2000" dirty="0">
                <a:solidFill>
                  <a:schemeClr val="accent5">
                    <a:lumMod val="75000"/>
                  </a:schemeClr>
                </a:solidFill>
                <a:latin typeface="Times New Roman" panose="02020603050405020304" pitchFamily="18" charset="0"/>
                <a:cs typeface="Times New Roman" panose="02020603050405020304" pitchFamily="18" charset="0"/>
              </a:rPr>
              <a:t>«Администрация Карабашского городского округа. Эти фонды являются и самыми востребованными для исполнения запросов.</a:t>
            </a:r>
          </a:p>
        </p:txBody>
      </p:sp>
      <p:pic>
        <p:nvPicPr>
          <p:cNvPr id="6146" name="Picture 2" descr="C:\Users\lenovo\Desktop\P1010391.jpg"/>
          <p:cNvPicPr>
            <a:picLocks noChangeAspect="1" noChangeArrowheads="1"/>
          </p:cNvPicPr>
          <p:nvPr/>
        </p:nvPicPr>
        <p:blipFill>
          <a:blip r:embed="rId2" cstate="print"/>
          <a:srcRect/>
          <a:stretch>
            <a:fillRect/>
          </a:stretch>
        </p:blipFill>
        <p:spPr bwMode="auto">
          <a:xfrm>
            <a:off x="629290" y="3002474"/>
            <a:ext cx="4752528" cy="3068311"/>
          </a:xfrm>
          <a:prstGeom prst="rect">
            <a:avLst/>
          </a:prstGeom>
          <a:noFill/>
        </p:spPr>
      </p:pic>
      <p:pic>
        <p:nvPicPr>
          <p:cNvPr id="6147" name="Picture 3" descr="C:\Users\lenovo\Desktop\P1010392.jpg"/>
          <p:cNvPicPr>
            <a:picLocks noChangeAspect="1" noChangeArrowheads="1"/>
          </p:cNvPicPr>
          <p:nvPr/>
        </p:nvPicPr>
        <p:blipFill>
          <a:blip r:embed="rId3" cstate="print"/>
          <a:srcRect/>
          <a:stretch>
            <a:fillRect/>
          </a:stretch>
        </p:blipFill>
        <p:spPr bwMode="auto">
          <a:xfrm>
            <a:off x="5823103" y="3002474"/>
            <a:ext cx="5437112" cy="3017866"/>
          </a:xfrm>
          <a:prstGeom prst="rect">
            <a:avLst/>
          </a:prstGeom>
          <a:noFill/>
        </p:spPr>
      </p:pic>
    </p:spTree>
    <p:extLst>
      <p:ext uri="{BB962C8B-B14F-4D97-AF65-F5344CB8AC3E}">
        <p14:creationId xmlns:p14="http://schemas.microsoft.com/office/powerpoint/2010/main" val="117099883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6028">
        <p15:prstTrans prst="fracture"/>
      </p:transition>
    </mc:Choice>
    <mc:Fallback>
      <p:transition spd="slow" advClick="0" advTm="6028">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9423" y="332656"/>
            <a:ext cx="10577146" cy="3477875"/>
          </a:xfrm>
          <a:prstGeom prst="rect">
            <a:avLst/>
          </a:prstGeom>
          <a:noFill/>
        </p:spPr>
        <p:txBody>
          <a:bodyPr wrap="square" rtlCol="0">
            <a:spAutoFit/>
          </a:bodyPr>
          <a:lstStyle/>
          <a:p>
            <a:r>
              <a:rPr lang="ru-RU" sz="2000" b="1" dirty="0" smtClean="0">
                <a:solidFill>
                  <a:schemeClr val="accent5">
                    <a:lumMod val="75000"/>
                  </a:schemeClr>
                </a:solidFill>
                <a:latin typeface="Times New Roman" panose="02020603050405020304" pitchFamily="18" charset="0"/>
                <a:cs typeface="Times New Roman" panose="02020603050405020304" pitchFamily="18" charset="0"/>
              </a:rPr>
              <a:t>     Источниками </a:t>
            </a:r>
            <a:r>
              <a:rPr lang="ru-RU" sz="2000" b="1" dirty="0">
                <a:solidFill>
                  <a:schemeClr val="accent5">
                    <a:lumMod val="75000"/>
                  </a:schemeClr>
                </a:solidFill>
                <a:latin typeface="Times New Roman" panose="02020603050405020304" pitchFamily="18" charset="0"/>
                <a:cs typeface="Times New Roman" panose="02020603050405020304" pitchFamily="18" charset="0"/>
              </a:rPr>
              <a:t>комплектования </a:t>
            </a:r>
            <a:r>
              <a:rPr lang="ru-RU" sz="2000" dirty="0">
                <a:solidFill>
                  <a:schemeClr val="accent5">
                    <a:lumMod val="75000"/>
                  </a:schemeClr>
                </a:solidFill>
                <a:latin typeface="Times New Roman" panose="02020603050405020304" pitchFamily="18" charset="0"/>
                <a:cs typeface="Times New Roman" panose="02020603050405020304" pitchFamily="18" charset="0"/>
              </a:rPr>
              <a:t>архивного отдела являются организации, в деятельности которых образуются документы, подлежащие передаче на постоянное хранение в архив в обязательном порядке; общественные организации, средства массовой информации, документы которых имеют историческое, социальное, экономическое, политическое и культурное значение. На сегодняшний день в архивном отделе  </a:t>
            </a:r>
            <a:r>
              <a:rPr lang="ru-RU" sz="2000" b="1" dirty="0" smtClean="0">
                <a:solidFill>
                  <a:schemeClr val="accent5">
                    <a:lumMod val="75000"/>
                  </a:schemeClr>
                </a:solidFill>
                <a:latin typeface="Times New Roman" panose="02020603050405020304" pitchFamily="18" charset="0"/>
                <a:cs typeface="Times New Roman" panose="02020603050405020304" pitchFamily="18" charset="0"/>
              </a:rPr>
              <a:t>21 организация </a:t>
            </a:r>
            <a:r>
              <a:rPr lang="ru-RU" sz="2000" dirty="0">
                <a:solidFill>
                  <a:schemeClr val="accent5">
                    <a:lumMod val="75000"/>
                  </a:schemeClr>
                </a:solidFill>
                <a:latin typeface="Times New Roman" panose="02020603050405020304" pitchFamily="18" charset="0"/>
                <a:cs typeface="Times New Roman" panose="02020603050405020304" pitchFamily="18" charset="0"/>
              </a:rPr>
              <a:t>– </a:t>
            </a:r>
            <a:r>
              <a:rPr lang="ru-RU" sz="2000" b="1" dirty="0">
                <a:solidFill>
                  <a:schemeClr val="accent5">
                    <a:lumMod val="75000"/>
                  </a:schemeClr>
                </a:solidFill>
                <a:latin typeface="Times New Roman" panose="02020603050405020304" pitchFamily="18" charset="0"/>
                <a:cs typeface="Times New Roman" panose="02020603050405020304" pitchFamily="18" charset="0"/>
              </a:rPr>
              <a:t>источника комплектования.</a:t>
            </a:r>
            <a:r>
              <a:rPr lang="ru-RU" sz="2000" dirty="0">
                <a:solidFill>
                  <a:schemeClr val="accent5">
                    <a:lumMod val="75000"/>
                  </a:schemeClr>
                </a:solidFill>
                <a:latin typeface="Times New Roman" panose="02020603050405020304" pitchFamily="18" charset="0"/>
                <a:cs typeface="Times New Roman" panose="02020603050405020304" pitchFamily="18" charset="0"/>
              </a:rPr>
              <a:t> Это в первую очередь органы власти  -  Администрация КГО, Собрание депутатов КГО. А также  МКУ «Управление образования КГО», МКУ «Управление культуры КГО», ГБУЗ «Городская больница г. Карабаш», ОКУ «Центр занятости населения г. Карабаша», УСЗН КГО, МКУ «КЦСОН КГО», МКУ «Спортклуб КГО», АНО «Редакция газеты Карабашский рабочий», МКОУ ДОД «ДШИ КГО», КСП КГО , отделы и управления администрации КГО..</a:t>
            </a:r>
          </a:p>
        </p:txBody>
      </p:sp>
      <p:pic>
        <p:nvPicPr>
          <p:cNvPr id="7170" name="Picture 2" descr="E:\DCIM\101_PANA\P1010394.JPG"/>
          <p:cNvPicPr>
            <a:picLocks noChangeAspect="1" noChangeArrowheads="1"/>
          </p:cNvPicPr>
          <p:nvPr/>
        </p:nvPicPr>
        <p:blipFill>
          <a:blip r:embed="rId2" cstate="print"/>
          <a:srcRect/>
          <a:stretch>
            <a:fillRect/>
          </a:stretch>
        </p:blipFill>
        <p:spPr bwMode="auto">
          <a:xfrm>
            <a:off x="1252990" y="3810531"/>
            <a:ext cx="3995936" cy="2831445"/>
          </a:xfrm>
          <a:prstGeom prst="rect">
            <a:avLst/>
          </a:prstGeom>
          <a:noFill/>
        </p:spPr>
      </p:pic>
      <p:pic>
        <p:nvPicPr>
          <p:cNvPr id="7171" name="Picture 3" descr="E:\DCIM\101_PANA\P1010395.JPG"/>
          <p:cNvPicPr>
            <a:picLocks noChangeAspect="1" noChangeArrowheads="1"/>
          </p:cNvPicPr>
          <p:nvPr/>
        </p:nvPicPr>
        <p:blipFill>
          <a:blip r:embed="rId3" cstate="print"/>
          <a:srcRect/>
          <a:stretch>
            <a:fillRect/>
          </a:stretch>
        </p:blipFill>
        <p:spPr bwMode="auto">
          <a:xfrm>
            <a:off x="6168008" y="3810530"/>
            <a:ext cx="4032448" cy="2858829"/>
          </a:xfrm>
          <a:prstGeom prst="rect">
            <a:avLst/>
          </a:prstGeom>
          <a:noFill/>
        </p:spPr>
      </p:pic>
    </p:spTree>
    <p:extLst>
      <p:ext uri="{BB962C8B-B14F-4D97-AF65-F5344CB8AC3E}">
        <p14:creationId xmlns:p14="http://schemas.microsoft.com/office/powerpoint/2010/main" val="11037334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6028">
        <p15:prstTrans prst="peelOff"/>
      </p:transition>
    </mc:Choice>
    <mc:Fallback>
      <p:transition spd="slow" advClick="0" advTm="6028">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Z:\фото архива\Архивный отдел\P1000401.JPG"/>
          <p:cNvPicPr>
            <a:picLocks noChangeAspect="1" noChangeArrowheads="1"/>
          </p:cNvPicPr>
          <p:nvPr/>
        </p:nvPicPr>
        <p:blipFill>
          <a:blip r:embed="rId2" cstate="print"/>
          <a:srcRect/>
          <a:stretch>
            <a:fillRect/>
          </a:stretch>
        </p:blipFill>
        <p:spPr bwMode="auto">
          <a:xfrm>
            <a:off x="872362" y="153471"/>
            <a:ext cx="4067944" cy="3050958"/>
          </a:xfrm>
          <a:prstGeom prst="rect">
            <a:avLst/>
          </a:prstGeom>
          <a:noFill/>
        </p:spPr>
      </p:pic>
      <p:pic>
        <p:nvPicPr>
          <p:cNvPr id="5124" name="Picture 4" descr="Z:\Архивный отдел\Выставки, уроки, презентации\Фото выставок\P1000201.JPG"/>
          <p:cNvPicPr>
            <a:picLocks noChangeAspect="1" noChangeArrowheads="1"/>
          </p:cNvPicPr>
          <p:nvPr/>
        </p:nvPicPr>
        <p:blipFill>
          <a:blip r:embed="rId3" cstate="print"/>
          <a:srcRect/>
          <a:stretch>
            <a:fillRect/>
          </a:stretch>
        </p:blipFill>
        <p:spPr bwMode="auto">
          <a:xfrm>
            <a:off x="872362" y="3421448"/>
            <a:ext cx="4176464" cy="3132348"/>
          </a:xfrm>
          <a:prstGeom prst="rect">
            <a:avLst/>
          </a:prstGeom>
          <a:noFill/>
        </p:spPr>
      </p:pic>
      <p:sp>
        <p:nvSpPr>
          <p:cNvPr id="5" name="TextBox 4"/>
          <p:cNvSpPr txBox="1"/>
          <p:nvPr/>
        </p:nvSpPr>
        <p:spPr>
          <a:xfrm>
            <a:off x="5372101" y="404664"/>
            <a:ext cx="4750370" cy="1938992"/>
          </a:xfrm>
          <a:prstGeom prst="rect">
            <a:avLst/>
          </a:prstGeom>
          <a:noFill/>
        </p:spPr>
        <p:txBody>
          <a:bodyPr wrap="square" rtlCol="0">
            <a:spAutoFit/>
          </a:bodyPr>
          <a:lstStyle/>
          <a:p>
            <a:r>
              <a:rPr lang="ru-RU" sz="2000" b="1" i="1" dirty="0">
                <a:solidFill>
                  <a:schemeClr val="accent5">
                    <a:lumMod val="75000"/>
                  </a:schemeClr>
                </a:solidFill>
                <a:latin typeface="Times New Roman" panose="02020603050405020304" pitchFamily="18" charset="0"/>
                <a:ea typeface="Arial Unicode MS" pitchFamily="34" charset="-128"/>
                <a:cs typeface="Times New Roman" panose="02020603050405020304" pitchFamily="18" charset="0"/>
              </a:rPr>
              <a:t>Документы используются для исполнения социально-правовых , тематических и </a:t>
            </a:r>
            <a:r>
              <a:rPr lang="ru-RU" sz="2000" b="1" i="1" dirty="0" smtClean="0">
                <a:solidFill>
                  <a:schemeClr val="accent5">
                    <a:lumMod val="75000"/>
                  </a:schemeClr>
                </a:solidFill>
                <a:latin typeface="Times New Roman" panose="02020603050405020304" pitchFamily="18" charset="0"/>
                <a:ea typeface="Arial Unicode MS" pitchFamily="34" charset="-128"/>
                <a:cs typeface="Times New Roman" panose="02020603050405020304" pitchFamily="18" charset="0"/>
              </a:rPr>
              <a:t>запросов</a:t>
            </a:r>
            <a:r>
              <a:rPr lang="ru-RU" sz="2000" b="1" i="1" dirty="0">
                <a:solidFill>
                  <a:schemeClr val="accent5">
                    <a:lumMod val="75000"/>
                  </a:schemeClr>
                </a:solidFill>
                <a:latin typeface="Times New Roman" panose="02020603050405020304" pitchFamily="18" charset="0"/>
                <a:ea typeface="Arial Unicode MS" pitchFamily="34" charset="-128"/>
                <a:cs typeface="Times New Roman" panose="02020603050405020304" pitchFamily="18" charset="0"/>
              </a:rPr>
              <a:t>, для подготовок </a:t>
            </a:r>
            <a:r>
              <a:rPr lang="ru-RU" sz="2000" b="1" i="1" dirty="0" smtClean="0">
                <a:solidFill>
                  <a:schemeClr val="accent5">
                    <a:lumMod val="75000"/>
                  </a:schemeClr>
                </a:solidFill>
                <a:latin typeface="Times New Roman" panose="02020603050405020304" pitchFamily="18" charset="0"/>
                <a:ea typeface="Arial Unicode MS" pitchFamily="34" charset="-128"/>
                <a:cs typeface="Times New Roman" panose="02020603050405020304" pitchFamily="18" charset="0"/>
              </a:rPr>
              <a:t>выставок и статей</a:t>
            </a:r>
            <a:r>
              <a:rPr lang="ru-RU" sz="2000" b="1" i="1" dirty="0">
                <a:solidFill>
                  <a:schemeClr val="accent5">
                    <a:lumMod val="75000"/>
                  </a:schemeClr>
                </a:solidFill>
                <a:latin typeface="Times New Roman" panose="02020603050405020304" pitchFamily="18" charset="0"/>
                <a:ea typeface="Arial Unicode MS" pitchFamily="34" charset="-128"/>
                <a:cs typeface="Times New Roman" panose="02020603050405020304" pitchFamily="18" charset="0"/>
              </a:rPr>
              <a:t>, школьных уроков, экскурсий  в</a:t>
            </a:r>
            <a:r>
              <a:rPr lang="ru-RU" sz="2000" i="1" dirty="0">
                <a:solidFill>
                  <a:schemeClr val="accent5">
                    <a:lumMod val="75000"/>
                  </a:schemeClr>
                </a:solidFill>
                <a:latin typeface="Times New Roman" panose="02020603050405020304" pitchFamily="18" charset="0"/>
                <a:ea typeface="Arial Unicode MS" pitchFamily="34" charset="-128"/>
                <a:cs typeface="Times New Roman" panose="02020603050405020304" pitchFamily="18" charset="0"/>
              </a:rPr>
              <a:t> </a:t>
            </a:r>
            <a:r>
              <a:rPr lang="ru-RU" sz="2000" b="1" i="1" dirty="0">
                <a:solidFill>
                  <a:schemeClr val="accent5">
                    <a:lumMod val="75000"/>
                  </a:schemeClr>
                </a:solidFill>
                <a:latin typeface="Times New Roman" panose="02020603050405020304" pitchFamily="18" charset="0"/>
                <a:ea typeface="Arial Unicode MS" pitchFamily="34" charset="-128"/>
                <a:cs typeface="Times New Roman" panose="02020603050405020304" pitchFamily="18" charset="0"/>
              </a:rPr>
              <a:t>архивном отделе. </a:t>
            </a:r>
            <a:endParaRPr lang="ru-RU" sz="2000" b="1" dirty="0">
              <a:solidFill>
                <a:schemeClr val="accent5">
                  <a:lumMod val="75000"/>
                </a:schemeClr>
              </a:solidFill>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1716" y="2507919"/>
            <a:ext cx="4615962" cy="3640015"/>
          </a:xfrm>
          <a:prstGeom prst="rect">
            <a:avLst/>
          </a:prstGeom>
        </p:spPr>
      </p:pic>
    </p:spTree>
    <p:extLst>
      <p:ext uri="{BB962C8B-B14F-4D97-AF65-F5344CB8AC3E}">
        <p14:creationId xmlns:p14="http://schemas.microsoft.com/office/powerpoint/2010/main" val="1943541417"/>
      </p:ext>
    </p:extLst>
  </p:cSld>
  <p:clrMapOvr>
    <a:masterClrMapping/>
  </p:clrMapOvr>
  <p:transition spd="slow" advClick="0" advTm="6028">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half" idx="1"/>
          </p:nvPr>
        </p:nvSpPr>
        <p:spPr>
          <a:xfrm>
            <a:off x="4756638" y="260648"/>
            <a:ext cx="6682153" cy="7128792"/>
          </a:xfrm>
        </p:spPr>
        <p:txBody>
          <a:bodyPr>
            <a:noAutofit/>
          </a:bodyPr>
          <a:lstStyle/>
          <a:p>
            <a:pPr>
              <a:buNone/>
            </a:pPr>
            <a:r>
              <a:rPr lang="ru-RU" sz="1800" i="1" dirty="0">
                <a:solidFill>
                  <a:schemeClr val="bg2">
                    <a:lumMod val="50000"/>
                  </a:schemeClr>
                </a:solidFill>
                <a:latin typeface="Arial Unicode MS" pitchFamily="34" charset="-128"/>
                <a:ea typeface="Arial Unicode MS" pitchFamily="34" charset="-128"/>
                <a:cs typeface="Arial Unicode MS" pitchFamily="34" charset="-128"/>
              </a:rPr>
              <a:t>   </a:t>
            </a:r>
            <a:endParaRPr lang="ru-RU" sz="1800" i="1" dirty="0" smtClean="0">
              <a:solidFill>
                <a:schemeClr val="bg2">
                  <a:lumMod val="50000"/>
                </a:schemeClr>
              </a:solidFill>
              <a:latin typeface="Arial Unicode MS" pitchFamily="34" charset="-128"/>
              <a:ea typeface="Arial Unicode MS" pitchFamily="34" charset="-128"/>
              <a:cs typeface="Arial Unicode MS" pitchFamily="34" charset="-128"/>
            </a:endParaRPr>
          </a:p>
          <a:p>
            <a:pPr>
              <a:buNone/>
            </a:pPr>
            <a:r>
              <a:rPr lang="ru-RU" sz="1800" b="1" i="1" dirty="0">
                <a:solidFill>
                  <a:schemeClr val="bg2">
                    <a:lumMod val="50000"/>
                  </a:schemeClr>
                </a:solidFill>
                <a:latin typeface="Times New Roman" panose="02020603050405020304" pitchFamily="18" charset="0"/>
                <a:ea typeface="Arial Unicode MS" pitchFamily="34" charset="-128"/>
                <a:cs typeface="Times New Roman" panose="02020603050405020304" pitchFamily="18" charset="0"/>
              </a:rPr>
              <a:t> </a:t>
            </a:r>
            <a:r>
              <a:rPr lang="ru-RU" sz="1800" b="1" i="1" dirty="0" smtClean="0">
                <a:solidFill>
                  <a:schemeClr val="bg2">
                    <a:lumMod val="50000"/>
                  </a:schemeClr>
                </a:solidFill>
                <a:latin typeface="Times New Roman" panose="02020603050405020304" pitchFamily="18" charset="0"/>
                <a:ea typeface="Arial Unicode MS" pitchFamily="34" charset="-128"/>
                <a:cs typeface="Times New Roman" panose="02020603050405020304" pitchFamily="18" charset="0"/>
              </a:rPr>
              <a:t>         </a:t>
            </a:r>
            <a:r>
              <a:rPr lang="ru-RU" sz="2000" b="1" i="1" dirty="0" smtClean="0">
                <a:solidFill>
                  <a:schemeClr val="accent5">
                    <a:lumMod val="75000"/>
                  </a:schemeClr>
                </a:solidFill>
                <a:latin typeface="Times New Roman" panose="02020603050405020304" pitchFamily="18" charset="0"/>
                <a:ea typeface="Arial Unicode MS" pitchFamily="34" charset="-128"/>
                <a:cs typeface="Times New Roman" panose="02020603050405020304" pitchFamily="18" charset="0"/>
              </a:rPr>
              <a:t>На </a:t>
            </a:r>
            <a:r>
              <a:rPr lang="ru-RU" sz="2000" b="1" i="1" dirty="0">
                <a:solidFill>
                  <a:schemeClr val="accent5">
                    <a:lumMod val="75000"/>
                  </a:schemeClr>
                </a:solidFill>
                <a:latin typeface="Times New Roman" panose="02020603050405020304" pitchFamily="18" charset="0"/>
                <a:ea typeface="Arial Unicode MS" pitchFamily="34" charset="-128"/>
                <a:cs typeface="Times New Roman" panose="02020603050405020304" pitchFamily="18" charset="0"/>
              </a:rPr>
              <a:t>стеллажах архивохранилища расположены также документы ликвидированных предприятий города Карабаша. Например: Артель инвалидов «Горняк», которая занималась пошивом одежды и обуви; 2-ой ВГСО Штаба ВГСЧ Урала (спасатели в шахтах при аварии); </a:t>
            </a:r>
          </a:p>
          <a:p>
            <a:pPr>
              <a:buNone/>
            </a:pPr>
            <a:r>
              <a:rPr lang="ru-RU" sz="2000" b="1" i="1" dirty="0">
                <a:solidFill>
                  <a:schemeClr val="accent5">
                    <a:lumMod val="75000"/>
                  </a:schemeClr>
                </a:solidFill>
                <a:latin typeface="Times New Roman" panose="02020603050405020304" pitchFamily="18" charset="0"/>
                <a:ea typeface="Arial Unicode MS" pitchFamily="34" charset="-128"/>
                <a:cs typeface="Times New Roman" panose="02020603050405020304" pitchFamily="18" charset="0"/>
              </a:rPr>
              <a:t>     </a:t>
            </a:r>
            <a:r>
              <a:rPr lang="ru-RU" sz="2000" b="1" i="1" dirty="0" smtClean="0">
                <a:solidFill>
                  <a:schemeClr val="accent5">
                    <a:lumMod val="75000"/>
                  </a:schemeClr>
                </a:solidFill>
                <a:latin typeface="Times New Roman" panose="02020603050405020304" pitchFamily="18" charset="0"/>
                <a:ea typeface="Arial Unicode MS" pitchFamily="34" charset="-128"/>
                <a:cs typeface="Times New Roman" panose="02020603050405020304" pitchFamily="18" charset="0"/>
              </a:rPr>
              <a:t>    ГПТУ </a:t>
            </a:r>
            <a:r>
              <a:rPr lang="ru-RU" sz="2000" b="1" i="1" dirty="0">
                <a:solidFill>
                  <a:schemeClr val="accent5">
                    <a:lumMod val="75000"/>
                  </a:schemeClr>
                </a:solidFill>
                <a:latin typeface="Times New Roman" panose="02020603050405020304" pitchFamily="18" charset="0"/>
                <a:ea typeface="Arial Unicode MS" pitchFamily="34" charset="-128"/>
                <a:cs typeface="Times New Roman" panose="02020603050405020304" pitchFamily="18" charset="0"/>
              </a:rPr>
              <a:t>№ 16 (бывшая школа киномехаников, в которой обучали специалистов для кинотеатров Челябинской и Курганской областей); Карабашская типография (печаталась местная газета); Карабашская школа ФЗО № 2 (обучали рабочих для шахт и завода).; </a:t>
            </a:r>
          </a:p>
          <a:p>
            <a:pPr>
              <a:buNone/>
            </a:pPr>
            <a:r>
              <a:rPr lang="ru-RU" sz="2000" b="1" i="1" dirty="0">
                <a:solidFill>
                  <a:schemeClr val="accent5">
                    <a:lumMod val="75000"/>
                  </a:schemeClr>
                </a:solidFill>
                <a:latin typeface="Times New Roman" panose="02020603050405020304" pitchFamily="18" charset="0"/>
                <a:ea typeface="Arial Unicode MS" pitchFamily="34" charset="-128"/>
                <a:cs typeface="Times New Roman" panose="02020603050405020304" pitchFamily="18" charset="0"/>
              </a:rPr>
              <a:t>        </a:t>
            </a:r>
            <a:r>
              <a:rPr lang="ru-RU" sz="2000" b="1" i="1" dirty="0" smtClean="0">
                <a:solidFill>
                  <a:schemeClr val="accent5">
                    <a:lumMod val="75000"/>
                  </a:schemeClr>
                </a:solidFill>
                <a:latin typeface="Times New Roman" panose="02020603050405020304" pitchFamily="18" charset="0"/>
                <a:ea typeface="Arial Unicode MS" pitchFamily="34" charset="-128"/>
                <a:cs typeface="Times New Roman" panose="02020603050405020304" pitchFamily="18" charset="0"/>
              </a:rPr>
              <a:t>Шахты </a:t>
            </a:r>
            <a:r>
              <a:rPr lang="ru-RU" sz="2000" b="1" i="1" dirty="0">
                <a:solidFill>
                  <a:schemeClr val="accent5">
                    <a:lumMod val="75000"/>
                  </a:schemeClr>
                </a:solidFill>
                <a:latin typeface="Times New Roman" panose="02020603050405020304" pitchFamily="18" charset="0"/>
                <a:ea typeface="Arial Unicode MS" pitchFamily="34" charset="-128"/>
                <a:cs typeface="Times New Roman" panose="02020603050405020304" pitchFamily="18" charset="0"/>
              </a:rPr>
              <a:t>Карабашского рудоуправления:     </a:t>
            </a:r>
            <a:r>
              <a:rPr lang="ru-RU" sz="2000" b="1" i="1" dirty="0" smtClean="0">
                <a:solidFill>
                  <a:schemeClr val="accent5">
                    <a:lumMod val="75000"/>
                  </a:schemeClr>
                </a:solidFill>
                <a:latin typeface="Times New Roman" panose="02020603050405020304" pitchFamily="18" charset="0"/>
                <a:ea typeface="Arial Unicode MS" pitchFamily="34" charset="-128"/>
                <a:cs typeface="Times New Roman" panose="02020603050405020304" pitchFamily="18" charset="0"/>
              </a:rPr>
              <a:t>	Пионерская</a:t>
            </a:r>
            <a:r>
              <a:rPr lang="ru-RU" sz="2000" b="1" i="1" dirty="0">
                <a:solidFill>
                  <a:schemeClr val="accent5">
                    <a:lumMod val="75000"/>
                  </a:schemeClr>
                </a:solidFill>
                <a:latin typeface="Times New Roman" panose="02020603050405020304" pitchFamily="18" charset="0"/>
                <a:ea typeface="Arial Unicode MS" pitchFamily="34" charset="-128"/>
                <a:cs typeface="Times New Roman" panose="02020603050405020304" pitchFamily="18" charset="0"/>
              </a:rPr>
              <a:t>, Первомайская, имени  	Ворошилова, имени Сталина,  Центральная.</a:t>
            </a:r>
          </a:p>
          <a:p>
            <a:pPr>
              <a:buNone/>
            </a:pPr>
            <a:r>
              <a:rPr lang="ru-RU" sz="2000" b="1" i="1" dirty="0">
                <a:solidFill>
                  <a:schemeClr val="accent5">
                    <a:lumMod val="75000"/>
                  </a:schemeClr>
                </a:solidFill>
                <a:latin typeface="Times New Roman" panose="02020603050405020304" pitchFamily="18" charset="0"/>
                <a:ea typeface="Batang" pitchFamily="18" charset="-127"/>
                <a:cs typeface="Times New Roman" panose="02020603050405020304" pitchFamily="18" charset="0"/>
              </a:rPr>
              <a:t>      </a:t>
            </a:r>
            <a:r>
              <a:rPr lang="ru-RU" sz="2000" b="1" i="1" dirty="0" smtClean="0">
                <a:solidFill>
                  <a:schemeClr val="accent5">
                    <a:lumMod val="75000"/>
                  </a:schemeClr>
                </a:solidFill>
                <a:latin typeface="Times New Roman" panose="02020603050405020304" pitchFamily="18" charset="0"/>
                <a:ea typeface="Batang" pitchFamily="18" charset="-127"/>
                <a:cs typeface="Times New Roman" panose="02020603050405020304" pitchFamily="18" charset="0"/>
              </a:rPr>
              <a:t>  В </a:t>
            </a:r>
            <a:r>
              <a:rPr lang="ru-RU" sz="2000" b="1" i="1" dirty="0">
                <a:solidFill>
                  <a:schemeClr val="accent5">
                    <a:lumMod val="75000"/>
                  </a:schemeClr>
                </a:solidFill>
                <a:latin typeface="Times New Roman" panose="02020603050405020304" pitchFamily="18" charset="0"/>
                <a:ea typeface="Batang" pitchFamily="18" charset="-127"/>
                <a:cs typeface="Times New Roman" panose="02020603050405020304" pitchFamily="18" charset="0"/>
              </a:rPr>
              <a:t>основном это документы по личному составу: приказы о приеме и увольнении, лицевые счета по начислению заработной платы, личные карточки на </a:t>
            </a:r>
            <a:r>
              <a:rPr lang="ru-RU" sz="2000" b="1" i="1" dirty="0" smtClean="0">
                <a:solidFill>
                  <a:schemeClr val="accent5">
                    <a:lumMod val="75000"/>
                  </a:schemeClr>
                </a:solidFill>
                <a:latin typeface="Times New Roman" panose="02020603050405020304" pitchFamily="18" charset="0"/>
                <a:ea typeface="Batang" pitchFamily="18" charset="-127"/>
                <a:cs typeface="Times New Roman" panose="02020603050405020304" pitchFamily="18" charset="0"/>
              </a:rPr>
              <a:t>работников.</a:t>
            </a:r>
            <a:endParaRPr lang="ru-RU" sz="2000" b="1" i="1" dirty="0">
              <a:solidFill>
                <a:schemeClr val="accent5">
                  <a:lumMod val="75000"/>
                </a:schemeClr>
              </a:solidFill>
              <a:latin typeface="Times New Roman" panose="02020603050405020304" pitchFamily="18" charset="0"/>
              <a:ea typeface="Batang" pitchFamily="18" charset="-127"/>
              <a:cs typeface="Times New Roman" panose="02020603050405020304" pitchFamily="18" charset="0"/>
            </a:endParaRPr>
          </a:p>
        </p:txBody>
      </p:sp>
      <p:sp>
        <p:nvSpPr>
          <p:cNvPr id="5" name="Содержимое 4"/>
          <p:cNvSpPr>
            <a:spLocks noGrp="1"/>
          </p:cNvSpPr>
          <p:nvPr>
            <p:ph sz="half" idx="2"/>
          </p:nvPr>
        </p:nvSpPr>
        <p:spPr/>
        <p:txBody>
          <a:bodyPr>
            <a:normAutofit/>
          </a:bodyPr>
          <a:lstStyle/>
          <a:p>
            <a:pPr>
              <a:buNone/>
            </a:pPr>
            <a:r>
              <a:rPr lang="ru-RU" dirty="0" smtClean="0"/>
              <a:t>    </a:t>
            </a:r>
            <a:endParaRPr lang="ru-RU" i="1" dirty="0">
              <a:solidFill>
                <a:schemeClr val="bg2">
                  <a:lumMod val="50000"/>
                </a:schemeClr>
              </a:solidFill>
            </a:endParaRPr>
          </a:p>
        </p:txBody>
      </p:sp>
      <p:sp>
        <p:nvSpPr>
          <p:cNvPr id="8" name="TextBox 7"/>
          <p:cNvSpPr txBox="1"/>
          <p:nvPr/>
        </p:nvSpPr>
        <p:spPr>
          <a:xfrm>
            <a:off x="6524628" y="2571744"/>
            <a:ext cx="3571900" cy="369332"/>
          </a:xfrm>
          <a:prstGeom prst="rect">
            <a:avLst/>
          </a:prstGeom>
          <a:noFill/>
        </p:spPr>
        <p:txBody>
          <a:bodyPr wrap="square" rtlCol="0">
            <a:spAutoFit/>
          </a:bodyPr>
          <a:lstStyle/>
          <a:p>
            <a:r>
              <a:rPr lang="ru-RU" b="1" i="1" dirty="0">
                <a:solidFill>
                  <a:schemeClr val="bg2">
                    <a:lumMod val="90000"/>
                  </a:schemeClr>
                </a:solidFill>
                <a:latin typeface="Batang" pitchFamily="18" charset="-127"/>
                <a:ea typeface="Batang" pitchFamily="18" charset="-127"/>
              </a:rPr>
              <a:t> </a:t>
            </a:r>
            <a:endParaRPr lang="ru-RU" sz="1600" b="1" i="1" dirty="0">
              <a:solidFill>
                <a:schemeClr val="bg2">
                  <a:lumMod val="90000"/>
                </a:schemeClr>
              </a:solidFill>
              <a:latin typeface="Batang" pitchFamily="18" charset="-127"/>
              <a:ea typeface="Batang" pitchFamily="18" charset="-127"/>
            </a:endParaRPr>
          </a:p>
        </p:txBody>
      </p:sp>
      <p:pic>
        <p:nvPicPr>
          <p:cNvPr id="9218" name="Picture 2" descr="E:\DCIM\101_PANA\P1010398.JPG"/>
          <p:cNvPicPr>
            <a:picLocks noChangeAspect="1" noChangeArrowheads="1"/>
          </p:cNvPicPr>
          <p:nvPr/>
        </p:nvPicPr>
        <p:blipFill>
          <a:blip r:embed="rId2" cstate="print"/>
          <a:srcRect/>
          <a:stretch>
            <a:fillRect/>
          </a:stretch>
        </p:blipFill>
        <p:spPr bwMode="auto">
          <a:xfrm rot="20972534">
            <a:off x="421952" y="166393"/>
            <a:ext cx="2088232" cy="2784309"/>
          </a:xfrm>
          <a:prstGeom prst="rect">
            <a:avLst/>
          </a:prstGeom>
          <a:noFill/>
        </p:spPr>
      </p:pic>
      <p:pic>
        <p:nvPicPr>
          <p:cNvPr id="9219" name="Picture 3" descr="E:\DCIM\101_PANA\P1010400.JPG"/>
          <p:cNvPicPr>
            <a:picLocks noChangeAspect="1" noChangeArrowheads="1"/>
          </p:cNvPicPr>
          <p:nvPr/>
        </p:nvPicPr>
        <p:blipFill>
          <a:blip r:embed="rId3" cstate="print"/>
          <a:srcRect/>
          <a:stretch>
            <a:fillRect/>
          </a:stretch>
        </p:blipFill>
        <p:spPr bwMode="auto">
          <a:xfrm rot="2903773">
            <a:off x="1473987" y="2799803"/>
            <a:ext cx="3384376" cy="2538282"/>
          </a:xfrm>
          <a:prstGeom prst="rect">
            <a:avLst/>
          </a:prstGeom>
          <a:noFill/>
        </p:spPr>
      </p:pic>
      <p:pic>
        <p:nvPicPr>
          <p:cNvPr id="9220" name="Picture 4" descr="C:\Users\lenovo\Desktop\P1010401.jpg"/>
          <p:cNvPicPr>
            <a:picLocks noChangeAspect="1" noChangeArrowheads="1"/>
          </p:cNvPicPr>
          <p:nvPr/>
        </p:nvPicPr>
        <p:blipFill>
          <a:blip r:embed="rId4" cstate="print"/>
          <a:srcRect/>
          <a:stretch>
            <a:fillRect/>
          </a:stretch>
        </p:blipFill>
        <p:spPr bwMode="auto">
          <a:xfrm rot="1140457">
            <a:off x="2064005" y="504630"/>
            <a:ext cx="2471924" cy="2271858"/>
          </a:xfrm>
          <a:prstGeom prst="rect">
            <a:avLst/>
          </a:prstGeom>
          <a:noFill/>
        </p:spPr>
      </p:pic>
      <p:pic>
        <p:nvPicPr>
          <p:cNvPr id="9221" name="Picture 5" descr="E:\DCIM\101_PANA\P1010399.JPG"/>
          <p:cNvPicPr>
            <a:picLocks noChangeAspect="1" noChangeArrowheads="1"/>
          </p:cNvPicPr>
          <p:nvPr/>
        </p:nvPicPr>
        <p:blipFill>
          <a:blip r:embed="rId5" cstate="print"/>
          <a:srcRect/>
          <a:stretch>
            <a:fillRect/>
          </a:stretch>
        </p:blipFill>
        <p:spPr bwMode="auto">
          <a:xfrm>
            <a:off x="360213" y="3471956"/>
            <a:ext cx="2211710" cy="2948947"/>
          </a:xfrm>
          <a:prstGeom prst="rect">
            <a:avLst/>
          </a:prstGeom>
          <a:noFill/>
        </p:spPr>
      </p:pic>
    </p:spTree>
    <p:extLst>
      <p:ext uri="{BB962C8B-B14F-4D97-AF65-F5344CB8AC3E}">
        <p14:creationId xmlns:p14="http://schemas.microsoft.com/office/powerpoint/2010/main" val="3921712494"/>
      </p:ext>
    </p:extLst>
  </p:cSld>
  <p:clrMapOvr>
    <a:masterClrMapping/>
  </p:clrMapOvr>
  <p:transition spd="slow" advClick="0" advTm="6028">
    <p:randomBar dir="vert"/>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7"/>
</p:tagLst>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376</TotalTime>
  <Words>899</Words>
  <Application>Microsoft Office PowerPoint</Application>
  <PresentationFormat>Широкоэкранный</PresentationFormat>
  <Paragraphs>79</Paragraphs>
  <Slides>17</Slides>
  <Notes>0</Notes>
  <HiddenSlides>0</HiddenSlides>
  <MMClips>1</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17</vt:i4>
      </vt:variant>
    </vt:vector>
  </HeadingPairs>
  <TitlesOfParts>
    <vt:vector size="26" baseType="lpstr">
      <vt:lpstr>Arial</vt:lpstr>
      <vt:lpstr>Arial Narrow</vt:lpstr>
      <vt:lpstr>Arial Unicode MS</vt:lpstr>
      <vt:lpstr>Batang</vt:lpstr>
      <vt:lpstr>Calibri</vt:lpstr>
      <vt:lpstr>Calibri Light</vt:lpstr>
      <vt:lpstr>Times New Roman</vt:lpstr>
      <vt:lpstr>Wingdings</vt:lpstr>
      <vt:lpstr>Тема Office</vt:lpstr>
      <vt:lpstr>К 100-ЛЕТИЮ ГОСУДАРСТВЕННОЙ АРХИВНОЙ СЛУЖБЫ ЧЕЛЯБИНСКОЙ ОБЛАСТИ</vt:lpstr>
      <vt:lpstr>Презентация PowerPoint</vt:lpstr>
      <vt:lpstr>Презентация PowerPoint</vt:lpstr>
      <vt:lpstr>Презентация PowerPoint</vt:lpstr>
      <vt:lpstr>В архивном отделе хранятся документы  постоянного хранения, по личному составу , фото и видеодокументы за 1910-2016 годы</vt:lpstr>
      <vt:lpstr>Презентация PowerPoint</vt:lpstr>
      <vt:lpstr>Презентация PowerPoint</vt:lpstr>
      <vt:lpstr>Презентация PowerPoint</vt:lpstr>
      <vt:lpstr>Презентация PowerPoint</vt:lpstr>
      <vt:lpstr>Презентация PowerPoint</vt:lpstr>
      <vt:lpstr>      На хранении в архиве имеются документы военных лет, поступившие от жителей города, такие как почетные грамоты, благодарности, военные билеты, извещения о гибели, письма солдат. Эти документы используются для подготовки статей, тематических выставок, для проведения экскурсий. </vt:lpstr>
      <vt:lpstr>Презентация PowerPoint</vt:lpstr>
      <vt:lpstr>Презентация PowerPoint</vt:lpstr>
      <vt:lpstr>С 1998 г. по 2016г. архивный отдел администрации Карабашского городского округа располагался в арендуемом помещении и занимал площадь 167,2  кв. метров.   В январе 2017 года осуществлен переезд архивного отдела из арендуемого помещения в отремонтированное муниципальное помещение общей площадью 226 кв. метров, расположенное по адресу: Челябинская область, г. Карабаш, ул. Островского, д.7.  Новое помещение архивного отдела оснащено пожарной и охранной сигнализацией, тревожной кнопкой, распашными решетками на окнах, металлическими дверями в архивохранилище.</vt:lpstr>
      <vt:lpstr>Помещение архивохранилища разделено на функциональные зоны: отдельное помещения для приема посетителей и совместно офис для трех штатных муниципальных сотрудников; архивохранилище; рабочая комната; отстойник для документов; читальный зал на два места.  Архивный отдел оснащен компьютерами и компьютерной техникой. Имеется два компьютера и два ноутбука классом выше Pentium IV, три принтера, четыре многофункциональных устройства (принтер – сканер – копир), осуществляющих печать форматом А4, А3, фотоаппарат.    </vt:lpstr>
      <vt:lpstr>По состоянию на 01.01.2021 г. протяженность стеллажных полок составляет 654 погонных метров металлических стеллажей (на 01.01.2020 г. – 654 погонных метров). Степень загруженности архивохранилищ составляет 97%. </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К 100-ЛЕТИЮ ГОСУДАРСТВЕННОЙ АРХИВНОЙ СЛУЖБЫ ЧЕЛЯБИНСКОЙ ОБЛАСТИ</dc:title>
  <dc:creator>АРХИВНЫЙ ОТДЕЛ АРМ 2</dc:creator>
  <cp:lastModifiedBy>АРХИВНЫЙ ОТДЕЛ АРМ 2</cp:lastModifiedBy>
  <cp:revision>23</cp:revision>
  <dcterms:created xsi:type="dcterms:W3CDTF">2021-03-02T05:40:54Z</dcterms:created>
  <dcterms:modified xsi:type="dcterms:W3CDTF">2021-03-09T11:54:59Z</dcterms:modified>
</cp:coreProperties>
</file>