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57" r:id="rId3"/>
    <p:sldId id="258" r:id="rId4"/>
    <p:sldId id="261" r:id="rId5"/>
    <p:sldId id="259"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8" r:id="rId23"/>
    <p:sldId id="278" r:id="rId24"/>
    <p:sldId id="279" r:id="rId25"/>
    <p:sldId id="280" r:id="rId26"/>
    <p:sldId id="281" r:id="rId27"/>
    <p:sldId id="282" r:id="rId28"/>
    <p:sldId id="283" r:id="rId29"/>
    <p:sldId id="284" r:id="rId30"/>
    <p:sldId id="285" r:id="rId31"/>
    <p:sldId id="286" r:id="rId32"/>
    <p:sldId id="287" r:id="rId33"/>
    <p:sldId id="289" r:id="rId34"/>
    <p:sldId id="290" r:id="rId35"/>
    <p:sldId id="291" r:id="rId36"/>
    <p:sldId id="297" r:id="rId37"/>
    <p:sldId id="298" r:id="rId38"/>
    <p:sldId id="293" r:id="rId39"/>
    <p:sldId id="319" r:id="rId40"/>
    <p:sldId id="294" r:id="rId41"/>
    <p:sldId id="295" r:id="rId42"/>
    <p:sldId id="299" r:id="rId43"/>
    <p:sldId id="300" r:id="rId44"/>
    <p:sldId id="292" r:id="rId45"/>
    <p:sldId id="309" r:id="rId46"/>
    <p:sldId id="302" r:id="rId47"/>
    <p:sldId id="303" r:id="rId48"/>
    <p:sldId id="304" r:id="rId49"/>
    <p:sldId id="305" r:id="rId50"/>
    <p:sldId id="310" r:id="rId51"/>
    <p:sldId id="307" r:id="rId52"/>
    <p:sldId id="311" r:id="rId53"/>
    <p:sldId id="312" r:id="rId54"/>
    <p:sldId id="313" r:id="rId55"/>
    <p:sldId id="314" r:id="rId56"/>
    <p:sldId id="316" r:id="rId57"/>
    <p:sldId id="317" r:id="rId58"/>
    <p:sldId id="318" r:id="rId59"/>
  </p:sldIdLst>
  <p:sldSz cx="12192000" cy="6858000"/>
  <p:notesSz cx="6737350" cy="987266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1055;&#1072;&#1096;&#1072;\Desktop\&#1075;.%20&#1052;&#1077;&#1078;&#1076;&#1091;&#1088;&#1077;&#1095;&#1077;&#1085;&#1089;&#1082;\&#1043;&#1088;&#1072;&#1092;&#1080;&#1082;&#108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ru-RU" sz="1200" i="0">
                <a:solidFill>
                  <a:schemeClr val="tx1"/>
                </a:solidFill>
                <a:latin typeface="Times New Roman" panose="02020603050405020304" pitchFamily="18" charset="0"/>
                <a:cs typeface="Times New Roman" panose="02020603050405020304" pitchFamily="18" charset="0"/>
              </a:rPr>
              <a:t>Динамика</a:t>
            </a:r>
            <a:r>
              <a:rPr lang="ru-RU" sz="1200" i="0" baseline="0">
                <a:solidFill>
                  <a:schemeClr val="tx1"/>
                </a:solidFill>
                <a:latin typeface="Times New Roman" panose="02020603050405020304" pitchFamily="18" charset="0"/>
                <a:cs typeface="Times New Roman" panose="02020603050405020304" pitchFamily="18" charset="0"/>
              </a:rPr>
              <a:t> численности населения Карабашского городского округа</a:t>
            </a:r>
            <a:endParaRPr lang="ru-RU" sz="1200" i="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13607877141889013"/>
          <c:y val="1.871323505519947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9.5888262635021412E-2"/>
          <c:y val="0.17206382529715983"/>
          <c:w val="0.87987729775341139"/>
          <c:h val="0.73422332824477687"/>
        </c:manualLayout>
      </c:layout>
      <c:barChart>
        <c:barDir val="col"/>
        <c:grouping val="clustered"/>
        <c:varyColors val="0"/>
        <c:ser>
          <c:idx val="0"/>
          <c:order val="0"/>
          <c:spPr>
            <a:solidFill>
              <a:srgbClr val="4CB485"/>
            </a:solidFill>
            <a:ln>
              <a:noFill/>
            </a:ln>
            <a:effectLst/>
          </c:spPr>
          <c:invertIfNegative val="0"/>
          <c:cat>
            <c:strRef>
              <c:f>Лист1!$A$2:$A$7</c:f>
              <c:strCache>
                <c:ptCount val="6"/>
                <c:pt idx="0">
                  <c:v>на 01.01.2013</c:v>
                </c:pt>
                <c:pt idx="1">
                  <c:v>на 01.01.2014</c:v>
                </c:pt>
                <c:pt idx="2">
                  <c:v>на 01.01.2015</c:v>
                </c:pt>
                <c:pt idx="3">
                  <c:v>на 01.01.2016</c:v>
                </c:pt>
                <c:pt idx="4">
                  <c:v>на 01.01.2017</c:v>
                </c:pt>
                <c:pt idx="5">
                  <c:v>на 01.01.2018</c:v>
                </c:pt>
              </c:strCache>
            </c:strRef>
          </c:cat>
          <c:val>
            <c:numRef>
              <c:f>Лист1!$B$2:$B$7</c:f>
              <c:numCache>
                <c:formatCode>General</c:formatCode>
                <c:ptCount val="6"/>
                <c:pt idx="0">
                  <c:v>12383</c:v>
                </c:pt>
                <c:pt idx="1">
                  <c:v>12140</c:v>
                </c:pt>
                <c:pt idx="2">
                  <c:v>11817</c:v>
                </c:pt>
                <c:pt idx="3">
                  <c:v>11555</c:v>
                </c:pt>
                <c:pt idx="4">
                  <c:v>11385</c:v>
                </c:pt>
                <c:pt idx="5">
                  <c:v>11206</c:v>
                </c:pt>
              </c:numCache>
            </c:numRef>
          </c:val>
          <c:extLst>
            <c:ext xmlns:c16="http://schemas.microsoft.com/office/drawing/2014/chart" uri="{C3380CC4-5D6E-409C-BE32-E72D297353CC}">
              <c16:uniqueId val="{00000000-C6FA-4C43-A8A6-39C62DBA919E}"/>
            </c:ext>
          </c:extLst>
        </c:ser>
        <c:dLbls>
          <c:showLegendKey val="0"/>
          <c:showVal val="0"/>
          <c:showCatName val="0"/>
          <c:showSerName val="0"/>
          <c:showPercent val="0"/>
          <c:showBubbleSize val="0"/>
        </c:dLbls>
        <c:gapWidth val="219"/>
        <c:overlap val="-27"/>
        <c:axId val="378301288"/>
        <c:axId val="378308504"/>
      </c:barChart>
      <c:catAx>
        <c:axId val="378301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378308504"/>
        <c:crosses val="autoZero"/>
        <c:auto val="1"/>
        <c:lblAlgn val="ctr"/>
        <c:lblOffset val="100"/>
        <c:noMultiLvlLbl val="0"/>
      </c:catAx>
      <c:valAx>
        <c:axId val="378308504"/>
        <c:scaling>
          <c:orientation val="minMax"/>
          <c:max val="12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37830128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ru-RU" sz="1200">
                <a:solidFill>
                  <a:schemeClr val="tx1"/>
                </a:solidFill>
                <a:latin typeface="Times New Roman" panose="02020603050405020304" pitchFamily="18" charset="0"/>
                <a:cs typeface="Times New Roman" panose="02020603050405020304" pitchFamily="18" charset="0"/>
              </a:rPr>
              <a:t>Возрастная структура населения Карабашского городского округа </a:t>
            </a:r>
          </a:p>
        </c:rich>
      </c:tx>
      <c:layout>
        <c:manualLayout>
          <c:xMode val="edge"/>
          <c:yMode val="edge"/>
          <c:x val="0.1513590576458841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23569081954643314"/>
          <c:y val="7.8048780487804878E-2"/>
          <c:w val="0.54573964771257522"/>
          <c:h val="0.82925805006081554"/>
        </c:manualLayout>
      </c:layout>
      <c:pieChart>
        <c:varyColors val="1"/>
        <c:ser>
          <c:idx val="0"/>
          <c:order val="0"/>
          <c:dPt>
            <c:idx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1-2313-44AD-BCFC-B6B7E4B80B35}"/>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2313-44AD-BCFC-B6B7E4B80B35}"/>
              </c:ext>
            </c:extLst>
          </c:dPt>
          <c:dPt>
            <c:idx val="2"/>
            <c:bubble3D val="0"/>
            <c:spPr>
              <a:solidFill>
                <a:srgbClr val="00B0F0"/>
              </a:solidFill>
              <a:ln w="19050">
                <a:solidFill>
                  <a:schemeClr val="lt1"/>
                </a:solidFill>
              </a:ln>
              <a:effectLst/>
            </c:spPr>
            <c:extLst>
              <c:ext xmlns:c16="http://schemas.microsoft.com/office/drawing/2014/chart" uri="{C3380CC4-5D6E-409C-BE32-E72D297353CC}">
                <c16:uniqueId val="{00000005-2313-44AD-BCFC-B6B7E4B80B3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dLblPos val="bestFit"/>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Лист1!$A$1:$A$3</c:f>
              <c:strCache>
                <c:ptCount val="3"/>
                <c:pt idx="0">
                  <c:v>Моложе трудоспособного возраста</c:v>
                </c:pt>
                <c:pt idx="1">
                  <c:v>Трудоспособный возраст</c:v>
                </c:pt>
                <c:pt idx="2">
                  <c:v>Старше трудоспособного возраста</c:v>
                </c:pt>
              </c:strCache>
            </c:strRef>
          </c:cat>
          <c:val>
            <c:numRef>
              <c:f>Лист1!$B$1:$B$3</c:f>
              <c:numCache>
                <c:formatCode>General</c:formatCode>
                <c:ptCount val="3"/>
                <c:pt idx="0">
                  <c:v>2294</c:v>
                </c:pt>
                <c:pt idx="1">
                  <c:v>5762</c:v>
                </c:pt>
                <c:pt idx="2">
                  <c:v>3329</c:v>
                </c:pt>
              </c:numCache>
            </c:numRef>
          </c:val>
          <c:extLst>
            <c:ext xmlns:c16="http://schemas.microsoft.com/office/drawing/2014/chart" uri="{C3380CC4-5D6E-409C-BE32-E72D297353CC}">
              <c16:uniqueId val="{00000006-2313-44AD-BCFC-B6B7E4B80B35}"/>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solidFill>
      <a:schemeClr val="bg1"/>
    </a:solidFill>
    <a:ln w="9525" cap="flat" cmpd="sng" algn="ctr">
      <a:noFill/>
      <a:round/>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ru-RU" sz="1200" b="1" dirty="0">
                <a:solidFill>
                  <a:schemeClr val="tx1"/>
                </a:solidFill>
                <a:latin typeface="Times New Roman" panose="02020603050405020304" pitchFamily="18" charset="0"/>
                <a:cs typeface="Times New Roman" panose="02020603050405020304" pitchFamily="18" charset="0"/>
              </a:rPr>
              <a:t>Уровень</a:t>
            </a:r>
            <a:r>
              <a:rPr lang="ru-RU" sz="1200" b="1" baseline="0" dirty="0">
                <a:solidFill>
                  <a:schemeClr val="tx1"/>
                </a:solidFill>
                <a:latin typeface="Times New Roman" panose="02020603050405020304" pitchFamily="18" charset="0"/>
                <a:cs typeface="Times New Roman" panose="02020603050405020304" pitchFamily="18" charset="0"/>
              </a:rPr>
              <a:t> обслуживания дорожного движения на УДС </a:t>
            </a:r>
            <a:r>
              <a:rPr lang="ru-RU" sz="1200" b="1" baseline="0" dirty="0" smtClean="0">
                <a:solidFill>
                  <a:schemeClr val="tx1"/>
                </a:solidFill>
                <a:latin typeface="Times New Roman" panose="02020603050405020304" pitchFamily="18" charset="0"/>
                <a:cs typeface="Times New Roman" panose="02020603050405020304" pitchFamily="18" charset="0"/>
              </a:rPr>
              <a:t>КГО </a:t>
            </a:r>
            <a:r>
              <a:rPr lang="en-US" sz="1200" b="1" baseline="0" dirty="0" smtClean="0">
                <a:solidFill>
                  <a:schemeClr val="tx1"/>
                </a:solidFill>
                <a:latin typeface="Times New Roman" panose="02020603050405020304" pitchFamily="18" charset="0"/>
                <a:cs typeface="Times New Roman" panose="02020603050405020304" pitchFamily="18" charset="0"/>
              </a:rPr>
              <a:t>в </a:t>
            </a:r>
            <a:r>
              <a:rPr lang="en-US" sz="1200" b="1" baseline="0" dirty="0" err="1" smtClean="0">
                <a:solidFill>
                  <a:schemeClr val="tx1"/>
                </a:solidFill>
                <a:latin typeface="Times New Roman" panose="02020603050405020304" pitchFamily="18" charset="0"/>
                <a:cs typeface="Times New Roman" panose="02020603050405020304" pitchFamily="18" charset="0"/>
              </a:rPr>
              <a:t>утреннее</a:t>
            </a:r>
            <a:r>
              <a:rPr lang="en-US" sz="1200" b="1" baseline="0" dirty="0" smtClean="0">
                <a:solidFill>
                  <a:schemeClr val="tx1"/>
                </a:solidFill>
                <a:latin typeface="Times New Roman" panose="02020603050405020304" pitchFamily="18" charset="0"/>
                <a:cs typeface="Times New Roman" panose="02020603050405020304" pitchFamily="18" charset="0"/>
              </a:rPr>
              <a:t> </a:t>
            </a:r>
            <a:r>
              <a:rPr lang="en-US" sz="1200" b="1" baseline="0" dirty="0" err="1" smtClean="0">
                <a:solidFill>
                  <a:schemeClr val="tx1"/>
                </a:solidFill>
                <a:latin typeface="Times New Roman" panose="02020603050405020304" pitchFamily="18" charset="0"/>
                <a:cs typeface="Times New Roman" panose="02020603050405020304" pitchFamily="18" charset="0"/>
              </a:rPr>
              <a:t>время</a:t>
            </a:r>
            <a:endParaRPr lang="ru-RU" sz="1200"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17512023443421504"/>
          <c:y val="1.115863864608517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10578100484220589"/>
          <c:y val="0.1004277478147666"/>
          <c:w val="0.59154607819945249"/>
          <c:h val="0.89716538361847409"/>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BDE-4648-93C2-1C5934B259D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BDE-4648-93C2-1C5934B259D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BDE-4648-93C2-1C5934B259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dLblPos val="bestFit"/>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Лист2!$M$6:$M$8</c:f>
              <c:strCache>
                <c:ptCount val="3"/>
                <c:pt idx="0">
                  <c:v>уровень обслуживания - А</c:v>
                </c:pt>
                <c:pt idx="1">
                  <c:v>уровень обслуживания - В</c:v>
                </c:pt>
                <c:pt idx="2">
                  <c:v>уровень обслуживания - С</c:v>
                </c:pt>
              </c:strCache>
            </c:strRef>
          </c:cat>
          <c:val>
            <c:numRef>
              <c:f>Лист2!$N$6:$N$8</c:f>
              <c:numCache>
                <c:formatCode>General</c:formatCode>
                <c:ptCount val="3"/>
                <c:pt idx="0">
                  <c:v>9</c:v>
                </c:pt>
                <c:pt idx="1">
                  <c:v>4</c:v>
                </c:pt>
                <c:pt idx="2">
                  <c:v>4</c:v>
                </c:pt>
              </c:numCache>
            </c:numRef>
          </c:val>
          <c:extLst>
            <c:ext xmlns:c16="http://schemas.microsoft.com/office/drawing/2014/chart" uri="{C3380CC4-5D6E-409C-BE32-E72D297353CC}">
              <c16:uniqueId val="{00000006-ABDE-4648-93C2-1C5934B259DC}"/>
            </c:ext>
          </c:extLst>
        </c:ser>
        <c:dLbls>
          <c:dLblPos val="bestFit"/>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6833098866933478"/>
          <c:y val="0.76615886562626756"/>
          <c:w val="0.30691822320493201"/>
          <c:h val="0.226406795067929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solidFill>
      <a:schemeClr val="bg1"/>
    </a:solidFill>
    <a:ln w="9525" cap="flat" cmpd="sng" algn="ctr">
      <a:noFill/>
      <a:round/>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sz="1200" b="1" dirty="0">
                <a:solidFill>
                  <a:schemeClr val="tx1"/>
                </a:solidFill>
                <a:latin typeface="Times New Roman" panose="02020603050405020304" pitchFamily="18" charset="0"/>
                <a:cs typeface="Times New Roman" panose="02020603050405020304" pitchFamily="18" charset="0"/>
              </a:rPr>
              <a:t>Уровень обслуживания дорожного</a:t>
            </a:r>
            <a:r>
              <a:rPr lang="ru-RU" sz="1200" b="1" baseline="0" dirty="0">
                <a:solidFill>
                  <a:schemeClr val="tx1"/>
                </a:solidFill>
                <a:latin typeface="Times New Roman" panose="02020603050405020304" pitchFamily="18" charset="0"/>
                <a:cs typeface="Times New Roman" panose="02020603050405020304" pitchFamily="18" charset="0"/>
              </a:rPr>
              <a:t> движения на УДС </a:t>
            </a:r>
            <a:r>
              <a:rPr lang="ru-RU" sz="1200" b="1" baseline="0" dirty="0" smtClean="0">
                <a:solidFill>
                  <a:schemeClr val="tx1"/>
                </a:solidFill>
                <a:latin typeface="Times New Roman" panose="02020603050405020304" pitchFamily="18" charset="0"/>
                <a:cs typeface="Times New Roman" panose="02020603050405020304" pitchFamily="18" charset="0"/>
              </a:rPr>
              <a:t>КГО</a:t>
            </a:r>
            <a:r>
              <a:rPr lang="en-US" sz="1200" b="1" baseline="0" dirty="0" smtClean="0">
                <a:solidFill>
                  <a:schemeClr val="tx1"/>
                </a:solidFill>
                <a:latin typeface="Times New Roman" panose="02020603050405020304" pitchFamily="18" charset="0"/>
                <a:cs typeface="Times New Roman" panose="02020603050405020304" pitchFamily="18" charset="0"/>
              </a:rPr>
              <a:t> </a:t>
            </a:r>
            <a:r>
              <a:rPr lang="ru-RU" sz="1200" b="1" baseline="0" dirty="0" smtClean="0">
                <a:solidFill>
                  <a:schemeClr val="tx1"/>
                </a:solidFill>
                <a:latin typeface="Times New Roman" panose="02020603050405020304" pitchFamily="18" charset="0"/>
                <a:cs typeface="Times New Roman" panose="02020603050405020304" pitchFamily="18" charset="0"/>
              </a:rPr>
              <a:t>             </a:t>
            </a:r>
            <a:r>
              <a:rPr lang="en-US" sz="1200" b="1" baseline="0" dirty="0" smtClean="0">
                <a:solidFill>
                  <a:schemeClr val="tx1"/>
                </a:solidFill>
                <a:latin typeface="Times New Roman" panose="02020603050405020304" pitchFamily="18" charset="0"/>
                <a:cs typeface="Times New Roman" panose="02020603050405020304" pitchFamily="18" charset="0"/>
              </a:rPr>
              <a:t>в </a:t>
            </a:r>
            <a:r>
              <a:rPr lang="en-US" sz="1200" b="1" baseline="0" dirty="0" err="1" smtClean="0">
                <a:solidFill>
                  <a:schemeClr val="tx1"/>
                </a:solidFill>
                <a:latin typeface="Times New Roman" panose="02020603050405020304" pitchFamily="18" charset="0"/>
                <a:cs typeface="Times New Roman" panose="02020603050405020304" pitchFamily="18" charset="0"/>
              </a:rPr>
              <a:t>вечернее</a:t>
            </a:r>
            <a:r>
              <a:rPr lang="en-US" sz="1200" b="1" baseline="0" dirty="0" smtClean="0">
                <a:solidFill>
                  <a:schemeClr val="tx1"/>
                </a:solidFill>
                <a:latin typeface="Times New Roman" panose="02020603050405020304" pitchFamily="18" charset="0"/>
                <a:cs typeface="Times New Roman" panose="02020603050405020304" pitchFamily="18" charset="0"/>
              </a:rPr>
              <a:t> </a:t>
            </a:r>
            <a:r>
              <a:rPr lang="en-US" sz="1200" b="1" baseline="0" dirty="0" err="1" smtClean="0">
                <a:solidFill>
                  <a:schemeClr val="tx1"/>
                </a:solidFill>
                <a:latin typeface="Times New Roman" panose="02020603050405020304" pitchFamily="18" charset="0"/>
                <a:cs typeface="Times New Roman" panose="02020603050405020304" pitchFamily="18" charset="0"/>
              </a:rPr>
              <a:t>время</a:t>
            </a:r>
            <a:r>
              <a:rPr lang="ru-RU" sz="1200" b="1" dirty="0" smtClean="0">
                <a:solidFill>
                  <a:schemeClr val="tx1"/>
                </a:solidFill>
                <a:latin typeface="Times New Roman" panose="02020603050405020304" pitchFamily="18" charset="0"/>
                <a:cs typeface="Times New Roman" panose="02020603050405020304" pitchFamily="18" charset="0"/>
              </a:rPr>
              <a:t> </a:t>
            </a:r>
            <a:endParaRPr lang="ru-RU" sz="1200"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16595461452485905"/>
          <c:y val="2.183008913953065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9.4461524157536433E-2"/>
          <c:y val="0.10841103021118177"/>
          <c:w val="0.53955892530254479"/>
          <c:h val="0.86975888064928764"/>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884-4B09-B77F-C697391B81D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884-4B09-B77F-C697391B81D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884-4B09-B77F-C697391B81D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dLblPos val="bestFit"/>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Лист3!$G$10:$G$12</c:f>
              <c:strCache>
                <c:ptCount val="3"/>
                <c:pt idx="0">
                  <c:v>уровень обслуживания - А</c:v>
                </c:pt>
                <c:pt idx="1">
                  <c:v>уровень обслуживания - В</c:v>
                </c:pt>
                <c:pt idx="2">
                  <c:v>уровень обслуживания - С</c:v>
                </c:pt>
              </c:strCache>
            </c:strRef>
          </c:cat>
          <c:val>
            <c:numRef>
              <c:f>Лист3!$H$10:$H$12</c:f>
              <c:numCache>
                <c:formatCode>General</c:formatCode>
                <c:ptCount val="3"/>
                <c:pt idx="0">
                  <c:v>9</c:v>
                </c:pt>
                <c:pt idx="1">
                  <c:v>5</c:v>
                </c:pt>
                <c:pt idx="2">
                  <c:v>3</c:v>
                </c:pt>
              </c:numCache>
            </c:numRef>
          </c:val>
          <c:extLst>
            <c:ext xmlns:c16="http://schemas.microsoft.com/office/drawing/2014/chart" uri="{C3380CC4-5D6E-409C-BE32-E72D297353CC}">
              <c16:uniqueId val="{00000006-2884-4B09-B77F-C697391B81D8}"/>
            </c:ext>
          </c:extLst>
        </c:ser>
        <c:dLbls>
          <c:dLblPos val="bestFit"/>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0.62405720126587672"/>
          <c:y val="0.76399238525237101"/>
          <c:w val="0.31997225610199992"/>
          <c:h val="0.2141795309968644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solidFill>
      <a:schemeClr val="bg1"/>
    </a:solidFill>
    <a:ln w="9525" cap="flat" cmpd="sng" algn="ctr">
      <a:noFill/>
      <a:round/>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ru-RU" sz="1200">
                <a:solidFill>
                  <a:schemeClr val="tx1"/>
                </a:solidFill>
                <a:latin typeface="Times New Roman" panose="02020603050405020304" pitchFamily="18" charset="0"/>
                <a:cs typeface="Times New Roman" panose="02020603050405020304" pitchFamily="18" charset="0"/>
              </a:rPr>
              <a:t>Динамика показателей аварийности при ДТП</a:t>
            </a:r>
          </a:p>
        </c:rich>
      </c:tx>
      <c:layout>
        <c:manualLayout>
          <c:xMode val="edge"/>
          <c:yMode val="edge"/>
          <c:x val="0.24674621303736349"/>
          <c:y val="2.666666666666666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5.7479598326659692E-2"/>
          <c:y val="0.10695103112110986"/>
          <c:w val="0.90741411589762888"/>
          <c:h val="0.73688908886389204"/>
        </c:manualLayout>
      </c:layout>
      <c:barChart>
        <c:barDir val="col"/>
        <c:grouping val="clustered"/>
        <c:varyColors val="0"/>
        <c:ser>
          <c:idx val="0"/>
          <c:order val="0"/>
          <c:tx>
            <c:strRef>
              <c:f>Лист1!$I$2</c:f>
              <c:strCache>
                <c:ptCount val="1"/>
                <c:pt idx="0">
                  <c:v>Количество ДТП</c:v>
                </c:pt>
              </c:strCache>
            </c:strRef>
          </c:tx>
          <c:spPr>
            <a:solidFill>
              <a:srgbClr val="0070C0"/>
            </a:solidFill>
            <a:ln>
              <a:noFill/>
            </a:ln>
            <a:effectLst/>
          </c:spPr>
          <c:invertIfNegative val="0"/>
          <c:cat>
            <c:numRef>
              <c:f>Лист1!$J$1:$L$1</c:f>
              <c:numCache>
                <c:formatCode>General</c:formatCode>
                <c:ptCount val="3"/>
                <c:pt idx="0">
                  <c:v>2015</c:v>
                </c:pt>
                <c:pt idx="1">
                  <c:v>2016</c:v>
                </c:pt>
                <c:pt idx="2">
                  <c:v>2017</c:v>
                </c:pt>
              </c:numCache>
            </c:numRef>
          </c:cat>
          <c:val>
            <c:numRef>
              <c:f>Лист1!$J$2:$L$2</c:f>
              <c:numCache>
                <c:formatCode>General</c:formatCode>
                <c:ptCount val="3"/>
                <c:pt idx="0">
                  <c:v>17</c:v>
                </c:pt>
                <c:pt idx="1">
                  <c:v>21</c:v>
                </c:pt>
                <c:pt idx="2">
                  <c:v>10</c:v>
                </c:pt>
              </c:numCache>
            </c:numRef>
          </c:val>
          <c:extLst>
            <c:ext xmlns:c16="http://schemas.microsoft.com/office/drawing/2014/chart" uri="{C3380CC4-5D6E-409C-BE32-E72D297353CC}">
              <c16:uniqueId val="{00000000-9510-4422-B00B-9909FB55B187}"/>
            </c:ext>
          </c:extLst>
        </c:ser>
        <c:ser>
          <c:idx val="1"/>
          <c:order val="1"/>
          <c:tx>
            <c:strRef>
              <c:f>Лист1!$I$3</c:f>
              <c:strCache>
                <c:ptCount val="1"/>
                <c:pt idx="0">
                  <c:v>Погибло</c:v>
                </c:pt>
              </c:strCache>
            </c:strRef>
          </c:tx>
          <c:spPr>
            <a:solidFill>
              <a:srgbClr val="FF0000"/>
            </a:solidFill>
            <a:ln>
              <a:noFill/>
            </a:ln>
            <a:effectLst/>
          </c:spPr>
          <c:invertIfNegative val="0"/>
          <c:cat>
            <c:numRef>
              <c:f>Лист1!$J$1:$L$1</c:f>
              <c:numCache>
                <c:formatCode>General</c:formatCode>
                <c:ptCount val="3"/>
                <c:pt idx="0">
                  <c:v>2015</c:v>
                </c:pt>
                <c:pt idx="1">
                  <c:v>2016</c:v>
                </c:pt>
                <c:pt idx="2">
                  <c:v>2017</c:v>
                </c:pt>
              </c:numCache>
            </c:numRef>
          </c:cat>
          <c:val>
            <c:numRef>
              <c:f>Лист1!$J$3:$L$3</c:f>
              <c:numCache>
                <c:formatCode>General</c:formatCode>
                <c:ptCount val="3"/>
                <c:pt idx="0">
                  <c:v>2</c:v>
                </c:pt>
                <c:pt idx="1">
                  <c:v>2</c:v>
                </c:pt>
                <c:pt idx="2">
                  <c:v>2</c:v>
                </c:pt>
              </c:numCache>
            </c:numRef>
          </c:val>
          <c:extLst>
            <c:ext xmlns:c16="http://schemas.microsoft.com/office/drawing/2014/chart" uri="{C3380CC4-5D6E-409C-BE32-E72D297353CC}">
              <c16:uniqueId val="{00000001-9510-4422-B00B-9909FB55B187}"/>
            </c:ext>
          </c:extLst>
        </c:ser>
        <c:ser>
          <c:idx val="2"/>
          <c:order val="2"/>
          <c:tx>
            <c:strRef>
              <c:f>Лист1!$I$4</c:f>
              <c:strCache>
                <c:ptCount val="1"/>
                <c:pt idx="0">
                  <c:v>Ранено</c:v>
                </c:pt>
              </c:strCache>
            </c:strRef>
          </c:tx>
          <c:spPr>
            <a:solidFill>
              <a:srgbClr val="FFC000"/>
            </a:solidFill>
            <a:ln>
              <a:noFill/>
            </a:ln>
            <a:effectLst/>
          </c:spPr>
          <c:invertIfNegative val="0"/>
          <c:cat>
            <c:numRef>
              <c:f>Лист1!$J$1:$L$1</c:f>
              <c:numCache>
                <c:formatCode>General</c:formatCode>
                <c:ptCount val="3"/>
                <c:pt idx="0">
                  <c:v>2015</c:v>
                </c:pt>
                <c:pt idx="1">
                  <c:v>2016</c:v>
                </c:pt>
                <c:pt idx="2">
                  <c:v>2017</c:v>
                </c:pt>
              </c:numCache>
            </c:numRef>
          </c:cat>
          <c:val>
            <c:numRef>
              <c:f>Лист1!$J$4:$L$4</c:f>
              <c:numCache>
                <c:formatCode>General</c:formatCode>
                <c:ptCount val="3"/>
                <c:pt idx="0">
                  <c:v>24</c:v>
                </c:pt>
                <c:pt idx="1">
                  <c:v>24</c:v>
                </c:pt>
                <c:pt idx="2">
                  <c:v>12</c:v>
                </c:pt>
              </c:numCache>
            </c:numRef>
          </c:val>
          <c:extLst>
            <c:ext xmlns:c16="http://schemas.microsoft.com/office/drawing/2014/chart" uri="{C3380CC4-5D6E-409C-BE32-E72D297353CC}">
              <c16:uniqueId val="{00000002-9510-4422-B00B-9909FB55B187}"/>
            </c:ext>
          </c:extLst>
        </c:ser>
        <c:dLbls>
          <c:showLegendKey val="0"/>
          <c:showVal val="0"/>
          <c:showCatName val="0"/>
          <c:showSerName val="0"/>
          <c:showPercent val="0"/>
          <c:showBubbleSize val="0"/>
        </c:dLbls>
        <c:gapWidth val="219"/>
        <c:overlap val="-27"/>
        <c:axId val="411867288"/>
        <c:axId val="411869584"/>
      </c:barChart>
      <c:catAx>
        <c:axId val="411867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411869584"/>
        <c:crosses val="autoZero"/>
        <c:auto val="1"/>
        <c:lblAlgn val="ctr"/>
        <c:lblOffset val="100"/>
        <c:noMultiLvlLbl val="0"/>
      </c:catAx>
      <c:valAx>
        <c:axId val="411869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411867288"/>
        <c:crosses val="autoZero"/>
        <c:crossBetween val="between"/>
      </c:valAx>
      <c:spPr>
        <a:noFill/>
        <a:ln>
          <a:noFill/>
        </a:ln>
        <a:effectLst/>
      </c:spPr>
    </c:plotArea>
    <c:legend>
      <c:legendPos val="b"/>
      <c:layout>
        <c:manualLayout>
          <c:xMode val="edge"/>
          <c:yMode val="edge"/>
          <c:x val="0.283595352628703"/>
          <c:y val="0.88999955005624298"/>
          <c:w val="0.42370786416203093"/>
          <c:h val="8.714330708661415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solidFill>
      <a:schemeClr val="bg1"/>
    </a:solidFill>
    <a:ln w="9525" cap="flat" cmpd="sng" algn="ctr">
      <a:noFill/>
      <a:round/>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200" dirty="0">
                <a:solidFill>
                  <a:schemeClr val="tx1"/>
                </a:solidFill>
                <a:latin typeface="Times New Roman" panose="02020603050405020304" pitchFamily="18" charset="0"/>
                <a:cs typeface="Times New Roman" panose="02020603050405020304" pitchFamily="18" charset="0"/>
              </a:rPr>
              <a:t>Распределение ДТП по видам за 2015 г.</a:t>
            </a:r>
          </a:p>
        </c:rich>
      </c:tx>
      <c:layout>
        <c:manualLayout>
          <c:xMode val="edge"/>
          <c:yMode val="edge"/>
          <c:x val="0.15213024870924016"/>
          <c:y val="3.3015022058412911E-3"/>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manualLayout>
          <c:layoutTarget val="inner"/>
          <c:xMode val="edge"/>
          <c:yMode val="edge"/>
          <c:x val="4.1714844369286061E-2"/>
          <c:y val="8.3980282952435828E-2"/>
          <c:w val="0.62611848015642335"/>
          <c:h val="0.91016247359323987"/>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300-47F3-B84A-9F09C03ECBF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300-47F3-B84A-9F09C03ECBF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300-47F3-B84A-9F09C03ECBF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300-47F3-B84A-9F09C03ECBF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300-47F3-B84A-9F09C03ECBF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300-47F3-B84A-9F09C03ECBF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0"/>
            <c:showCatName val="0"/>
            <c:showSerName val="0"/>
            <c:showPercent val="1"/>
            <c:showBubbleSize val="0"/>
            <c:showLeaderLines val="0"/>
            <c:extLst>
              <c:ext xmlns:c15="http://schemas.microsoft.com/office/drawing/2012/chart" uri="{CE6537A1-D6FC-4f65-9D91-7224C49458BB}"/>
            </c:extLst>
          </c:dLbls>
          <c:cat>
            <c:strRef>
              <c:f>Лист2!$B$1:$G$1</c:f>
              <c:strCache>
                <c:ptCount val="6"/>
                <c:pt idx="0">
                  <c:v>наезд на пешехода</c:v>
                </c:pt>
                <c:pt idx="1">
                  <c:v>столкновение</c:v>
                </c:pt>
                <c:pt idx="2">
                  <c:v>наезд на препятствие</c:v>
                </c:pt>
                <c:pt idx="3">
                  <c:v>опрокидывание</c:v>
                </c:pt>
                <c:pt idx="4">
                  <c:v>съезд с дороги</c:v>
                </c:pt>
                <c:pt idx="5">
                  <c:v>наезд на велосипедиста</c:v>
                </c:pt>
              </c:strCache>
            </c:strRef>
          </c:cat>
          <c:val>
            <c:numRef>
              <c:f>Лист2!$B$2:$G$2</c:f>
              <c:numCache>
                <c:formatCode>General</c:formatCode>
                <c:ptCount val="6"/>
                <c:pt idx="0">
                  <c:v>3</c:v>
                </c:pt>
                <c:pt idx="1">
                  <c:v>8</c:v>
                </c:pt>
                <c:pt idx="2">
                  <c:v>2</c:v>
                </c:pt>
                <c:pt idx="3">
                  <c:v>1</c:v>
                </c:pt>
                <c:pt idx="4">
                  <c:v>2</c:v>
                </c:pt>
                <c:pt idx="5">
                  <c:v>1</c:v>
                </c:pt>
              </c:numCache>
            </c:numRef>
          </c:val>
          <c:extLst>
            <c:ext xmlns:c16="http://schemas.microsoft.com/office/drawing/2014/chart" uri="{C3380CC4-5D6E-409C-BE32-E72D297353CC}">
              <c16:uniqueId val="{0000000C-A300-47F3-B84A-9F09C03ECBF0}"/>
            </c:ext>
          </c:extLst>
        </c:ser>
        <c:dLbls>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0.60347989219468368"/>
          <c:y val="0.68924447858651816"/>
          <c:w val="0.37899804470749882"/>
          <c:h val="0.3004916458613405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solidFill>
      <a:schemeClr val="bg1"/>
    </a:solidFill>
    <a:ln w="9525" cap="flat" cmpd="sng" algn="ctr">
      <a:noFill/>
      <a:round/>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200">
                <a:solidFill>
                  <a:schemeClr val="tx1"/>
                </a:solidFill>
                <a:latin typeface="Times New Roman" panose="02020603050405020304" pitchFamily="18" charset="0"/>
                <a:cs typeface="Times New Roman" panose="02020603050405020304" pitchFamily="18" charset="0"/>
              </a:rPr>
              <a:t>Распределение ДТП по видам за 2016 г.</a:t>
            </a:r>
          </a:p>
        </c:rich>
      </c:tx>
      <c:layout>
        <c:manualLayout>
          <c:xMode val="edge"/>
          <c:yMode val="edge"/>
          <c:x val="0.24519179078518794"/>
          <c:y val="1.788617886178861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manualLayout>
          <c:layoutTarget val="inner"/>
          <c:xMode val="edge"/>
          <c:yMode val="edge"/>
          <c:x val="3.947770790396167E-2"/>
          <c:y val="7.6872159272773841E-2"/>
          <c:w val="0.62164420722577463"/>
          <c:h val="0.9036584085525895"/>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E07-4B15-86E7-0EF61F00576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E07-4B15-86E7-0EF61F00576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E07-4B15-86E7-0EF61F00576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E07-4B15-86E7-0EF61F00576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E07-4B15-86E7-0EF61F00576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E07-4B15-86E7-0EF61F005763}"/>
              </c:ext>
            </c:extLst>
          </c:dPt>
          <c:dLbls>
            <c:dLbl>
              <c:idx val="5"/>
              <c:delete val="1"/>
              <c:extLst>
                <c:ext xmlns:c15="http://schemas.microsoft.com/office/drawing/2012/chart" uri="{CE6537A1-D6FC-4f65-9D91-7224C49458BB}"/>
                <c:ext xmlns:c16="http://schemas.microsoft.com/office/drawing/2014/chart" uri="{C3380CC4-5D6E-409C-BE32-E72D297353CC}">
                  <c16:uniqueId val="{0000000B-1E07-4B15-86E7-0EF61F00576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0"/>
            <c:showCatName val="0"/>
            <c:showSerName val="0"/>
            <c:showPercent val="1"/>
            <c:showBubbleSize val="0"/>
            <c:showLeaderLines val="0"/>
            <c:extLst>
              <c:ext xmlns:c15="http://schemas.microsoft.com/office/drawing/2012/chart" uri="{CE6537A1-D6FC-4f65-9D91-7224C49458BB}"/>
            </c:extLst>
          </c:dLbls>
          <c:cat>
            <c:strRef>
              <c:f>Лист2!$B$1:$G$1</c:f>
              <c:strCache>
                <c:ptCount val="6"/>
                <c:pt idx="0">
                  <c:v>наезд на пешехода</c:v>
                </c:pt>
                <c:pt idx="1">
                  <c:v>столкновение</c:v>
                </c:pt>
                <c:pt idx="2">
                  <c:v>наезд на препятствие</c:v>
                </c:pt>
                <c:pt idx="3">
                  <c:v>опрокидывание</c:v>
                </c:pt>
                <c:pt idx="4">
                  <c:v>съезд с дороги</c:v>
                </c:pt>
                <c:pt idx="5">
                  <c:v>наезд на велосипедиста</c:v>
                </c:pt>
              </c:strCache>
            </c:strRef>
          </c:cat>
          <c:val>
            <c:numRef>
              <c:f>Лист2!$B$3:$G$3</c:f>
              <c:numCache>
                <c:formatCode>General</c:formatCode>
                <c:ptCount val="6"/>
                <c:pt idx="0">
                  <c:v>4</c:v>
                </c:pt>
                <c:pt idx="1">
                  <c:v>6</c:v>
                </c:pt>
                <c:pt idx="2">
                  <c:v>4</c:v>
                </c:pt>
                <c:pt idx="3">
                  <c:v>3</c:v>
                </c:pt>
                <c:pt idx="4">
                  <c:v>4</c:v>
                </c:pt>
                <c:pt idx="5">
                  <c:v>0</c:v>
                </c:pt>
              </c:numCache>
            </c:numRef>
          </c:val>
          <c:extLst>
            <c:ext xmlns:c16="http://schemas.microsoft.com/office/drawing/2014/chart" uri="{C3380CC4-5D6E-409C-BE32-E72D297353CC}">
              <c16:uniqueId val="{0000000C-1E07-4B15-86E7-0EF61F005763}"/>
            </c:ext>
          </c:extLst>
        </c:ser>
        <c:dLbls>
          <c:showLegendKey val="0"/>
          <c:showVal val="1"/>
          <c:showCatName val="0"/>
          <c:showSerName val="0"/>
          <c:showPercent val="0"/>
          <c:showBubbleSize val="0"/>
          <c:showLeaderLines val="0"/>
        </c:dLbls>
        <c:firstSliceAng val="0"/>
      </c:pieChart>
      <c:spPr>
        <a:noFill/>
        <a:ln>
          <a:noFill/>
        </a:ln>
        <a:effectLst/>
      </c:spPr>
    </c:plotArea>
    <c:legend>
      <c:legendPos val="b"/>
      <c:legendEntry>
        <c:idx val="5"/>
        <c:delete val="1"/>
      </c:legendEntry>
      <c:layout>
        <c:manualLayout>
          <c:xMode val="edge"/>
          <c:yMode val="edge"/>
          <c:x val="0.60571702866000809"/>
          <c:y val="0.71851277126944502"/>
          <c:w val="0.38794659056879632"/>
          <c:h val="0.238703027975161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solidFill>
      <a:schemeClr val="bg1"/>
    </a:solidFill>
    <a:ln w="9525" cap="flat" cmpd="sng" algn="ctr">
      <a:noFill/>
      <a:round/>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200">
                <a:solidFill>
                  <a:schemeClr val="tx1"/>
                </a:solidFill>
                <a:latin typeface="Times New Roman" panose="02020603050405020304" pitchFamily="18" charset="0"/>
                <a:cs typeface="Times New Roman" panose="02020603050405020304" pitchFamily="18" charset="0"/>
              </a:rPr>
              <a:t>Распределение</a:t>
            </a:r>
            <a:r>
              <a:rPr lang="ru-RU" sz="1200" baseline="0">
                <a:solidFill>
                  <a:schemeClr val="tx1"/>
                </a:solidFill>
                <a:latin typeface="Times New Roman" panose="02020603050405020304" pitchFamily="18" charset="0"/>
                <a:cs typeface="Times New Roman" panose="02020603050405020304" pitchFamily="18" charset="0"/>
              </a:rPr>
              <a:t> ДТП по видам за 2017 г.</a:t>
            </a:r>
            <a:endParaRPr lang="ru-RU" sz="120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21510382513661203"/>
          <c:y val="1.426014153294129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manualLayout>
          <c:layoutTarget val="inner"/>
          <c:xMode val="edge"/>
          <c:yMode val="edge"/>
          <c:x val="7.5084376747988485E-2"/>
          <c:y val="6.8459683045948377E-2"/>
          <c:w val="0.58353848626064597"/>
          <c:h val="0.91743483936165737"/>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ED9-498E-B53B-F488DB51015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ED9-498E-B53B-F488DB51015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ED9-498E-B53B-F488DB51015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ED9-498E-B53B-F488DB51015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ED9-498E-B53B-F488DB51015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ED9-498E-B53B-F488DB51015E}"/>
              </c:ext>
            </c:extLst>
          </c:dPt>
          <c:dLbls>
            <c:dLbl>
              <c:idx val="2"/>
              <c:delete val="1"/>
              <c:extLst>
                <c:ext xmlns:c15="http://schemas.microsoft.com/office/drawing/2012/chart" uri="{CE6537A1-D6FC-4f65-9D91-7224C49458BB}"/>
                <c:ext xmlns:c16="http://schemas.microsoft.com/office/drawing/2014/chart" uri="{C3380CC4-5D6E-409C-BE32-E72D297353CC}">
                  <c16:uniqueId val="{00000005-AED9-498E-B53B-F488DB51015E}"/>
                </c:ext>
              </c:extLst>
            </c:dLbl>
            <c:dLbl>
              <c:idx val="3"/>
              <c:delete val="1"/>
              <c:extLst>
                <c:ext xmlns:c15="http://schemas.microsoft.com/office/drawing/2012/chart" uri="{CE6537A1-D6FC-4f65-9D91-7224C49458BB}"/>
                <c:ext xmlns:c16="http://schemas.microsoft.com/office/drawing/2014/chart" uri="{C3380CC4-5D6E-409C-BE32-E72D297353CC}">
                  <c16:uniqueId val="{00000007-AED9-498E-B53B-F488DB51015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0"/>
            <c:showCatName val="0"/>
            <c:showSerName val="0"/>
            <c:showPercent val="1"/>
            <c:showBubbleSize val="0"/>
            <c:showLeaderLines val="0"/>
            <c:extLst>
              <c:ext xmlns:c15="http://schemas.microsoft.com/office/drawing/2012/chart" uri="{CE6537A1-D6FC-4f65-9D91-7224C49458BB}"/>
            </c:extLst>
          </c:dLbls>
          <c:cat>
            <c:strRef>
              <c:f>Лист2!$B$1:$G$1</c:f>
              <c:strCache>
                <c:ptCount val="6"/>
                <c:pt idx="0">
                  <c:v>наезд на пешехода</c:v>
                </c:pt>
                <c:pt idx="1">
                  <c:v>столкновение</c:v>
                </c:pt>
                <c:pt idx="2">
                  <c:v>наезд на препятствие</c:v>
                </c:pt>
                <c:pt idx="3">
                  <c:v>опрокидывание</c:v>
                </c:pt>
                <c:pt idx="4">
                  <c:v>съезд с дороги</c:v>
                </c:pt>
                <c:pt idx="5">
                  <c:v>наезд на велосипедиста</c:v>
                </c:pt>
              </c:strCache>
            </c:strRef>
          </c:cat>
          <c:val>
            <c:numRef>
              <c:f>Лист2!$B$4:$G$4</c:f>
              <c:numCache>
                <c:formatCode>General</c:formatCode>
                <c:ptCount val="6"/>
                <c:pt idx="0">
                  <c:v>1</c:v>
                </c:pt>
                <c:pt idx="1">
                  <c:v>5</c:v>
                </c:pt>
                <c:pt idx="2">
                  <c:v>0</c:v>
                </c:pt>
                <c:pt idx="3">
                  <c:v>0</c:v>
                </c:pt>
                <c:pt idx="4">
                  <c:v>3</c:v>
                </c:pt>
                <c:pt idx="5">
                  <c:v>1</c:v>
                </c:pt>
              </c:numCache>
            </c:numRef>
          </c:val>
          <c:extLst>
            <c:ext xmlns:c16="http://schemas.microsoft.com/office/drawing/2014/chart" uri="{C3380CC4-5D6E-409C-BE32-E72D297353CC}">
              <c16:uniqueId val="{0000000C-AED9-498E-B53B-F488DB51015E}"/>
            </c:ext>
          </c:extLst>
        </c:ser>
        <c:dLbls>
          <c:showLegendKey val="0"/>
          <c:showVal val="1"/>
          <c:showCatName val="0"/>
          <c:showSerName val="0"/>
          <c:showPercent val="0"/>
          <c:showBubbleSize val="0"/>
          <c:showLeaderLines val="0"/>
        </c:dLbls>
        <c:firstSliceAng val="0"/>
      </c:pieChart>
      <c:spPr>
        <a:noFill/>
        <a:ln>
          <a:noFill/>
        </a:ln>
        <a:effectLst/>
      </c:spPr>
    </c:plotArea>
    <c:legend>
      <c:legendPos val="b"/>
      <c:legendEntry>
        <c:idx val="2"/>
        <c:delete val="1"/>
      </c:legendEntry>
      <c:legendEntry>
        <c:idx val="3"/>
        <c:delete val="1"/>
      </c:legendEntry>
      <c:layout>
        <c:manualLayout>
          <c:xMode val="edge"/>
          <c:yMode val="edge"/>
          <c:x val="0.72265399442257217"/>
          <c:y val="0.60046792749526934"/>
          <c:w val="0.22734580052493444"/>
          <c:h val="0.3585779415996416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solidFill>
      <a:schemeClr val="bg1"/>
    </a:solidFill>
    <a:ln w="9525" cap="flat" cmpd="sng" algn="ctr">
      <a:noFill/>
      <a:round/>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200">
                <a:solidFill>
                  <a:schemeClr val="tx1"/>
                </a:solidFill>
                <a:latin typeface="Times New Roman" panose="02020603050405020304" pitchFamily="18" charset="0"/>
                <a:cs typeface="Times New Roman" panose="02020603050405020304" pitchFamily="18" charset="0"/>
              </a:rPr>
              <a:t>Основные</a:t>
            </a:r>
            <a:r>
              <a:rPr lang="ru-RU" sz="1200" baseline="0">
                <a:solidFill>
                  <a:schemeClr val="tx1"/>
                </a:solidFill>
                <a:latin typeface="Times New Roman" panose="02020603050405020304" pitchFamily="18" charset="0"/>
                <a:cs typeface="Times New Roman" panose="02020603050405020304" pitchFamily="18" charset="0"/>
              </a:rPr>
              <a:t> причины нарушения ДТП за период 2015-2017 гг.</a:t>
            </a:r>
            <a:endParaRPr lang="ru-RU" sz="120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19539339278014103"/>
          <c:y val="1.947936359088920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manualLayout>
          <c:layoutTarget val="inner"/>
          <c:xMode val="edge"/>
          <c:yMode val="edge"/>
          <c:x val="5.0182399368120991E-3"/>
          <c:y val="0.11718939754306722"/>
          <c:w val="0.53118240189968757"/>
          <c:h val="0.85796485929132493"/>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04D-4A98-AEA5-E4383F9B2CE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04D-4A98-AEA5-E4383F9B2CE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04D-4A98-AEA5-E4383F9B2CE6}"/>
              </c:ext>
            </c:extLst>
          </c:dPt>
          <c:dPt>
            <c:idx val="3"/>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7-A04D-4A98-AEA5-E4383F9B2CE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04D-4A98-AEA5-E4383F9B2CE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04D-4A98-AEA5-E4383F9B2CE6}"/>
              </c:ext>
            </c:extLst>
          </c:dPt>
          <c:dPt>
            <c:idx val="6"/>
            <c:bubble3D val="0"/>
            <c:spPr>
              <a:solidFill>
                <a:srgbClr val="FFFF00"/>
              </a:solidFill>
              <a:ln w="19050">
                <a:solidFill>
                  <a:schemeClr val="lt1"/>
                </a:solidFill>
              </a:ln>
              <a:effectLst/>
            </c:spPr>
            <c:extLst>
              <c:ext xmlns:c16="http://schemas.microsoft.com/office/drawing/2014/chart" uri="{C3380CC4-5D6E-409C-BE32-E72D297353CC}">
                <c16:uniqueId val="{0000000D-A04D-4A98-AEA5-E4383F9B2CE6}"/>
              </c:ext>
            </c:extLst>
          </c:dPt>
          <c:dPt>
            <c:idx val="7"/>
            <c:bubble3D val="0"/>
            <c:spPr>
              <a:solidFill>
                <a:srgbClr val="FF0000"/>
              </a:solidFill>
              <a:ln w="19050">
                <a:solidFill>
                  <a:schemeClr val="lt1"/>
                </a:solidFill>
              </a:ln>
              <a:effectLst/>
            </c:spPr>
            <c:extLst>
              <c:ext xmlns:c16="http://schemas.microsoft.com/office/drawing/2014/chart" uri="{C3380CC4-5D6E-409C-BE32-E72D297353CC}">
                <c16:uniqueId val="{0000000F-A04D-4A98-AEA5-E4383F9B2CE6}"/>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A04D-4A98-AEA5-E4383F9B2CE6}"/>
              </c:ext>
            </c:extLst>
          </c:dPt>
          <c:dPt>
            <c:idx val="9"/>
            <c:bubble3D val="0"/>
            <c:spPr>
              <a:solidFill>
                <a:srgbClr val="B07BD7"/>
              </a:solidFill>
              <a:ln w="19050">
                <a:solidFill>
                  <a:schemeClr val="lt1"/>
                </a:solidFill>
              </a:ln>
              <a:effectLst/>
            </c:spPr>
            <c:extLst>
              <c:ext xmlns:c16="http://schemas.microsoft.com/office/drawing/2014/chart" uri="{C3380CC4-5D6E-409C-BE32-E72D297353CC}">
                <c16:uniqueId val="{00000013-A04D-4A98-AEA5-E4383F9B2CE6}"/>
              </c:ext>
            </c:extLst>
          </c:dPt>
          <c:dPt>
            <c:idx val="10"/>
            <c:bubble3D val="0"/>
            <c:spPr>
              <a:solidFill>
                <a:srgbClr val="FF9393"/>
              </a:solidFill>
              <a:ln w="19050">
                <a:solidFill>
                  <a:schemeClr val="bg1"/>
                </a:solidFill>
              </a:ln>
              <a:effectLst/>
            </c:spPr>
            <c:extLst>
              <c:ext xmlns:c16="http://schemas.microsoft.com/office/drawing/2014/chart" uri="{C3380CC4-5D6E-409C-BE32-E72D297353CC}">
                <c16:uniqueId val="{00000015-A04D-4A98-AEA5-E4383F9B2CE6}"/>
              </c:ext>
            </c:extLst>
          </c:dPt>
          <c:dLbls>
            <c:dLbl>
              <c:idx val="8"/>
              <c:layout>
                <c:manualLayout>
                  <c:x val="1.2165274164435372E-2"/>
                  <c:y val="1.842195292491675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A04D-4A98-AEA5-E4383F9B2CE6}"/>
                </c:ext>
              </c:extLst>
            </c:dLbl>
            <c:dLbl>
              <c:idx val="9"/>
              <c:layout>
                <c:manualLayout>
                  <c:x val="2.4131904742214799E-2"/>
                  <c:y val="6.332115271119929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3-A04D-4A98-AEA5-E4383F9B2CE6}"/>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dLblPos val="bestFit"/>
            <c:showLegendKey val="0"/>
            <c:showVal val="0"/>
            <c:showCatName val="0"/>
            <c:showSerName val="0"/>
            <c:showPercent val="1"/>
            <c:showBubbleSize val="0"/>
            <c:showLeaderLines val="0"/>
            <c:extLst>
              <c:ext xmlns:c15="http://schemas.microsoft.com/office/drawing/2012/chart" uri="{CE6537A1-D6FC-4f65-9D91-7224C49458BB}"/>
            </c:extLst>
          </c:dLbls>
          <c:cat>
            <c:strRef>
              <c:f>Лист1!$A$2:$A$12</c:f>
              <c:strCache>
                <c:ptCount val="11"/>
                <c:pt idx="0">
                  <c:v>Оставление места ДТП</c:v>
                </c:pt>
                <c:pt idx="1">
                  <c:v>Управление ТС в состоянии алкогольного опьянения</c:v>
                </c:pt>
                <c:pt idx="2">
                  <c:v>Управление ТС лицом, не имеющим права на управление ТС</c:v>
                </c:pt>
                <c:pt idx="3">
                  <c:v>Другие нарушения ПДД водителями</c:v>
                </c:pt>
                <c:pt idx="4">
                  <c:v>Несоблюдение требований ОСАГО</c:v>
                </c:pt>
                <c:pt idx="5">
                  <c:v>Управление при движении по автодороге велосипедом, гужевой повозкой лицом моложе 14 лет</c:v>
                </c:pt>
                <c:pt idx="6">
                  <c:v>Эксплуатация незарегистрированного ТС</c:v>
                </c:pt>
                <c:pt idx="7">
                  <c:v>Несоответствие скорости конкретным условиям движения</c:v>
                </c:pt>
                <c:pt idx="8">
                  <c:v>Нарушение правил проезда пешеходного перехода</c:v>
                </c:pt>
                <c:pt idx="9">
                  <c:v>Нарушение водителем правил применения ремней безопасности</c:v>
                </c:pt>
                <c:pt idx="10">
                  <c:v>Несоблюдение очередности проезда</c:v>
                </c:pt>
              </c:strCache>
            </c:strRef>
          </c:cat>
          <c:val>
            <c:numRef>
              <c:f>Лист1!$E$2:$E$12</c:f>
              <c:numCache>
                <c:formatCode>General</c:formatCode>
                <c:ptCount val="11"/>
                <c:pt idx="0">
                  <c:v>3</c:v>
                </c:pt>
                <c:pt idx="1">
                  <c:v>7</c:v>
                </c:pt>
                <c:pt idx="2">
                  <c:v>6</c:v>
                </c:pt>
                <c:pt idx="3">
                  <c:v>4</c:v>
                </c:pt>
                <c:pt idx="4">
                  <c:v>4</c:v>
                </c:pt>
                <c:pt idx="5">
                  <c:v>2</c:v>
                </c:pt>
                <c:pt idx="6">
                  <c:v>1</c:v>
                </c:pt>
                <c:pt idx="7">
                  <c:v>19</c:v>
                </c:pt>
                <c:pt idx="8">
                  <c:v>3</c:v>
                </c:pt>
                <c:pt idx="9">
                  <c:v>1</c:v>
                </c:pt>
                <c:pt idx="10">
                  <c:v>2</c:v>
                </c:pt>
              </c:numCache>
            </c:numRef>
          </c:val>
          <c:extLst>
            <c:ext xmlns:c16="http://schemas.microsoft.com/office/drawing/2014/chart" uri="{C3380CC4-5D6E-409C-BE32-E72D297353CC}">
              <c16:uniqueId val="{00000016-A04D-4A98-AEA5-E4383F9B2CE6}"/>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52881960647642223"/>
          <c:y val="0.1357694577601376"/>
          <c:w val="0.46561685415729637"/>
          <c:h val="0.82894535621164023"/>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solidFill>
      <a:schemeClr val="bg1"/>
    </a:solid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9518" cy="49534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16273" y="0"/>
            <a:ext cx="2919518" cy="495348"/>
          </a:xfrm>
          <a:prstGeom prst="rect">
            <a:avLst/>
          </a:prstGeom>
        </p:spPr>
        <p:txBody>
          <a:bodyPr vert="horz" lIns="91440" tIns="45720" rIns="91440" bIns="45720" rtlCol="0"/>
          <a:lstStyle>
            <a:lvl1pPr algn="r">
              <a:defRPr sz="1200"/>
            </a:lvl1pPr>
          </a:lstStyle>
          <a:p>
            <a:fld id="{CD304A7F-A2E9-4133-B9A6-99832E7EF109}" type="datetimeFigureOut">
              <a:rPr lang="ru-RU" smtClean="0"/>
              <a:t>11.05.2018</a:t>
            </a:fld>
            <a:endParaRPr lang="ru-RU"/>
          </a:p>
        </p:txBody>
      </p:sp>
      <p:sp>
        <p:nvSpPr>
          <p:cNvPr id="4" name="Образ слайда 3"/>
          <p:cNvSpPr>
            <a:spLocks noGrp="1" noRot="1" noChangeAspect="1"/>
          </p:cNvSpPr>
          <p:nvPr>
            <p:ph type="sldImg" idx="2"/>
          </p:nvPr>
        </p:nvSpPr>
        <p:spPr>
          <a:xfrm>
            <a:off x="407988" y="1233488"/>
            <a:ext cx="5921375" cy="3332162"/>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3735" y="4751219"/>
            <a:ext cx="5389880" cy="388736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377317"/>
            <a:ext cx="2919518" cy="49534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16273" y="9377317"/>
            <a:ext cx="2919518" cy="495347"/>
          </a:xfrm>
          <a:prstGeom prst="rect">
            <a:avLst/>
          </a:prstGeom>
        </p:spPr>
        <p:txBody>
          <a:bodyPr vert="horz" lIns="91440" tIns="45720" rIns="91440" bIns="45720" rtlCol="0" anchor="b"/>
          <a:lstStyle>
            <a:lvl1pPr algn="r">
              <a:defRPr sz="1200"/>
            </a:lvl1pPr>
          </a:lstStyle>
          <a:p>
            <a:fld id="{F536FCB9-D2D2-470A-8B6C-480E371387DC}" type="slidenum">
              <a:rPr lang="ru-RU" smtClean="0"/>
              <a:t>‹#›</a:t>
            </a:fld>
            <a:endParaRPr lang="ru-RU"/>
          </a:p>
        </p:txBody>
      </p:sp>
    </p:spTree>
    <p:extLst>
      <p:ext uri="{BB962C8B-B14F-4D97-AF65-F5344CB8AC3E}">
        <p14:creationId xmlns:p14="http://schemas.microsoft.com/office/powerpoint/2010/main" val="1370161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AED0117-FB8E-4E4F-843C-9532324649EB}" type="datetime1">
              <a:rPr lang="ru-RU" smtClean="0"/>
              <a:t>11.05.2018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E838723-FF53-456F-BAAC-0DCAD086AC8B}" type="slidenum">
              <a:rPr lang="ru-RU" smtClean="0"/>
              <a:t>‹#›</a:t>
            </a:fld>
            <a:endParaRPr lang="ru-RU"/>
          </a:p>
        </p:txBody>
      </p:sp>
    </p:spTree>
    <p:extLst>
      <p:ext uri="{BB962C8B-B14F-4D97-AF65-F5344CB8AC3E}">
        <p14:creationId xmlns:p14="http://schemas.microsoft.com/office/powerpoint/2010/main" val="3569405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AF3394C-8D45-4168-AA0E-9BA0A3F159B2}" type="datetime1">
              <a:rPr lang="ru-RU" smtClean="0"/>
              <a:t>11.05.2018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E838723-FF53-456F-BAAC-0DCAD086AC8B}" type="slidenum">
              <a:rPr lang="ru-RU" smtClean="0"/>
              <a:t>‹#›</a:t>
            </a:fld>
            <a:endParaRPr lang="ru-RU"/>
          </a:p>
        </p:txBody>
      </p:sp>
    </p:spTree>
    <p:extLst>
      <p:ext uri="{BB962C8B-B14F-4D97-AF65-F5344CB8AC3E}">
        <p14:creationId xmlns:p14="http://schemas.microsoft.com/office/powerpoint/2010/main" val="380585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CCCA0AB-6E07-4BB6-B6C4-EE725A763638}" type="datetime1">
              <a:rPr lang="ru-RU" smtClean="0"/>
              <a:t>11.05.2018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E838723-FF53-456F-BAAC-0DCAD086AC8B}" type="slidenum">
              <a:rPr lang="ru-RU" smtClean="0"/>
              <a:t>‹#›</a:t>
            </a:fld>
            <a:endParaRPr lang="ru-RU"/>
          </a:p>
        </p:txBody>
      </p:sp>
    </p:spTree>
    <p:extLst>
      <p:ext uri="{BB962C8B-B14F-4D97-AF65-F5344CB8AC3E}">
        <p14:creationId xmlns:p14="http://schemas.microsoft.com/office/powerpoint/2010/main" val="275338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243400D-FB9F-4FE8-8F85-F02015D62B19}" type="datetime1">
              <a:rPr lang="ru-RU" smtClean="0"/>
              <a:t>11.05.2018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E838723-FF53-456F-BAAC-0DCAD086AC8B}" type="slidenum">
              <a:rPr lang="ru-RU" smtClean="0"/>
              <a:t>‹#›</a:t>
            </a:fld>
            <a:endParaRPr lang="ru-RU"/>
          </a:p>
        </p:txBody>
      </p:sp>
    </p:spTree>
    <p:extLst>
      <p:ext uri="{BB962C8B-B14F-4D97-AF65-F5344CB8AC3E}">
        <p14:creationId xmlns:p14="http://schemas.microsoft.com/office/powerpoint/2010/main" val="240432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055FA14-ECD2-4750-976B-860F42F9CE89}" type="datetime1">
              <a:rPr lang="ru-RU" smtClean="0"/>
              <a:t>11.05.2018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E838723-FF53-456F-BAAC-0DCAD086AC8B}" type="slidenum">
              <a:rPr lang="ru-RU" smtClean="0"/>
              <a:t>‹#›</a:t>
            </a:fld>
            <a:endParaRPr lang="ru-RU"/>
          </a:p>
        </p:txBody>
      </p:sp>
    </p:spTree>
    <p:extLst>
      <p:ext uri="{BB962C8B-B14F-4D97-AF65-F5344CB8AC3E}">
        <p14:creationId xmlns:p14="http://schemas.microsoft.com/office/powerpoint/2010/main" val="1156509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B4D24D3-6880-4D19-B35F-F42A9B6E6783}" type="datetime1">
              <a:rPr lang="ru-RU" smtClean="0"/>
              <a:t>11.05.2018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E838723-FF53-456F-BAAC-0DCAD086AC8B}" type="slidenum">
              <a:rPr lang="ru-RU" smtClean="0"/>
              <a:t>‹#›</a:t>
            </a:fld>
            <a:endParaRPr lang="ru-RU"/>
          </a:p>
        </p:txBody>
      </p:sp>
    </p:spTree>
    <p:extLst>
      <p:ext uri="{BB962C8B-B14F-4D97-AF65-F5344CB8AC3E}">
        <p14:creationId xmlns:p14="http://schemas.microsoft.com/office/powerpoint/2010/main" val="3490187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6D5C1DB-8A59-46FC-B5A6-7DD6A8CAB9FA}" type="datetime1">
              <a:rPr lang="ru-RU" smtClean="0"/>
              <a:t>11.05.2018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E838723-FF53-456F-BAAC-0DCAD086AC8B}" type="slidenum">
              <a:rPr lang="ru-RU" smtClean="0"/>
              <a:t>‹#›</a:t>
            </a:fld>
            <a:endParaRPr lang="ru-RU"/>
          </a:p>
        </p:txBody>
      </p:sp>
    </p:spTree>
    <p:extLst>
      <p:ext uri="{BB962C8B-B14F-4D97-AF65-F5344CB8AC3E}">
        <p14:creationId xmlns:p14="http://schemas.microsoft.com/office/powerpoint/2010/main" val="1492781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808A25-547A-4B56-A7DA-DF2D7AF1C6D9}" type="datetime1">
              <a:rPr lang="ru-RU" smtClean="0"/>
              <a:t>11.05.2018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E838723-FF53-456F-BAAC-0DCAD086AC8B}" type="slidenum">
              <a:rPr lang="ru-RU" smtClean="0"/>
              <a:t>‹#›</a:t>
            </a:fld>
            <a:endParaRPr lang="ru-RU"/>
          </a:p>
        </p:txBody>
      </p:sp>
    </p:spTree>
    <p:extLst>
      <p:ext uri="{BB962C8B-B14F-4D97-AF65-F5344CB8AC3E}">
        <p14:creationId xmlns:p14="http://schemas.microsoft.com/office/powerpoint/2010/main" val="3709853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03ADF3D-687E-45B8-9D2D-FF3CA370F834}" type="datetime1">
              <a:rPr lang="ru-RU" smtClean="0"/>
              <a:t>11.05.2018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E838723-FF53-456F-BAAC-0DCAD086AC8B}" type="slidenum">
              <a:rPr lang="ru-RU" smtClean="0"/>
              <a:t>‹#›</a:t>
            </a:fld>
            <a:endParaRPr lang="ru-RU"/>
          </a:p>
        </p:txBody>
      </p:sp>
    </p:spTree>
    <p:extLst>
      <p:ext uri="{BB962C8B-B14F-4D97-AF65-F5344CB8AC3E}">
        <p14:creationId xmlns:p14="http://schemas.microsoft.com/office/powerpoint/2010/main" val="3616607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B0307D3-F2BE-4C1F-8F04-8C9D9EE020FA}" type="datetime1">
              <a:rPr lang="ru-RU" smtClean="0"/>
              <a:t>11.05.2018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E838723-FF53-456F-BAAC-0DCAD086AC8B}" type="slidenum">
              <a:rPr lang="ru-RU" smtClean="0"/>
              <a:t>‹#›</a:t>
            </a:fld>
            <a:endParaRPr lang="ru-RU"/>
          </a:p>
        </p:txBody>
      </p:sp>
    </p:spTree>
    <p:extLst>
      <p:ext uri="{BB962C8B-B14F-4D97-AF65-F5344CB8AC3E}">
        <p14:creationId xmlns:p14="http://schemas.microsoft.com/office/powerpoint/2010/main" val="955418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F45279B3-9203-4885-BD13-52C603D12705}" type="datetime1">
              <a:rPr lang="ru-RU" smtClean="0"/>
              <a:t>11.05.2018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E838723-FF53-456F-BAAC-0DCAD086AC8B}" type="slidenum">
              <a:rPr lang="ru-RU" smtClean="0"/>
              <a:t>‹#›</a:t>
            </a:fld>
            <a:endParaRPr lang="ru-RU"/>
          </a:p>
        </p:txBody>
      </p:sp>
    </p:spTree>
    <p:extLst>
      <p:ext uri="{BB962C8B-B14F-4D97-AF65-F5344CB8AC3E}">
        <p14:creationId xmlns:p14="http://schemas.microsoft.com/office/powerpoint/2010/main" val="2841256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F7D87A-F9F6-4B37-8E86-FB38D0A20B50}" type="datetime1">
              <a:rPr lang="ru-RU" smtClean="0"/>
              <a:t>11.05.2018</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838723-FF53-456F-BAAC-0DCAD086AC8B}" type="slidenum">
              <a:rPr lang="ru-RU" smtClean="0"/>
              <a:t>‹#›</a:t>
            </a:fld>
            <a:endParaRPr lang="ru-RU"/>
          </a:p>
        </p:txBody>
      </p:sp>
    </p:spTree>
    <p:extLst>
      <p:ext uri="{BB962C8B-B14F-4D97-AF65-F5344CB8AC3E}">
        <p14:creationId xmlns:p14="http://schemas.microsoft.com/office/powerpoint/2010/main" val="3007008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chart" Target="../charts/chart6.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10.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49185" y="1376969"/>
            <a:ext cx="9144000" cy="2387600"/>
          </a:xfrm>
        </p:spPr>
        <p:txBody>
          <a:bodyPr>
            <a:normAutofit/>
          </a:bodyPr>
          <a:lstStyle/>
          <a:p>
            <a:r>
              <a:rPr lang="ru-RU" sz="5000" dirty="0" smtClean="0">
                <a:latin typeface="Times New Roman" panose="02020603050405020304" pitchFamily="18" charset="0"/>
                <a:cs typeface="Times New Roman" panose="02020603050405020304" pitchFamily="18" charset="0"/>
              </a:rPr>
              <a:t>Комплексная схема организации дорожного движения </a:t>
            </a:r>
            <a:r>
              <a:rPr lang="ru-RU" sz="5000" dirty="0" err="1" smtClean="0">
                <a:latin typeface="Times New Roman" panose="02020603050405020304" pitchFamily="18" charset="0"/>
                <a:cs typeface="Times New Roman" panose="02020603050405020304" pitchFamily="18" charset="0"/>
              </a:rPr>
              <a:t>Карабашского</a:t>
            </a:r>
            <a:r>
              <a:rPr lang="ru-RU" sz="5000" dirty="0" smtClean="0">
                <a:latin typeface="Times New Roman" panose="02020603050405020304" pitchFamily="18" charset="0"/>
                <a:cs typeface="Times New Roman" panose="02020603050405020304" pitchFamily="18" charset="0"/>
              </a:rPr>
              <a:t> городского округа</a:t>
            </a:r>
            <a:endParaRPr lang="ru-RU" sz="5000"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216429" y="6317673"/>
            <a:ext cx="9144000" cy="320040"/>
          </a:xfrm>
        </p:spPr>
        <p:txBody>
          <a:bodyPr>
            <a:normAutofit fontScale="85000" lnSpcReduction="20000"/>
          </a:bodyPr>
          <a:lstStyle/>
          <a:p>
            <a:r>
              <a:rPr lang="ru-RU" dirty="0" smtClean="0"/>
              <a:t>Кемерово 2018 г.</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5117" y="88901"/>
            <a:ext cx="1581761" cy="1972656"/>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935" y="3602736"/>
            <a:ext cx="5437632" cy="3255264"/>
          </a:xfrm>
          <a:prstGeom prst="rect">
            <a:avLst/>
          </a:prstGeom>
        </p:spPr>
      </p:pic>
      <p:pic>
        <p:nvPicPr>
          <p:cNvPr id="6" name="Рисунок 5"/>
          <p:cNvPicPr/>
          <p:nvPr/>
        </p:nvPicPr>
        <p:blipFill>
          <a:blip r:embed="rId4" cstate="print">
            <a:extLst>
              <a:ext uri="{28A0092B-C50C-407E-A947-70E740481C1C}">
                <a14:useLocalDpi xmlns:a14="http://schemas.microsoft.com/office/drawing/2010/main" val="0"/>
              </a:ext>
            </a:extLst>
          </a:blip>
          <a:stretch>
            <a:fillRect/>
          </a:stretch>
        </p:blipFill>
        <p:spPr>
          <a:xfrm>
            <a:off x="53084" y="49339"/>
            <a:ext cx="1728000" cy="980251"/>
          </a:xfrm>
          <a:prstGeom prst="rect">
            <a:avLst/>
          </a:prstGeom>
        </p:spPr>
      </p:pic>
    </p:spTree>
    <p:extLst>
      <p:ext uri="{BB962C8B-B14F-4D97-AF65-F5344CB8AC3E}">
        <p14:creationId xmlns:p14="http://schemas.microsoft.com/office/powerpoint/2010/main" val="39923316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21978" y="3603567"/>
            <a:ext cx="5436524" cy="3254433"/>
          </a:xfrm>
          <a:prstGeom prst="rect">
            <a:avLst/>
          </a:prstGeom>
        </p:spPr>
      </p:pic>
      <p:sp>
        <p:nvSpPr>
          <p:cNvPr id="2" name="Заголовок 1"/>
          <p:cNvSpPr>
            <a:spLocks noGrp="1"/>
          </p:cNvSpPr>
          <p:nvPr>
            <p:ph type="title"/>
          </p:nvPr>
        </p:nvSpPr>
        <p:spPr>
          <a:xfrm>
            <a:off x="838200" y="198871"/>
            <a:ext cx="10515600" cy="1014788"/>
          </a:xfrm>
        </p:spPr>
        <p:txBody>
          <a:bodyPr>
            <a:normAutofit fontScale="90000"/>
          </a:bodyPr>
          <a:lstStyle/>
          <a:p>
            <a:pPr algn="ctr"/>
            <a:r>
              <a:rPr lang="ru-RU" sz="4000" b="1" dirty="0">
                <a:latin typeface="Times New Roman" panose="02020603050405020304" pitchFamily="18" charset="0"/>
                <a:cs typeface="Times New Roman" panose="02020603050405020304" pitchFamily="18" charset="0"/>
              </a:rPr>
              <a:t>Подготовка и проведение транспортных обследований </a:t>
            </a:r>
            <a:endParaRPr lang="ru-RU" sz="40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6302" b="6037"/>
          <a:stretch/>
        </p:blipFill>
        <p:spPr>
          <a:xfrm>
            <a:off x="0" y="1026522"/>
            <a:ext cx="4696691" cy="5831478"/>
          </a:xfrm>
          <a:prstGeom prst="rect">
            <a:avLst/>
          </a:prstGeom>
        </p:spPr>
      </p:pic>
      <p:sp>
        <p:nvSpPr>
          <p:cNvPr id="7" name="Прямоугольник 6"/>
          <p:cNvSpPr/>
          <p:nvPr/>
        </p:nvSpPr>
        <p:spPr>
          <a:xfrm>
            <a:off x="4977245" y="1351987"/>
            <a:ext cx="6096000" cy="646331"/>
          </a:xfrm>
          <a:prstGeom prst="rect">
            <a:avLst/>
          </a:prstGeom>
        </p:spPr>
        <p:txBody>
          <a:bodyPr>
            <a:spAutoFit/>
          </a:bodyPr>
          <a:lstStyle/>
          <a:p>
            <a:pPr indent="540000"/>
            <a:r>
              <a:rPr lang="ru-RU" dirty="0">
                <a:solidFill>
                  <a:srgbClr val="000000"/>
                </a:solidFill>
                <a:latin typeface="Times New Roman" panose="02020603050405020304" pitchFamily="18" charset="0"/>
                <a:ea typeface="Times New Roman" panose="02020603050405020304" pitchFamily="18" charset="0"/>
              </a:rPr>
              <a:t>Сбор и оценка исходных данных проводились при помощи натурных исследований. </a:t>
            </a:r>
            <a:endParaRPr lang="ru-RU" dirty="0"/>
          </a:p>
        </p:txBody>
      </p:sp>
      <p:sp>
        <p:nvSpPr>
          <p:cNvPr id="8" name="Прямоугольник 7"/>
          <p:cNvSpPr/>
          <p:nvPr/>
        </p:nvSpPr>
        <p:spPr>
          <a:xfrm>
            <a:off x="4977245" y="1982586"/>
            <a:ext cx="6096000" cy="3596369"/>
          </a:xfrm>
          <a:prstGeom prst="rect">
            <a:avLst/>
          </a:prstGeom>
        </p:spPr>
        <p:txBody>
          <a:bodyPr>
            <a:spAutoFit/>
          </a:bodyPr>
          <a:lstStyle/>
          <a:p>
            <a:pPr indent="450215" algn="just" fontAlgn="base">
              <a:lnSpc>
                <a:spcPct val="115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Целями натурных исследований, является получение информации о текущем состоянии дорожного движения:</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indent="450215" algn="just" fontAlgn="base">
              <a:lnSpc>
                <a:spcPct val="115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состав транспортных потоков (доля легкового, грузового, пассажирского транспорта);</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indent="450215" algn="just" fontAlgn="base">
              <a:lnSpc>
                <a:spcPct val="115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измерение интенсивности транспортных потоков (ТП) в сечении и транспортных узлах;</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indent="450215" algn="just" fontAlgn="base">
              <a:lnSpc>
                <a:spcPct val="115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загруженность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улично</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–дорожной сети;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indent="450215" algn="just" fontAlgn="base">
              <a:lnSpc>
                <a:spcPct val="115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информационное обеспечение участников дорожного движения в сечениях и транспортных узлах;</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indent="450215" algn="just" fontAlgn="base">
              <a:lnSpc>
                <a:spcPct val="115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изменение интенсивности движения транспортных потоков в течение суток (утренний и вечерний час «пик»).</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FE838723-FF53-456F-BAAC-0DCAD086AC8B}" type="slidenum">
              <a:rPr lang="ru-RU" smtClean="0"/>
              <a:t>10</a:t>
            </a:fld>
            <a:endParaRPr lang="ru-RU"/>
          </a:p>
        </p:txBody>
      </p:sp>
      <p:pic>
        <p:nvPicPr>
          <p:cNvPr id="4" name="Рисунок 3"/>
          <p:cNvPicPr>
            <a:picLocks noChangeAspect="1"/>
          </p:cNvPicPr>
          <p:nvPr/>
        </p:nvPicPr>
        <p:blipFill>
          <a:blip r:embed="rId4"/>
          <a:stretch>
            <a:fillRect/>
          </a:stretch>
        </p:blipFill>
        <p:spPr>
          <a:xfrm>
            <a:off x="3701328" y="5419725"/>
            <a:ext cx="1990725" cy="1438275"/>
          </a:xfrm>
          <a:prstGeom prst="rect">
            <a:avLst/>
          </a:prstGeom>
        </p:spPr>
      </p:pic>
    </p:spTree>
    <p:extLst>
      <p:ext uri="{BB962C8B-B14F-4D97-AF65-F5344CB8AC3E}">
        <p14:creationId xmlns:p14="http://schemas.microsoft.com/office/powerpoint/2010/main" val="27585689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21978" y="3603567"/>
            <a:ext cx="5436524" cy="3254433"/>
          </a:xfrm>
          <a:prstGeom prst="rect">
            <a:avLst/>
          </a:prstGeom>
        </p:spPr>
      </p:pic>
      <p:sp>
        <p:nvSpPr>
          <p:cNvPr id="2" name="Заголовок 1"/>
          <p:cNvSpPr>
            <a:spLocks noGrp="1"/>
          </p:cNvSpPr>
          <p:nvPr>
            <p:ph type="title"/>
          </p:nvPr>
        </p:nvSpPr>
        <p:spPr>
          <a:xfrm>
            <a:off x="838200" y="173933"/>
            <a:ext cx="10515600" cy="474460"/>
          </a:xfrm>
        </p:spPr>
        <p:txBody>
          <a:bodyPr>
            <a:noAutofit/>
          </a:bodyPr>
          <a:lstStyle/>
          <a:p>
            <a:pPr lvl="2" algn="ctr" rtl="0">
              <a:lnSpc>
                <a:spcPct val="90000"/>
              </a:lnSpc>
              <a:spcBef>
                <a:spcPct val="0"/>
              </a:spcBef>
            </a:pPr>
            <a:r>
              <a:rPr lang="ru-RU" sz="3600" b="1" dirty="0">
                <a:latin typeface="Times New Roman" panose="02020603050405020304" pitchFamily="18" charset="0"/>
                <a:cs typeface="Times New Roman" panose="02020603050405020304" pitchFamily="18" charset="0"/>
              </a:rPr>
              <a:t>Оценка параметров </a:t>
            </a:r>
            <a:r>
              <a:rPr lang="ru-RU" sz="3600" b="1" dirty="0" smtClean="0">
                <a:latin typeface="Times New Roman" panose="02020603050405020304" pitchFamily="18" charset="0"/>
                <a:cs typeface="Times New Roman" panose="02020603050405020304" pitchFamily="18" charset="0"/>
              </a:rPr>
              <a:t>УДС</a:t>
            </a:r>
            <a:endParaRPr lang="ru-RU" sz="3600" dirty="0"/>
          </a:p>
        </p:txBody>
      </p:sp>
      <p:sp>
        <p:nvSpPr>
          <p:cNvPr id="8" name="Прямоугольник 7"/>
          <p:cNvSpPr/>
          <p:nvPr/>
        </p:nvSpPr>
        <p:spPr>
          <a:xfrm>
            <a:off x="6448078" y="2722347"/>
            <a:ext cx="5389246" cy="1200329"/>
          </a:xfrm>
          <a:prstGeom prst="rect">
            <a:avLst/>
          </a:prstGeom>
        </p:spPr>
        <p:txBody>
          <a:bodyPr wrap="square">
            <a:spAutoFit/>
          </a:bodyPr>
          <a:lstStyle/>
          <a:p>
            <a:pPr indent="540000" algn="just"/>
            <a:r>
              <a:rPr lang="ru-RU" dirty="0">
                <a:solidFill>
                  <a:srgbClr val="222222"/>
                </a:solidFill>
                <a:latin typeface="Times New Roman" panose="02020603050405020304" pitchFamily="18" charset="0"/>
                <a:ea typeface="Calibri" panose="020F0502020204030204" pitchFamily="34" charset="0"/>
              </a:rPr>
              <a:t>Протяженность автомобильных дорог по территории </a:t>
            </a:r>
            <a:r>
              <a:rPr lang="ru-RU" dirty="0" err="1">
                <a:solidFill>
                  <a:srgbClr val="222222"/>
                </a:solidFill>
                <a:latin typeface="Times New Roman" panose="02020603050405020304" pitchFamily="18" charset="0"/>
                <a:ea typeface="Calibri" panose="020F0502020204030204" pitchFamily="34" charset="0"/>
              </a:rPr>
              <a:t>Карабашского</a:t>
            </a:r>
            <a:r>
              <a:rPr lang="ru-RU" dirty="0">
                <a:solidFill>
                  <a:srgbClr val="222222"/>
                </a:solidFill>
                <a:latin typeface="Times New Roman" panose="02020603050405020304" pitchFamily="18" charset="0"/>
                <a:ea typeface="Calibri" panose="020F0502020204030204" pitchFamily="34" charset="0"/>
              </a:rPr>
              <a:t> городского округа составляет 134,52 км. Плотность УДС КГО составляет 0,2 км/км</a:t>
            </a:r>
            <a:r>
              <a:rPr lang="ru-RU" baseline="30000" dirty="0">
                <a:solidFill>
                  <a:srgbClr val="222222"/>
                </a:solidFill>
                <a:latin typeface="Times New Roman" panose="02020603050405020304" pitchFamily="18" charset="0"/>
                <a:ea typeface="Calibri" panose="020F0502020204030204" pitchFamily="34" charset="0"/>
              </a:rPr>
              <a:t>2</a:t>
            </a:r>
            <a:r>
              <a:rPr lang="ru-RU" dirty="0">
                <a:solidFill>
                  <a:srgbClr val="222222"/>
                </a:solidFill>
                <a:latin typeface="Times New Roman" panose="02020603050405020304" pitchFamily="18" charset="0"/>
                <a:ea typeface="Calibri" panose="020F0502020204030204" pitchFamily="34" charset="0"/>
              </a:rPr>
              <a:t>. </a:t>
            </a:r>
            <a:endParaRPr lang="ru-RU" dirty="0"/>
          </a:p>
        </p:txBody>
      </p:sp>
      <p:sp>
        <p:nvSpPr>
          <p:cNvPr id="9" name="Прямоугольник 8"/>
          <p:cNvSpPr/>
          <p:nvPr/>
        </p:nvSpPr>
        <p:spPr>
          <a:xfrm>
            <a:off x="644794" y="1591598"/>
            <a:ext cx="5708294" cy="338554"/>
          </a:xfrm>
          <a:prstGeom prst="rect">
            <a:avLst/>
          </a:prstGeom>
        </p:spPr>
        <p:txBody>
          <a:bodyPr wrap="none">
            <a:spAutoFit/>
          </a:bodyPr>
          <a:lstStyle/>
          <a:p>
            <a:r>
              <a:rPr lang="ru-RU" sz="1600" dirty="0" smtClean="0">
                <a:solidFill>
                  <a:srgbClr val="222222"/>
                </a:solidFill>
                <a:latin typeface="Times New Roman" panose="02020603050405020304" pitchFamily="18" charset="0"/>
                <a:ea typeface="Calibri" panose="020F0502020204030204" pitchFamily="34" charset="0"/>
              </a:rPr>
              <a:t>Основные «ключевые» </a:t>
            </a:r>
            <a:r>
              <a:rPr lang="ru-RU" sz="1600" dirty="0">
                <a:solidFill>
                  <a:srgbClr val="222222"/>
                </a:solidFill>
                <a:latin typeface="Times New Roman" panose="02020603050405020304" pitchFamily="18" charset="0"/>
                <a:ea typeface="Calibri" panose="020F0502020204030204" pitchFamily="34" charset="0"/>
              </a:rPr>
              <a:t>улицы </a:t>
            </a:r>
            <a:r>
              <a:rPr lang="ru-RU" sz="1600" dirty="0" err="1">
                <a:solidFill>
                  <a:srgbClr val="222222"/>
                </a:solidFill>
                <a:latin typeface="Times New Roman" panose="02020603050405020304" pitchFamily="18" charset="0"/>
                <a:ea typeface="Calibri" panose="020F0502020204030204" pitchFamily="34" charset="0"/>
              </a:rPr>
              <a:t>Карабашского</a:t>
            </a:r>
            <a:r>
              <a:rPr lang="ru-RU" sz="1600" dirty="0">
                <a:solidFill>
                  <a:srgbClr val="222222"/>
                </a:solidFill>
                <a:latin typeface="Times New Roman" panose="02020603050405020304" pitchFamily="18" charset="0"/>
                <a:ea typeface="Calibri" panose="020F0502020204030204" pitchFamily="34" charset="0"/>
              </a:rPr>
              <a:t> городского округа</a:t>
            </a:r>
            <a:endParaRPr lang="ru-RU" sz="1600" dirty="0"/>
          </a:p>
        </p:txBody>
      </p:sp>
      <p:sp>
        <p:nvSpPr>
          <p:cNvPr id="3" name="Номер слайда 2"/>
          <p:cNvSpPr>
            <a:spLocks noGrp="1"/>
          </p:cNvSpPr>
          <p:nvPr>
            <p:ph type="sldNum" sz="quarter" idx="12"/>
          </p:nvPr>
        </p:nvSpPr>
        <p:spPr/>
        <p:txBody>
          <a:bodyPr/>
          <a:lstStyle/>
          <a:p>
            <a:fld id="{FE838723-FF53-456F-BAAC-0DCAD086AC8B}" type="slidenum">
              <a:rPr lang="ru-RU" smtClean="0"/>
              <a:t>11</a:t>
            </a:fld>
            <a:endParaRPr lang="ru-RU"/>
          </a:p>
        </p:txBody>
      </p:sp>
      <p:graphicFrame>
        <p:nvGraphicFramePr>
          <p:cNvPr id="4" name="Таблица 3"/>
          <p:cNvGraphicFramePr>
            <a:graphicFrameLocks noGrp="1"/>
          </p:cNvGraphicFramePr>
          <p:nvPr>
            <p:extLst>
              <p:ext uri="{D42A27DB-BD31-4B8C-83A1-F6EECF244321}">
                <p14:modId xmlns:p14="http://schemas.microsoft.com/office/powerpoint/2010/main" val="3089130496"/>
              </p:ext>
            </p:extLst>
          </p:nvPr>
        </p:nvGraphicFramePr>
        <p:xfrm>
          <a:off x="419013" y="2003221"/>
          <a:ext cx="5934075" cy="3298698"/>
        </p:xfrm>
        <a:graphic>
          <a:graphicData uri="http://schemas.openxmlformats.org/drawingml/2006/table">
            <a:tbl>
              <a:tblPr firstRow="1" firstCol="1" bandRow="1">
                <a:tableStyleId>{5C22544A-7EE6-4342-B048-85BDC9FD1C3A}</a:tableStyleId>
              </a:tblPr>
              <a:tblGrid>
                <a:gridCol w="537210">
                  <a:extLst>
                    <a:ext uri="{9D8B030D-6E8A-4147-A177-3AD203B41FA5}">
                      <a16:colId xmlns:a16="http://schemas.microsoft.com/office/drawing/2014/main" val="1971401456"/>
                    </a:ext>
                  </a:extLst>
                </a:gridCol>
                <a:gridCol w="2429510">
                  <a:extLst>
                    <a:ext uri="{9D8B030D-6E8A-4147-A177-3AD203B41FA5}">
                      <a16:colId xmlns:a16="http://schemas.microsoft.com/office/drawing/2014/main" val="260940182"/>
                    </a:ext>
                  </a:extLst>
                </a:gridCol>
                <a:gridCol w="1483360">
                  <a:extLst>
                    <a:ext uri="{9D8B030D-6E8A-4147-A177-3AD203B41FA5}">
                      <a16:colId xmlns:a16="http://schemas.microsoft.com/office/drawing/2014/main" val="3321470610"/>
                    </a:ext>
                  </a:extLst>
                </a:gridCol>
                <a:gridCol w="1483995">
                  <a:extLst>
                    <a:ext uri="{9D8B030D-6E8A-4147-A177-3AD203B41FA5}">
                      <a16:colId xmlns:a16="http://schemas.microsoft.com/office/drawing/2014/main" val="3494090543"/>
                    </a:ext>
                  </a:extLst>
                </a:gridCol>
              </a:tblGrid>
              <a:tr h="294640">
                <a:tc>
                  <a:txBody>
                    <a:bodyPr/>
                    <a:lstStyle/>
                    <a:p>
                      <a:pPr algn="just">
                        <a:lnSpc>
                          <a:spcPct val="115000"/>
                        </a:lnSpc>
                        <a:spcAft>
                          <a:spcPts val="0"/>
                        </a:spcAft>
                        <a:tabLst>
                          <a:tab pos="1257300" algn="l"/>
                        </a:tabLst>
                      </a:pPr>
                      <a:r>
                        <a:rPr lang="ru-RU" sz="1000">
                          <a:effectLst/>
                        </a:rPr>
                        <a:t>№ п/п</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257300" algn="l"/>
                        </a:tabLst>
                      </a:pPr>
                      <a:r>
                        <a:rPr lang="ru-RU" sz="1000">
                          <a:effectLst/>
                        </a:rPr>
                        <a:t>Наименование улицы</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257300" algn="l"/>
                        </a:tabLst>
                      </a:pPr>
                      <a:r>
                        <a:rPr lang="ru-RU" sz="1000">
                          <a:effectLst/>
                        </a:rPr>
                        <a:t>Протяженность, км.</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257300" algn="l"/>
                        </a:tabLst>
                      </a:pPr>
                      <a:r>
                        <a:rPr lang="ru-RU" sz="1000">
                          <a:effectLst/>
                        </a:rPr>
                        <a:t>Количество полос для движения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2972057"/>
                  </a:ext>
                </a:extLst>
              </a:tr>
              <a:tr h="0">
                <a:tc>
                  <a:txBody>
                    <a:bodyPr/>
                    <a:lstStyle/>
                    <a:p>
                      <a:pPr algn="ctr">
                        <a:lnSpc>
                          <a:spcPct val="115000"/>
                        </a:lnSpc>
                        <a:spcAft>
                          <a:spcPts val="0"/>
                        </a:spcAft>
                        <a:tabLst>
                          <a:tab pos="1257300" algn="l"/>
                        </a:tabLst>
                      </a:pPr>
                      <a:r>
                        <a:rPr lang="ru-RU" sz="1000">
                          <a:effectLst/>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Металлургов</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257300" algn="l"/>
                        </a:tabLst>
                      </a:pPr>
                      <a:r>
                        <a:rPr lang="ru-RU" sz="1000">
                          <a:effectLst/>
                        </a:rPr>
                        <a:t>2,55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257300" algn="l"/>
                        </a:tabLst>
                      </a:pPr>
                      <a:r>
                        <a:rPr lang="ru-RU" sz="1000">
                          <a:effectLst/>
                        </a:rPr>
                        <a:t>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2815051"/>
                  </a:ext>
                </a:extLst>
              </a:tr>
              <a:tr h="0">
                <a:tc>
                  <a:txBody>
                    <a:bodyPr/>
                    <a:lstStyle/>
                    <a:p>
                      <a:pPr algn="ctr">
                        <a:lnSpc>
                          <a:spcPct val="115000"/>
                        </a:lnSpc>
                        <a:spcAft>
                          <a:spcPts val="0"/>
                        </a:spcAft>
                        <a:tabLst>
                          <a:tab pos="1257300" algn="l"/>
                        </a:tabLst>
                      </a:pPr>
                      <a:r>
                        <a:rPr lang="ru-RU" sz="1000">
                          <a:effectLst/>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Нахимова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257300" algn="l"/>
                        </a:tabLst>
                      </a:pPr>
                      <a:r>
                        <a:rPr lang="ru-RU" sz="1000">
                          <a:effectLst/>
                        </a:rPr>
                        <a:t>0,55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257300" algn="l"/>
                        </a:tabLst>
                      </a:pPr>
                      <a:r>
                        <a:rPr lang="ru-RU" sz="1000">
                          <a:effectLst/>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4822296"/>
                  </a:ext>
                </a:extLst>
              </a:tr>
              <a:tr h="0">
                <a:tc>
                  <a:txBody>
                    <a:bodyPr/>
                    <a:lstStyle/>
                    <a:p>
                      <a:pPr algn="ctr">
                        <a:lnSpc>
                          <a:spcPct val="115000"/>
                        </a:lnSpc>
                        <a:spcAft>
                          <a:spcPts val="0"/>
                        </a:spcAft>
                        <a:tabLst>
                          <a:tab pos="1257300" algn="l"/>
                        </a:tabLst>
                      </a:pPr>
                      <a:r>
                        <a:rPr lang="ru-RU" sz="1000">
                          <a:effectLst/>
                        </a:rPr>
                        <a:t>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Крупской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257300" algn="l"/>
                        </a:tabLst>
                      </a:pPr>
                      <a:r>
                        <a:rPr lang="ru-RU" sz="1000">
                          <a:effectLst/>
                        </a:rPr>
                        <a:t>2,25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257300" algn="l"/>
                        </a:tabLst>
                      </a:pPr>
                      <a:r>
                        <a:rPr lang="ru-RU" sz="1000">
                          <a:effectLst/>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9589379"/>
                  </a:ext>
                </a:extLst>
              </a:tr>
              <a:tr h="0">
                <a:tc>
                  <a:txBody>
                    <a:bodyPr/>
                    <a:lstStyle/>
                    <a:p>
                      <a:pPr algn="ctr">
                        <a:lnSpc>
                          <a:spcPct val="115000"/>
                        </a:lnSpc>
                        <a:spcAft>
                          <a:spcPts val="0"/>
                        </a:spcAft>
                        <a:tabLst>
                          <a:tab pos="1257300" algn="l"/>
                        </a:tabLst>
                      </a:pPr>
                      <a:r>
                        <a:rPr lang="ru-RU" sz="1000">
                          <a:effectLst/>
                        </a:rPr>
                        <a:t>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Луговая ул.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257300" algn="l"/>
                        </a:tabLst>
                      </a:pPr>
                      <a:r>
                        <a:rPr lang="ru-RU" sz="1000">
                          <a:effectLst/>
                        </a:rPr>
                        <a:t>0,28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90724041"/>
                  </a:ext>
                </a:extLst>
              </a:tr>
              <a:tr h="0">
                <a:tc>
                  <a:txBody>
                    <a:bodyPr/>
                    <a:lstStyle/>
                    <a:p>
                      <a:pPr algn="ctr">
                        <a:lnSpc>
                          <a:spcPct val="115000"/>
                        </a:lnSpc>
                        <a:spcAft>
                          <a:spcPts val="0"/>
                        </a:spcAft>
                        <a:tabLst>
                          <a:tab pos="1257300" algn="l"/>
                        </a:tabLst>
                      </a:pPr>
                      <a:r>
                        <a:rPr lang="ru-RU" sz="1000">
                          <a:effectLst/>
                        </a:rPr>
                        <a:t>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Ленина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257300" algn="l"/>
                        </a:tabLst>
                      </a:pPr>
                      <a:r>
                        <a:rPr lang="ru-RU" sz="1000">
                          <a:effectLst/>
                        </a:rPr>
                        <a:t>2,65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3265501"/>
                  </a:ext>
                </a:extLst>
              </a:tr>
              <a:tr h="0">
                <a:tc>
                  <a:txBody>
                    <a:bodyPr/>
                    <a:lstStyle/>
                    <a:p>
                      <a:pPr algn="ctr">
                        <a:lnSpc>
                          <a:spcPct val="115000"/>
                        </a:lnSpc>
                        <a:spcAft>
                          <a:spcPts val="0"/>
                        </a:spcAft>
                        <a:tabLst>
                          <a:tab pos="1257300" algn="l"/>
                        </a:tabLst>
                      </a:pPr>
                      <a:r>
                        <a:rPr lang="ru-RU" sz="1000">
                          <a:effectLst/>
                        </a:rPr>
                        <a:t>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Островского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257300" algn="l"/>
                        </a:tabLst>
                      </a:pPr>
                      <a:r>
                        <a:rPr lang="ru-RU" sz="1000">
                          <a:effectLst/>
                        </a:rPr>
                        <a:t>0,37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1095816"/>
                  </a:ext>
                </a:extLst>
              </a:tr>
              <a:tr h="0">
                <a:tc>
                  <a:txBody>
                    <a:bodyPr/>
                    <a:lstStyle/>
                    <a:p>
                      <a:pPr algn="ctr">
                        <a:lnSpc>
                          <a:spcPct val="107000"/>
                        </a:lnSpc>
                        <a:spcAft>
                          <a:spcPts val="0"/>
                        </a:spcAft>
                      </a:pPr>
                      <a:r>
                        <a:rPr lang="ru-RU" sz="1000">
                          <a:effectLst/>
                        </a:rPr>
                        <a:t>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Кузнецова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257300" algn="l"/>
                        </a:tabLst>
                      </a:pPr>
                      <a:r>
                        <a:rPr lang="ru-RU" sz="1000">
                          <a:effectLst/>
                        </a:rPr>
                        <a:t>0,56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8657716"/>
                  </a:ext>
                </a:extLst>
              </a:tr>
              <a:tr h="0">
                <a:tc>
                  <a:txBody>
                    <a:bodyPr/>
                    <a:lstStyle/>
                    <a:p>
                      <a:pPr algn="ctr">
                        <a:lnSpc>
                          <a:spcPct val="107000"/>
                        </a:lnSpc>
                        <a:spcAft>
                          <a:spcPts val="0"/>
                        </a:spcAft>
                      </a:pPr>
                      <a:r>
                        <a:rPr lang="ru-RU" sz="1000">
                          <a:effectLst/>
                        </a:rPr>
                        <a:t>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Парижской Коммуны</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257300" algn="l"/>
                        </a:tabLst>
                      </a:pPr>
                      <a:r>
                        <a:rPr lang="ru-RU" sz="1000">
                          <a:effectLst/>
                        </a:rPr>
                        <a:t>0,5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5179004"/>
                  </a:ext>
                </a:extLst>
              </a:tr>
              <a:tr h="0">
                <a:tc>
                  <a:txBody>
                    <a:bodyPr/>
                    <a:lstStyle/>
                    <a:p>
                      <a:pPr algn="ctr">
                        <a:lnSpc>
                          <a:spcPct val="107000"/>
                        </a:lnSpc>
                        <a:spcAft>
                          <a:spcPts val="0"/>
                        </a:spcAft>
                      </a:pPr>
                      <a:r>
                        <a:rPr lang="ru-RU" sz="1000">
                          <a:effectLst/>
                        </a:rPr>
                        <a:t>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Тимирязева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257300" algn="l"/>
                        </a:tabLst>
                      </a:pPr>
                      <a:r>
                        <a:rPr lang="ru-RU" sz="1000">
                          <a:effectLst/>
                        </a:rPr>
                        <a:t>0,31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9979897"/>
                  </a:ext>
                </a:extLst>
              </a:tr>
              <a:tr h="0">
                <a:tc>
                  <a:txBody>
                    <a:bodyPr/>
                    <a:lstStyle/>
                    <a:p>
                      <a:pPr algn="ctr">
                        <a:lnSpc>
                          <a:spcPct val="107000"/>
                        </a:lnSpc>
                        <a:spcAft>
                          <a:spcPts val="0"/>
                        </a:spcAft>
                      </a:pPr>
                      <a:r>
                        <a:rPr lang="ru-RU" sz="1000">
                          <a:effectLst/>
                        </a:rPr>
                        <a:t>10.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Павших Борцов</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257300" algn="l"/>
                        </a:tabLst>
                      </a:pPr>
                      <a:r>
                        <a:rPr lang="ru-RU" sz="1000">
                          <a:effectLst/>
                        </a:rPr>
                        <a:t>0,28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1458888"/>
                  </a:ext>
                </a:extLst>
              </a:tr>
              <a:tr h="0">
                <a:tc>
                  <a:txBody>
                    <a:bodyPr/>
                    <a:lstStyle/>
                    <a:p>
                      <a:pPr algn="ctr">
                        <a:lnSpc>
                          <a:spcPct val="107000"/>
                        </a:lnSpc>
                        <a:spcAft>
                          <a:spcPts val="0"/>
                        </a:spcAft>
                      </a:pPr>
                      <a:r>
                        <a:rPr lang="ru-RU" sz="1000">
                          <a:effectLst/>
                        </a:rPr>
                        <a:t>11.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Школьный проезд (от ул. Металлургов до ул. Горняк)</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257300" algn="l"/>
                        </a:tabLst>
                      </a:pPr>
                      <a:r>
                        <a:rPr lang="ru-RU" sz="1000">
                          <a:effectLst/>
                        </a:rPr>
                        <a:t>0,14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34013171"/>
                  </a:ext>
                </a:extLst>
              </a:tr>
              <a:tr h="0">
                <a:tc>
                  <a:txBody>
                    <a:bodyPr/>
                    <a:lstStyle/>
                    <a:p>
                      <a:pPr algn="ctr">
                        <a:lnSpc>
                          <a:spcPct val="107000"/>
                        </a:lnSpc>
                        <a:spcAft>
                          <a:spcPts val="0"/>
                        </a:spcAft>
                      </a:pPr>
                      <a:r>
                        <a:rPr lang="ru-RU" sz="1000">
                          <a:effectLst/>
                        </a:rPr>
                        <a:t>12.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Освобождения Урала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257300" algn="l"/>
                        </a:tabLst>
                      </a:pPr>
                      <a:r>
                        <a:rPr lang="ru-RU" sz="1000">
                          <a:effectLst/>
                        </a:rPr>
                        <a:t>2,97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43064904"/>
                  </a:ext>
                </a:extLst>
              </a:tr>
              <a:tr h="0">
                <a:tc>
                  <a:txBody>
                    <a:bodyPr/>
                    <a:lstStyle/>
                    <a:p>
                      <a:pPr algn="ctr">
                        <a:lnSpc>
                          <a:spcPct val="107000"/>
                        </a:lnSpc>
                        <a:spcAft>
                          <a:spcPts val="0"/>
                        </a:spcAft>
                      </a:pPr>
                      <a:r>
                        <a:rPr lang="ru-RU" sz="1000">
                          <a:effectLst/>
                        </a:rPr>
                        <a:t>13.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Республики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257300" algn="l"/>
                        </a:tabLst>
                      </a:pPr>
                      <a:r>
                        <a:rPr lang="ru-RU" sz="1000">
                          <a:effectLst/>
                        </a:rPr>
                        <a:t>1,16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6187362"/>
                  </a:ext>
                </a:extLst>
              </a:tr>
              <a:tr h="0">
                <a:tc>
                  <a:txBody>
                    <a:bodyPr/>
                    <a:lstStyle/>
                    <a:p>
                      <a:pPr algn="ctr">
                        <a:lnSpc>
                          <a:spcPct val="107000"/>
                        </a:lnSpc>
                        <a:spcAft>
                          <a:spcPts val="0"/>
                        </a:spcAft>
                      </a:pPr>
                      <a:r>
                        <a:rPr lang="ru-RU" sz="1000">
                          <a:effectLst/>
                        </a:rPr>
                        <a:t>14.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Пролетарская ул.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257300" algn="l"/>
                        </a:tabLst>
                      </a:pPr>
                      <a:r>
                        <a:rPr lang="ru-RU" sz="1000">
                          <a:effectLst/>
                        </a:rPr>
                        <a:t>1,46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0962966"/>
                  </a:ext>
                </a:extLst>
              </a:tr>
              <a:tr h="0">
                <a:tc>
                  <a:txBody>
                    <a:bodyPr/>
                    <a:lstStyle/>
                    <a:p>
                      <a:pPr algn="ctr">
                        <a:lnSpc>
                          <a:spcPct val="107000"/>
                        </a:lnSpc>
                        <a:spcAft>
                          <a:spcPts val="0"/>
                        </a:spcAft>
                      </a:pPr>
                      <a:r>
                        <a:rPr lang="ru-RU" sz="1000">
                          <a:effectLst/>
                        </a:rPr>
                        <a:t>15.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Комсомольская ул.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257300" algn="l"/>
                        </a:tabLst>
                      </a:pPr>
                      <a:r>
                        <a:rPr lang="ru-RU" sz="1000">
                          <a:effectLst/>
                        </a:rPr>
                        <a:t>1,18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2847746"/>
                  </a:ext>
                </a:extLst>
              </a:tr>
              <a:tr h="0">
                <a:tc>
                  <a:txBody>
                    <a:bodyPr/>
                    <a:lstStyle/>
                    <a:p>
                      <a:pPr algn="ctr">
                        <a:lnSpc>
                          <a:spcPct val="107000"/>
                        </a:lnSpc>
                        <a:spcAft>
                          <a:spcPts val="0"/>
                        </a:spcAft>
                      </a:pPr>
                      <a:r>
                        <a:rPr lang="ru-RU" sz="1000">
                          <a:effectLst/>
                        </a:rPr>
                        <a:t>16.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Дзержинского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257300" algn="l"/>
                        </a:tabLst>
                      </a:pPr>
                      <a:r>
                        <a:rPr lang="ru-RU" sz="1000">
                          <a:effectLst/>
                        </a:rPr>
                        <a:t>1,44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56712486"/>
                  </a:ext>
                </a:extLst>
              </a:tr>
              <a:tr h="0">
                <a:tc>
                  <a:txBody>
                    <a:bodyPr/>
                    <a:lstStyle/>
                    <a:p>
                      <a:pPr algn="ctr">
                        <a:lnSpc>
                          <a:spcPct val="107000"/>
                        </a:lnSpc>
                        <a:spcAft>
                          <a:spcPts val="0"/>
                        </a:spcAft>
                      </a:pPr>
                      <a:r>
                        <a:rPr lang="ru-RU" sz="1000">
                          <a:effectLst/>
                        </a:rPr>
                        <a:t>17.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Пархоменко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257300" algn="l"/>
                        </a:tabLst>
                      </a:pPr>
                      <a:r>
                        <a:rPr lang="ru-RU" sz="1000">
                          <a:effectLst/>
                        </a:rPr>
                        <a:t>1,8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dirty="0">
                          <a:effectLst/>
                        </a:rPr>
                        <a:t>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0801407"/>
                  </a:ext>
                </a:extLst>
              </a:tr>
            </a:tbl>
          </a:graphicData>
        </a:graphic>
      </p:graphicFrame>
    </p:spTree>
    <p:extLst>
      <p:ext uri="{BB962C8B-B14F-4D97-AF65-F5344CB8AC3E}">
        <p14:creationId xmlns:p14="http://schemas.microsoft.com/office/powerpoint/2010/main" val="11666761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21978" y="3603567"/>
            <a:ext cx="5436524" cy="3254433"/>
          </a:xfrm>
          <a:prstGeom prst="rect">
            <a:avLst/>
          </a:prstGeom>
        </p:spPr>
      </p:pic>
      <p:sp>
        <p:nvSpPr>
          <p:cNvPr id="2" name="Заголовок 1"/>
          <p:cNvSpPr>
            <a:spLocks noGrp="1"/>
          </p:cNvSpPr>
          <p:nvPr>
            <p:ph type="title"/>
          </p:nvPr>
        </p:nvSpPr>
        <p:spPr>
          <a:xfrm>
            <a:off x="857250" y="75220"/>
            <a:ext cx="10515600" cy="848706"/>
          </a:xfrm>
        </p:spPr>
        <p:txBody>
          <a:bodyPr>
            <a:noAutofit/>
          </a:bodyPr>
          <a:lstStyle/>
          <a:p>
            <a:pPr lvl="2" algn="ctr" rtl="0">
              <a:lnSpc>
                <a:spcPct val="90000"/>
              </a:lnSpc>
              <a:spcBef>
                <a:spcPct val="0"/>
              </a:spcBef>
            </a:pPr>
            <a:r>
              <a:rPr lang="ru-RU" sz="3400" b="1" dirty="0">
                <a:latin typeface="Times New Roman" panose="02020603050405020304" pitchFamily="18" charset="0"/>
                <a:cs typeface="Times New Roman" panose="02020603050405020304" pitchFamily="18" charset="0"/>
              </a:rPr>
              <a:t>Анализ полученных данных и результатов обследований транспортных </a:t>
            </a:r>
            <a:r>
              <a:rPr lang="ru-RU" sz="3400" b="1" dirty="0" smtClean="0">
                <a:latin typeface="Times New Roman" panose="02020603050405020304" pitchFamily="18" charset="0"/>
                <a:cs typeface="Times New Roman" panose="02020603050405020304" pitchFamily="18" charset="0"/>
              </a:rPr>
              <a:t>потоков</a:t>
            </a:r>
            <a:endParaRPr lang="ru-RU" sz="3400" dirty="0">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t="6515" b="7393"/>
          <a:stretch/>
        </p:blipFill>
        <p:spPr>
          <a:xfrm>
            <a:off x="504825" y="1396192"/>
            <a:ext cx="4276725" cy="5214652"/>
          </a:xfrm>
          <a:prstGeom prst="rect">
            <a:avLst/>
          </a:prstGeom>
        </p:spPr>
      </p:pic>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t="6826" b="6560"/>
          <a:stretch/>
        </p:blipFill>
        <p:spPr>
          <a:xfrm>
            <a:off x="7313508" y="1326674"/>
            <a:ext cx="4364142" cy="5353687"/>
          </a:xfrm>
          <a:prstGeom prst="rect">
            <a:avLst/>
          </a:prstGeom>
        </p:spPr>
      </p:pic>
      <p:sp>
        <p:nvSpPr>
          <p:cNvPr id="13" name="Прямоугольник 12"/>
          <p:cNvSpPr/>
          <p:nvPr/>
        </p:nvSpPr>
        <p:spPr>
          <a:xfrm>
            <a:off x="1941935" y="1134833"/>
            <a:ext cx="2168799" cy="369332"/>
          </a:xfrm>
          <a:prstGeom prst="rect">
            <a:avLst/>
          </a:prstGeom>
        </p:spPr>
        <p:txBody>
          <a:bodyPr wrap="none">
            <a:spAutoFit/>
          </a:bodyPr>
          <a:lstStyle/>
          <a:p>
            <a:r>
              <a:rPr lang="ru-RU" dirty="0" smtClean="0">
                <a:latin typeface="Times New Roman" panose="02020603050405020304" pitchFamily="18" charset="0"/>
                <a:cs typeface="Times New Roman" panose="02020603050405020304" pitchFamily="18" charset="0"/>
              </a:rPr>
              <a:t>Утренний час «пик»</a:t>
            </a:r>
            <a:endParaRPr lang="ru-RU" dirty="0"/>
          </a:p>
        </p:txBody>
      </p:sp>
      <p:sp>
        <p:nvSpPr>
          <p:cNvPr id="14" name="Прямоугольник 13"/>
          <p:cNvSpPr/>
          <p:nvPr/>
        </p:nvSpPr>
        <p:spPr>
          <a:xfrm>
            <a:off x="9171410" y="1134833"/>
            <a:ext cx="2144177" cy="369332"/>
          </a:xfrm>
          <a:prstGeom prst="rect">
            <a:avLst/>
          </a:prstGeom>
        </p:spPr>
        <p:txBody>
          <a:bodyPr wrap="none">
            <a:spAutoFit/>
          </a:bodyPr>
          <a:lstStyle/>
          <a:p>
            <a:r>
              <a:rPr lang="ru-RU" dirty="0" smtClean="0">
                <a:latin typeface="Times New Roman" panose="02020603050405020304" pitchFamily="18" charset="0"/>
                <a:cs typeface="Times New Roman" panose="02020603050405020304" pitchFamily="18" charset="0"/>
              </a:rPr>
              <a:t>Вечерний час «пик»</a:t>
            </a:r>
            <a:endParaRPr lang="ru-RU" dirty="0"/>
          </a:p>
        </p:txBody>
      </p:sp>
      <p:pic>
        <p:nvPicPr>
          <p:cNvPr id="10" name="Рисунок 9"/>
          <p:cNvPicPr>
            <a:picLocks noChangeAspect="1"/>
          </p:cNvPicPr>
          <p:nvPr/>
        </p:nvPicPr>
        <p:blipFill rotWithShape="1">
          <a:blip r:embed="rId5" cstate="print">
            <a:extLst>
              <a:ext uri="{28A0092B-C50C-407E-A947-70E740481C1C}">
                <a14:useLocalDpi xmlns:a14="http://schemas.microsoft.com/office/drawing/2010/main" val="0"/>
              </a:ext>
            </a:extLst>
          </a:blip>
          <a:srcRect t="34008" b="34039"/>
          <a:stretch/>
        </p:blipFill>
        <p:spPr>
          <a:xfrm>
            <a:off x="4781550" y="1868459"/>
            <a:ext cx="3343149" cy="691501"/>
          </a:xfrm>
          <a:prstGeom prst="rect">
            <a:avLst/>
          </a:prstGeom>
        </p:spPr>
      </p:pic>
      <p:sp>
        <p:nvSpPr>
          <p:cNvPr id="3" name="Номер слайда 2"/>
          <p:cNvSpPr>
            <a:spLocks noGrp="1"/>
          </p:cNvSpPr>
          <p:nvPr>
            <p:ph type="sldNum" sz="quarter" idx="12"/>
          </p:nvPr>
        </p:nvSpPr>
        <p:spPr/>
        <p:txBody>
          <a:bodyPr/>
          <a:lstStyle/>
          <a:p>
            <a:fld id="{FE838723-FF53-456F-BAAC-0DCAD086AC8B}" type="slidenum">
              <a:rPr lang="ru-RU" smtClean="0"/>
              <a:t>12</a:t>
            </a:fld>
            <a:endParaRPr lang="ru-RU"/>
          </a:p>
        </p:txBody>
      </p:sp>
    </p:spTree>
    <p:extLst>
      <p:ext uri="{BB962C8B-B14F-4D97-AF65-F5344CB8AC3E}">
        <p14:creationId xmlns:p14="http://schemas.microsoft.com/office/powerpoint/2010/main" val="39236887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1978" y="3603567"/>
            <a:ext cx="5436524" cy="3254433"/>
          </a:xfrm>
          <a:prstGeom prst="rect">
            <a:avLst/>
          </a:prstGeom>
        </p:spPr>
      </p:pic>
      <p:sp>
        <p:nvSpPr>
          <p:cNvPr id="4" name="Заголовок 3"/>
          <p:cNvSpPr>
            <a:spLocks noGrp="1"/>
          </p:cNvSpPr>
          <p:nvPr>
            <p:ph type="title"/>
          </p:nvPr>
        </p:nvSpPr>
        <p:spPr>
          <a:xfrm>
            <a:off x="838200" y="157307"/>
            <a:ext cx="11248505" cy="624089"/>
          </a:xfrm>
        </p:spPr>
        <p:txBody>
          <a:bodyPr>
            <a:noAutofit/>
          </a:bodyPr>
          <a:lstStyle/>
          <a:p>
            <a:pPr lvl="1" algn="ctr" rtl="0">
              <a:lnSpc>
                <a:spcPct val="90000"/>
              </a:lnSpc>
              <a:spcBef>
                <a:spcPct val="0"/>
              </a:spcBef>
            </a:pPr>
            <a:r>
              <a:rPr lang="ru-RU" sz="3600" b="1" dirty="0">
                <a:latin typeface="Times New Roman" panose="02020603050405020304" pitchFamily="18" charset="0"/>
                <a:cs typeface="Times New Roman" panose="02020603050405020304" pitchFamily="18" charset="0"/>
              </a:rPr>
              <a:t>Анализ параметров и условий дорожного </a:t>
            </a:r>
            <a:r>
              <a:rPr lang="ru-RU" sz="3600" b="1" dirty="0" smtClean="0">
                <a:latin typeface="Times New Roman" panose="02020603050405020304" pitchFamily="18" charset="0"/>
                <a:cs typeface="Times New Roman" panose="02020603050405020304" pitchFamily="18" charset="0"/>
              </a:rPr>
              <a:t>движения</a:t>
            </a:r>
            <a:endParaRPr lang="ru-RU" sz="3600" dirty="0"/>
          </a:p>
        </p:txBody>
      </p:sp>
      <p:graphicFrame>
        <p:nvGraphicFramePr>
          <p:cNvPr id="7" name="Диаграмма 6"/>
          <p:cNvGraphicFramePr/>
          <p:nvPr>
            <p:extLst>
              <p:ext uri="{D42A27DB-BD31-4B8C-83A1-F6EECF244321}">
                <p14:modId xmlns:p14="http://schemas.microsoft.com/office/powerpoint/2010/main" val="4121932715"/>
              </p:ext>
            </p:extLst>
          </p:nvPr>
        </p:nvGraphicFramePr>
        <p:xfrm>
          <a:off x="544542" y="2918660"/>
          <a:ext cx="5178425" cy="34143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2408054728"/>
              </p:ext>
            </p:extLst>
          </p:nvPr>
        </p:nvGraphicFramePr>
        <p:xfrm>
          <a:off x="5894417" y="2918660"/>
          <a:ext cx="5574030" cy="3490595"/>
        </p:xfrm>
        <a:graphic>
          <a:graphicData uri="http://schemas.openxmlformats.org/drawingml/2006/chart">
            <c:chart xmlns:c="http://schemas.openxmlformats.org/drawingml/2006/chart" xmlns:r="http://schemas.openxmlformats.org/officeDocument/2006/relationships" r:id="rId4"/>
          </a:graphicData>
        </a:graphic>
      </p:graphicFrame>
      <p:sp>
        <p:nvSpPr>
          <p:cNvPr id="9" name="Прямоугольник 8"/>
          <p:cNvSpPr/>
          <p:nvPr/>
        </p:nvSpPr>
        <p:spPr>
          <a:xfrm>
            <a:off x="1628775" y="848673"/>
            <a:ext cx="6096000" cy="523220"/>
          </a:xfrm>
          <a:prstGeom prst="rect">
            <a:avLst/>
          </a:prstGeom>
        </p:spPr>
        <p:txBody>
          <a:bodyPr>
            <a:spAutoFit/>
          </a:bodyPr>
          <a:lstStyle/>
          <a:p>
            <a:pPr indent="540000"/>
            <a:r>
              <a:rPr lang="ru-RU" sz="1400" dirty="0" smtClean="0">
                <a:latin typeface="Times New Roman" panose="02020603050405020304" pitchFamily="18" charset="0"/>
                <a:ea typeface="Times New Roman" panose="02020603050405020304" pitchFamily="18" charset="0"/>
              </a:rPr>
              <a:t>Уровень </a:t>
            </a:r>
            <a:r>
              <a:rPr lang="ru-RU" sz="1400" dirty="0">
                <a:latin typeface="Times New Roman" panose="02020603050405020304" pitchFamily="18" charset="0"/>
                <a:ea typeface="Times New Roman" panose="02020603050405020304" pitchFamily="18" charset="0"/>
              </a:rPr>
              <a:t>обслуживания А соответствует условиям, при которых отсутствует взаимодействие между автомобилями. </a:t>
            </a:r>
            <a:endParaRPr lang="ru-RU" sz="1400" dirty="0"/>
          </a:p>
        </p:txBody>
      </p:sp>
      <p:sp>
        <p:nvSpPr>
          <p:cNvPr id="10" name="Прямоугольник 9"/>
          <p:cNvSpPr/>
          <p:nvPr/>
        </p:nvSpPr>
        <p:spPr>
          <a:xfrm>
            <a:off x="1628775" y="1384362"/>
            <a:ext cx="6096000" cy="738664"/>
          </a:xfrm>
          <a:prstGeom prst="rect">
            <a:avLst/>
          </a:prstGeom>
        </p:spPr>
        <p:txBody>
          <a:bodyPr>
            <a:spAutoFit/>
          </a:bodyPr>
          <a:lstStyle/>
          <a:p>
            <a:pPr indent="540000"/>
            <a:r>
              <a:rPr lang="ru-RU" sz="1400" dirty="0" smtClean="0">
                <a:latin typeface="Times New Roman" panose="02020603050405020304" pitchFamily="18" charset="0"/>
                <a:ea typeface="Times New Roman" panose="02020603050405020304" pitchFamily="18" charset="0"/>
              </a:rPr>
              <a:t>При уровне обслуживания В проявляется взаимодействие между автомобилями, возникают отдельные группы автомобилей, увеличивается число обгонов. </a:t>
            </a:r>
            <a:endParaRPr lang="ru-RU" sz="1400" dirty="0"/>
          </a:p>
        </p:txBody>
      </p:sp>
      <p:sp>
        <p:nvSpPr>
          <p:cNvPr id="11" name="Прямоугольник 10"/>
          <p:cNvSpPr/>
          <p:nvPr/>
        </p:nvSpPr>
        <p:spPr>
          <a:xfrm>
            <a:off x="1628775" y="2123026"/>
            <a:ext cx="6096000" cy="523220"/>
          </a:xfrm>
          <a:prstGeom prst="rect">
            <a:avLst/>
          </a:prstGeom>
        </p:spPr>
        <p:txBody>
          <a:bodyPr>
            <a:spAutoFit/>
          </a:bodyPr>
          <a:lstStyle/>
          <a:p>
            <a:pPr indent="540000"/>
            <a:r>
              <a:rPr lang="ru-RU" sz="1400" dirty="0">
                <a:latin typeface="Times New Roman" panose="02020603050405020304" pitchFamily="18" charset="0"/>
                <a:ea typeface="Times New Roman" panose="02020603050405020304" pitchFamily="18" charset="0"/>
              </a:rPr>
              <a:t>При уровне обслуживания С происходит дальнейший рост интенсивности движения, что приводит к появлению колонн автомобилей. </a:t>
            </a:r>
            <a:endParaRPr lang="ru-RU" sz="1400" dirty="0"/>
          </a:p>
        </p:txBody>
      </p:sp>
      <p:sp>
        <p:nvSpPr>
          <p:cNvPr id="12" name="Плюс 11"/>
          <p:cNvSpPr/>
          <p:nvPr/>
        </p:nvSpPr>
        <p:spPr>
          <a:xfrm>
            <a:off x="1319212" y="939646"/>
            <a:ext cx="300038" cy="341710"/>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13" name="Плюс 12"/>
          <p:cNvSpPr/>
          <p:nvPr/>
        </p:nvSpPr>
        <p:spPr>
          <a:xfrm>
            <a:off x="1328737" y="1587443"/>
            <a:ext cx="300038" cy="341710"/>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14" name="Плюс 13"/>
          <p:cNvSpPr/>
          <p:nvPr/>
        </p:nvSpPr>
        <p:spPr>
          <a:xfrm>
            <a:off x="1309687" y="2201567"/>
            <a:ext cx="300038" cy="341710"/>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2" name="Номер слайда 1"/>
          <p:cNvSpPr>
            <a:spLocks noGrp="1"/>
          </p:cNvSpPr>
          <p:nvPr>
            <p:ph type="sldNum" sz="quarter" idx="12"/>
          </p:nvPr>
        </p:nvSpPr>
        <p:spPr/>
        <p:txBody>
          <a:bodyPr/>
          <a:lstStyle/>
          <a:p>
            <a:fld id="{FE838723-FF53-456F-BAAC-0DCAD086AC8B}" type="slidenum">
              <a:rPr lang="ru-RU" smtClean="0"/>
              <a:t>13</a:t>
            </a:fld>
            <a:endParaRPr lang="ru-RU"/>
          </a:p>
        </p:txBody>
      </p:sp>
    </p:spTree>
    <p:extLst>
      <p:ext uri="{BB962C8B-B14F-4D97-AF65-F5344CB8AC3E}">
        <p14:creationId xmlns:p14="http://schemas.microsoft.com/office/powerpoint/2010/main" val="13706910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1978" y="3603567"/>
            <a:ext cx="5436524" cy="3254433"/>
          </a:xfrm>
          <a:prstGeom prst="rect">
            <a:avLst/>
          </a:prstGeom>
        </p:spPr>
      </p:pic>
      <p:sp>
        <p:nvSpPr>
          <p:cNvPr id="2" name="Заголовок 1"/>
          <p:cNvSpPr>
            <a:spLocks noGrp="1"/>
          </p:cNvSpPr>
          <p:nvPr>
            <p:ph type="title"/>
          </p:nvPr>
        </p:nvSpPr>
        <p:spPr>
          <a:xfrm>
            <a:off x="828675" y="192075"/>
            <a:ext cx="10515600" cy="606425"/>
          </a:xfrm>
        </p:spPr>
        <p:txBody>
          <a:bodyPr>
            <a:normAutofit fontScale="90000"/>
          </a:bodyPr>
          <a:lstStyle/>
          <a:p>
            <a:pPr lvl="2" algn="ctr" rtl="0">
              <a:lnSpc>
                <a:spcPct val="90000"/>
              </a:lnSpc>
              <a:spcBef>
                <a:spcPct val="0"/>
              </a:spcBef>
            </a:pPr>
            <a:r>
              <a:rPr lang="ru-RU" sz="3600" b="1" dirty="0">
                <a:latin typeface="Times New Roman" panose="02020603050405020304" pitchFamily="18" charset="0"/>
                <a:cs typeface="Times New Roman" panose="02020603050405020304" pitchFamily="18" charset="0"/>
              </a:rPr>
              <a:t>Характеристика сети </a:t>
            </a:r>
            <a:r>
              <a:rPr lang="ru-RU" sz="3600" b="1" dirty="0" smtClean="0">
                <a:latin typeface="Times New Roman" panose="02020603050405020304" pitchFamily="18" charset="0"/>
                <a:cs typeface="Times New Roman" panose="02020603050405020304" pitchFamily="18" charset="0"/>
              </a:rPr>
              <a:t>пешеходного</a:t>
            </a:r>
            <a:r>
              <a:rPr lang="en-US" sz="3600" b="1" dirty="0" smtClean="0">
                <a:latin typeface="Times New Roman" panose="02020603050405020304" pitchFamily="18" charset="0"/>
                <a:cs typeface="Times New Roman" panose="02020603050405020304" pitchFamily="18" charset="0"/>
              </a:rPr>
              <a:t> </a:t>
            </a:r>
            <a:r>
              <a:rPr lang="ru-RU" sz="3600" b="1" dirty="0" smtClean="0">
                <a:latin typeface="Times New Roman" panose="02020603050405020304" pitchFamily="18" charset="0"/>
                <a:cs typeface="Times New Roman" panose="02020603050405020304" pitchFamily="18" charset="0"/>
              </a:rPr>
              <a:t>и велосипедного движения</a:t>
            </a:r>
            <a:endParaRPr lang="ru-RU" sz="36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7134052" y="1628784"/>
            <a:ext cx="4591050" cy="1477328"/>
          </a:xfrm>
          <a:prstGeom prst="rect">
            <a:avLst/>
          </a:prstGeom>
        </p:spPr>
        <p:txBody>
          <a:bodyPr wrap="square">
            <a:spAutoFit/>
          </a:bodyPr>
          <a:lstStyle/>
          <a:p>
            <a:pPr indent="540000" algn="just"/>
            <a:r>
              <a:rPr lang="ru-RU" dirty="0">
                <a:latin typeface="Times New Roman" panose="02020603050405020304" pitchFamily="18" charset="0"/>
                <a:ea typeface="Calibri" panose="020F0502020204030204" pitchFamily="34" charset="0"/>
              </a:rPr>
              <a:t>На территории </a:t>
            </a:r>
            <a:r>
              <a:rPr lang="ru-RU" dirty="0" err="1">
                <a:latin typeface="Times New Roman" panose="02020603050405020304" pitchFamily="18" charset="0"/>
                <a:ea typeface="Calibri" panose="020F0502020204030204" pitchFamily="34" charset="0"/>
              </a:rPr>
              <a:t>Карабашского</a:t>
            </a:r>
            <a:r>
              <a:rPr lang="ru-RU" dirty="0">
                <a:latin typeface="Times New Roman" panose="02020603050405020304" pitchFamily="18" charset="0"/>
                <a:ea typeface="Calibri" panose="020F0502020204030204" pitchFamily="34" charset="0"/>
              </a:rPr>
              <a:t> городского округа имеется 20 существующий наземных пешеходных переходов. Они обустроены дорожными знаками с нанесенной дорожной разметкой. </a:t>
            </a:r>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426485826"/>
              </p:ext>
            </p:extLst>
          </p:nvPr>
        </p:nvGraphicFramePr>
        <p:xfrm>
          <a:off x="171451" y="1628784"/>
          <a:ext cx="6819900" cy="4095729"/>
        </p:xfrm>
        <a:graphic>
          <a:graphicData uri="http://schemas.openxmlformats.org/drawingml/2006/table">
            <a:tbl>
              <a:tblPr firstRow="1" firstCol="1" bandRow="1">
                <a:tableStyleId>{5C22544A-7EE6-4342-B048-85BDC9FD1C3A}</a:tableStyleId>
              </a:tblPr>
              <a:tblGrid>
                <a:gridCol w="706058">
                  <a:extLst>
                    <a:ext uri="{9D8B030D-6E8A-4147-A177-3AD203B41FA5}">
                      <a16:colId xmlns:a16="http://schemas.microsoft.com/office/drawing/2014/main" val="504606542"/>
                    </a:ext>
                  </a:extLst>
                </a:gridCol>
                <a:gridCol w="6113842">
                  <a:extLst>
                    <a:ext uri="{9D8B030D-6E8A-4147-A177-3AD203B41FA5}">
                      <a16:colId xmlns:a16="http://schemas.microsoft.com/office/drawing/2014/main" val="1564230170"/>
                    </a:ext>
                  </a:extLst>
                </a:gridCol>
              </a:tblGrid>
              <a:tr h="177667">
                <a:tc>
                  <a:txBody>
                    <a:bodyPr/>
                    <a:lstStyle/>
                    <a:p>
                      <a:pPr algn="just">
                        <a:lnSpc>
                          <a:spcPct val="115000"/>
                        </a:lnSpc>
                        <a:spcAft>
                          <a:spcPts val="0"/>
                        </a:spcAft>
                      </a:pPr>
                      <a:r>
                        <a:rPr lang="ru-RU" sz="1000">
                          <a:effectLst/>
                        </a:rPr>
                        <a:t>№ п/п</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00" dirty="0">
                          <a:effectLst/>
                        </a:rPr>
                        <a:t>Место расположения пешеходных переходов</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40066795"/>
                  </a:ext>
                </a:extLst>
              </a:tr>
              <a:tr h="177667">
                <a:tc>
                  <a:txBody>
                    <a:bodyPr/>
                    <a:lstStyle/>
                    <a:p>
                      <a:pPr algn="ctr">
                        <a:lnSpc>
                          <a:spcPct val="115000"/>
                        </a:lnSpc>
                        <a:spcAft>
                          <a:spcPts val="0"/>
                        </a:spcAft>
                      </a:pPr>
                      <a:r>
                        <a:rPr lang="ru-RU" sz="1000">
                          <a:effectLst/>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ru-RU" sz="1000" dirty="0">
                          <a:effectLst/>
                        </a:rPr>
                        <a:t>ул. Металлургов напротив дома №11/1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5806143"/>
                  </a:ext>
                </a:extLst>
              </a:tr>
              <a:tr h="177667">
                <a:tc>
                  <a:txBody>
                    <a:bodyPr/>
                    <a:lstStyle/>
                    <a:p>
                      <a:pPr algn="ctr">
                        <a:lnSpc>
                          <a:spcPct val="115000"/>
                        </a:lnSpc>
                        <a:spcAft>
                          <a:spcPts val="0"/>
                        </a:spcAft>
                      </a:pPr>
                      <a:r>
                        <a:rPr lang="ru-RU" sz="1000">
                          <a:effectLst/>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ru-RU" sz="1000" dirty="0">
                          <a:effectLst/>
                        </a:rPr>
                        <a:t>ул. Металлургов напротив дома №11/2 (оборудован светофором типа Т.7)</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2128715"/>
                  </a:ext>
                </a:extLst>
              </a:tr>
              <a:tr h="177667">
                <a:tc>
                  <a:txBody>
                    <a:bodyPr/>
                    <a:lstStyle/>
                    <a:p>
                      <a:pPr algn="ctr">
                        <a:lnSpc>
                          <a:spcPct val="115000"/>
                        </a:lnSpc>
                        <a:spcAft>
                          <a:spcPts val="0"/>
                        </a:spcAft>
                      </a:pPr>
                      <a:r>
                        <a:rPr lang="ru-RU" sz="1000">
                          <a:effectLst/>
                        </a:rPr>
                        <a:t>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ru-RU" sz="1000">
                          <a:effectLst/>
                        </a:rPr>
                        <a:t>ул. Металлургов напротив дома №13/1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3366805"/>
                  </a:ext>
                </a:extLst>
              </a:tr>
              <a:tr h="177667">
                <a:tc>
                  <a:txBody>
                    <a:bodyPr/>
                    <a:lstStyle/>
                    <a:p>
                      <a:pPr algn="ctr">
                        <a:lnSpc>
                          <a:spcPct val="115000"/>
                        </a:lnSpc>
                        <a:spcAft>
                          <a:spcPts val="0"/>
                        </a:spcAft>
                      </a:pPr>
                      <a:r>
                        <a:rPr lang="ru-RU" sz="1000">
                          <a:effectLst/>
                        </a:rPr>
                        <a:t>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ru-RU" sz="1000">
                          <a:effectLst/>
                        </a:rPr>
                        <a:t>ул. Металлургов напротив дома №15/1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02290673"/>
                  </a:ext>
                </a:extLst>
              </a:tr>
              <a:tr h="177667">
                <a:tc>
                  <a:txBody>
                    <a:bodyPr/>
                    <a:lstStyle/>
                    <a:p>
                      <a:pPr algn="ctr">
                        <a:lnSpc>
                          <a:spcPct val="115000"/>
                        </a:lnSpc>
                        <a:spcAft>
                          <a:spcPts val="0"/>
                        </a:spcAft>
                      </a:pPr>
                      <a:r>
                        <a:rPr lang="ru-RU" sz="1000">
                          <a:effectLst/>
                        </a:rPr>
                        <a:t>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ru-RU" sz="1000">
                          <a:effectLst/>
                        </a:rPr>
                        <a:t>ул. Металлургов напротив дома №17/1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6198716"/>
                  </a:ext>
                </a:extLst>
              </a:tr>
              <a:tr h="177667">
                <a:tc>
                  <a:txBody>
                    <a:bodyPr/>
                    <a:lstStyle/>
                    <a:p>
                      <a:pPr algn="ctr">
                        <a:lnSpc>
                          <a:spcPct val="115000"/>
                        </a:lnSpc>
                        <a:spcAft>
                          <a:spcPts val="0"/>
                        </a:spcAft>
                      </a:pPr>
                      <a:r>
                        <a:rPr lang="ru-RU" sz="1000">
                          <a:effectLst/>
                        </a:rPr>
                        <a:t>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ru-RU" sz="1000" dirty="0">
                          <a:effectLst/>
                        </a:rPr>
                        <a:t>ул. Металлургов напротив дома №13/1 и №15/1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3167615"/>
                  </a:ext>
                </a:extLst>
              </a:tr>
              <a:tr h="359715">
                <a:tc>
                  <a:txBody>
                    <a:bodyPr/>
                    <a:lstStyle/>
                    <a:p>
                      <a:pPr algn="ctr">
                        <a:lnSpc>
                          <a:spcPct val="115000"/>
                        </a:lnSpc>
                        <a:spcAft>
                          <a:spcPts val="0"/>
                        </a:spcAft>
                      </a:pPr>
                      <a:r>
                        <a:rPr lang="ru-RU" sz="1000">
                          <a:effectLst/>
                        </a:rPr>
                        <a:t>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ru-RU" sz="1000">
                          <a:effectLst/>
                        </a:rPr>
                        <a:t>дорога в сторону «ул. Горняк – Шахтерская ул. – Серебрянская ул. – Боголюбская ул.» в районе пересечения с ул. Металлургов возле МОУ СОШ №1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2443031"/>
                  </a:ext>
                </a:extLst>
              </a:tr>
              <a:tr h="360341">
                <a:tc>
                  <a:txBody>
                    <a:bodyPr/>
                    <a:lstStyle/>
                    <a:p>
                      <a:pPr algn="ctr">
                        <a:lnSpc>
                          <a:spcPct val="115000"/>
                        </a:lnSpc>
                        <a:spcAft>
                          <a:spcPts val="0"/>
                        </a:spcAft>
                      </a:pPr>
                      <a:r>
                        <a:rPr lang="ru-RU" sz="1000">
                          <a:effectLst/>
                        </a:rPr>
                        <a:t>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ru-RU" sz="1000">
                          <a:effectLst/>
                        </a:rPr>
                        <a:t>дорога в сторону «ул. Горняк – Шахтерская ул. – Серебрянская ул. – Боголюбская ул.» в районе пересечения с Комсомольской ул. возле МОУ СОШ №1 (оборудован светофором типа Т.7)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3139012"/>
                  </a:ext>
                </a:extLst>
              </a:tr>
              <a:tr h="177667">
                <a:tc>
                  <a:txBody>
                    <a:bodyPr/>
                    <a:lstStyle/>
                    <a:p>
                      <a:pPr algn="ctr">
                        <a:lnSpc>
                          <a:spcPct val="115000"/>
                        </a:lnSpc>
                        <a:spcAft>
                          <a:spcPts val="0"/>
                        </a:spcAft>
                      </a:pPr>
                      <a:r>
                        <a:rPr lang="ru-RU" sz="1000">
                          <a:effectLst/>
                        </a:rPr>
                        <a:t>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ru-RU" sz="1000">
                          <a:effectLst/>
                        </a:rPr>
                        <a:t>ул. Ленина напротив дома №19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8002454"/>
                  </a:ext>
                </a:extLst>
              </a:tr>
              <a:tr h="177667">
                <a:tc>
                  <a:txBody>
                    <a:bodyPr/>
                    <a:lstStyle/>
                    <a:p>
                      <a:pPr algn="ctr">
                        <a:lnSpc>
                          <a:spcPct val="115000"/>
                        </a:lnSpc>
                        <a:spcAft>
                          <a:spcPts val="0"/>
                        </a:spcAft>
                      </a:pPr>
                      <a:r>
                        <a:rPr lang="ru-RU" sz="1000">
                          <a:effectLst/>
                        </a:rPr>
                        <a:t>10.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ru-RU" sz="1000">
                          <a:effectLst/>
                        </a:rPr>
                        <a:t>Крупская ул. напротив дома №3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76464672"/>
                  </a:ext>
                </a:extLst>
              </a:tr>
              <a:tr h="177667">
                <a:tc>
                  <a:txBody>
                    <a:bodyPr/>
                    <a:lstStyle/>
                    <a:p>
                      <a:pPr algn="ctr">
                        <a:lnSpc>
                          <a:spcPct val="115000"/>
                        </a:lnSpc>
                        <a:spcAft>
                          <a:spcPts val="0"/>
                        </a:spcAft>
                      </a:pPr>
                      <a:r>
                        <a:rPr lang="ru-RU" sz="1000">
                          <a:effectLst/>
                        </a:rPr>
                        <a:t>11.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ru-RU" sz="1000">
                          <a:effectLst/>
                        </a:rPr>
                        <a:t>Ремесленная ул.  напротив дома №2а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7996172"/>
                  </a:ext>
                </a:extLst>
              </a:tr>
              <a:tr h="177667">
                <a:tc>
                  <a:txBody>
                    <a:bodyPr/>
                    <a:lstStyle/>
                    <a:p>
                      <a:pPr algn="ctr">
                        <a:lnSpc>
                          <a:spcPct val="115000"/>
                        </a:lnSpc>
                        <a:spcAft>
                          <a:spcPts val="0"/>
                        </a:spcAft>
                      </a:pPr>
                      <a:r>
                        <a:rPr lang="ru-RU" sz="1000">
                          <a:effectLst/>
                        </a:rPr>
                        <a:t>12.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ru-RU" sz="1000">
                          <a:effectLst/>
                        </a:rPr>
                        <a:t>ул. Пархоменко напротив дома №84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8906737"/>
                  </a:ext>
                </a:extLst>
              </a:tr>
              <a:tr h="177667">
                <a:tc>
                  <a:txBody>
                    <a:bodyPr/>
                    <a:lstStyle/>
                    <a:p>
                      <a:pPr algn="ctr">
                        <a:lnSpc>
                          <a:spcPct val="115000"/>
                        </a:lnSpc>
                        <a:spcAft>
                          <a:spcPts val="0"/>
                        </a:spcAft>
                      </a:pPr>
                      <a:r>
                        <a:rPr lang="ru-RU" sz="1000">
                          <a:effectLst/>
                        </a:rPr>
                        <a:t>13.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ru-RU" sz="1000">
                          <a:effectLst/>
                        </a:rPr>
                        <a:t>ул. Освобождения Урала напротив дома №16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44438788"/>
                  </a:ext>
                </a:extLst>
              </a:tr>
              <a:tr h="177667">
                <a:tc>
                  <a:txBody>
                    <a:bodyPr/>
                    <a:lstStyle/>
                    <a:p>
                      <a:pPr algn="ctr">
                        <a:lnSpc>
                          <a:spcPct val="115000"/>
                        </a:lnSpc>
                        <a:spcAft>
                          <a:spcPts val="0"/>
                        </a:spcAft>
                      </a:pPr>
                      <a:r>
                        <a:rPr lang="ru-RU" sz="1000" dirty="0">
                          <a:effectLst/>
                        </a:rPr>
                        <a:t>14.</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ru-RU" sz="1000">
                          <a:effectLst/>
                        </a:rPr>
                        <a:t>ул. Освобождения Урала напротив памятника А. Сугоняеву</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2642086"/>
                  </a:ext>
                </a:extLst>
              </a:tr>
              <a:tr h="177667">
                <a:tc>
                  <a:txBody>
                    <a:bodyPr/>
                    <a:lstStyle/>
                    <a:p>
                      <a:pPr algn="ctr">
                        <a:lnSpc>
                          <a:spcPct val="115000"/>
                        </a:lnSpc>
                        <a:spcAft>
                          <a:spcPts val="0"/>
                        </a:spcAft>
                      </a:pPr>
                      <a:r>
                        <a:rPr lang="ru-RU" sz="1000">
                          <a:effectLst/>
                        </a:rPr>
                        <a:t>15.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ru-RU" sz="1000">
                          <a:effectLst/>
                        </a:rPr>
                        <a:t>ул. Дзержинского напротив дома №13 у школы №4 (оборудован светофором типа Т.7)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7063948"/>
                  </a:ext>
                </a:extLst>
              </a:tr>
              <a:tr h="177667">
                <a:tc>
                  <a:txBody>
                    <a:bodyPr/>
                    <a:lstStyle/>
                    <a:p>
                      <a:pPr algn="ctr">
                        <a:lnSpc>
                          <a:spcPct val="115000"/>
                        </a:lnSpc>
                        <a:spcAft>
                          <a:spcPts val="0"/>
                        </a:spcAft>
                      </a:pPr>
                      <a:r>
                        <a:rPr lang="ru-RU" sz="1000">
                          <a:effectLst/>
                        </a:rPr>
                        <a:t>16.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ru-RU" sz="1000">
                          <a:effectLst/>
                        </a:rPr>
                        <a:t>ул. Дзержинского напротив дома №63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8031728"/>
                  </a:ext>
                </a:extLst>
              </a:tr>
              <a:tr h="177667">
                <a:tc>
                  <a:txBody>
                    <a:bodyPr/>
                    <a:lstStyle/>
                    <a:p>
                      <a:pPr algn="ctr">
                        <a:lnSpc>
                          <a:spcPct val="115000"/>
                        </a:lnSpc>
                        <a:spcAft>
                          <a:spcPts val="0"/>
                        </a:spcAft>
                      </a:pPr>
                      <a:r>
                        <a:rPr lang="ru-RU" sz="1000">
                          <a:effectLst/>
                        </a:rPr>
                        <a:t>17.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ru-RU" sz="1000">
                          <a:effectLst/>
                        </a:rPr>
                        <a:t>ул. Тимирязева напротив дома №13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9760834"/>
                  </a:ext>
                </a:extLst>
              </a:tr>
              <a:tr h="177667">
                <a:tc>
                  <a:txBody>
                    <a:bodyPr/>
                    <a:lstStyle/>
                    <a:p>
                      <a:pPr algn="ctr">
                        <a:lnSpc>
                          <a:spcPct val="115000"/>
                        </a:lnSpc>
                        <a:spcAft>
                          <a:spcPts val="0"/>
                        </a:spcAft>
                      </a:pPr>
                      <a:r>
                        <a:rPr lang="ru-RU" sz="1000">
                          <a:effectLst/>
                        </a:rPr>
                        <a:t>18.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ru-RU" sz="1000">
                          <a:effectLst/>
                        </a:rPr>
                        <a:t>Комсомольская ул. напротив дома №14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6783579"/>
                  </a:ext>
                </a:extLst>
              </a:tr>
              <a:tr h="177667">
                <a:tc>
                  <a:txBody>
                    <a:bodyPr/>
                    <a:lstStyle/>
                    <a:p>
                      <a:pPr algn="ctr">
                        <a:lnSpc>
                          <a:spcPct val="115000"/>
                        </a:lnSpc>
                        <a:spcAft>
                          <a:spcPts val="0"/>
                        </a:spcAft>
                      </a:pPr>
                      <a:r>
                        <a:rPr lang="ru-RU" sz="1000">
                          <a:effectLst/>
                        </a:rPr>
                        <a:t>19.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ru-RU" sz="1000">
                          <a:effectLst/>
                        </a:rPr>
                        <a:t>Комсомольская ул. напротив дома №24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64660064"/>
                  </a:ext>
                </a:extLst>
              </a:tr>
              <a:tr h="177667">
                <a:tc>
                  <a:txBody>
                    <a:bodyPr/>
                    <a:lstStyle/>
                    <a:p>
                      <a:pPr algn="ctr">
                        <a:lnSpc>
                          <a:spcPct val="115000"/>
                        </a:lnSpc>
                        <a:spcAft>
                          <a:spcPts val="0"/>
                        </a:spcAft>
                      </a:pPr>
                      <a:r>
                        <a:rPr lang="ru-RU" sz="1000">
                          <a:effectLst/>
                        </a:rPr>
                        <a:t>20.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ru-RU" sz="1000" dirty="0">
                          <a:effectLst/>
                        </a:rPr>
                        <a:t>Комсомольская ул. напротив дома №29</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8235742"/>
                  </a:ext>
                </a:extLst>
              </a:tr>
            </a:tbl>
          </a:graphicData>
        </a:graphic>
      </p:graphicFrame>
      <p:sp>
        <p:nvSpPr>
          <p:cNvPr id="7" name="Прямоугольник 6"/>
          <p:cNvSpPr/>
          <p:nvPr/>
        </p:nvSpPr>
        <p:spPr>
          <a:xfrm>
            <a:off x="7086428" y="3106112"/>
            <a:ext cx="4638674" cy="2003625"/>
          </a:xfrm>
          <a:prstGeom prst="rect">
            <a:avLst/>
          </a:prstGeom>
        </p:spPr>
        <p:txBody>
          <a:bodyPr wrap="square">
            <a:spAutoFit/>
          </a:bodyPr>
          <a:lstStyle/>
          <a:p>
            <a:pPr indent="450215" algn="just">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Велосипедная инфраструктура в виде велосипедных или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велопешеходных</a:t>
            </a:r>
            <a:r>
              <a:rPr lang="ru-RU" dirty="0">
                <a:latin typeface="Times New Roman" panose="02020603050405020304" pitchFamily="18" charset="0"/>
                <a:ea typeface="Times New Roman" panose="02020603050405020304" pitchFamily="18" charset="0"/>
                <a:cs typeface="Times New Roman" panose="02020603050405020304" pitchFamily="18" charset="0"/>
              </a:rPr>
              <a:t> дорожек на территории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Карабашского</a:t>
            </a:r>
            <a:r>
              <a:rPr lang="ru-RU" dirty="0">
                <a:latin typeface="Times New Roman" panose="02020603050405020304" pitchFamily="18" charset="0"/>
                <a:ea typeface="Times New Roman" panose="02020603050405020304" pitchFamily="18" charset="0"/>
                <a:cs typeface="Times New Roman" panose="02020603050405020304" pitchFamily="18" charset="0"/>
              </a:rPr>
              <a:t> городского округа для комфортных и безопасных условий передвижения велосипедистов отсутствует.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FE838723-FF53-456F-BAAC-0DCAD086AC8B}" type="slidenum">
              <a:rPr lang="ru-RU" smtClean="0"/>
              <a:t>14</a:t>
            </a:fld>
            <a:endParaRPr lang="ru-RU"/>
          </a:p>
        </p:txBody>
      </p:sp>
    </p:spTree>
    <p:extLst>
      <p:ext uri="{BB962C8B-B14F-4D97-AF65-F5344CB8AC3E}">
        <p14:creationId xmlns:p14="http://schemas.microsoft.com/office/powerpoint/2010/main" val="12727823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1978" y="3603567"/>
            <a:ext cx="5436524" cy="3254433"/>
          </a:xfrm>
          <a:prstGeom prst="rect">
            <a:avLst/>
          </a:prstGeom>
        </p:spPr>
      </p:pic>
      <p:sp>
        <p:nvSpPr>
          <p:cNvPr id="2" name="Заголовок 1"/>
          <p:cNvSpPr>
            <a:spLocks noGrp="1"/>
          </p:cNvSpPr>
          <p:nvPr>
            <p:ph type="title"/>
          </p:nvPr>
        </p:nvSpPr>
        <p:spPr>
          <a:xfrm>
            <a:off x="838200" y="127001"/>
            <a:ext cx="10515600" cy="977900"/>
          </a:xfrm>
        </p:spPr>
        <p:txBody>
          <a:bodyPr>
            <a:normAutofit fontScale="90000"/>
          </a:bodyPr>
          <a:lstStyle/>
          <a:p>
            <a:pPr algn="ctr"/>
            <a:r>
              <a:rPr lang="ru-RU" sz="3600" b="1" dirty="0">
                <a:latin typeface="Times New Roman" panose="02020603050405020304" pitchFamily="18" charset="0"/>
                <a:cs typeface="Times New Roman" panose="02020603050405020304" pitchFamily="18" charset="0"/>
              </a:rPr>
              <a:t>Анализ данных об эксплуатационном состоянии УДС и ТСОДД.</a:t>
            </a:r>
            <a:endParaRPr lang="ru-RU" sz="36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6762750" y="2228393"/>
            <a:ext cx="5324475" cy="1283428"/>
          </a:xfrm>
          <a:prstGeom prst="rect">
            <a:avLst/>
          </a:prstGeom>
        </p:spPr>
        <p:txBody>
          <a:bodyPr wrap="square">
            <a:spAutoFit/>
          </a:bodyPr>
          <a:lstStyle/>
          <a:p>
            <a:pPr indent="450215" algn="just">
              <a:lnSpc>
                <a:spcPct val="115000"/>
              </a:lnSpc>
              <a:spcAft>
                <a:spcPts val="0"/>
              </a:spcAft>
              <a:tabLst>
                <a:tab pos="1257300" algn="l"/>
              </a:tabLst>
            </a:pP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Общая протяженность УДС </a:t>
            </a:r>
            <a:r>
              <a:rPr lang="ru-RU" dirty="0" err="1" smtClean="0">
                <a:latin typeface="Times New Roman" panose="02020603050405020304" pitchFamily="18" charset="0"/>
                <a:ea typeface="Times New Roman" panose="02020603050405020304" pitchFamily="18" charset="0"/>
                <a:cs typeface="Times New Roman" panose="02020603050405020304" pitchFamily="18" charset="0"/>
              </a:rPr>
              <a:t>Карабашского</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городского округа составляет 134,52 км.</a:t>
            </a:r>
            <a:endParaRPr lang="ru-RU" sz="1600" dirty="0" smtClean="0">
              <a:latin typeface="Calibri" panose="020F0502020204030204" pitchFamily="34" charset="0"/>
              <a:ea typeface="Calibri" panose="020F0502020204030204" pitchFamily="34" charset="0"/>
              <a:cs typeface="Times New Roman" panose="02020603050405020304" pitchFamily="18" charset="0"/>
            </a:endParaRPr>
          </a:p>
          <a:p>
            <a:r>
              <a:rPr lang="ru-RU" dirty="0" smtClean="0">
                <a:latin typeface="Times New Roman" panose="02020603050405020304" pitchFamily="18" charset="0"/>
                <a:ea typeface="Times New Roman" panose="02020603050405020304" pitchFamily="18" charset="0"/>
              </a:rPr>
              <a:t>Обследование состояния УДС КГО проводилось на ключевых автомобильных дорогах (улицы).</a:t>
            </a:r>
            <a:endParaRPr lang="ru-RU" dirty="0"/>
          </a:p>
        </p:txBody>
      </p:sp>
      <p:sp>
        <p:nvSpPr>
          <p:cNvPr id="5" name="Прямоугольник 4"/>
          <p:cNvSpPr/>
          <p:nvPr/>
        </p:nvSpPr>
        <p:spPr>
          <a:xfrm>
            <a:off x="6762750" y="3511821"/>
            <a:ext cx="4991100" cy="1200329"/>
          </a:xfrm>
          <a:prstGeom prst="rect">
            <a:avLst/>
          </a:prstGeom>
        </p:spPr>
        <p:txBody>
          <a:bodyPr wrap="square">
            <a:spAutoFit/>
          </a:bodyPr>
          <a:lstStyle/>
          <a:p>
            <a:pPr indent="540000" algn="just"/>
            <a:r>
              <a:rPr lang="ru-RU" dirty="0">
                <a:solidFill>
                  <a:srgbClr val="222222"/>
                </a:solidFill>
                <a:latin typeface="Times New Roman" panose="02020603050405020304" pitchFamily="18" charset="0"/>
                <a:ea typeface="Calibri" panose="020F0502020204030204" pitchFamily="34" charset="0"/>
              </a:rPr>
              <a:t>После проведенного обследования эксплуатационного состояния улично-дорожной сети и технических средств ОДД, была поставлена оценка – удовлетворительно.</a:t>
            </a:r>
            <a:endParaRPr lang="ru-RU" dirty="0"/>
          </a:p>
        </p:txBody>
      </p:sp>
      <p:pic>
        <p:nvPicPr>
          <p:cNvPr id="6" name="Рисунок 5"/>
          <p:cNvPicPr/>
          <p:nvPr/>
        </p:nvPicPr>
        <p:blipFill>
          <a:blip r:embed="rId3">
            <a:extLst>
              <a:ext uri="{28A0092B-C50C-407E-A947-70E740481C1C}">
                <a14:useLocalDpi xmlns:a14="http://schemas.microsoft.com/office/drawing/2010/main" val="0"/>
              </a:ext>
            </a:extLst>
          </a:blip>
          <a:srcRect/>
          <a:stretch>
            <a:fillRect/>
          </a:stretch>
        </p:blipFill>
        <p:spPr bwMode="auto">
          <a:xfrm>
            <a:off x="503555" y="2091961"/>
            <a:ext cx="5925820" cy="2839720"/>
          </a:xfrm>
          <a:prstGeom prst="rect">
            <a:avLst/>
          </a:prstGeom>
          <a:noFill/>
          <a:ln>
            <a:noFill/>
          </a:ln>
        </p:spPr>
      </p:pic>
      <p:sp>
        <p:nvSpPr>
          <p:cNvPr id="3" name="Номер слайда 2"/>
          <p:cNvSpPr>
            <a:spLocks noGrp="1"/>
          </p:cNvSpPr>
          <p:nvPr>
            <p:ph type="sldNum" sz="quarter" idx="12"/>
          </p:nvPr>
        </p:nvSpPr>
        <p:spPr/>
        <p:txBody>
          <a:bodyPr/>
          <a:lstStyle/>
          <a:p>
            <a:fld id="{FE838723-FF53-456F-BAAC-0DCAD086AC8B}" type="slidenum">
              <a:rPr lang="ru-RU" smtClean="0"/>
              <a:t>15</a:t>
            </a:fld>
            <a:endParaRPr lang="ru-RU"/>
          </a:p>
        </p:txBody>
      </p:sp>
    </p:spTree>
    <p:extLst>
      <p:ext uri="{BB962C8B-B14F-4D97-AF65-F5344CB8AC3E}">
        <p14:creationId xmlns:p14="http://schemas.microsoft.com/office/powerpoint/2010/main" val="3331749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5476" y="3603567"/>
            <a:ext cx="5436524" cy="3254433"/>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4197" b="4469"/>
          <a:stretch/>
        </p:blipFill>
        <p:spPr>
          <a:xfrm>
            <a:off x="485775" y="942974"/>
            <a:ext cx="5046214" cy="5761425"/>
          </a:xfrm>
          <a:prstGeom prst="rect">
            <a:avLst/>
          </a:prstGeom>
        </p:spPr>
      </p:pic>
      <p:sp>
        <p:nvSpPr>
          <p:cNvPr id="2" name="Заголовок 1"/>
          <p:cNvSpPr>
            <a:spLocks noGrp="1"/>
          </p:cNvSpPr>
          <p:nvPr>
            <p:ph type="title"/>
          </p:nvPr>
        </p:nvSpPr>
        <p:spPr>
          <a:xfrm>
            <a:off x="838200" y="136526"/>
            <a:ext cx="10515600" cy="1025524"/>
          </a:xfrm>
        </p:spPr>
        <p:txBody>
          <a:bodyPr>
            <a:normAutofit/>
          </a:bodyPr>
          <a:lstStyle/>
          <a:p>
            <a:pPr algn="ctr"/>
            <a:r>
              <a:rPr lang="ru-RU" sz="3200" b="1" dirty="0">
                <a:latin typeface="Times New Roman" panose="02020603050405020304" pitchFamily="18" charset="0"/>
                <a:cs typeface="Times New Roman" panose="02020603050405020304" pitchFamily="18" charset="0"/>
              </a:rPr>
              <a:t>Характеристика сети движения пассажирского транспорта</a:t>
            </a:r>
            <a:endParaRPr lang="ru-RU" sz="32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5800725" y="1645382"/>
            <a:ext cx="6096000" cy="1685077"/>
          </a:xfrm>
          <a:prstGeom prst="rect">
            <a:avLst/>
          </a:prstGeom>
        </p:spPr>
        <p:txBody>
          <a:bodyPr>
            <a:spAutoFit/>
          </a:bodyPr>
          <a:lstStyle/>
          <a:p>
            <a:pPr indent="450215" algn="just">
              <a:lnSpc>
                <a:spcPct val="115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Организационная структура управления городским пассажирским транспортом на территории </a:t>
            </a:r>
            <a:r>
              <a:rPr lang="ru-RU" dirty="0" err="1">
                <a:latin typeface="Times New Roman" panose="02020603050405020304" pitchFamily="18" charset="0"/>
                <a:ea typeface="Calibri" panose="020F0502020204030204" pitchFamily="34" charset="0"/>
                <a:cs typeface="Times New Roman" panose="02020603050405020304" pitchFamily="18" charset="0"/>
              </a:rPr>
              <a:t>Карабашского</a:t>
            </a:r>
            <a:r>
              <a:rPr lang="ru-RU" dirty="0">
                <a:latin typeface="Times New Roman" panose="02020603050405020304" pitchFamily="18" charset="0"/>
                <a:ea typeface="Calibri" panose="020F0502020204030204" pitchFamily="34" charset="0"/>
                <a:cs typeface="Times New Roman" panose="02020603050405020304" pitchFamily="18" charset="0"/>
              </a:rPr>
              <a:t> городского округа, осуществляется в виде перевозки пассажиров на маршрутной сети предприятием ООО «</a:t>
            </a:r>
            <a:r>
              <a:rPr lang="ru-RU" dirty="0" err="1">
                <a:latin typeface="Times New Roman" panose="02020603050405020304" pitchFamily="18" charset="0"/>
                <a:ea typeface="Calibri" panose="020F0502020204030204" pitchFamily="34" charset="0"/>
                <a:cs typeface="Times New Roman" panose="02020603050405020304" pitchFamily="18" charset="0"/>
              </a:rPr>
              <a:t>СпецТрансАвто</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FE838723-FF53-456F-BAAC-0DCAD086AC8B}" type="slidenum">
              <a:rPr lang="ru-RU" smtClean="0"/>
              <a:t>16</a:t>
            </a:fld>
            <a:endParaRPr lang="ru-RU"/>
          </a:p>
        </p:txBody>
      </p:sp>
      <p:pic>
        <p:nvPicPr>
          <p:cNvPr id="8" name="Рисунок 7"/>
          <p:cNvPicPr>
            <a:picLocks noChangeAspect="1"/>
          </p:cNvPicPr>
          <p:nvPr/>
        </p:nvPicPr>
        <p:blipFill>
          <a:blip r:embed="rId4"/>
          <a:stretch>
            <a:fillRect/>
          </a:stretch>
        </p:blipFill>
        <p:spPr>
          <a:xfrm>
            <a:off x="5800725" y="3603567"/>
            <a:ext cx="3333750" cy="2981325"/>
          </a:xfrm>
          <a:prstGeom prst="rect">
            <a:avLst/>
          </a:prstGeom>
        </p:spPr>
      </p:pic>
    </p:spTree>
    <p:extLst>
      <p:ext uri="{BB962C8B-B14F-4D97-AF65-F5344CB8AC3E}">
        <p14:creationId xmlns:p14="http://schemas.microsoft.com/office/powerpoint/2010/main" val="8767100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5476" y="3617578"/>
            <a:ext cx="5436524" cy="3254433"/>
          </a:xfrm>
          <a:prstGeom prst="rect">
            <a:avLst/>
          </a:prstGeom>
        </p:spPr>
      </p:pic>
      <p:sp>
        <p:nvSpPr>
          <p:cNvPr id="2" name="Заголовок 1"/>
          <p:cNvSpPr>
            <a:spLocks noGrp="1"/>
          </p:cNvSpPr>
          <p:nvPr>
            <p:ph type="title"/>
          </p:nvPr>
        </p:nvSpPr>
        <p:spPr>
          <a:xfrm>
            <a:off x="838200" y="0"/>
            <a:ext cx="10515600" cy="1187450"/>
          </a:xfrm>
        </p:spPr>
        <p:txBody>
          <a:bodyPr>
            <a:normAutofit/>
          </a:bodyPr>
          <a:lstStyle/>
          <a:p>
            <a:pPr algn="ctr"/>
            <a:r>
              <a:rPr lang="ru-RU" sz="3200" b="1" dirty="0">
                <a:latin typeface="Times New Roman" panose="02020603050405020304" pitchFamily="18" charset="0"/>
                <a:cs typeface="Times New Roman" panose="02020603050405020304" pitchFamily="18" charset="0"/>
              </a:rPr>
              <a:t>Анализ организации парковочного пространства </a:t>
            </a:r>
            <a:r>
              <a:rPr lang="ru-RU" sz="3200" dirty="0">
                <a:latin typeface="Times New Roman" panose="02020603050405020304" pitchFamily="18" charset="0"/>
                <a:cs typeface="Times New Roman" panose="02020603050405020304" pitchFamily="18" charset="0"/>
              </a:rPr>
              <a:t/>
            </a:r>
            <a:br>
              <a:rPr lang="ru-RU" sz="3200" dirty="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на территории </a:t>
            </a:r>
            <a:r>
              <a:rPr lang="ru-RU" sz="3200" b="1" dirty="0" err="1">
                <a:latin typeface="Times New Roman" panose="02020603050405020304" pitchFamily="18" charset="0"/>
                <a:cs typeface="Times New Roman" panose="02020603050405020304" pitchFamily="18" charset="0"/>
              </a:rPr>
              <a:t>Карабашского</a:t>
            </a:r>
            <a:r>
              <a:rPr lang="ru-RU" sz="3200" b="1" dirty="0">
                <a:latin typeface="Times New Roman" panose="02020603050405020304" pitchFamily="18" charset="0"/>
                <a:cs typeface="Times New Roman" panose="02020603050405020304" pitchFamily="18" charset="0"/>
              </a:rPr>
              <a:t> городского </a:t>
            </a:r>
            <a:r>
              <a:rPr lang="ru-RU" sz="3200" b="1" dirty="0" smtClean="0">
                <a:latin typeface="Times New Roman" panose="02020603050405020304" pitchFamily="18" charset="0"/>
                <a:cs typeface="Times New Roman" panose="02020603050405020304" pitchFamily="18" charset="0"/>
              </a:rPr>
              <a:t>округа</a:t>
            </a:r>
            <a:endParaRPr lang="ru-RU" sz="32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t="4727" b="3937"/>
          <a:stretch/>
        </p:blipFill>
        <p:spPr>
          <a:xfrm>
            <a:off x="66675" y="1187450"/>
            <a:ext cx="7195310" cy="5257675"/>
          </a:xfrm>
          <a:prstGeom prst="rect">
            <a:avLst/>
          </a:prstGeom>
        </p:spPr>
      </p:pic>
      <p:sp>
        <p:nvSpPr>
          <p:cNvPr id="5" name="Прямоугольник 4"/>
          <p:cNvSpPr/>
          <p:nvPr/>
        </p:nvSpPr>
        <p:spPr>
          <a:xfrm>
            <a:off x="7274801" y="1803359"/>
            <a:ext cx="4667250" cy="1477328"/>
          </a:xfrm>
          <a:prstGeom prst="rect">
            <a:avLst/>
          </a:prstGeom>
        </p:spPr>
        <p:txBody>
          <a:bodyPr wrap="square">
            <a:spAutoFit/>
          </a:bodyPr>
          <a:lstStyle/>
          <a:p>
            <a:pPr indent="540000" algn="just"/>
            <a:r>
              <a:rPr lang="ru-RU" dirty="0">
                <a:solidFill>
                  <a:srgbClr val="222222"/>
                </a:solidFill>
                <a:latin typeface="Times New Roman" panose="02020603050405020304" pitchFamily="18" charset="0"/>
                <a:ea typeface="Calibri" panose="020F0502020204030204" pitchFamily="34" charset="0"/>
              </a:rPr>
              <a:t>Проведя натурное обследование парковочного пространства на территории КГО, устанавливались основные места возможной парковки автомобилей вблизи основных мест </a:t>
            </a:r>
            <a:r>
              <a:rPr lang="ru-RU" dirty="0" smtClean="0">
                <a:solidFill>
                  <a:srgbClr val="222222"/>
                </a:solidFill>
                <a:latin typeface="Times New Roman" panose="02020603050405020304" pitchFamily="18" charset="0"/>
                <a:ea typeface="Calibri" panose="020F0502020204030204" pitchFamily="34" charset="0"/>
              </a:rPr>
              <a:t>тяготения.</a:t>
            </a:r>
            <a:endParaRPr lang="ru-RU" dirty="0"/>
          </a:p>
        </p:txBody>
      </p:sp>
      <p:graphicFrame>
        <p:nvGraphicFramePr>
          <p:cNvPr id="8" name="Таблица 7"/>
          <p:cNvGraphicFramePr>
            <a:graphicFrameLocks noGrp="1"/>
          </p:cNvGraphicFramePr>
          <p:nvPr>
            <p:extLst>
              <p:ext uri="{D42A27DB-BD31-4B8C-83A1-F6EECF244321}">
                <p14:modId xmlns:p14="http://schemas.microsoft.com/office/powerpoint/2010/main" val="675686047"/>
              </p:ext>
            </p:extLst>
          </p:nvPr>
        </p:nvGraphicFramePr>
        <p:xfrm>
          <a:off x="7261985" y="3627432"/>
          <a:ext cx="4680066" cy="2013710"/>
        </p:xfrm>
        <a:graphic>
          <a:graphicData uri="http://schemas.openxmlformats.org/drawingml/2006/table">
            <a:tbl>
              <a:tblPr firstRow="1" firstCol="1" bandRow="1">
                <a:tableStyleId>{5C22544A-7EE6-4342-B048-85BDC9FD1C3A}</a:tableStyleId>
              </a:tblPr>
              <a:tblGrid>
                <a:gridCol w="707645">
                  <a:extLst>
                    <a:ext uri="{9D8B030D-6E8A-4147-A177-3AD203B41FA5}">
                      <a16:colId xmlns:a16="http://schemas.microsoft.com/office/drawing/2014/main" val="3043135806"/>
                    </a:ext>
                  </a:extLst>
                </a:gridCol>
                <a:gridCol w="2484515">
                  <a:extLst>
                    <a:ext uri="{9D8B030D-6E8A-4147-A177-3AD203B41FA5}">
                      <a16:colId xmlns:a16="http://schemas.microsoft.com/office/drawing/2014/main" val="2082463930"/>
                    </a:ext>
                  </a:extLst>
                </a:gridCol>
                <a:gridCol w="1487906">
                  <a:extLst>
                    <a:ext uri="{9D8B030D-6E8A-4147-A177-3AD203B41FA5}">
                      <a16:colId xmlns:a16="http://schemas.microsoft.com/office/drawing/2014/main" val="570375108"/>
                    </a:ext>
                  </a:extLst>
                </a:gridCol>
              </a:tblGrid>
              <a:tr h="264254">
                <a:tc>
                  <a:txBody>
                    <a:bodyPr/>
                    <a:lstStyle/>
                    <a:p>
                      <a:pPr algn="ctr">
                        <a:lnSpc>
                          <a:spcPct val="107000"/>
                        </a:lnSpc>
                        <a:spcAft>
                          <a:spcPts val="0"/>
                        </a:spcAft>
                      </a:pPr>
                      <a:r>
                        <a:rPr lang="ru-RU" sz="1000" dirty="0">
                          <a:solidFill>
                            <a:schemeClr val="bg1"/>
                          </a:solidFill>
                          <a:effectLst/>
                        </a:rPr>
                        <a:t>Номер точки</a:t>
                      </a:r>
                      <a:endParaRPr lang="ru-R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Место расположения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Количество парковочных мест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1720524"/>
                  </a:ext>
                </a:extLst>
              </a:tr>
              <a:tr h="176170">
                <a:tc>
                  <a:txBody>
                    <a:bodyPr/>
                    <a:lstStyle/>
                    <a:p>
                      <a:pPr algn="ctr">
                        <a:lnSpc>
                          <a:spcPct val="107000"/>
                        </a:lnSpc>
                        <a:spcAft>
                          <a:spcPts val="0"/>
                        </a:spcAft>
                      </a:pPr>
                      <a:r>
                        <a:rPr lang="ru-RU" sz="1000" dirty="0">
                          <a:solidFill>
                            <a:schemeClr val="bg1"/>
                          </a:solidFill>
                          <a:effectLst/>
                        </a:rPr>
                        <a:t>1.</a:t>
                      </a:r>
                      <a:endParaRPr lang="ru-R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000">
                          <a:effectLst/>
                        </a:rPr>
                        <a:t>по Ключевая ул., 22 (ОВД г. Карабаш)</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14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57570168"/>
                  </a:ext>
                </a:extLst>
              </a:tr>
              <a:tr h="264254">
                <a:tc>
                  <a:txBody>
                    <a:bodyPr/>
                    <a:lstStyle/>
                    <a:p>
                      <a:pPr algn="ctr">
                        <a:lnSpc>
                          <a:spcPct val="107000"/>
                        </a:lnSpc>
                        <a:spcAft>
                          <a:spcPts val="0"/>
                        </a:spcAft>
                      </a:pPr>
                      <a:r>
                        <a:rPr lang="ru-RU" sz="1000" dirty="0">
                          <a:solidFill>
                            <a:schemeClr val="bg1"/>
                          </a:solidFill>
                          <a:effectLst/>
                        </a:rPr>
                        <a:t>2.</a:t>
                      </a:r>
                      <a:endParaRPr lang="ru-R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000">
                          <a:effectLst/>
                        </a:rPr>
                        <a:t>по ул. Металлургов между домами №15/1 и 17/1 (м-н «Дикси»)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12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90112305"/>
                  </a:ext>
                </a:extLst>
              </a:tr>
              <a:tr h="352339">
                <a:tc>
                  <a:txBody>
                    <a:bodyPr/>
                    <a:lstStyle/>
                    <a:p>
                      <a:pPr algn="ctr">
                        <a:lnSpc>
                          <a:spcPct val="107000"/>
                        </a:lnSpc>
                        <a:spcAft>
                          <a:spcPts val="0"/>
                        </a:spcAft>
                      </a:pPr>
                      <a:r>
                        <a:rPr lang="ru-RU" sz="1000" dirty="0">
                          <a:solidFill>
                            <a:schemeClr val="bg1"/>
                          </a:solidFill>
                          <a:effectLst/>
                        </a:rPr>
                        <a:t>3.</a:t>
                      </a:r>
                      <a:endParaRPr lang="ru-R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000" dirty="0">
                          <a:effectLst/>
                        </a:rPr>
                        <a:t>по ул. Металлургов м-н «Красное и Белое» напротив дома № 13 корпус 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7139029"/>
                  </a:ext>
                </a:extLst>
              </a:tr>
              <a:tr h="264254">
                <a:tc>
                  <a:txBody>
                    <a:bodyPr/>
                    <a:lstStyle/>
                    <a:p>
                      <a:pPr algn="ctr">
                        <a:lnSpc>
                          <a:spcPct val="107000"/>
                        </a:lnSpc>
                        <a:spcAft>
                          <a:spcPts val="0"/>
                        </a:spcAft>
                      </a:pPr>
                      <a:r>
                        <a:rPr lang="ru-RU" sz="1000" dirty="0">
                          <a:solidFill>
                            <a:schemeClr val="bg1"/>
                          </a:solidFill>
                          <a:effectLst/>
                        </a:rPr>
                        <a:t>4.</a:t>
                      </a:r>
                      <a:endParaRPr lang="ru-R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000">
                          <a:effectLst/>
                        </a:rPr>
                        <a:t>по ул. Металлургов м-н «Магнит» напротив дома №13/1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12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00681151"/>
                  </a:ext>
                </a:extLst>
              </a:tr>
              <a:tr h="176170">
                <a:tc>
                  <a:txBody>
                    <a:bodyPr/>
                    <a:lstStyle/>
                    <a:p>
                      <a:pPr algn="ctr">
                        <a:lnSpc>
                          <a:spcPct val="107000"/>
                        </a:lnSpc>
                        <a:spcAft>
                          <a:spcPts val="0"/>
                        </a:spcAft>
                      </a:pPr>
                      <a:r>
                        <a:rPr lang="ru-RU" sz="1000" dirty="0">
                          <a:solidFill>
                            <a:schemeClr val="bg1"/>
                          </a:solidFill>
                          <a:effectLst/>
                        </a:rPr>
                        <a:t>5.</a:t>
                      </a:r>
                      <a:endParaRPr lang="ru-R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000">
                          <a:effectLst/>
                        </a:rPr>
                        <a:t>Комсомольская ул., 29А «Сбербанк»</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9351784"/>
                  </a:ext>
                </a:extLst>
              </a:tr>
              <a:tr h="176170">
                <a:tc>
                  <a:txBody>
                    <a:bodyPr/>
                    <a:lstStyle/>
                    <a:p>
                      <a:pPr algn="ctr">
                        <a:lnSpc>
                          <a:spcPct val="107000"/>
                        </a:lnSpc>
                        <a:spcAft>
                          <a:spcPts val="0"/>
                        </a:spcAft>
                      </a:pPr>
                      <a:r>
                        <a:rPr lang="ru-RU" sz="1000" dirty="0">
                          <a:solidFill>
                            <a:schemeClr val="bg1"/>
                          </a:solidFill>
                          <a:effectLst/>
                        </a:rPr>
                        <a:t>6.</a:t>
                      </a:r>
                      <a:endParaRPr lang="ru-R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000">
                          <a:effectLst/>
                        </a:rPr>
                        <a:t>Комсомольская ул., 27 «Челиндбанк»</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10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67968282"/>
                  </a:ext>
                </a:extLst>
              </a:tr>
              <a:tr h="176170">
                <a:tc>
                  <a:txBody>
                    <a:bodyPr/>
                    <a:lstStyle/>
                    <a:p>
                      <a:pPr algn="ctr">
                        <a:lnSpc>
                          <a:spcPct val="107000"/>
                        </a:lnSpc>
                        <a:spcAft>
                          <a:spcPts val="0"/>
                        </a:spcAft>
                      </a:pPr>
                      <a:r>
                        <a:rPr lang="ru-RU" sz="1000" dirty="0">
                          <a:solidFill>
                            <a:schemeClr val="bg1"/>
                          </a:solidFill>
                          <a:effectLst/>
                        </a:rPr>
                        <a:t>7.</a:t>
                      </a:r>
                      <a:endParaRPr lang="ru-R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000">
                          <a:effectLst/>
                        </a:rPr>
                        <a:t>Ключевая ул., 18А «Пенсионный фонд»</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dirty="0">
                          <a:effectLst/>
                        </a:rPr>
                        <a:t>10</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90776993"/>
                  </a:ext>
                </a:extLst>
              </a:tr>
            </a:tbl>
          </a:graphicData>
        </a:graphic>
      </p:graphicFrame>
      <p:sp>
        <p:nvSpPr>
          <p:cNvPr id="9" name="Номер слайда 8"/>
          <p:cNvSpPr>
            <a:spLocks noGrp="1"/>
          </p:cNvSpPr>
          <p:nvPr>
            <p:ph type="sldNum" sz="quarter" idx="12"/>
          </p:nvPr>
        </p:nvSpPr>
        <p:spPr/>
        <p:txBody>
          <a:bodyPr/>
          <a:lstStyle/>
          <a:p>
            <a:fld id="{FE838723-FF53-456F-BAAC-0DCAD086AC8B}" type="slidenum">
              <a:rPr lang="ru-RU" smtClean="0"/>
              <a:t>17</a:t>
            </a:fld>
            <a:endParaRPr lang="ru-RU"/>
          </a:p>
        </p:txBody>
      </p:sp>
      <p:pic>
        <p:nvPicPr>
          <p:cNvPr id="7" name="Рисунок 6"/>
          <p:cNvPicPr>
            <a:picLocks noChangeAspect="1"/>
          </p:cNvPicPr>
          <p:nvPr/>
        </p:nvPicPr>
        <p:blipFill>
          <a:blip r:embed="rId4"/>
          <a:stretch>
            <a:fillRect/>
          </a:stretch>
        </p:blipFill>
        <p:spPr>
          <a:xfrm>
            <a:off x="4083533" y="5320200"/>
            <a:ext cx="3020472" cy="1461816"/>
          </a:xfrm>
          <a:prstGeom prst="rect">
            <a:avLst/>
          </a:prstGeom>
        </p:spPr>
      </p:pic>
    </p:spTree>
    <p:extLst>
      <p:ext uri="{BB962C8B-B14F-4D97-AF65-F5344CB8AC3E}">
        <p14:creationId xmlns:p14="http://schemas.microsoft.com/office/powerpoint/2010/main" val="40616475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2924" y="146050"/>
            <a:ext cx="11268075" cy="1325563"/>
          </a:xfrm>
        </p:spPr>
        <p:txBody>
          <a:bodyPr>
            <a:noAutofit/>
          </a:bodyPr>
          <a:lstStyle/>
          <a:p>
            <a:pPr algn="ctr"/>
            <a:r>
              <a:rPr lang="ru-RU" sz="3200" b="1" dirty="0">
                <a:latin typeface="Times New Roman" panose="02020603050405020304" pitchFamily="18" charset="0"/>
                <a:cs typeface="Times New Roman" panose="02020603050405020304" pitchFamily="18" charset="0"/>
              </a:rPr>
              <a:t>Анализ аварийности с выявлением причин возникновения </a:t>
            </a:r>
            <a:r>
              <a:rPr lang="ru-RU" sz="3200" dirty="0">
                <a:latin typeface="Times New Roman" panose="02020603050405020304" pitchFamily="18" charset="0"/>
                <a:cs typeface="Times New Roman" panose="02020603050405020304" pitchFamily="18" charset="0"/>
              </a:rPr>
              <a:t/>
            </a:r>
            <a:br>
              <a:rPr lang="ru-RU" sz="3200" dirty="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дорожно-транспортных происшествий, наличия резервов </a:t>
            </a:r>
            <a:r>
              <a:rPr lang="ru-RU" sz="3200" dirty="0">
                <a:latin typeface="Times New Roman" panose="02020603050405020304" pitchFamily="18" charset="0"/>
                <a:cs typeface="Times New Roman" panose="02020603050405020304" pitchFamily="18" charset="0"/>
              </a:rPr>
              <a:t/>
            </a:r>
            <a:br>
              <a:rPr lang="ru-RU" sz="3200" dirty="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по снижению количества и тяжести </a:t>
            </a:r>
            <a:r>
              <a:rPr lang="ru-RU" sz="3200" b="1" dirty="0" smtClean="0">
                <a:latin typeface="Times New Roman" panose="02020603050405020304" pitchFamily="18" charset="0"/>
                <a:cs typeface="Times New Roman" panose="02020603050405020304" pitchFamily="18" charset="0"/>
              </a:rPr>
              <a:t>последствий</a:t>
            </a:r>
            <a:endParaRPr lang="ru-RU" sz="3200" dirty="0">
              <a:latin typeface="Times New Roman" panose="02020603050405020304" pitchFamily="18" charset="0"/>
              <a:cs typeface="Times New Roman" panose="02020603050405020304" pitchFamily="18" charset="0"/>
            </a:endParaRPr>
          </a:p>
        </p:txBody>
      </p:sp>
      <p:pic>
        <p:nvPicPr>
          <p:cNvPr id="4"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5476" y="3517842"/>
            <a:ext cx="5436524" cy="3254433"/>
          </a:xfrm>
          <a:prstGeom prst="rect">
            <a:avLst/>
          </a:prstGeom>
        </p:spPr>
      </p:pic>
      <p:graphicFrame>
        <p:nvGraphicFramePr>
          <p:cNvPr id="5" name="Диаграмма 4"/>
          <p:cNvGraphicFramePr/>
          <p:nvPr>
            <p:extLst>
              <p:ext uri="{D42A27DB-BD31-4B8C-83A1-F6EECF244321}">
                <p14:modId xmlns:p14="http://schemas.microsoft.com/office/powerpoint/2010/main" val="3834306909"/>
              </p:ext>
            </p:extLst>
          </p:nvPr>
        </p:nvGraphicFramePr>
        <p:xfrm>
          <a:off x="447675" y="2114550"/>
          <a:ext cx="5581650" cy="3333750"/>
        </p:xfrm>
        <a:graphic>
          <a:graphicData uri="http://schemas.openxmlformats.org/drawingml/2006/chart">
            <c:chart xmlns:c="http://schemas.openxmlformats.org/drawingml/2006/chart" xmlns:r="http://schemas.openxmlformats.org/officeDocument/2006/relationships" r:id="rId3"/>
          </a:graphicData>
        </a:graphic>
      </p:graphicFrame>
      <p:sp>
        <p:nvSpPr>
          <p:cNvPr id="6" name="Прямоугольник 5"/>
          <p:cNvSpPr/>
          <p:nvPr/>
        </p:nvSpPr>
        <p:spPr>
          <a:xfrm>
            <a:off x="6181724" y="2544023"/>
            <a:ext cx="5629275" cy="1685077"/>
          </a:xfrm>
          <a:prstGeom prst="rect">
            <a:avLst/>
          </a:prstGeom>
        </p:spPr>
        <p:txBody>
          <a:bodyPr wrap="square">
            <a:spAutoFit/>
          </a:bodyPr>
          <a:lstStyle/>
          <a:p>
            <a:pPr indent="450215" algn="just">
              <a:lnSpc>
                <a:spcPct val="115000"/>
              </a:lnSpc>
              <a:spcAft>
                <a:spcPts val="0"/>
              </a:spcAft>
              <a:tabLst>
                <a:tab pos="1257300" algn="l"/>
              </a:tabLst>
            </a:pPr>
            <a:r>
              <a:rPr lang="ru-RU"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На территории </a:t>
            </a:r>
            <a:r>
              <a:rPr lang="ru-RU"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Карабашского</a:t>
            </a:r>
            <a:r>
              <a:rPr lang="ru-RU"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городского округа за последние 3 года не наблюдается снижение роста количества погибших при ДТП, но количество раненных за 2017 г. сократилось в 2 раза по сравнению с 2015 и 2016 гг.</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FE838723-FF53-456F-BAAC-0DCAD086AC8B}" type="slidenum">
              <a:rPr lang="ru-RU" smtClean="0"/>
              <a:t>18</a:t>
            </a:fld>
            <a:endParaRPr lang="ru-RU"/>
          </a:p>
        </p:txBody>
      </p:sp>
    </p:spTree>
    <p:extLst>
      <p:ext uri="{BB962C8B-B14F-4D97-AF65-F5344CB8AC3E}">
        <p14:creationId xmlns:p14="http://schemas.microsoft.com/office/powerpoint/2010/main" val="31701159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Диаграмма 3"/>
          <p:cNvGraphicFramePr/>
          <p:nvPr>
            <p:extLst>
              <p:ext uri="{D42A27DB-BD31-4B8C-83A1-F6EECF244321}">
                <p14:modId xmlns:p14="http://schemas.microsoft.com/office/powerpoint/2010/main" val="234356260"/>
              </p:ext>
            </p:extLst>
          </p:nvPr>
        </p:nvGraphicFramePr>
        <p:xfrm>
          <a:off x="390525" y="200024"/>
          <a:ext cx="4924425" cy="3133725"/>
        </p:xfrm>
        <a:graphic>
          <a:graphicData uri="http://schemas.openxmlformats.org/drawingml/2006/chart">
            <c:chart xmlns:c="http://schemas.openxmlformats.org/drawingml/2006/chart" xmlns:r="http://schemas.openxmlformats.org/officeDocument/2006/relationships" r:id="rId2"/>
          </a:graphicData>
        </a:graphic>
      </p:graphicFrame>
      <p:pic>
        <p:nvPicPr>
          <p:cNvPr id="5"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5476" y="3603567"/>
            <a:ext cx="5436524" cy="3254433"/>
          </a:xfrm>
          <a:prstGeom prst="rect">
            <a:avLst/>
          </a:prstGeom>
        </p:spPr>
      </p:pic>
      <p:graphicFrame>
        <p:nvGraphicFramePr>
          <p:cNvPr id="6" name="Диаграмма 5"/>
          <p:cNvGraphicFramePr/>
          <p:nvPr>
            <p:extLst>
              <p:ext uri="{D42A27DB-BD31-4B8C-83A1-F6EECF244321}">
                <p14:modId xmlns:p14="http://schemas.microsoft.com/office/powerpoint/2010/main" val="606265110"/>
              </p:ext>
            </p:extLst>
          </p:nvPr>
        </p:nvGraphicFramePr>
        <p:xfrm>
          <a:off x="6877050" y="200023"/>
          <a:ext cx="4743450" cy="3124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2829642730"/>
              </p:ext>
            </p:extLst>
          </p:nvPr>
        </p:nvGraphicFramePr>
        <p:xfrm>
          <a:off x="142876" y="3612198"/>
          <a:ext cx="4876800" cy="3245802"/>
        </p:xfrm>
        <a:graphic>
          <a:graphicData uri="http://schemas.openxmlformats.org/drawingml/2006/chart">
            <c:chart xmlns:c="http://schemas.openxmlformats.org/drawingml/2006/chart" xmlns:r="http://schemas.openxmlformats.org/officeDocument/2006/relationships" r:id="rId5"/>
          </a:graphicData>
        </a:graphic>
      </p:graphicFrame>
      <p:sp>
        <p:nvSpPr>
          <p:cNvPr id="8" name="Прямоугольник 7"/>
          <p:cNvSpPr/>
          <p:nvPr/>
        </p:nvSpPr>
        <p:spPr>
          <a:xfrm>
            <a:off x="4772025" y="4107498"/>
            <a:ext cx="5486400" cy="1047979"/>
          </a:xfrm>
          <a:prstGeom prst="rect">
            <a:avLst/>
          </a:prstGeom>
        </p:spPr>
        <p:txBody>
          <a:bodyPr wrap="square">
            <a:spAutoFit/>
          </a:bodyPr>
          <a:lstStyle/>
          <a:p>
            <a:pPr indent="450215" algn="just">
              <a:lnSpc>
                <a:spcPct val="115000"/>
              </a:lnSpc>
              <a:spcAft>
                <a:spcPts val="0"/>
              </a:spcAft>
              <a:tabLst>
                <a:tab pos="1257300" algn="l"/>
              </a:tabLst>
            </a:pPr>
            <a:r>
              <a:rPr lang="ru-RU"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Основное количество погибших и раненных в ДТП за последние 3 года произошло при столкновениях </a:t>
            </a:r>
            <a:r>
              <a:rPr lang="ru-RU"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и наездах </a:t>
            </a:r>
            <a:r>
              <a:rPr lang="ru-RU"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на </a:t>
            </a:r>
            <a:r>
              <a:rPr lang="ru-RU"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пешеходов.</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FE838723-FF53-456F-BAAC-0DCAD086AC8B}" type="slidenum">
              <a:rPr lang="ru-RU" smtClean="0"/>
              <a:t>19</a:t>
            </a:fld>
            <a:endParaRPr lang="ru-RU"/>
          </a:p>
        </p:txBody>
      </p:sp>
    </p:spTree>
    <p:extLst>
      <p:ext uri="{BB962C8B-B14F-4D97-AF65-F5344CB8AC3E}">
        <p14:creationId xmlns:p14="http://schemas.microsoft.com/office/powerpoint/2010/main" val="448727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9935" y="3602736"/>
            <a:ext cx="5437632" cy="3255264"/>
          </a:xfrm>
          <a:prstGeom prst="rect">
            <a:avLst/>
          </a:prstGeom>
        </p:spPr>
      </p:pic>
      <p:grpSp>
        <p:nvGrpSpPr>
          <p:cNvPr id="6" name="Группа 5"/>
          <p:cNvGrpSpPr/>
          <p:nvPr/>
        </p:nvGrpSpPr>
        <p:grpSpPr>
          <a:xfrm>
            <a:off x="168675" y="2348973"/>
            <a:ext cx="5003640" cy="1743076"/>
            <a:chOff x="57898" y="514349"/>
            <a:chExt cx="5003640" cy="1743076"/>
          </a:xfrm>
        </p:grpSpPr>
        <p:sp>
          <p:nvSpPr>
            <p:cNvPr id="7" name="Скругленный прямоугольник 6"/>
            <p:cNvSpPr/>
            <p:nvPr/>
          </p:nvSpPr>
          <p:spPr>
            <a:xfrm>
              <a:off x="540417" y="514349"/>
              <a:ext cx="4038601" cy="1743076"/>
            </a:xfrm>
            <a:prstGeom prst="roundRect">
              <a:avLst/>
            </a:prstGeom>
            <a:solidFill>
              <a:schemeClr val="accent2">
                <a:lumMod val="40000"/>
                <a:lumOff val="6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812800" contourW="19050">
              <a:bevelT w="82550" h="44450" prst="angle"/>
              <a:bevelB w="82550" h="44450" prst="angle"/>
              <a:contourClr>
                <a:srgbClr val="FFFFFF"/>
              </a:contourClr>
            </a:sp3d>
          </p:spPr>
          <p:style>
            <a:lnRef idx="0">
              <a:scrgbClr r="0" g="0" b="0"/>
            </a:lnRef>
            <a:fillRef idx="0">
              <a:scrgbClr r="0" g="0" b="0"/>
            </a:fillRef>
            <a:effectRef idx="0">
              <a:scrgbClr r="0" g="0" b="0"/>
            </a:effectRef>
            <a:fontRef idx="minor">
              <a:schemeClr val="lt1"/>
            </a:fontRef>
          </p:style>
          <p:txBody>
            <a:bodyPr rtlCol="0" anchor="ctr"/>
            <a:lstStyle/>
            <a:p>
              <a:pPr algn="ctr"/>
              <a:endParaRPr lang="ru-RU" dirty="0">
                <a:ln w="0"/>
                <a:solidFill>
                  <a:schemeClr val="tx1"/>
                </a:solidFill>
                <a:effectLst>
                  <a:outerShdw blurRad="38100" dist="19050" dir="2700000" algn="tl" rotWithShape="0">
                    <a:schemeClr val="dk1">
                      <a:alpha val="40000"/>
                    </a:schemeClr>
                  </a:outerShdw>
                </a:effectLst>
              </a:endParaRPr>
            </a:p>
          </p:txBody>
        </p:sp>
        <p:sp>
          <p:nvSpPr>
            <p:cNvPr id="8" name="TextBox 7"/>
            <p:cNvSpPr txBox="1"/>
            <p:nvPr/>
          </p:nvSpPr>
          <p:spPr>
            <a:xfrm rot="21540000">
              <a:off x="57898" y="693390"/>
              <a:ext cx="5003640" cy="1384995"/>
            </a:xfrm>
            <a:prstGeom prst="rect">
              <a:avLst/>
            </a:prstGeom>
            <a:noFill/>
          </p:spPr>
          <p:txBody>
            <a:bodyPr wrap="square" rtlCol="0">
              <a:spAutoFit/>
              <a:scene3d>
                <a:camera prst="perspectiveHeroicExtremeRightFacing"/>
                <a:lightRig rig="threePt" dir="t"/>
              </a:scene3d>
            </a:bodyPr>
            <a:lstStyle/>
            <a:p>
              <a:pPr algn="ctr"/>
              <a:r>
                <a:rPr lang="ru-RU" sz="2800" dirty="0" smtClean="0">
                  <a:ln w="6600">
                    <a:solidFill>
                      <a:schemeClr val="bg1"/>
                    </a:solidFill>
                    <a:prstDash val="solid"/>
                  </a:ln>
                  <a:solidFill>
                    <a:schemeClr val="bg1"/>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Основные цели и </a:t>
              </a:r>
            </a:p>
            <a:p>
              <a:pPr algn="ctr"/>
              <a:r>
                <a:rPr lang="ru-RU" sz="2800" dirty="0" smtClean="0">
                  <a:ln w="6600">
                    <a:solidFill>
                      <a:schemeClr val="bg1"/>
                    </a:solidFill>
                    <a:prstDash val="solid"/>
                  </a:ln>
                  <a:solidFill>
                    <a:schemeClr val="bg1"/>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задачи разработки </a:t>
              </a:r>
            </a:p>
            <a:p>
              <a:pPr algn="ctr"/>
              <a:r>
                <a:rPr lang="ru-RU" sz="2800" dirty="0" smtClean="0">
                  <a:ln w="6600">
                    <a:solidFill>
                      <a:schemeClr val="bg1"/>
                    </a:solidFill>
                    <a:prstDash val="solid"/>
                  </a:ln>
                  <a:solidFill>
                    <a:schemeClr val="bg1"/>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КСОДД</a:t>
              </a:r>
              <a:endParaRPr lang="ru-RU" sz="2800" dirty="0">
                <a:ln w="6600">
                  <a:solidFill>
                    <a:schemeClr val="bg1"/>
                  </a:solidFill>
                  <a:prstDash val="solid"/>
                </a:ln>
                <a:solidFill>
                  <a:schemeClr val="bg1"/>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grpSp>
        <p:nvGrpSpPr>
          <p:cNvPr id="9" name="Группа 8"/>
          <p:cNvGrpSpPr/>
          <p:nvPr/>
        </p:nvGrpSpPr>
        <p:grpSpPr>
          <a:xfrm>
            <a:off x="5224798" y="463734"/>
            <a:ext cx="6124575" cy="369332"/>
            <a:chOff x="5422900" y="605520"/>
            <a:chExt cx="5499100" cy="369332"/>
          </a:xfrm>
        </p:grpSpPr>
        <p:sp>
          <p:nvSpPr>
            <p:cNvPr id="10" name="Скругленный прямоугольник 9"/>
            <p:cNvSpPr/>
            <p:nvPr/>
          </p:nvSpPr>
          <p:spPr>
            <a:xfrm>
              <a:off x="5422900" y="605520"/>
              <a:ext cx="5499100" cy="346980"/>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TextBox 10"/>
            <p:cNvSpPr txBox="1"/>
            <p:nvPr/>
          </p:nvSpPr>
          <p:spPr>
            <a:xfrm>
              <a:off x="5504334" y="605520"/>
              <a:ext cx="5336231" cy="369332"/>
            </a:xfrm>
            <a:prstGeom prst="rect">
              <a:avLst/>
            </a:prstGeom>
            <a:noFill/>
          </p:spPr>
          <p:txBody>
            <a:bodyPr wrap="square" rtlCol="0">
              <a:spAutoFit/>
            </a:bodyPr>
            <a:lstStyle/>
            <a:p>
              <a:pPr algn="ctr"/>
              <a:r>
                <a:rPr lang="ru-RU" dirty="0" smtClean="0"/>
                <a:t>Обеспечение безопасности дорожного движения</a:t>
              </a:r>
              <a:endParaRPr lang="ru-RU" dirty="0"/>
            </a:p>
          </p:txBody>
        </p:sp>
      </p:grpSp>
      <p:grpSp>
        <p:nvGrpSpPr>
          <p:cNvPr id="12" name="Группа 11"/>
          <p:cNvGrpSpPr/>
          <p:nvPr/>
        </p:nvGrpSpPr>
        <p:grpSpPr>
          <a:xfrm>
            <a:off x="5224797" y="973680"/>
            <a:ext cx="6124574" cy="696097"/>
            <a:chOff x="5422900" y="605520"/>
            <a:chExt cx="5499100" cy="646331"/>
          </a:xfrm>
        </p:grpSpPr>
        <p:sp>
          <p:nvSpPr>
            <p:cNvPr id="13" name="Скругленный прямоугольник 12"/>
            <p:cNvSpPr/>
            <p:nvPr/>
          </p:nvSpPr>
          <p:spPr>
            <a:xfrm>
              <a:off x="5422900" y="605520"/>
              <a:ext cx="5499100" cy="346980"/>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TextBox 13"/>
            <p:cNvSpPr txBox="1"/>
            <p:nvPr/>
          </p:nvSpPr>
          <p:spPr>
            <a:xfrm>
              <a:off x="5504334" y="605520"/>
              <a:ext cx="5336231" cy="646331"/>
            </a:xfrm>
            <a:prstGeom prst="rect">
              <a:avLst/>
            </a:prstGeom>
            <a:noFill/>
          </p:spPr>
          <p:txBody>
            <a:bodyPr wrap="square" rtlCol="0">
              <a:spAutoFit/>
            </a:bodyPr>
            <a:lstStyle/>
            <a:p>
              <a:pPr algn="ctr"/>
              <a:r>
                <a:rPr lang="ru-RU" dirty="0" smtClean="0"/>
                <a:t>Упорядочение и улучшение условий дорожного движения</a:t>
              </a:r>
              <a:endParaRPr lang="ru-RU" dirty="0"/>
            </a:p>
          </p:txBody>
        </p:sp>
      </p:grpSp>
      <p:grpSp>
        <p:nvGrpSpPr>
          <p:cNvPr id="15" name="Группа 14"/>
          <p:cNvGrpSpPr/>
          <p:nvPr/>
        </p:nvGrpSpPr>
        <p:grpSpPr>
          <a:xfrm>
            <a:off x="5091543" y="1459594"/>
            <a:ext cx="6534358" cy="369332"/>
            <a:chOff x="5299407" y="598665"/>
            <a:chExt cx="5860957" cy="369332"/>
          </a:xfrm>
        </p:grpSpPr>
        <p:sp>
          <p:nvSpPr>
            <p:cNvPr id="16" name="Скругленный прямоугольник 15"/>
            <p:cNvSpPr/>
            <p:nvPr/>
          </p:nvSpPr>
          <p:spPr>
            <a:xfrm>
              <a:off x="5422900" y="605520"/>
              <a:ext cx="5499100" cy="346980"/>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TextBox 16"/>
            <p:cNvSpPr txBox="1"/>
            <p:nvPr/>
          </p:nvSpPr>
          <p:spPr>
            <a:xfrm>
              <a:off x="5299407" y="598665"/>
              <a:ext cx="5860957" cy="369332"/>
            </a:xfrm>
            <a:prstGeom prst="rect">
              <a:avLst/>
            </a:prstGeom>
            <a:noFill/>
          </p:spPr>
          <p:txBody>
            <a:bodyPr wrap="square" rtlCol="0">
              <a:spAutoFit/>
            </a:bodyPr>
            <a:lstStyle/>
            <a:p>
              <a:pPr algn="ctr"/>
              <a:r>
                <a:rPr lang="ru-RU" dirty="0" smtClean="0"/>
                <a:t>Организация пропуска прогнозируемого потока</a:t>
              </a:r>
              <a:endParaRPr lang="ru-RU" dirty="0"/>
            </a:p>
          </p:txBody>
        </p:sp>
      </p:grpSp>
      <p:grpSp>
        <p:nvGrpSpPr>
          <p:cNvPr id="18" name="Группа 17"/>
          <p:cNvGrpSpPr/>
          <p:nvPr/>
        </p:nvGrpSpPr>
        <p:grpSpPr>
          <a:xfrm>
            <a:off x="5229225" y="1979641"/>
            <a:ext cx="6130925" cy="369332"/>
            <a:chOff x="5422900" y="605520"/>
            <a:chExt cx="5499100" cy="369332"/>
          </a:xfrm>
        </p:grpSpPr>
        <p:sp>
          <p:nvSpPr>
            <p:cNvPr id="19" name="Скругленный прямоугольник 18"/>
            <p:cNvSpPr/>
            <p:nvPr/>
          </p:nvSpPr>
          <p:spPr>
            <a:xfrm>
              <a:off x="5422900" y="605520"/>
              <a:ext cx="5499100" cy="346980"/>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TextBox 19"/>
            <p:cNvSpPr txBox="1"/>
            <p:nvPr/>
          </p:nvSpPr>
          <p:spPr>
            <a:xfrm>
              <a:off x="5504334" y="605520"/>
              <a:ext cx="5336231" cy="369332"/>
            </a:xfrm>
            <a:prstGeom prst="rect">
              <a:avLst/>
            </a:prstGeom>
            <a:noFill/>
          </p:spPr>
          <p:txBody>
            <a:bodyPr wrap="square" rtlCol="0">
              <a:spAutoFit/>
            </a:bodyPr>
            <a:lstStyle/>
            <a:p>
              <a:pPr algn="ctr"/>
              <a:r>
                <a:rPr lang="ru-RU" dirty="0" smtClean="0"/>
                <a:t>Повышение пропускной способности дорог</a:t>
              </a:r>
              <a:endParaRPr lang="ru-RU" dirty="0"/>
            </a:p>
          </p:txBody>
        </p:sp>
      </p:grpSp>
      <p:grpSp>
        <p:nvGrpSpPr>
          <p:cNvPr id="21" name="Группа 20"/>
          <p:cNvGrpSpPr/>
          <p:nvPr/>
        </p:nvGrpSpPr>
        <p:grpSpPr>
          <a:xfrm>
            <a:off x="5229225" y="2489807"/>
            <a:ext cx="6130925" cy="802367"/>
            <a:chOff x="5422900" y="605520"/>
            <a:chExt cx="5499100" cy="346980"/>
          </a:xfrm>
        </p:grpSpPr>
        <p:sp>
          <p:nvSpPr>
            <p:cNvPr id="22" name="Скругленный прямоугольник 21"/>
            <p:cNvSpPr/>
            <p:nvPr/>
          </p:nvSpPr>
          <p:spPr>
            <a:xfrm>
              <a:off x="5422900" y="605520"/>
              <a:ext cx="5499100" cy="346980"/>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TextBox 22"/>
            <p:cNvSpPr txBox="1"/>
            <p:nvPr/>
          </p:nvSpPr>
          <p:spPr>
            <a:xfrm>
              <a:off x="5497517" y="639258"/>
              <a:ext cx="5336231" cy="279503"/>
            </a:xfrm>
            <a:prstGeom prst="rect">
              <a:avLst/>
            </a:prstGeom>
            <a:noFill/>
          </p:spPr>
          <p:txBody>
            <a:bodyPr wrap="square" rtlCol="0">
              <a:spAutoFit/>
            </a:bodyPr>
            <a:lstStyle/>
            <a:p>
              <a:pPr algn="ctr"/>
              <a:r>
                <a:rPr lang="ru-RU" dirty="0" smtClean="0"/>
                <a:t>Организация транспортного обслуживания новых или реконструируемых объектов капитального строительства</a:t>
              </a:r>
              <a:endParaRPr lang="ru-RU" dirty="0"/>
            </a:p>
          </p:txBody>
        </p:sp>
      </p:grpSp>
      <p:grpSp>
        <p:nvGrpSpPr>
          <p:cNvPr id="24" name="Группа 23"/>
          <p:cNvGrpSpPr/>
          <p:nvPr/>
        </p:nvGrpSpPr>
        <p:grpSpPr>
          <a:xfrm>
            <a:off x="5218446" y="3438462"/>
            <a:ext cx="6130925" cy="1129129"/>
            <a:chOff x="5422900" y="597146"/>
            <a:chExt cx="5499100" cy="646331"/>
          </a:xfrm>
        </p:grpSpPr>
        <p:sp>
          <p:nvSpPr>
            <p:cNvPr id="25" name="Скругленный прямоугольник 24"/>
            <p:cNvSpPr/>
            <p:nvPr/>
          </p:nvSpPr>
          <p:spPr>
            <a:xfrm>
              <a:off x="5422900" y="605520"/>
              <a:ext cx="5499100" cy="346980"/>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TextBox 25"/>
            <p:cNvSpPr txBox="1"/>
            <p:nvPr/>
          </p:nvSpPr>
          <p:spPr>
            <a:xfrm>
              <a:off x="5505655" y="597146"/>
              <a:ext cx="5336231" cy="646331"/>
            </a:xfrm>
            <a:prstGeom prst="rect">
              <a:avLst/>
            </a:prstGeom>
            <a:noFill/>
          </p:spPr>
          <p:txBody>
            <a:bodyPr wrap="square" rtlCol="0">
              <a:spAutoFit/>
            </a:bodyPr>
            <a:lstStyle/>
            <a:p>
              <a:pPr algn="ctr"/>
              <a:r>
                <a:rPr lang="ru-RU" dirty="0" smtClean="0"/>
                <a:t>Снижение экономических потерь при осуществлении дорожного движения</a:t>
              </a:r>
              <a:endParaRPr lang="ru-RU" dirty="0"/>
            </a:p>
          </p:txBody>
        </p:sp>
      </p:grpSp>
      <p:grpSp>
        <p:nvGrpSpPr>
          <p:cNvPr id="27" name="Группа 26"/>
          <p:cNvGrpSpPr/>
          <p:nvPr/>
        </p:nvGrpSpPr>
        <p:grpSpPr>
          <a:xfrm>
            <a:off x="5232399" y="4258022"/>
            <a:ext cx="6124574" cy="844337"/>
            <a:chOff x="5422900" y="605520"/>
            <a:chExt cx="5499100" cy="346980"/>
          </a:xfrm>
        </p:grpSpPr>
        <p:sp>
          <p:nvSpPr>
            <p:cNvPr id="28" name="Скругленный прямоугольник 27"/>
            <p:cNvSpPr/>
            <p:nvPr/>
          </p:nvSpPr>
          <p:spPr>
            <a:xfrm>
              <a:off x="5422900" y="605520"/>
              <a:ext cx="5499100" cy="346980"/>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9" name="TextBox 28"/>
            <p:cNvSpPr txBox="1"/>
            <p:nvPr/>
          </p:nvSpPr>
          <p:spPr>
            <a:xfrm>
              <a:off x="5508217" y="646205"/>
              <a:ext cx="5336231" cy="265610"/>
            </a:xfrm>
            <a:prstGeom prst="rect">
              <a:avLst/>
            </a:prstGeom>
            <a:noFill/>
          </p:spPr>
          <p:txBody>
            <a:bodyPr wrap="square" rtlCol="0">
              <a:spAutoFit/>
            </a:bodyPr>
            <a:lstStyle/>
            <a:p>
              <a:pPr algn="ctr"/>
              <a:r>
                <a:rPr lang="ru-RU" dirty="0" smtClean="0"/>
                <a:t>Снижение негативного воздействия от автомобильного транспорта на окружающую среду</a:t>
              </a:r>
              <a:endParaRPr lang="ru-RU" dirty="0"/>
            </a:p>
          </p:txBody>
        </p:sp>
      </p:grpSp>
      <p:grpSp>
        <p:nvGrpSpPr>
          <p:cNvPr id="30" name="Группа 29"/>
          <p:cNvGrpSpPr/>
          <p:nvPr/>
        </p:nvGrpSpPr>
        <p:grpSpPr>
          <a:xfrm>
            <a:off x="5218446" y="5320161"/>
            <a:ext cx="6124574" cy="844337"/>
            <a:chOff x="5422900" y="605520"/>
            <a:chExt cx="5499100" cy="346980"/>
          </a:xfrm>
        </p:grpSpPr>
        <p:sp>
          <p:nvSpPr>
            <p:cNvPr id="31" name="Скругленный прямоугольник 30"/>
            <p:cNvSpPr/>
            <p:nvPr/>
          </p:nvSpPr>
          <p:spPr>
            <a:xfrm>
              <a:off x="5422900" y="605520"/>
              <a:ext cx="5499100" cy="346980"/>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2" name="TextBox 31"/>
            <p:cNvSpPr txBox="1"/>
            <p:nvPr/>
          </p:nvSpPr>
          <p:spPr>
            <a:xfrm>
              <a:off x="5508217" y="646205"/>
              <a:ext cx="5336231" cy="265610"/>
            </a:xfrm>
            <a:prstGeom prst="rect">
              <a:avLst/>
            </a:prstGeom>
            <a:noFill/>
          </p:spPr>
          <p:txBody>
            <a:bodyPr wrap="square" rtlCol="0">
              <a:spAutoFit/>
            </a:bodyPr>
            <a:lstStyle/>
            <a:p>
              <a:pPr algn="ctr"/>
              <a:r>
                <a:rPr lang="ru-RU" dirty="0" smtClean="0"/>
                <a:t>Размещение парковок, в том числе и для грузового транспорта</a:t>
              </a:r>
              <a:endParaRPr lang="ru-RU" dirty="0"/>
            </a:p>
          </p:txBody>
        </p:sp>
      </p:grpSp>
      <p:sp>
        <p:nvSpPr>
          <p:cNvPr id="2" name="Номер слайда 1"/>
          <p:cNvSpPr>
            <a:spLocks noGrp="1"/>
          </p:cNvSpPr>
          <p:nvPr>
            <p:ph type="sldNum" sz="quarter" idx="12"/>
          </p:nvPr>
        </p:nvSpPr>
        <p:spPr/>
        <p:txBody>
          <a:bodyPr/>
          <a:lstStyle/>
          <a:p>
            <a:fld id="{FE838723-FF53-456F-BAAC-0DCAD086AC8B}" type="slidenum">
              <a:rPr lang="ru-RU" smtClean="0"/>
              <a:t>2</a:t>
            </a:fld>
            <a:endParaRPr lang="ru-RU"/>
          </a:p>
        </p:txBody>
      </p:sp>
    </p:spTree>
    <p:extLst>
      <p:ext uri="{BB962C8B-B14F-4D97-AF65-F5344CB8AC3E}">
        <p14:creationId xmlns:p14="http://schemas.microsoft.com/office/powerpoint/2010/main" val="19165338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5476" y="3603567"/>
            <a:ext cx="5436524" cy="3254433"/>
          </a:xfrm>
          <a:prstGeom prst="rect">
            <a:avLst/>
          </a:prstGeom>
        </p:spPr>
      </p:pic>
      <p:graphicFrame>
        <p:nvGraphicFramePr>
          <p:cNvPr id="4" name="Объект 3"/>
          <p:cNvGraphicFramePr>
            <a:graphicFrameLocks noGrp="1"/>
          </p:cNvGraphicFramePr>
          <p:nvPr>
            <p:ph idx="1"/>
            <p:extLst>
              <p:ext uri="{D42A27DB-BD31-4B8C-83A1-F6EECF244321}">
                <p14:modId xmlns:p14="http://schemas.microsoft.com/office/powerpoint/2010/main" val="3039148204"/>
              </p:ext>
            </p:extLst>
          </p:nvPr>
        </p:nvGraphicFramePr>
        <p:xfrm>
          <a:off x="1452562" y="358775"/>
          <a:ext cx="96393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5" name="Прямоугольник 4"/>
          <p:cNvSpPr/>
          <p:nvPr/>
        </p:nvSpPr>
        <p:spPr>
          <a:xfrm>
            <a:off x="533399" y="5049138"/>
            <a:ext cx="11153775" cy="1083374"/>
          </a:xfrm>
          <a:prstGeom prst="rect">
            <a:avLst/>
          </a:prstGeom>
        </p:spPr>
        <p:txBody>
          <a:bodyPr wrap="square">
            <a:spAutoFit/>
          </a:bodyPr>
          <a:lstStyle/>
          <a:p>
            <a:pPr indent="450215" algn="just">
              <a:lnSpc>
                <a:spcPct val="115000"/>
              </a:lnSpc>
              <a:spcAft>
                <a:spcPts val="0"/>
              </a:spcAft>
            </a:pPr>
            <a:r>
              <a:rPr lang="ru-RU" sz="1400" dirty="0">
                <a:latin typeface="Times New Roman" panose="02020603050405020304" pitchFamily="18" charset="0"/>
                <a:ea typeface="Times New Roman" panose="02020603050405020304" pitchFamily="18" charset="0"/>
                <a:cs typeface="Times New Roman" panose="02020603050405020304" pitchFamily="18" charset="0"/>
              </a:rPr>
              <a:t>Основными причинами возникновения дорожно-транспортных происшествий на территории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Карабашского</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городского округа относятся: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400" dirty="0">
                <a:latin typeface="Times New Roman" panose="02020603050405020304" pitchFamily="18" charset="0"/>
                <a:ea typeface="Times New Roman" panose="02020603050405020304" pitchFamily="18" charset="0"/>
                <a:cs typeface="Times New Roman" panose="02020603050405020304" pitchFamily="18" charset="0"/>
              </a:rPr>
              <a:t>- несоответствие скорости конкретным условиям движения 36%;</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400" dirty="0">
                <a:latin typeface="Times New Roman" panose="02020603050405020304" pitchFamily="18" charset="0"/>
                <a:ea typeface="Times New Roman" panose="02020603050405020304" pitchFamily="18" charset="0"/>
                <a:cs typeface="Times New Roman" panose="02020603050405020304" pitchFamily="18" charset="0"/>
              </a:rPr>
              <a:t>- управление ТС в состоянии алкогольного опьянения 13%;</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400" dirty="0">
                <a:latin typeface="Times New Roman" panose="02020603050405020304" pitchFamily="18" charset="0"/>
                <a:ea typeface="Times New Roman" panose="02020603050405020304" pitchFamily="18" charset="0"/>
                <a:cs typeface="Times New Roman" panose="02020603050405020304" pitchFamily="18" charset="0"/>
              </a:rPr>
              <a:t>- управление ТС лицом, не имеющим права на управление ТС 11%.</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FE838723-FF53-456F-BAAC-0DCAD086AC8B}" type="slidenum">
              <a:rPr lang="ru-RU" smtClean="0"/>
              <a:t>20</a:t>
            </a:fld>
            <a:endParaRPr lang="ru-RU"/>
          </a:p>
        </p:txBody>
      </p:sp>
    </p:spTree>
    <p:extLst>
      <p:ext uri="{BB962C8B-B14F-4D97-AF65-F5344CB8AC3E}">
        <p14:creationId xmlns:p14="http://schemas.microsoft.com/office/powerpoint/2010/main" val="21803624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01515"/>
            <a:ext cx="10515600" cy="921723"/>
          </a:xfrm>
        </p:spPr>
        <p:txBody>
          <a:bodyPr>
            <a:noAutofit/>
          </a:bodyPr>
          <a:lstStyle/>
          <a:p>
            <a:pPr algn="ctr"/>
            <a:r>
              <a:rPr lang="ru-RU" sz="3200" b="1" dirty="0">
                <a:latin typeface="Times New Roman" panose="02020603050405020304" pitchFamily="18" charset="0"/>
                <a:cs typeface="Times New Roman" panose="02020603050405020304" pitchFamily="18" charset="0"/>
              </a:rPr>
              <a:t>Экологическая </a:t>
            </a:r>
            <a:r>
              <a:rPr lang="ru-RU" sz="3200" b="1" dirty="0" smtClean="0">
                <a:latin typeface="Times New Roman" panose="02020603050405020304" pitchFamily="18" charset="0"/>
                <a:cs typeface="Times New Roman" panose="02020603050405020304" pitchFamily="18" charset="0"/>
              </a:rPr>
              <a:t>обстановка от </a:t>
            </a:r>
            <a:r>
              <a:rPr lang="ru-RU" sz="3200" b="1" dirty="0">
                <a:latin typeface="Times New Roman" panose="02020603050405020304" pitchFamily="18" charset="0"/>
                <a:cs typeface="Times New Roman" panose="02020603050405020304" pitchFamily="18" charset="0"/>
              </a:rPr>
              <a:t>воздействия автомобильного </a:t>
            </a:r>
            <a:r>
              <a:rPr lang="ru-RU" sz="3200" b="1" dirty="0" smtClean="0">
                <a:latin typeface="Times New Roman" panose="02020603050405020304" pitchFamily="18" charset="0"/>
                <a:cs typeface="Times New Roman" panose="02020603050405020304" pitchFamily="18" charset="0"/>
              </a:rPr>
              <a:t>транспорта</a:t>
            </a:r>
            <a:endParaRPr lang="ru-RU" sz="3200" dirty="0">
              <a:latin typeface="Times New Roman" panose="02020603050405020304" pitchFamily="18" charset="0"/>
              <a:cs typeface="Times New Roman" panose="02020603050405020304" pitchFamily="18" charset="0"/>
            </a:endParaRPr>
          </a:p>
        </p:txBody>
      </p:sp>
      <p:pic>
        <p:nvPicPr>
          <p:cNvPr id="6"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5476" y="3603567"/>
            <a:ext cx="5436524" cy="3254433"/>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204" y="1398244"/>
            <a:ext cx="3843570" cy="4804463"/>
          </a:xfrm>
          <a:prstGeom prst="rect">
            <a:avLst/>
          </a:prstGeom>
        </p:spPr>
      </p:pic>
      <p:sp>
        <p:nvSpPr>
          <p:cNvPr id="8" name="Прямоугольник 7"/>
          <p:cNvSpPr/>
          <p:nvPr/>
        </p:nvSpPr>
        <p:spPr>
          <a:xfrm>
            <a:off x="2146436" y="974260"/>
            <a:ext cx="5355953" cy="276999"/>
          </a:xfrm>
          <a:prstGeom prst="rect">
            <a:avLst/>
          </a:prstGeom>
        </p:spPr>
        <p:txBody>
          <a:bodyPr wrap="none">
            <a:spAutoFit/>
          </a:bodyPr>
          <a:lstStyle/>
          <a:p>
            <a:r>
              <a:rPr lang="ru-RU" sz="1200" kern="1800" dirty="0" smtClean="0">
                <a:solidFill>
                  <a:srgbClr val="000000"/>
                </a:solidFill>
                <a:latin typeface="Times New Roman" panose="02020603050405020304" pitchFamily="18" charset="0"/>
                <a:ea typeface="Times New Roman" panose="02020603050405020304" pitchFamily="18" charset="0"/>
              </a:rPr>
              <a:t>Картограмма загрязнения атмосферного воздуха автомобильным транспортом</a:t>
            </a:r>
            <a:endParaRPr lang="ru-RU" sz="1200" dirty="0"/>
          </a:p>
        </p:txBody>
      </p:sp>
      <p:sp>
        <p:nvSpPr>
          <p:cNvPr id="3" name="Номер слайда 2"/>
          <p:cNvSpPr>
            <a:spLocks noGrp="1"/>
          </p:cNvSpPr>
          <p:nvPr>
            <p:ph type="sldNum" sz="quarter" idx="12"/>
          </p:nvPr>
        </p:nvSpPr>
        <p:spPr/>
        <p:txBody>
          <a:bodyPr/>
          <a:lstStyle/>
          <a:p>
            <a:fld id="{FE838723-FF53-456F-BAAC-0DCAD086AC8B}" type="slidenum">
              <a:rPr lang="ru-RU" smtClean="0"/>
              <a:t>21</a:t>
            </a:fld>
            <a:endParaRPr lang="ru-RU"/>
          </a:p>
        </p:txBody>
      </p:sp>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520" y="6202707"/>
            <a:ext cx="6096000" cy="476250"/>
          </a:xfrm>
          <a:prstGeom prst="rect">
            <a:avLst/>
          </a:prstGeom>
        </p:spPr>
      </p:pic>
      <p:pic>
        <p:nvPicPr>
          <p:cNvPr id="9" name="Рисунок 8"/>
          <p:cNvPicPr>
            <a:picLocks noChangeAspect="1"/>
          </p:cNvPicPr>
          <p:nvPr/>
        </p:nvPicPr>
        <p:blipFill>
          <a:blip r:embed="rId5"/>
          <a:stretch>
            <a:fillRect/>
          </a:stretch>
        </p:blipFill>
        <p:spPr>
          <a:xfrm>
            <a:off x="4482691" y="1395395"/>
            <a:ext cx="3840813" cy="4810161"/>
          </a:xfrm>
          <a:prstGeom prst="rect">
            <a:avLst/>
          </a:prstGeom>
        </p:spPr>
      </p:pic>
      <p:sp>
        <p:nvSpPr>
          <p:cNvPr id="4" name="Прямоугольник 3"/>
          <p:cNvSpPr/>
          <p:nvPr/>
        </p:nvSpPr>
        <p:spPr>
          <a:xfrm>
            <a:off x="8382000" y="2491054"/>
            <a:ext cx="3200399" cy="2569934"/>
          </a:xfrm>
          <a:prstGeom prst="rect">
            <a:avLst/>
          </a:prstGeom>
        </p:spPr>
        <p:txBody>
          <a:bodyPr wrap="square">
            <a:spAutoFit/>
          </a:bodyPr>
          <a:lstStyle/>
          <a:p>
            <a:pPr indent="450215" algn="just">
              <a:lnSpc>
                <a:spcPct val="115000"/>
              </a:lnSpc>
              <a:spcAft>
                <a:spcPts val="0"/>
              </a:spcAft>
            </a:pPr>
            <a:r>
              <a:rPr lang="ru-RU" sz="1400" dirty="0">
                <a:latin typeface="Times New Roman" panose="02020603050405020304" pitchFamily="18" charset="0"/>
                <a:ea typeface="Calibri" panose="020F0502020204030204" pitchFamily="34" charset="0"/>
              </a:rPr>
              <a:t>Уровень загазованности зависит от интенсивности движения автомобилей, ширины и рельефа улицы, скорости ветра.</a:t>
            </a:r>
          </a:p>
          <a:p>
            <a:pPr indent="450215" algn="just">
              <a:lnSpc>
                <a:spcPct val="115000"/>
              </a:lnSpc>
              <a:spcAft>
                <a:spcPts val="0"/>
              </a:spcAft>
            </a:pPr>
            <a:r>
              <a:rPr lang="ru-RU" sz="1400" dirty="0">
                <a:latin typeface="Times New Roman" panose="02020603050405020304" pitchFamily="18" charset="0"/>
                <a:ea typeface="Calibri" panose="020F0502020204030204" pitchFamily="34" charset="0"/>
              </a:rPr>
              <a:t>Для общей картины экологического состояния была проведена о</a:t>
            </a:r>
            <a:r>
              <a:rPr lang="ru-RU" sz="1400" kern="1800" dirty="0">
                <a:solidFill>
                  <a:srgbClr val="000000"/>
                </a:solidFill>
                <a:latin typeface="Times New Roman" panose="02020603050405020304" pitchFamily="18" charset="0"/>
                <a:ea typeface="Times New Roman" panose="02020603050405020304" pitchFamily="18" charset="0"/>
              </a:rPr>
              <a:t>ценка уровня загрязнения улиц города, отработанными газами автотранспорта по концентрации оксида углерода (СО). </a:t>
            </a:r>
            <a:endParaRPr lang="ru-RU" sz="1400" dirty="0">
              <a:latin typeface="Times New Roman" panose="02020603050405020304" pitchFamily="18" charset="0"/>
              <a:ea typeface="Calibri" panose="020F0502020204030204" pitchFamily="34" charset="0"/>
            </a:endParaRPr>
          </a:p>
        </p:txBody>
      </p:sp>
      <p:sp>
        <p:nvSpPr>
          <p:cNvPr id="11" name="Прямоугольник 10"/>
          <p:cNvSpPr/>
          <p:nvPr/>
        </p:nvSpPr>
        <p:spPr>
          <a:xfrm>
            <a:off x="1438550" y="1202281"/>
            <a:ext cx="1415772" cy="276999"/>
          </a:xfrm>
          <a:prstGeom prst="rect">
            <a:avLst/>
          </a:prstGeom>
        </p:spPr>
        <p:txBody>
          <a:bodyPr wrap="none">
            <a:spAutoFit/>
          </a:bodyPr>
          <a:lstStyle/>
          <a:p>
            <a:r>
              <a:rPr lang="ru-RU" sz="1200" kern="1800" dirty="0">
                <a:solidFill>
                  <a:srgbClr val="000000"/>
                </a:solidFill>
                <a:latin typeface="Times New Roman" panose="02020603050405020304" pitchFamily="18" charset="0"/>
              </a:rPr>
              <a:t>в</a:t>
            </a:r>
            <a:r>
              <a:rPr lang="ru-RU" sz="1200" kern="1800" dirty="0" smtClean="0">
                <a:solidFill>
                  <a:srgbClr val="000000"/>
                </a:solidFill>
                <a:latin typeface="Times New Roman" panose="02020603050405020304" pitchFamily="18" charset="0"/>
              </a:rPr>
              <a:t> утренний период</a:t>
            </a:r>
            <a:endParaRPr lang="ru-RU" sz="1200" dirty="0"/>
          </a:p>
        </p:txBody>
      </p:sp>
      <p:sp>
        <p:nvSpPr>
          <p:cNvPr id="12" name="Прямоугольник 11"/>
          <p:cNvSpPr/>
          <p:nvPr/>
        </p:nvSpPr>
        <p:spPr>
          <a:xfrm>
            <a:off x="5658342" y="1197837"/>
            <a:ext cx="1407758" cy="276999"/>
          </a:xfrm>
          <a:prstGeom prst="rect">
            <a:avLst/>
          </a:prstGeom>
        </p:spPr>
        <p:txBody>
          <a:bodyPr wrap="none">
            <a:spAutoFit/>
          </a:bodyPr>
          <a:lstStyle/>
          <a:p>
            <a:r>
              <a:rPr lang="ru-RU" sz="1200" kern="1800" dirty="0">
                <a:solidFill>
                  <a:srgbClr val="000000"/>
                </a:solidFill>
                <a:latin typeface="Times New Roman" panose="02020603050405020304" pitchFamily="18" charset="0"/>
              </a:rPr>
              <a:t>в</a:t>
            </a:r>
            <a:r>
              <a:rPr lang="ru-RU" sz="1200" kern="1800" dirty="0" smtClean="0">
                <a:solidFill>
                  <a:srgbClr val="000000"/>
                </a:solidFill>
                <a:latin typeface="Times New Roman" panose="02020603050405020304" pitchFamily="18" charset="0"/>
              </a:rPr>
              <a:t> вечерний период</a:t>
            </a:r>
            <a:endParaRPr lang="ru-RU" sz="1200" dirty="0"/>
          </a:p>
        </p:txBody>
      </p:sp>
    </p:spTree>
    <p:extLst>
      <p:ext uri="{BB962C8B-B14F-4D97-AF65-F5344CB8AC3E}">
        <p14:creationId xmlns:p14="http://schemas.microsoft.com/office/powerpoint/2010/main" val="175442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9935" y="3602736"/>
            <a:ext cx="5437632" cy="3255264"/>
          </a:xfrm>
          <a:prstGeom prst="rect">
            <a:avLst/>
          </a:prstGeom>
        </p:spPr>
      </p:pic>
      <p:sp>
        <p:nvSpPr>
          <p:cNvPr id="2" name="Заголовок 1"/>
          <p:cNvSpPr>
            <a:spLocks noGrp="1"/>
          </p:cNvSpPr>
          <p:nvPr>
            <p:ph type="title"/>
          </p:nvPr>
        </p:nvSpPr>
        <p:spPr>
          <a:xfrm>
            <a:off x="876300" y="2550853"/>
            <a:ext cx="10744200" cy="1325563"/>
          </a:xfrm>
        </p:spPr>
        <p:txBody>
          <a:bodyPr>
            <a:noAutofit/>
          </a:bodyPr>
          <a:lstStyle/>
          <a:p>
            <a:pPr lvl="0" algn="ctr"/>
            <a:r>
              <a:rPr lang="ru-RU" b="1" dirty="0" smtClean="0">
                <a:latin typeface="Times New Roman" panose="02020603050405020304" pitchFamily="18" charset="0"/>
                <a:cs typeface="Times New Roman" panose="02020603050405020304" pitchFamily="18" charset="0"/>
              </a:rPr>
              <a:t>Этап №2 </a:t>
            </a:r>
            <a:r>
              <a:rPr lang="ru-RU" b="1" dirty="0">
                <a:latin typeface="Times New Roman" panose="02020603050405020304" pitchFamily="18" charset="0"/>
                <a:cs typeface="Times New Roman" panose="02020603050405020304" pitchFamily="18" charset="0"/>
              </a:rPr>
              <a:t>Разработка транспортной модели </a:t>
            </a:r>
            <a:r>
              <a:rPr lang="ru-RU" b="1" dirty="0" err="1">
                <a:latin typeface="Times New Roman" panose="02020603050405020304" pitchFamily="18" charset="0"/>
                <a:cs typeface="Times New Roman" panose="02020603050405020304" pitchFamily="18" charset="0"/>
              </a:rPr>
              <a:t>Карабашского</a:t>
            </a:r>
            <a:r>
              <a:rPr lang="ru-RU" b="1" dirty="0">
                <a:latin typeface="Times New Roman" panose="02020603050405020304" pitchFamily="18" charset="0"/>
                <a:cs typeface="Times New Roman" panose="02020603050405020304" pitchFamily="18" charset="0"/>
              </a:rPr>
              <a:t> городского округа</a:t>
            </a:r>
            <a:endParaRPr lang="ru-RU"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FE838723-FF53-456F-BAAC-0DCAD086AC8B}" type="slidenum">
              <a:rPr lang="ru-RU" smtClean="0"/>
              <a:t>22</a:t>
            </a:fld>
            <a:endParaRPr lang="ru-RU"/>
          </a:p>
        </p:txBody>
      </p:sp>
    </p:spTree>
    <p:extLst>
      <p:ext uri="{BB962C8B-B14F-4D97-AF65-F5344CB8AC3E}">
        <p14:creationId xmlns:p14="http://schemas.microsoft.com/office/powerpoint/2010/main" val="2789323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34650" cy="1076325"/>
          </a:xfrm>
        </p:spPr>
        <p:txBody>
          <a:bodyPr>
            <a:normAutofit fontScale="90000"/>
          </a:bodyPr>
          <a:lstStyle/>
          <a:p>
            <a:pPr algn="ctr"/>
            <a:r>
              <a:rPr lang="ru-RU" sz="3600" b="1" dirty="0">
                <a:latin typeface="Times New Roman" panose="02020603050405020304" pitchFamily="18" charset="0"/>
                <a:cs typeface="Times New Roman" panose="02020603050405020304" pitchFamily="18" charset="0"/>
              </a:rPr>
              <a:t>Проведение транспортного районирования </a:t>
            </a:r>
            <a:r>
              <a:rPr lang="ru-RU" sz="3600" b="1" dirty="0" err="1">
                <a:latin typeface="Times New Roman" panose="02020603050405020304" pitchFamily="18" charset="0"/>
                <a:cs typeface="Times New Roman" panose="02020603050405020304" pitchFamily="18" charset="0"/>
              </a:rPr>
              <a:t>Карабашского</a:t>
            </a:r>
            <a:r>
              <a:rPr lang="ru-RU" sz="3600" b="1" dirty="0">
                <a:latin typeface="Times New Roman" panose="02020603050405020304" pitchFamily="18" charset="0"/>
                <a:cs typeface="Times New Roman" panose="02020603050405020304" pitchFamily="18" charset="0"/>
              </a:rPr>
              <a:t> городского округа</a:t>
            </a:r>
            <a:endParaRPr lang="ru-RU" sz="36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45" y="1161527"/>
            <a:ext cx="5958380" cy="5696473"/>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935" y="3602736"/>
            <a:ext cx="5437632" cy="3255264"/>
          </a:xfrm>
          <a:prstGeom prst="rect">
            <a:avLst/>
          </a:prstGeom>
        </p:spPr>
      </p:pic>
      <p:sp>
        <p:nvSpPr>
          <p:cNvPr id="7" name="Прямоугольник 6"/>
          <p:cNvSpPr/>
          <p:nvPr/>
        </p:nvSpPr>
        <p:spPr>
          <a:xfrm>
            <a:off x="5800725" y="1332025"/>
            <a:ext cx="6096000" cy="2334870"/>
          </a:xfrm>
          <a:prstGeom prst="rect">
            <a:avLst/>
          </a:prstGeom>
        </p:spPr>
        <p:txBody>
          <a:bodyPr>
            <a:spAutoFit/>
          </a:bodyPr>
          <a:lstStyle/>
          <a:p>
            <a:pPr indent="450215" algn="just">
              <a:lnSpc>
                <a:spcPct val="115000"/>
              </a:lnSpc>
              <a:spcAft>
                <a:spcPts val="0"/>
              </a:spcAft>
            </a:pPr>
            <a:r>
              <a:rPr lang="ru-RU" sz="1600" dirty="0">
                <a:latin typeface="Times New Roman" panose="02020603050405020304" pitchFamily="18" charset="0"/>
                <a:ea typeface="Times New Roman" panose="02020603050405020304" pitchFamily="18" charset="0"/>
              </a:rPr>
              <a:t>Транспортное районирование </a:t>
            </a:r>
            <a:r>
              <a:rPr lang="ru-RU" sz="1600" dirty="0">
                <a:solidFill>
                  <a:srgbClr val="333333"/>
                </a:solidFill>
                <a:latin typeface="Times New Roman" panose="02020603050405020304" pitchFamily="18" charset="0"/>
                <a:ea typeface="Times New Roman" panose="02020603050405020304" pitchFamily="18" charset="0"/>
              </a:rPr>
              <a:t>–</a:t>
            </a:r>
            <a:r>
              <a:rPr lang="ru-RU" sz="1600" dirty="0">
                <a:latin typeface="Times New Roman" panose="02020603050405020304" pitchFamily="18" charset="0"/>
                <a:ea typeface="Times New Roman" panose="02020603050405020304" pitchFamily="18" charset="0"/>
              </a:rPr>
              <a:t> это способ агрегирования индивидуальных потребностей пользователей при использовании транспортной сети в некую общность по определенным параметрам (пункты отправления или прибытия, маршрут, вид транспорта и т.п.). </a:t>
            </a:r>
            <a:endParaRPr lang="ru-RU" sz="1600" dirty="0" smtClean="0">
              <a:latin typeface="Times New Roman" panose="02020603050405020304" pitchFamily="18" charset="0"/>
              <a:ea typeface="Times New Roman" panose="02020603050405020304" pitchFamily="18" charset="0"/>
            </a:endParaRPr>
          </a:p>
          <a:p>
            <a:pPr indent="450215" algn="just">
              <a:lnSpc>
                <a:spcPct val="115000"/>
              </a:lnSpc>
              <a:spcAft>
                <a:spcPts val="0"/>
              </a:spcAft>
            </a:pPr>
            <a:r>
              <a:rPr lang="ru-RU" sz="1600" dirty="0" err="1" smtClean="0">
                <a:latin typeface="Times New Roman" panose="02020603050405020304" pitchFamily="18" charset="0"/>
                <a:ea typeface="Times New Roman" panose="02020603050405020304" pitchFamily="18" charset="0"/>
              </a:rPr>
              <a:t>Карабашский</a:t>
            </a:r>
            <a:r>
              <a:rPr lang="ru-RU" sz="1600" dirty="0" smtClean="0">
                <a:latin typeface="Times New Roman" panose="02020603050405020304" pitchFamily="18" charset="0"/>
                <a:ea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rPr>
              <a:t>городской округ был разделен на 31 транспортный </a:t>
            </a:r>
            <a:r>
              <a:rPr lang="ru-RU" sz="1600" dirty="0" smtClean="0">
                <a:latin typeface="Times New Roman" panose="02020603050405020304" pitchFamily="18" charset="0"/>
                <a:ea typeface="Times New Roman" panose="02020603050405020304" pitchFamily="18" charset="0"/>
              </a:rPr>
              <a:t>район, среди которых 20 районов находятся в черте города, а 11 за пределами города.</a:t>
            </a:r>
            <a:endParaRPr lang="ru-RU" sz="1600" dirty="0">
              <a:latin typeface="Times New Roman" panose="02020603050405020304" pitchFamily="18" charset="0"/>
              <a:ea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FE838723-FF53-456F-BAAC-0DCAD086AC8B}" type="slidenum">
              <a:rPr lang="ru-RU" smtClean="0"/>
              <a:t>23</a:t>
            </a:fld>
            <a:endParaRPr lang="ru-RU"/>
          </a:p>
        </p:txBody>
      </p:sp>
    </p:spTree>
    <p:extLst>
      <p:ext uri="{BB962C8B-B14F-4D97-AF65-F5344CB8AC3E}">
        <p14:creationId xmlns:p14="http://schemas.microsoft.com/office/powerpoint/2010/main" val="11403851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9935" y="3602736"/>
            <a:ext cx="5437632" cy="3255264"/>
          </a:xfrm>
          <a:prstGeom prst="rect">
            <a:avLst/>
          </a:prstGeom>
        </p:spPr>
      </p:pic>
      <p:sp>
        <p:nvSpPr>
          <p:cNvPr id="2" name="Заголовок 1"/>
          <p:cNvSpPr>
            <a:spLocks noGrp="1"/>
          </p:cNvSpPr>
          <p:nvPr>
            <p:ph type="title"/>
          </p:nvPr>
        </p:nvSpPr>
        <p:spPr>
          <a:xfrm>
            <a:off x="838200" y="0"/>
            <a:ext cx="10515600" cy="1325563"/>
          </a:xfrm>
        </p:spPr>
        <p:txBody>
          <a:bodyPr>
            <a:normAutofit fontScale="90000"/>
          </a:bodyPr>
          <a:lstStyle/>
          <a:p>
            <a:pPr algn="ctr"/>
            <a:r>
              <a:rPr lang="ru-RU" sz="3600" b="1" dirty="0" smtClean="0">
                <a:latin typeface="Times New Roman" panose="02020603050405020304" pitchFamily="18" charset="0"/>
                <a:cs typeface="Times New Roman" panose="02020603050405020304" pitchFamily="18" charset="0"/>
              </a:rPr>
              <a:t>Ввод параметров УДС, транспортных инфраструктурных объектов и объектов притяжения</a:t>
            </a:r>
            <a:endParaRPr lang="ru-RU" sz="3600" b="1"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t="2396" b="2069"/>
          <a:stretch/>
        </p:blipFill>
        <p:spPr>
          <a:xfrm>
            <a:off x="1568812" y="1325563"/>
            <a:ext cx="4327163" cy="5347813"/>
          </a:xfrm>
          <a:prstGeom prst="rect">
            <a:avLst/>
          </a:prstGeom>
        </p:spPr>
      </p:pic>
      <p:sp>
        <p:nvSpPr>
          <p:cNvPr id="9" name="Прямоугольник 8"/>
          <p:cNvSpPr/>
          <p:nvPr/>
        </p:nvSpPr>
        <p:spPr>
          <a:xfrm>
            <a:off x="5895975" y="1648808"/>
            <a:ext cx="6096000" cy="923843"/>
          </a:xfrm>
          <a:prstGeom prst="rect">
            <a:avLst/>
          </a:prstGeom>
        </p:spPr>
        <p:txBody>
          <a:bodyPr>
            <a:spAutoFit/>
          </a:bodyPr>
          <a:lstStyle/>
          <a:p>
            <a:pPr indent="450215" algn="just">
              <a:lnSpc>
                <a:spcPct val="115000"/>
              </a:lnSpc>
              <a:spcAft>
                <a:spcPts val="0"/>
              </a:spcAft>
              <a:tabLst>
                <a:tab pos="1257300" algn="l"/>
              </a:tabLst>
            </a:pPr>
            <a:r>
              <a:rPr lang="ru-RU" sz="16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При построении макромодели использовалась статическая модель, где учитываются общие данные собранные при натурном обследовании и на основе полученной исходной информации.</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FE838723-FF53-456F-BAAC-0DCAD086AC8B}" type="slidenum">
              <a:rPr lang="ru-RU" smtClean="0"/>
              <a:t>24</a:t>
            </a:fld>
            <a:endParaRPr lang="ru-RU"/>
          </a:p>
        </p:txBody>
      </p:sp>
      <p:pic>
        <p:nvPicPr>
          <p:cNvPr id="10" name="Рисунок 9"/>
          <p:cNvPicPr>
            <a:picLocks noChangeAspect="1"/>
          </p:cNvPicPr>
          <p:nvPr/>
        </p:nvPicPr>
        <p:blipFill>
          <a:blip r:embed="rId4"/>
          <a:stretch>
            <a:fillRect/>
          </a:stretch>
        </p:blipFill>
        <p:spPr>
          <a:xfrm>
            <a:off x="5895976" y="2572652"/>
            <a:ext cx="3034380" cy="3198106"/>
          </a:xfrm>
          <a:prstGeom prst="rect">
            <a:avLst/>
          </a:prstGeom>
        </p:spPr>
      </p:pic>
    </p:spTree>
    <p:extLst>
      <p:ext uri="{BB962C8B-B14F-4D97-AF65-F5344CB8AC3E}">
        <p14:creationId xmlns:p14="http://schemas.microsoft.com/office/powerpoint/2010/main" val="38893850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9935" y="3602736"/>
            <a:ext cx="5437632" cy="3255264"/>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t="4197" b="4469"/>
          <a:stretch/>
        </p:blipFill>
        <p:spPr>
          <a:xfrm>
            <a:off x="514350" y="1096576"/>
            <a:ext cx="4904390" cy="5599500"/>
          </a:xfrm>
          <a:prstGeom prst="rect">
            <a:avLst/>
          </a:prstGeom>
        </p:spPr>
      </p:pic>
      <p:sp>
        <p:nvSpPr>
          <p:cNvPr id="2" name="Заголовок 1"/>
          <p:cNvSpPr>
            <a:spLocks noGrp="1"/>
          </p:cNvSpPr>
          <p:nvPr>
            <p:ph type="title"/>
          </p:nvPr>
        </p:nvSpPr>
        <p:spPr>
          <a:xfrm>
            <a:off x="838200" y="0"/>
            <a:ext cx="10515600" cy="1325563"/>
          </a:xfrm>
        </p:spPr>
        <p:txBody>
          <a:bodyPr>
            <a:normAutofit/>
          </a:bodyPr>
          <a:lstStyle/>
          <a:p>
            <a:pPr algn="ctr"/>
            <a:r>
              <a:rPr lang="ru-RU" sz="3600" b="1" dirty="0">
                <a:latin typeface="Times New Roman" panose="02020603050405020304" pitchFamily="18" charset="0"/>
                <a:cs typeface="Times New Roman" panose="02020603050405020304" pitchFamily="18" charset="0"/>
              </a:rPr>
              <a:t>Ввод параметров маршрутной сети пассажирского транспорта</a:t>
            </a:r>
            <a:endParaRPr lang="ru-RU" sz="3600"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5836789" y="1910957"/>
            <a:ext cx="6096000" cy="923330"/>
          </a:xfrm>
          <a:prstGeom prst="rect">
            <a:avLst/>
          </a:prstGeom>
        </p:spPr>
        <p:txBody>
          <a:bodyPr>
            <a:spAutoFit/>
          </a:bodyPr>
          <a:lstStyle/>
          <a:p>
            <a:pPr indent="540000"/>
            <a:r>
              <a:rPr lang="ru-RU" dirty="0">
                <a:solidFill>
                  <a:srgbClr val="222222"/>
                </a:solidFill>
                <a:latin typeface="Times New Roman" panose="02020603050405020304" pitchFamily="18" charset="0"/>
                <a:ea typeface="Calibri" panose="020F0502020204030204" pitchFamily="34" charset="0"/>
              </a:rPr>
              <a:t>На основе собранной и полученной информации о наличии остановочных пунктов и маршрутов движения </a:t>
            </a:r>
            <a:r>
              <a:rPr lang="ru-RU" dirty="0" smtClean="0">
                <a:solidFill>
                  <a:srgbClr val="222222"/>
                </a:solidFill>
                <a:latin typeface="Times New Roman" panose="02020603050405020304" pitchFamily="18" charset="0"/>
                <a:ea typeface="Calibri" panose="020F0502020204030204" pitchFamily="34" charset="0"/>
              </a:rPr>
              <a:t>была сделана маршрутная сеть КГО.</a:t>
            </a:r>
            <a:endParaRPr lang="ru-RU" dirty="0"/>
          </a:p>
        </p:txBody>
      </p:sp>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l="7573" t="1368" r="8176" b="2941"/>
          <a:stretch/>
        </p:blipFill>
        <p:spPr>
          <a:xfrm>
            <a:off x="6455325" y="3419681"/>
            <a:ext cx="3312000" cy="2434950"/>
          </a:xfrm>
          <a:prstGeom prst="rect">
            <a:avLst/>
          </a:prstGeom>
        </p:spPr>
      </p:pic>
      <p:sp>
        <p:nvSpPr>
          <p:cNvPr id="3" name="Номер слайда 2"/>
          <p:cNvSpPr>
            <a:spLocks noGrp="1"/>
          </p:cNvSpPr>
          <p:nvPr>
            <p:ph type="sldNum" sz="quarter" idx="12"/>
          </p:nvPr>
        </p:nvSpPr>
        <p:spPr/>
        <p:txBody>
          <a:bodyPr/>
          <a:lstStyle/>
          <a:p>
            <a:fld id="{FE838723-FF53-456F-BAAC-0DCAD086AC8B}" type="slidenum">
              <a:rPr lang="ru-RU" smtClean="0"/>
              <a:t>25</a:t>
            </a:fld>
            <a:endParaRPr lang="ru-RU"/>
          </a:p>
        </p:txBody>
      </p:sp>
    </p:spTree>
    <p:extLst>
      <p:ext uri="{BB962C8B-B14F-4D97-AF65-F5344CB8AC3E}">
        <p14:creationId xmlns:p14="http://schemas.microsoft.com/office/powerpoint/2010/main" val="21298728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9935" y="3602736"/>
            <a:ext cx="5437632" cy="3255264"/>
          </a:xfrm>
          <a:prstGeom prst="rect">
            <a:avLst/>
          </a:prstGeom>
        </p:spPr>
      </p:pic>
      <p:sp>
        <p:nvSpPr>
          <p:cNvPr id="2" name="Заголовок 1"/>
          <p:cNvSpPr>
            <a:spLocks noGrp="1"/>
          </p:cNvSpPr>
          <p:nvPr>
            <p:ph type="title"/>
          </p:nvPr>
        </p:nvSpPr>
        <p:spPr>
          <a:xfrm>
            <a:off x="819150" y="0"/>
            <a:ext cx="10515600" cy="1325563"/>
          </a:xfrm>
        </p:spPr>
        <p:txBody>
          <a:bodyPr>
            <a:noAutofit/>
          </a:bodyPr>
          <a:lstStyle/>
          <a:p>
            <a:pPr algn="ctr"/>
            <a:r>
              <a:rPr lang="ru-RU" sz="3600" b="1" dirty="0">
                <a:latin typeface="Times New Roman" panose="02020603050405020304" pitchFamily="18" charset="0"/>
                <a:cs typeface="Times New Roman" panose="02020603050405020304" pitchFamily="18" charset="0"/>
              </a:rPr>
              <a:t>Калибровка макромодели </a:t>
            </a:r>
            <a:r>
              <a:rPr lang="ru-RU" sz="3600" b="1" dirty="0" smtClean="0">
                <a:latin typeface="Times New Roman" panose="02020603050405020304" pitchFamily="18" charset="0"/>
                <a:cs typeface="Times New Roman" panose="02020603050405020304" pitchFamily="18" charset="0"/>
              </a:rPr>
              <a:t>по </a:t>
            </a:r>
            <a:r>
              <a:rPr lang="ru-RU" sz="3600" b="1" dirty="0">
                <a:latin typeface="Times New Roman" panose="02020603050405020304" pitchFamily="18" charset="0"/>
                <a:cs typeface="Times New Roman" panose="02020603050405020304" pitchFamily="18" charset="0"/>
              </a:rPr>
              <a:t>интенсивности транспортных и пассажирских потоков</a:t>
            </a:r>
            <a:endParaRPr lang="ru-RU" sz="36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7074693" y="2390229"/>
            <a:ext cx="5117307" cy="1077218"/>
          </a:xfrm>
          <a:prstGeom prst="rect">
            <a:avLst/>
          </a:prstGeom>
        </p:spPr>
        <p:txBody>
          <a:bodyPr wrap="square">
            <a:spAutoFit/>
          </a:bodyPr>
          <a:lstStyle/>
          <a:p>
            <a:pPr indent="540000"/>
            <a:r>
              <a:rPr lang="ru-RU" sz="1600" dirty="0">
                <a:solidFill>
                  <a:srgbClr val="222222"/>
                </a:solidFill>
                <a:latin typeface="Times New Roman" panose="02020603050405020304" pitchFamily="18" charset="0"/>
                <a:ea typeface="Calibri" panose="020F0502020204030204" pitchFamily="34" charset="0"/>
              </a:rPr>
              <a:t>Калибровка осуществляется путем сравнения рассчитанных значений параметров, таких как значения интенсивности, с натурными данными, полученными в результате обследований транспортных потоков.</a:t>
            </a:r>
            <a:endParaRPr lang="ru-RU" sz="1600" dirty="0"/>
          </a:p>
        </p:txBody>
      </p:sp>
      <p:sp>
        <p:nvSpPr>
          <p:cNvPr id="3" name="Номер слайда 2"/>
          <p:cNvSpPr>
            <a:spLocks noGrp="1"/>
          </p:cNvSpPr>
          <p:nvPr>
            <p:ph type="sldNum" sz="quarter" idx="12"/>
          </p:nvPr>
        </p:nvSpPr>
        <p:spPr/>
        <p:txBody>
          <a:bodyPr/>
          <a:lstStyle/>
          <a:p>
            <a:fld id="{FE838723-FF53-456F-BAAC-0DCAD086AC8B}" type="slidenum">
              <a:rPr lang="ru-RU" smtClean="0"/>
              <a:t>26</a:t>
            </a:fld>
            <a:endParaRPr lang="ru-RU"/>
          </a:p>
        </p:txBody>
      </p:sp>
      <p:pic>
        <p:nvPicPr>
          <p:cNvPr id="5" name="Рисунок 4"/>
          <p:cNvPicPr>
            <a:picLocks noChangeAspect="1"/>
          </p:cNvPicPr>
          <p:nvPr/>
        </p:nvPicPr>
        <p:blipFill>
          <a:blip r:embed="rId3"/>
          <a:stretch>
            <a:fillRect/>
          </a:stretch>
        </p:blipFill>
        <p:spPr>
          <a:xfrm>
            <a:off x="1336463" y="1182119"/>
            <a:ext cx="5164090" cy="5539356"/>
          </a:xfrm>
          <a:prstGeom prst="rect">
            <a:avLst/>
          </a:prstGeom>
        </p:spPr>
      </p:pic>
      <p:pic>
        <p:nvPicPr>
          <p:cNvPr id="9" name="Рисунок 8"/>
          <p:cNvPicPr>
            <a:picLocks noChangeAspect="1"/>
          </p:cNvPicPr>
          <p:nvPr/>
        </p:nvPicPr>
        <p:blipFill>
          <a:blip r:embed="rId4"/>
          <a:stretch>
            <a:fillRect/>
          </a:stretch>
        </p:blipFill>
        <p:spPr>
          <a:xfrm>
            <a:off x="6430276" y="3639693"/>
            <a:ext cx="3038475" cy="1590675"/>
          </a:xfrm>
          <a:prstGeom prst="rect">
            <a:avLst/>
          </a:prstGeom>
        </p:spPr>
      </p:pic>
    </p:spTree>
    <p:extLst>
      <p:ext uri="{BB962C8B-B14F-4D97-AF65-F5344CB8AC3E}">
        <p14:creationId xmlns:p14="http://schemas.microsoft.com/office/powerpoint/2010/main" val="18357373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9935" y="3602736"/>
            <a:ext cx="5437632" cy="3255264"/>
          </a:xfrm>
          <a:prstGeom prst="rect">
            <a:avLst/>
          </a:prstGeom>
        </p:spPr>
      </p:pic>
      <p:sp>
        <p:nvSpPr>
          <p:cNvPr id="2" name="Заголовок 1"/>
          <p:cNvSpPr>
            <a:spLocks noGrp="1"/>
          </p:cNvSpPr>
          <p:nvPr>
            <p:ph type="title"/>
          </p:nvPr>
        </p:nvSpPr>
        <p:spPr>
          <a:xfrm>
            <a:off x="914400" y="165100"/>
            <a:ext cx="10515600" cy="1325563"/>
          </a:xfrm>
        </p:spPr>
        <p:txBody>
          <a:bodyPr>
            <a:noAutofit/>
          </a:bodyPr>
          <a:lstStyle/>
          <a:p>
            <a:pPr algn="ctr"/>
            <a:r>
              <a:rPr lang="ru-RU" sz="3600" b="1" dirty="0">
                <a:latin typeface="Times New Roman" panose="02020603050405020304" pitchFamily="18" charset="0"/>
                <a:cs typeface="Times New Roman" panose="02020603050405020304" pitchFamily="18" charset="0"/>
              </a:rPr>
              <a:t>Разработка вариантов транспортной модели прогнозных лет (на краткосрочную, среднесрочную и долгосрочную перспективу) </a:t>
            </a:r>
            <a:endParaRPr lang="ru-RU" sz="36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5648325" y="2298061"/>
            <a:ext cx="6096000" cy="2923877"/>
          </a:xfrm>
          <a:prstGeom prst="rect">
            <a:avLst/>
          </a:prstGeom>
        </p:spPr>
        <p:txBody>
          <a:bodyPr>
            <a:spAutoFit/>
          </a:bodyPr>
          <a:lstStyle/>
          <a:p>
            <a:pPr indent="450215" algn="just">
              <a:lnSpc>
                <a:spcPct val="115000"/>
              </a:lnSpc>
              <a:spcAft>
                <a:spcPts val="0"/>
              </a:spcAft>
            </a:pPr>
            <a:r>
              <a:rPr lang="ru-RU" sz="1600" dirty="0">
                <a:latin typeface="Times New Roman" panose="02020603050405020304" pitchFamily="18" charset="0"/>
                <a:ea typeface="Calibri" panose="020F0502020204030204" pitchFamily="34" charset="0"/>
                <a:cs typeface="Times New Roman" panose="02020603050405020304" pitchFamily="18" charset="0"/>
              </a:rPr>
              <a:t>Показатели интенсивности, состава и средней скорости автотранспортных потоков рассчитываются в зависимости от конкретных дорожных условий движения автотранспортных средств. </a:t>
            </a:r>
            <a:endParaRPr lang="ru-RU" sz="1600" dirty="0" smtClean="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1600" dirty="0" smtClean="0">
                <a:latin typeface="Times New Roman" panose="02020603050405020304" pitchFamily="18" charset="0"/>
                <a:cs typeface="Times New Roman" panose="02020603050405020304" pitchFamily="18" charset="0"/>
              </a:rPr>
              <a:t>Показатели </a:t>
            </a:r>
            <a:r>
              <a:rPr lang="ru-RU" sz="1600" dirty="0">
                <a:latin typeface="Times New Roman" panose="02020603050405020304" pitchFamily="18" charset="0"/>
                <a:cs typeface="Times New Roman" panose="02020603050405020304" pitchFamily="18" charset="0"/>
              </a:rPr>
              <a:t>общей интенсивности и состава движения автотранспортных потоков устанавливаются для разного временного периода</a:t>
            </a:r>
            <a:r>
              <a:rPr lang="ru-RU" sz="1600" dirty="0" smtClean="0">
                <a:latin typeface="Times New Roman" panose="02020603050405020304" pitchFamily="18" charset="0"/>
                <a:cs typeface="Times New Roman" panose="02020603050405020304" pitchFamily="18" charset="0"/>
              </a:rPr>
              <a:t>.</a:t>
            </a:r>
          </a:p>
          <a:p>
            <a:pPr indent="450215" algn="just">
              <a:lnSpc>
                <a:spcPct val="115000"/>
              </a:lnSpc>
            </a:pPr>
            <a:r>
              <a:rPr lang="ru-RU" sz="1600" dirty="0">
                <a:latin typeface="Times New Roman" panose="02020603050405020304" pitchFamily="18" charset="0"/>
                <a:cs typeface="Times New Roman" panose="02020603050405020304" pitchFamily="18" charset="0"/>
              </a:rPr>
              <a:t>Основываясь на Руководстве по прогнозированию интенсивности движения </a:t>
            </a:r>
            <a:r>
              <a:rPr lang="ru-RU" sz="1600" dirty="0" smtClean="0">
                <a:latin typeface="Times New Roman" panose="02020603050405020304" pitchFamily="18" charset="0"/>
                <a:cs typeface="Times New Roman" panose="02020603050405020304" pitchFamily="18" charset="0"/>
              </a:rPr>
              <a:t>была определена прогнозируемая интенсивность по УДС КГО на перспективу.</a:t>
            </a:r>
            <a:endParaRPr lang="ru-RU" sz="1600" dirty="0">
              <a:latin typeface="Times New Roman" panose="02020603050405020304" pitchFamily="18" charset="0"/>
              <a:cs typeface="Times New Roman" panose="020206030504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605797124"/>
              </p:ext>
            </p:extLst>
          </p:nvPr>
        </p:nvGraphicFramePr>
        <p:xfrm>
          <a:off x="341314" y="1953487"/>
          <a:ext cx="5173661" cy="4265295"/>
        </p:xfrm>
        <a:graphic>
          <a:graphicData uri="http://schemas.openxmlformats.org/drawingml/2006/table">
            <a:tbl>
              <a:tblPr firstRow="1" firstCol="1" bandRow="1">
                <a:tableStyleId>{5C22544A-7EE6-4342-B048-85BDC9FD1C3A}</a:tableStyleId>
              </a:tblPr>
              <a:tblGrid>
                <a:gridCol w="771951">
                  <a:extLst>
                    <a:ext uri="{9D8B030D-6E8A-4147-A177-3AD203B41FA5}">
                      <a16:colId xmlns:a16="http://schemas.microsoft.com/office/drawing/2014/main" val="3315085833"/>
                    </a:ext>
                  </a:extLst>
                </a:gridCol>
                <a:gridCol w="1310926">
                  <a:extLst>
                    <a:ext uri="{9D8B030D-6E8A-4147-A177-3AD203B41FA5}">
                      <a16:colId xmlns:a16="http://schemas.microsoft.com/office/drawing/2014/main" val="3734835560"/>
                    </a:ext>
                  </a:extLst>
                </a:gridCol>
                <a:gridCol w="772944">
                  <a:extLst>
                    <a:ext uri="{9D8B030D-6E8A-4147-A177-3AD203B41FA5}">
                      <a16:colId xmlns:a16="http://schemas.microsoft.com/office/drawing/2014/main" val="2128515413"/>
                    </a:ext>
                  </a:extLst>
                </a:gridCol>
                <a:gridCol w="773441">
                  <a:extLst>
                    <a:ext uri="{9D8B030D-6E8A-4147-A177-3AD203B41FA5}">
                      <a16:colId xmlns:a16="http://schemas.microsoft.com/office/drawing/2014/main" val="4291246294"/>
                    </a:ext>
                  </a:extLst>
                </a:gridCol>
                <a:gridCol w="773441">
                  <a:extLst>
                    <a:ext uri="{9D8B030D-6E8A-4147-A177-3AD203B41FA5}">
                      <a16:colId xmlns:a16="http://schemas.microsoft.com/office/drawing/2014/main" val="777218924"/>
                    </a:ext>
                  </a:extLst>
                </a:gridCol>
                <a:gridCol w="770958">
                  <a:extLst>
                    <a:ext uri="{9D8B030D-6E8A-4147-A177-3AD203B41FA5}">
                      <a16:colId xmlns:a16="http://schemas.microsoft.com/office/drawing/2014/main" val="1300608696"/>
                    </a:ext>
                  </a:extLst>
                </a:gridCol>
              </a:tblGrid>
              <a:tr h="0">
                <a:tc rowSpan="2">
                  <a:txBody>
                    <a:bodyPr/>
                    <a:lstStyle/>
                    <a:p>
                      <a:pPr algn="ctr">
                        <a:lnSpc>
                          <a:spcPct val="115000"/>
                        </a:lnSpc>
                        <a:spcAft>
                          <a:spcPts val="0"/>
                        </a:spcAft>
                      </a:pPr>
                      <a:r>
                        <a:rPr lang="ru-RU" sz="1000">
                          <a:effectLst/>
                        </a:rPr>
                        <a:t>№ п/п</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ru-RU" sz="1000" dirty="0">
                          <a:effectLst/>
                        </a:rPr>
                        <a:t>участок УДС (улицы)</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algn="ctr">
                        <a:lnSpc>
                          <a:spcPct val="107000"/>
                        </a:lnSpc>
                        <a:spcAft>
                          <a:spcPts val="0"/>
                        </a:spcAft>
                      </a:pPr>
                      <a:r>
                        <a:rPr lang="ru-RU" sz="1000">
                          <a:effectLst/>
                        </a:rPr>
                        <a:t>Интенсивность движения, авт./ч.</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225802960"/>
                  </a:ext>
                </a:extLst>
              </a:tr>
              <a:tr h="0">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000">
                          <a:effectLst/>
                        </a:rPr>
                        <a:t>существующая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на краткосрочный период </a:t>
                      </a:r>
                      <a:endParaRPr lang="ru-RU" sz="1100">
                        <a:effectLst/>
                      </a:endParaRPr>
                    </a:p>
                    <a:p>
                      <a:pPr algn="ctr">
                        <a:lnSpc>
                          <a:spcPct val="107000"/>
                        </a:lnSpc>
                        <a:spcAft>
                          <a:spcPts val="0"/>
                        </a:spcAft>
                      </a:pPr>
                      <a:r>
                        <a:rPr lang="ru-RU" sz="1000">
                          <a:effectLst/>
                        </a:rPr>
                        <a:t>(0-5 лет)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на среднесрочный период</a:t>
                      </a:r>
                      <a:endParaRPr lang="ru-RU" sz="1100">
                        <a:effectLst/>
                      </a:endParaRPr>
                    </a:p>
                    <a:p>
                      <a:pPr algn="ctr">
                        <a:lnSpc>
                          <a:spcPct val="107000"/>
                        </a:lnSpc>
                        <a:spcAft>
                          <a:spcPts val="0"/>
                        </a:spcAft>
                      </a:pPr>
                      <a:r>
                        <a:rPr lang="ru-RU" sz="1000">
                          <a:effectLst/>
                        </a:rPr>
                        <a:t>(6-10 лет)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на долгосрочный период</a:t>
                      </a:r>
                      <a:endParaRPr lang="ru-RU" sz="1100">
                        <a:effectLst/>
                      </a:endParaRPr>
                    </a:p>
                    <a:p>
                      <a:pPr algn="ctr">
                        <a:lnSpc>
                          <a:spcPct val="107000"/>
                        </a:lnSpc>
                        <a:spcAft>
                          <a:spcPts val="0"/>
                        </a:spcAft>
                      </a:pPr>
                      <a:r>
                        <a:rPr lang="ru-RU" sz="1000">
                          <a:effectLst/>
                        </a:rPr>
                        <a:t>(более 10 лет)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74763265"/>
                  </a:ext>
                </a:extLst>
              </a:tr>
              <a:tr h="0">
                <a:tc>
                  <a:txBody>
                    <a:bodyPr/>
                    <a:lstStyle/>
                    <a:p>
                      <a:pPr marL="457200" algn="ctr">
                        <a:lnSpc>
                          <a:spcPct val="107000"/>
                        </a:lnSpc>
                        <a:spcAft>
                          <a:spcPts val="0"/>
                        </a:spcAft>
                      </a:pPr>
                      <a:r>
                        <a:rPr lang="ru-RU" sz="1000">
                          <a:effectLst/>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Металлургов</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307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338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430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522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2655983"/>
                  </a:ext>
                </a:extLst>
              </a:tr>
              <a:tr h="0">
                <a:tc>
                  <a:txBody>
                    <a:bodyPr/>
                    <a:lstStyle/>
                    <a:p>
                      <a:pPr marL="457200" algn="ctr">
                        <a:lnSpc>
                          <a:spcPct val="107000"/>
                        </a:lnSpc>
                        <a:spcAft>
                          <a:spcPts val="0"/>
                        </a:spcAft>
                      </a:pPr>
                      <a:r>
                        <a:rPr lang="ru-RU" sz="1000">
                          <a:effectLst/>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Нахимова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257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283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360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437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0508945"/>
                  </a:ext>
                </a:extLst>
              </a:tr>
              <a:tr h="0">
                <a:tc>
                  <a:txBody>
                    <a:bodyPr/>
                    <a:lstStyle/>
                    <a:p>
                      <a:pPr marL="457200" algn="ctr">
                        <a:lnSpc>
                          <a:spcPct val="107000"/>
                        </a:lnSpc>
                        <a:spcAft>
                          <a:spcPts val="0"/>
                        </a:spcAft>
                      </a:pPr>
                      <a:r>
                        <a:rPr lang="ru-RU" sz="1000">
                          <a:effectLst/>
                        </a:rPr>
                        <a:t>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Крупской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249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274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349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423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32143445"/>
                  </a:ext>
                </a:extLst>
              </a:tr>
              <a:tr h="0">
                <a:tc>
                  <a:txBody>
                    <a:bodyPr/>
                    <a:lstStyle/>
                    <a:p>
                      <a:pPr marL="457200" algn="ctr">
                        <a:lnSpc>
                          <a:spcPct val="107000"/>
                        </a:lnSpc>
                        <a:spcAft>
                          <a:spcPts val="0"/>
                        </a:spcAft>
                      </a:pPr>
                      <a:r>
                        <a:rPr lang="ru-RU" sz="1000">
                          <a:effectLst/>
                        </a:rPr>
                        <a:t>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Луговая ул.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219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241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307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372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0111323"/>
                  </a:ext>
                </a:extLst>
              </a:tr>
              <a:tr h="0">
                <a:tc>
                  <a:txBody>
                    <a:bodyPr/>
                    <a:lstStyle/>
                    <a:p>
                      <a:pPr marL="457200" algn="ctr">
                        <a:lnSpc>
                          <a:spcPct val="107000"/>
                        </a:lnSpc>
                        <a:spcAft>
                          <a:spcPts val="0"/>
                        </a:spcAft>
                      </a:pPr>
                      <a:r>
                        <a:rPr lang="ru-RU" sz="1000">
                          <a:effectLst/>
                        </a:rPr>
                        <a:t>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Ленина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236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260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330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401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4453704"/>
                  </a:ext>
                </a:extLst>
              </a:tr>
              <a:tr h="0">
                <a:tc>
                  <a:txBody>
                    <a:bodyPr/>
                    <a:lstStyle/>
                    <a:p>
                      <a:pPr marL="457200" algn="ctr">
                        <a:lnSpc>
                          <a:spcPct val="107000"/>
                        </a:lnSpc>
                        <a:spcAft>
                          <a:spcPts val="0"/>
                        </a:spcAft>
                      </a:pPr>
                      <a:r>
                        <a:rPr lang="ru-RU" sz="1000">
                          <a:effectLst/>
                        </a:rPr>
                        <a:t>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Островского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267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294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374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454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405188"/>
                  </a:ext>
                </a:extLst>
              </a:tr>
              <a:tr h="0">
                <a:tc>
                  <a:txBody>
                    <a:bodyPr/>
                    <a:lstStyle/>
                    <a:p>
                      <a:pPr marL="457200" algn="ctr">
                        <a:lnSpc>
                          <a:spcPct val="107000"/>
                        </a:lnSpc>
                        <a:spcAft>
                          <a:spcPts val="0"/>
                        </a:spcAft>
                      </a:pPr>
                      <a:r>
                        <a:rPr lang="ru-RU" sz="1000">
                          <a:effectLst/>
                        </a:rPr>
                        <a:t>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Кузнецова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201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221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281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342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2365161"/>
                  </a:ext>
                </a:extLst>
              </a:tr>
              <a:tr h="0">
                <a:tc>
                  <a:txBody>
                    <a:bodyPr/>
                    <a:lstStyle/>
                    <a:p>
                      <a:pPr marL="457200" algn="ctr">
                        <a:lnSpc>
                          <a:spcPct val="107000"/>
                        </a:lnSpc>
                        <a:spcAft>
                          <a:spcPts val="0"/>
                        </a:spcAft>
                      </a:pPr>
                      <a:r>
                        <a:rPr lang="ru-RU" sz="1000">
                          <a:effectLst/>
                        </a:rPr>
                        <a:t>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Парижской Коммуны</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242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266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339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411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4439688"/>
                  </a:ext>
                </a:extLst>
              </a:tr>
              <a:tr h="0">
                <a:tc>
                  <a:txBody>
                    <a:bodyPr/>
                    <a:lstStyle/>
                    <a:p>
                      <a:pPr marL="457200" algn="ctr">
                        <a:lnSpc>
                          <a:spcPct val="107000"/>
                        </a:lnSpc>
                        <a:spcAft>
                          <a:spcPts val="0"/>
                        </a:spcAft>
                      </a:pPr>
                      <a:r>
                        <a:rPr lang="ru-RU" sz="1000">
                          <a:effectLst/>
                        </a:rPr>
                        <a:t>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Тимирязева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225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248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315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383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950738"/>
                  </a:ext>
                </a:extLst>
              </a:tr>
              <a:tr h="0">
                <a:tc>
                  <a:txBody>
                    <a:bodyPr/>
                    <a:lstStyle/>
                    <a:p>
                      <a:pPr marL="457200" algn="ctr">
                        <a:lnSpc>
                          <a:spcPct val="107000"/>
                        </a:lnSpc>
                        <a:spcAft>
                          <a:spcPts val="0"/>
                        </a:spcAft>
                      </a:pPr>
                      <a:r>
                        <a:rPr lang="ru-RU" sz="1000">
                          <a:effectLst/>
                        </a:rPr>
                        <a:t>10.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000">
                          <a:effectLst/>
                        </a:rPr>
                        <a:t>ул. Павших Борцов</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169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186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237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287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54065848"/>
                  </a:ext>
                </a:extLst>
              </a:tr>
              <a:tr h="0">
                <a:tc>
                  <a:txBody>
                    <a:bodyPr/>
                    <a:lstStyle/>
                    <a:p>
                      <a:pPr marL="457200" algn="ctr">
                        <a:lnSpc>
                          <a:spcPct val="107000"/>
                        </a:lnSpc>
                        <a:spcAft>
                          <a:spcPts val="0"/>
                        </a:spcAft>
                      </a:pPr>
                      <a:r>
                        <a:rPr lang="ru-RU" sz="1000">
                          <a:effectLst/>
                        </a:rPr>
                        <a:t>11.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Школьный проезд (от ул. Металлургов до ул. Горняк)</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255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281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357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434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16625045"/>
                  </a:ext>
                </a:extLst>
              </a:tr>
              <a:tr h="0">
                <a:tc>
                  <a:txBody>
                    <a:bodyPr/>
                    <a:lstStyle/>
                    <a:p>
                      <a:pPr marL="457200" algn="ctr">
                        <a:lnSpc>
                          <a:spcPct val="107000"/>
                        </a:lnSpc>
                        <a:spcAft>
                          <a:spcPts val="0"/>
                        </a:spcAft>
                      </a:pPr>
                      <a:r>
                        <a:rPr lang="ru-RU" sz="1000">
                          <a:effectLst/>
                        </a:rPr>
                        <a:t>12.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Освобождения Урала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252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277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353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428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4231037"/>
                  </a:ext>
                </a:extLst>
              </a:tr>
              <a:tr h="0">
                <a:tc>
                  <a:txBody>
                    <a:bodyPr/>
                    <a:lstStyle/>
                    <a:p>
                      <a:pPr marL="457200" algn="ctr">
                        <a:lnSpc>
                          <a:spcPct val="107000"/>
                        </a:lnSpc>
                        <a:spcAft>
                          <a:spcPts val="0"/>
                        </a:spcAft>
                      </a:pPr>
                      <a:r>
                        <a:rPr lang="ru-RU" sz="1000">
                          <a:effectLst/>
                        </a:rPr>
                        <a:t>13.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Республики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225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248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315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383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1679283"/>
                  </a:ext>
                </a:extLst>
              </a:tr>
              <a:tr h="0">
                <a:tc>
                  <a:txBody>
                    <a:bodyPr/>
                    <a:lstStyle/>
                    <a:p>
                      <a:pPr marL="457200" algn="ctr">
                        <a:lnSpc>
                          <a:spcPct val="107000"/>
                        </a:lnSpc>
                        <a:spcAft>
                          <a:spcPts val="0"/>
                        </a:spcAft>
                      </a:pPr>
                      <a:r>
                        <a:rPr lang="ru-RU" sz="1000">
                          <a:effectLst/>
                        </a:rPr>
                        <a:t>14.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Пролетарская ул.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244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268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342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415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3308421"/>
                  </a:ext>
                </a:extLst>
              </a:tr>
              <a:tr h="0">
                <a:tc>
                  <a:txBody>
                    <a:bodyPr/>
                    <a:lstStyle/>
                    <a:p>
                      <a:pPr marL="457200" algn="ctr">
                        <a:lnSpc>
                          <a:spcPct val="107000"/>
                        </a:lnSpc>
                        <a:spcAft>
                          <a:spcPts val="0"/>
                        </a:spcAft>
                      </a:pPr>
                      <a:r>
                        <a:rPr lang="ru-RU" sz="1000">
                          <a:effectLst/>
                        </a:rPr>
                        <a:t>15.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Комсомольская ул.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271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298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379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461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71410812"/>
                  </a:ext>
                </a:extLst>
              </a:tr>
              <a:tr h="0">
                <a:tc>
                  <a:txBody>
                    <a:bodyPr/>
                    <a:lstStyle/>
                    <a:p>
                      <a:pPr marL="457200" algn="ctr">
                        <a:lnSpc>
                          <a:spcPct val="107000"/>
                        </a:lnSpc>
                        <a:spcAft>
                          <a:spcPts val="0"/>
                        </a:spcAft>
                      </a:pPr>
                      <a:r>
                        <a:rPr lang="ru-RU" sz="1000">
                          <a:effectLst/>
                        </a:rPr>
                        <a:t>16.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Дзержинского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181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199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253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308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1410293"/>
                  </a:ext>
                </a:extLst>
              </a:tr>
              <a:tr h="0">
                <a:tc>
                  <a:txBody>
                    <a:bodyPr/>
                    <a:lstStyle/>
                    <a:p>
                      <a:pPr marL="457200" algn="ctr">
                        <a:lnSpc>
                          <a:spcPct val="107000"/>
                        </a:lnSpc>
                        <a:spcAft>
                          <a:spcPts val="0"/>
                        </a:spcAft>
                      </a:pPr>
                      <a:r>
                        <a:rPr lang="ru-RU" sz="1000">
                          <a:effectLst/>
                        </a:rPr>
                        <a:t>17.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Пархоменко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341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375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477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dirty="0">
                          <a:effectLst/>
                        </a:rPr>
                        <a:t>580</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3328667"/>
                  </a:ext>
                </a:extLst>
              </a:tr>
            </a:tbl>
          </a:graphicData>
        </a:graphic>
      </p:graphicFrame>
      <p:sp>
        <p:nvSpPr>
          <p:cNvPr id="7" name="Прямоугольник 6"/>
          <p:cNvSpPr/>
          <p:nvPr/>
        </p:nvSpPr>
        <p:spPr>
          <a:xfrm>
            <a:off x="558403" y="1676488"/>
            <a:ext cx="4739481" cy="276999"/>
          </a:xfrm>
          <a:prstGeom prst="rect">
            <a:avLst/>
          </a:prstGeom>
        </p:spPr>
        <p:txBody>
          <a:bodyPr wrap="square">
            <a:spAutoFit/>
          </a:bodyPr>
          <a:lstStyle/>
          <a:p>
            <a:r>
              <a:rPr lang="ru-RU" sz="1200" dirty="0">
                <a:latin typeface="Times New Roman" panose="02020603050405020304" pitchFamily="18" charset="0"/>
                <a:ea typeface="Calibri" panose="020F0502020204030204" pitchFamily="34" charset="0"/>
              </a:rPr>
              <a:t>Прогнозируемая интенсивность в утренний пиковый период времени </a:t>
            </a:r>
            <a:endParaRPr lang="ru-RU" sz="1200" dirty="0"/>
          </a:p>
        </p:txBody>
      </p:sp>
      <p:sp>
        <p:nvSpPr>
          <p:cNvPr id="3" name="Номер слайда 2"/>
          <p:cNvSpPr>
            <a:spLocks noGrp="1"/>
          </p:cNvSpPr>
          <p:nvPr>
            <p:ph type="sldNum" sz="quarter" idx="12"/>
          </p:nvPr>
        </p:nvSpPr>
        <p:spPr/>
        <p:txBody>
          <a:bodyPr/>
          <a:lstStyle/>
          <a:p>
            <a:fld id="{FE838723-FF53-456F-BAAC-0DCAD086AC8B}" type="slidenum">
              <a:rPr lang="ru-RU" smtClean="0"/>
              <a:t>27</a:t>
            </a:fld>
            <a:endParaRPr lang="ru-RU"/>
          </a:p>
        </p:txBody>
      </p:sp>
    </p:spTree>
    <p:extLst>
      <p:ext uri="{BB962C8B-B14F-4D97-AF65-F5344CB8AC3E}">
        <p14:creationId xmlns:p14="http://schemas.microsoft.com/office/powerpoint/2010/main" val="10711529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4368" y="3602736"/>
            <a:ext cx="5437632" cy="3255264"/>
          </a:xfrm>
          <a:prstGeom prst="rect">
            <a:avLst/>
          </a:prstGeom>
        </p:spPr>
      </p:pic>
      <p:graphicFrame>
        <p:nvGraphicFramePr>
          <p:cNvPr id="4" name="Таблица 3"/>
          <p:cNvGraphicFramePr>
            <a:graphicFrameLocks noGrp="1"/>
          </p:cNvGraphicFramePr>
          <p:nvPr>
            <p:extLst>
              <p:ext uri="{D42A27DB-BD31-4B8C-83A1-F6EECF244321}">
                <p14:modId xmlns:p14="http://schemas.microsoft.com/office/powerpoint/2010/main" val="4274051664"/>
              </p:ext>
            </p:extLst>
          </p:nvPr>
        </p:nvGraphicFramePr>
        <p:xfrm>
          <a:off x="398467" y="762006"/>
          <a:ext cx="5240332" cy="4976267"/>
        </p:xfrm>
        <a:graphic>
          <a:graphicData uri="http://schemas.openxmlformats.org/drawingml/2006/table">
            <a:tbl>
              <a:tblPr firstRow="1" firstCol="1" bandRow="1">
                <a:tableStyleId>{5C22544A-7EE6-4342-B048-85BDC9FD1C3A}</a:tableStyleId>
              </a:tblPr>
              <a:tblGrid>
                <a:gridCol w="781899">
                  <a:extLst>
                    <a:ext uri="{9D8B030D-6E8A-4147-A177-3AD203B41FA5}">
                      <a16:colId xmlns:a16="http://schemas.microsoft.com/office/drawing/2014/main" val="1227506694"/>
                    </a:ext>
                  </a:extLst>
                </a:gridCol>
                <a:gridCol w="1327818">
                  <a:extLst>
                    <a:ext uri="{9D8B030D-6E8A-4147-A177-3AD203B41FA5}">
                      <a16:colId xmlns:a16="http://schemas.microsoft.com/office/drawing/2014/main" val="2523993597"/>
                    </a:ext>
                  </a:extLst>
                </a:gridCol>
                <a:gridCol w="782906">
                  <a:extLst>
                    <a:ext uri="{9D8B030D-6E8A-4147-A177-3AD203B41FA5}">
                      <a16:colId xmlns:a16="http://schemas.microsoft.com/office/drawing/2014/main" val="4045802866"/>
                    </a:ext>
                  </a:extLst>
                </a:gridCol>
                <a:gridCol w="783408">
                  <a:extLst>
                    <a:ext uri="{9D8B030D-6E8A-4147-A177-3AD203B41FA5}">
                      <a16:colId xmlns:a16="http://schemas.microsoft.com/office/drawing/2014/main" val="729197911"/>
                    </a:ext>
                  </a:extLst>
                </a:gridCol>
                <a:gridCol w="783408">
                  <a:extLst>
                    <a:ext uri="{9D8B030D-6E8A-4147-A177-3AD203B41FA5}">
                      <a16:colId xmlns:a16="http://schemas.microsoft.com/office/drawing/2014/main" val="1706046985"/>
                    </a:ext>
                  </a:extLst>
                </a:gridCol>
                <a:gridCol w="780893">
                  <a:extLst>
                    <a:ext uri="{9D8B030D-6E8A-4147-A177-3AD203B41FA5}">
                      <a16:colId xmlns:a16="http://schemas.microsoft.com/office/drawing/2014/main" val="3749914890"/>
                    </a:ext>
                  </a:extLst>
                </a:gridCol>
              </a:tblGrid>
              <a:tr h="184306">
                <a:tc rowSpan="2">
                  <a:txBody>
                    <a:bodyPr/>
                    <a:lstStyle/>
                    <a:p>
                      <a:pPr algn="ctr">
                        <a:lnSpc>
                          <a:spcPct val="115000"/>
                        </a:lnSpc>
                        <a:spcAft>
                          <a:spcPts val="0"/>
                        </a:spcAft>
                      </a:pPr>
                      <a:r>
                        <a:rPr lang="ru-RU" sz="1000">
                          <a:effectLst/>
                        </a:rPr>
                        <a:t>№ п/п</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ru-RU" sz="1000">
                          <a:effectLst/>
                        </a:rPr>
                        <a:t>участок УДС (улицы)</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algn="ctr">
                        <a:lnSpc>
                          <a:spcPct val="107000"/>
                        </a:lnSpc>
                        <a:spcAft>
                          <a:spcPts val="0"/>
                        </a:spcAft>
                      </a:pPr>
                      <a:r>
                        <a:rPr lang="ru-RU" sz="1000">
                          <a:effectLst/>
                        </a:rPr>
                        <a:t>Интенсивность движения, авт./ч.</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452589512"/>
                  </a:ext>
                </a:extLst>
              </a:tr>
              <a:tr h="921532">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000">
                          <a:effectLst/>
                        </a:rPr>
                        <a:t>существующая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на краткосрочный период </a:t>
                      </a:r>
                      <a:endParaRPr lang="ru-RU" sz="1100">
                        <a:effectLst/>
                      </a:endParaRPr>
                    </a:p>
                    <a:p>
                      <a:pPr algn="ctr">
                        <a:lnSpc>
                          <a:spcPct val="107000"/>
                        </a:lnSpc>
                        <a:spcAft>
                          <a:spcPts val="0"/>
                        </a:spcAft>
                      </a:pPr>
                      <a:r>
                        <a:rPr lang="ru-RU" sz="1000">
                          <a:effectLst/>
                        </a:rPr>
                        <a:t>(0-5 лет)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на среднесрочный период</a:t>
                      </a:r>
                      <a:endParaRPr lang="ru-RU" sz="1100">
                        <a:effectLst/>
                      </a:endParaRPr>
                    </a:p>
                    <a:p>
                      <a:pPr algn="ctr">
                        <a:lnSpc>
                          <a:spcPct val="107000"/>
                        </a:lnSpc>
                        <a:spcAft>
                          <a:spcPts val="0"/>
                        </a:spcAft>
                      </a:pPr>
                      <a:r>
                        <a:rPr lang="ru-RU" sz="1000">
                          <a:effectLst/>
                        </a:rPr>
                        <a:t>(6-10 лет)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на долгосрочный период</a:t>
                      </a:r>
                      <a:endParaRPr lang="ru-RU" sz="1100">
                        <a:effectLst/>
                      </a:endParaRPr>
                    </a:p>
                    <a:p>
                      <a:pPr algn="ctr">
                        <a:lnSpc>
                          <a:spcPct val="107000"/>
                        </a:lnSpc>
                        <a:spcAft>
                          <a:spcPts val="0"/>
                        </a:spcAft>
                      </a:pPr>
                      <a:r>
                        <a:rPr lang="ru-RU" sz="1000">
                          <a:effectLst/>
                        </a:rPr>
                        <a:t>(более 10 лет)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7343933"/>
                  </a:ext>
                </a:extLst>
              </a:tr>
              <a:tr h="184306">
                <a:tc>
                  <a:txBody>
                    <a:bodyPr/>
                    <a:lstStyle/>
                    <a:p>
                      <a:pPr marL="457200" algn="ctr">
                        <a:lnSpc>
                          <a:spcPct val="107000"/>
                        </a:lnSpc>
                        <a:spcAft>
                          <a:spcPts val="0"/>
                        </a:spcAft>
                      </a:pPr>
                      <a:r>
                        <a:rPr lang="ru-RU" sz="1000">
                          <a:effectLst/>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Металлургов</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318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350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445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541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979095046"/>
                  </a:ext>
                </a:extLst>
              </a:tr>
              <a:tr h="184306">
                <a:tc>
                  <a:txBody>
                    <a:bodyPr/>
                    <a:lstStyle/>
                    <a:p>
                      <a:pPr marL="457200" algn="ctr">
                        <a:lnSpc>
                          <a:spcPct val="107000"/>
                        </a:lnSpc>
                        <a:spcAft>
                          <a:spcPts val="0"/>
                        </a:spcAft>
                      </a:pPr>
                      <a:r>
                        <a:rPr lang="ru-RU" sz="1000">
                          <a:effectLst/>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Нахимова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270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297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378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459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92115887"/>
                  </a:ext>
                </a:extLst>
              </a:tr>
              <a:tr h="184306">
                <a:tc>
                  <a:txBody>
                    <a:bodyPr/>
                    <a:lstStyle/>
                    <a:p>
                      <a:pPr marL="457200" algn="ctr">
                        <a:lnSpc>
                          <a:spcPct val="107000"/>
                        </a:lnSpc>
                        <a:spcAft>
                          <a:spcPts val="0"/>
                        </a:spcAft>
                      </a:pPr>
                      <a:r>
                        <a:rPr lang="ru-RU" sz="1000">
                          <a:effectLst/>
                        </a:rPr>
                        <a:t>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Крупской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249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274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349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423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045693114"/>
                  </a:ext>
                </a:extLst>
              </a:tr>
              <a:tr h="184306">
                <a:tc>
                  <a:txBody>
                    <a:bodyPr/>
                    <a:lstStyle/>
                    <a:p>
                      <a:pPr marL="457200" algn="ctr">
                        <a:lnSpc>
                          <a:spcPct val="107000"/>
                        </a:lnSpc>
                        <a:spcAft>
                          <a:spcPts val="0"/>
                        </a:spcAft>
                      </a:pPr>
                      <a:r>
                        <a:rPr lang="ru-RU" sz="1000">
                          <a:effectLst/>
                        </a:rPr>
                        <a:t>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Луговая ул.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224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246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314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381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63992687"/>
                  </a:ext>
                </a:extLst>
              </a:tr>
              <a:tr h="184306">
                <a:tc>
                  <a:txBody>
                    <a:bodyPr/>
                    <a:lstStyle/>
                    <a:p>
                      <a:pPr marL="457200" algn="ctr">
                        <a:lnSpc>
                          <a:spcPct val="107000"/>
                        </a:lnSpc>
                        <a:spcAft>
                          <a:spcPts val="0"/>
                        </a:spcAft>
                      </a:pPr>
                      <a:r>
                        <a:rPr lang="ru-RU" sz="1000">
                          <a:effectLst/>
                        </a:rPr>
                        <a:t>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Ленина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243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267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340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413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54801110"/>
                  </a:ext>
                </a:extLst>
              </a:tr>
              <a:tr h="184306">
                <a:tc>
                  <a:txBody>
                    <a:bodyPr/>
                    <a:lstStyle/>
                    <a:p>
                      <a:pPr marL="457200" algn="ctr">
                        <a:lnSpc>
                          <a:spcPct val="107000"/>
                        </a:lnSpc>
                        <a:spcAft>
                          <a:spcPts val="0"/>
                        </a:spcAft>
                      </a:pPr>
                      <a:r>
                        <a:rPr lang="ru-RU" sz="1000">
                          <a:effectLst/>
                        </a:rPr>
                        <a:t>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Островского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dirty="0">
                          <a:effectLst/>
                        </a:rPr>
                        <a:t>264</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290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370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449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132941896"/>
                  </a:ext>
                </a:extLst>
              </a:tr>
              <a:tr h="184306">
                <a:tc>
                  <a:txBody>
                    <a:bodyPr/>
                    <a:lstStyle/>
                    <a:p>
                      <a:pPr marL="457200" algn="ctr">
                        <a:lnSpc>
                          <a:spcPct val="107000"/>
                        </a:lnSpc>
                        <a:spcAft>
                          <a:spcPts val="0"/>
                        </a:spcAft>
                      </a:pPr>
                      <a:r>
                        <a:rPr lang="ru-RU" sz="1000">
                          <a:effectLst/>
                        </a:rPr>
                        <a:t>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Кузнецова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209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230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293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dirty="0">
                          <a:effectLst/>
                        </a:rPr>
                        <a:t>355</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80571425"/>
                  </a:ext>
                </a:extLst>
              </a:tr>
              <a:tr h="368613">
                <a:tc>
                  <a:txBody>
                    <a:bodyPr/>
                    <a:lstStyle/>
                    <a:p>
                      <a:pPr marL="457200" algn="ctr">
                        <a:lnSpc>
                          <a:spcPct val="107000"/>
                        </a:lnSpc>
                        <a:spcAft>
                          <a:spcPts val="0"/>
                        </a:spcAft>
                      </a:pPr>
                      <a:r>
                        <a:rPr lang="ru-RU" sz="1000">
                          <a:effectLst/>
                        </a:rPr>
                        <a:t>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Парижской Коммуны</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202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222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283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343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03528889"/>
                  </a:ext>
                </a:extLst>
              </a:tr>
              <a:tr h="184306">
                <a:tc>
                  <a:txBody>
                    <a:bodyPr/>
                    <a:lstStyle/>
                    <a:p>
                      <a:pPr marL="457200" algn="ctr">
                        <a:lnSpc>
                          <a:spcPct val="107000"/>
                        </a:lnSpc>
                        <a:spcAft>
                          <a:spcPts val="0"/>
                        </a:spcAft>
                      </a:pPr>
                      <a:r>
                        <a:rPr lang="ru-RU" sz="1000">
                          <a:effectLst/>
                        </a:rPr>
                        <a:t>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Тимирязева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208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229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291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354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13737561"/>
                  </a:ext>
                </a:extLst>
              </a:tr>
              <a:tr h="184306">
                <a:tc>
                  <a:txBody>
                    <a:bodyPr/>
                    <a:lstStyle/>
                    <a:p>
                      <a:pPr marL="457200" algn="ctr">
                        <a:lnSpc>
                          <a:spcPct val="107000"/>
                        </a:lnSpc>
                        <a:spcAft>
                          <a:spcPts val="0"/>
                        </a:spcAft>
                      </a:pPr>
                      <a:r>
                        <a:rPr lang="ru-RU" sz="1000">
                          <a:effectLst/>
                        </a:rPr>
                        <a:t>10.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000">
                          <a:effectLst/>
                        </a:rPr>
                        <a:t>ул. Павших Борцов</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184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202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258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313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9376391"/>
                  </a:ext>
                </a:extLst>
              </a:tr>
              <a:tr h="552919">
                <a:tc>
                  <a:txBody>
                    <a:bodyPr/>
                    <a:lstStyle/>
                    <a:p>
                      <a:pPr marL="457200" algn="ctr">
                        <a:lnSpc>
                          <a:spcPct val="107000"/>
                        </a:lnSpc>
                        <a:spcAft>
                          <a:spcPts val="0"/>
                        </a:spcAft>
                      </a:pPr>
                      <a:r>
                        <a:rPr lang="ru-RU" sz="1000">
                          <a:effectLst/>
                        </a:rPr>
                        <a:t>11.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Школьный проезд (от ул. Металлургов до ул. Горняк)</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221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243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309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376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12937547"/>
                  </a:ext>
                </a:extLst>
              </a:tr>
              <a:tr h="368613">
                <a:tc>
                  <a:txBody>
                    <a:bodyPr/>
                    <a:lstStyle/>
                    <a:p>
                      <a:pPr marL="457200" algn="ctr">
                        <a:lnSpc>
                          <a:spcPct val="107000"/>
                        </a:lnSpc>
                        <a:spcAft>
                          <a:spcPts val="0"/>
                        </a:spcAft>
                      </a:pPr>
                      <a:r>
                        <a:rPr lang="ru-RU" sz="1000">
                          <a:effectLst/>
                        </a:rPr>
                        <a:t>12.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Освобождения Урала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217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239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dirty="0">
                          <a:effectLst/>
                        </a:rPr>
                        <a:t>304</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369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02796368"/>
                  </a:ext>
                </a:extLst>
              </a:tr>
              <a:tr h="184306">
                <a:tc>
                  <a:txBody>
                    <a:bodyPr/>
                    <a:lstStyle/>
                    <a:p>
                      <a:pPr marL="457200" algn="ctr">
                        <a:lnSpc>
                          <a:spcPct val="107000"/>
                        </a:lnSpc>
                        <a:spcAft>
                          <a:spcPts val="0"/>
                        </a:spcAft>
                      </a:pPr>
                      <a:r>
                        <a:rPr lang="ru-RU" sz="1000">
                          <a:effectLst/>
                        </a:rPr>
                        <a:t>13.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Республики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229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252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321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389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64812584"/>
                  </a:ext>
                </a:extLst>
              </a:tr>
              <a:tr h="184306">
                <a:tc>
                  <a:txBody>
                    <a:bodyPr/>
                    <a:lstStyle/>
                    <a:p>
                      <a:pPr marL="457200" algn="ctr">
                        <a:lnSpc>
                          <a:spcPct val="107000"/>
                        </a:lnSpc>
                        <a:spcAft>
                          <a:spcPts val="0"/>
                        </a:spcAft>
                      </a:pPr>
                      <a:r>
                        <a:rPr lang="ru-RU" sz="1000">
                          <a:effectLst/>
                        </a:rPr>
                        <a:t>14.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Пролетарская ул.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215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237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301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366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92518029"/>
                  </a:ext>
                </a:extLst>
              </a:tr>
              <a:tr h="184306">
                <a:tc>
                  <a:txBody>
                    <a:bodyPr/>
                    <a:lstStyle/>
                    <a:p>
                      <a:pPr marL="457200" algn="ctr">
                        <a:lnSpc>
                          <a:spcPct val="107000"/>
                        </a:lnSpc>
                        <a:spcAft>
                          <a:spcPts val="0"/>
                        </a:spcAft>
                      </a:pPr>
                      <a:r>
                        <a:rPr lang="ru-RU" sz="1000">
                          <a:effectLst/>
                        </a:rPr>
                        <a:t>15.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Комсомольская ул.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257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283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360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437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66191811"/>
                  </a:ext>
                </a:extLst>
              </a:tr>
              <a:tr h="184306">
                <a:tc>
                  <a:txBody>
                    <a:bodyPr/>
                    <a:lstStyle/>
                    <a:p>
                      <a:pPr marL="457200" algn="ctr">
                        <a:lnSpc>
                          <a:spcPct val="107000"/>
                        </a:lnSpc>
                        <a:spcAft>
                          <a:spcPts val="0"/>
                        </a:spcAft>
                      </a:pPr>
                      <a:r>
                        <a:rPr lang="ru-RU" sz="1000">
                          <a:effectLst/>
                        </a:rPr>
                        <a:t>16.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Дзержинского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188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207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263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320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94919537"/>
                  </a:ext>
                </a:extLst>
              </a:tr>
              <a:tr h="184306">
                <a:tc>
                  <a:txBody>
                    <a:bodyPr/>
                    <a:lstStyle/>
                    <a:p>
                      <a:pPr marL="457200" algn="ctr">
                        <a:lnSpc>
                          <a:spcPct val="107000"/>
                        </a:lnSpc>
                        <a:spcAft>
                          <a:spcPts val="0"/>
                        </a:spcAft>
                      </a:pPr>
                      <a:r>
                        <a:rPr lang="ru-RU" sz="1000">
                          <a:effectLst/>
                        </a:rPr>
                        <a:t>17.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000">
                          <a:effectLst/>
                        </a:rPr>
                        <a:t>ул. Пархоменко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000">
                          <a:effectLst/>
                        </a:rPr>
                        <a:t>387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426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a:effectLst/>
                        </a:rPr>
                        <a:t>542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ru-RU" sz="1000" dirty="0">
                          <a:effectLst/>
                        </a:rPr>
                        <a:t>658</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00984076"/>
                  </a:ext>
                </a:extLst>
              </a:tr>
            </a:tbl>
          </a:graphicData>
        </a:graphic>
      </p:graphicFrame>
      <p:sp>
        <p:nvSpPr>
          <p:cNvPr id="5" name="Прямоугольник 4"/>
          <p:cNvSpPr/>
          <p:nvPr/>
        </p:nvSpPr>
        <p:spPr>
          <a:xfrm>
            <a:off x="6091567" y="2079963"/>
            <a:ext cx="6096000" cy="2031325"/>
          </a:xfrm>
          <a:prstGeom prst="rect">
            <a:avLst/>
          </a:prstGeom>
        </p:spPr>
        <p:txBody>
          <a:bodyPr>
            <a:spAutoFit/>
          </a:bodyPr>
          <a:lstStyle/>
          <a:p>
            <a:pPr indent="540000"/>
            <a:r>
              <a:rPr lang="ru-RU" dirty="0">
                <a:latin typeface="Times New Roman" panose="02020603050405020304" pitchFamily="18" charset="0"/>
                <a:ea typeface="Calibri" panose="020F0502020204030204" pitchFamily="34" charset="0"/>
              </a:rPr>
              <a:t>Данный анализ разработанной стохастической транспортной макромодели дает возможность сделать вывод, что на прогнозируемые периоды времени (краткосрочный, среднесрочный, долгосрочный) существующая сеть улично-дорожной сети </a:t>
            </a:r>
            <a:r>
              <a:rPr lang="ru-RU" dirty="0" err="1">
                <a:latin typeface="Times New Roman" panose="02020603050405020304" pitchFamily="18" charset="0"/>
                <a:ea typeface="Calibri" panose="020F0502020204030204" pitchFamily="34" charset="0"/>
              </a:rPr>
              <a:t>Карабашского</a:t>
            </a:r>
            <a:r>
              <a:rPr lang="ru-RU" dirty="0">
                <a:latin typeface="Times New Roman" panose="02020603050405020304" pitchFamily="18" charset="0"/>
                <a:ea typeface="Calibri" panose="020F0502020204030204" pitchFamily="34" charset="0"/>
              </a:rPr>
              <a:t> городского округа будет отвечать спросу на транспортные передвижения.</a:t>
            </a:r>
            <a:endParaRPr lang="ru-RU" dirty="0"/>
          </a:p>
        </p:txBody>
      </p:sp>
      <p:sp>
        <p:nvSpPr>
          <p:cNvPr id="7" name="Прямоугольник 6"/>
          <p:cNvSpPr/>
          <p:nvPr/>
        </p:nvSpPr>
        <p:spPr>
          <a:xfrm>
            <a:off x="648892" y="485007"/>
            <a:ext cx="4739481" cy="276999"/>
          </a:xfrm>
          <a:prstGeom prst="rect">
            <a:avLst/>
          </a:prstGeom>
        </p:spPr>
        <p:txBody>
          <a:bodyPr wrap="square">
            <a:spAutoFit/>
          </a:bodyPr>
          <a:lstStyle/>
          <a:p>
            <a:r>
              <a:rPr lang="ru-RU" sz="1200" dirty="0">
                <a:latin typeface="Times New Roman" panose="02020603050405020304" pitchFamily="18" charset="0"/>
                <a:ea typeface="Calibri" panose="020F0502020204030204" pitchFamily="34" charset="0"/>
              </a:rPr>
              <a:t>Прогнозируемая интенсивность в </a:t>
            </a:r>
            <a:r>
              <a:rPr lang="ru-RU" sz="1200" dirty="0" smtClean="0">
                <a:latin typeface="Times New Roman" panose="02020603050405020304" pitchFamily="18" charset="0"/>
                <a:ea typeface="Calibri" panose="020F0502020204030204" pitchFamily="34" charset="0"/>
              </a:rPr>
              <a:t>вечерний </a:t>
            </a:r>
            <a:r>
              <a:rPr lang="ru-RU" sz="1200" dirty="0">
                <a:latin typeface="Times New Roman" panose="02020603050405020304" pitchFamily="18" charset="0"/>
                <a:ea typeface="Calibri" panose="020F0502020204030204" pitchFamily="34" charset="0"/>
              </a:rPr>
              <a:t>пиковый период времени </a:t>
            </a:r>
            <a:endParaRPr lang="ru-RU" sz="1200" dirty="0"/>
          </a:p>
        </p:txBody>
      </p:sp>
      <p:sp>
        <p:nvSpPr>
          <p:cNvPr id="2" name="Номер слайда 1"/>
          <p:cNvSpPr>
            <a:spLocks noGrp="1"/>
          </p:cNvSpPr>
          <p:nvPr>
            <p:ph type="sldNum" sz="quarter" idx="12"/>
          </p:nvPr>
        </p:nvSpPr>
        <p:spPr/>
        <p:txBody>
          <a:bodyPr/>
          <a:lstStyle/>
          <a:p>
            <a:fld id="{FE838723-FF53-456F-BAAC-0DCAD086AC8B}" type="slidenum">
              <a:rPr lang="ru-RU" smtClean="0"/>
              <a:t>28</a:t>
            </a:fld>
            <a:endParaRPr lang="ru-RU"/>
          </a:p>
        </p:txBody>
      </p:sp>
    </p:spTree>
    <p:extLst>
      <p:ext uri="{BB962C8B-B14F-4D97-AF65-F5344CB8AC3E}">
        <p14:creationId xmlns:p14="http://schemas.microsoft.com/office/powerpoint/2010/main" val="29815225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9935" y="3602736"/>
            <a:ext cx="5437632" cy="3255264"/>
          </a:xfrm>
          <a:prstGeom prst="rect">
            <a:avLst/>
          </a:prstGeom>
        </p:spPr>
      </p:pic>
      <p:sp>
        <p:nvSpPr>
          <p:cNvPr id="6" name="Прямоугольник 5"/>
          <p:cNvSpPr/>
          <p:nvPr/>
        </p:nvSpPr>
        <p:spPr>
          <a:xfrm>
            <a:off x="1048942" y="88040"/>
            <a:ext cx="4932758" cy="276999"/>
          </a:xfrm>
          <a:prstGeom prst="rect">
            <a:avLst/>
          </a:prstGeom>
        </p:spPr>
        <p:txBody>
          <a:bodyPr wrap="square">
            <a:spAutoFit/>
          </a:bodyPr>
          <a:lstStyle/>
          <a:p>
            <a:r>
              <a:rPr lang="ru-RU" sz="1200" dirty="0" smtClean="0">
                <a:latin typeface="Times New Roman" panose="02020603050405020304" pitchFamily="18" charset="0"/>
                <a:ea typeface="Calibri" panose="020F0502020204030204" pitchFamily="34" charset="0"/>
              </a:rPr>
              <a:t>Картограмма интенсивности на краткосрочный период в утреннее время</a:t>
            </a:r>
            <a:endParaRPr lang="ru-RU" sz="1200" dirty="0"/>
          </a:p>
        </p:txBody>
      </p:sp>
      <p:sp>
        <p:nvSpPr>
          <p:cNvPr id="7" name="Прямоугольник 6"/>
          <p:cNvSpPr/>
          <p:nvPr/>
        </p:nvSpPr>
        <p:spPr>
          <a:xfrm>
            <a:off x="6916342" y="81603"/>
            <a:ext cx="5008958" cy="276999"/>
          </a:xfrm>
          <a:prstGeom prst="rect">
            <a:avLst/>
          </a:prstGeom>
        </p:spPr>
        <p:txBody>
          <a:bodyPr wrap="square">
            <a:spAutoFit/>
          </a:bodyPr>
          <a:lstStyle/>
          <a:p>
            <a:r>
              <a:rPr lang="ru-RU" sz="1200" dirty="0">
                <a:latin typeface="Times New Roman" panose="02020603050405020304" pitchFamily="18" charset="0"/>
                <a:ea typeface="Calibri" panose="020F0502020204030204" pitchFamily="34" charset="0"/>
              </a:rPr>
              <a:t>Картограмма интенсивности на краткосрочный период в </a:t>
            </a:r>
            <a:r>
              <a:rPr lang="ru-RU" sz="1200" dirty="0" smtClean="0">
                <a:latin typeface="Times New Roman" panose="02020603050405020304" pitchFamily="18" charset="0"/>
                <a:ea typeface="Calibri" panose="020F0502020204030204" pitchFamily="34" charset="0"/>
              </a:rPr>
              <a:t>вечернее </a:t>
            </a:r>
            <a:r>
              <a:rPr lang="ru-RU" sz="1200" dirty="0">
                <a:latin typeface="Times New Roman" panose="02020603050405020304" pitchFamily="18" charset="0"/>
                <a:ea typeface="Calibri" panose="020F0502020204030204" pitchFamily="34" charset="0"/>
              </a:rPr>
              <a:t>время</a:t>
            </a:r>
            <a:endParaRPr lang="ru-RU" sz="1200" dirty="0"/>
          </a:p>
        </p:txBody>
      </p:sp>
      <p:sp>
        <p:nvSpPr>
          <p:cNvPr id="2" name="Номер слайда 1"/>
          <p:cNvSpPr>
            <a:spLocks noGrp="1"/>
          </p:cNvSpPr>
          <p:nvPr>
            <p:ph type="sldNum" sz="quarter" idx="12"/>
          </p:nvPr>
        </p:nvSpPr>
        <p:spPr/>
        <p:txBody>
          <a:bodyPr/>
          <a:lstStyle/>
          <a:p>
            <a:fld id="{FE838723-FF53-456F-BAAC-0DCAD086AC8B}" type="slidenum">
              <a:rPr lang="ru-RU" smtClean="0"/>
              <a:t>29</a:t>
            </a:fld>
            <a:endParaRPr lang="ru-RU"/>
          </a:p>
        </p:txBody>
      </p:sp>
      <p:pic>
        <p:nvPicPr>
          <p:cNvPr id="3" name="Рисунок 2"/>
          <p:cNvPicPr>
            <a:picLocks noChangeAspect="1"/>
          </p:cNvPicPr>
          <p:nvPr/>
        </p:nvPicPr>
        <p:blipFill>
          <a:blip r:embed="rId3"/>
          <a:stretch>
            <a:fillRect/>
          </a:stretch>
        </p:blipFill>
        <p:spPr>
          <a:xfrm>
            <a:off x="1239393" y="428625"/>
            <a:ext cx="4676775" cy="6191250"/>
          </a:xfrm>
          <a:prstGeom prst="rect">
            <a:avLst/>
          </a:prstGeom>
        </p:spPr>
      </p:pic>
      <p:pic>
        <p:nvPicPr>
          <p:cNvPr id="9" name="Рисунок 8"/>
          <p:cNvPicPr>
            <a:picLocks noChangeAspect="1"/>
          </p:cNvPicPr>
          <p:nvPr/>
        </p:nvPicPr>
        <p:blipFill>
          <a:blip r:embed="rId4"/>
          <a:stretch>
            <a:fillRect/>
          </a:stretch>
        </p:blipFill>
        <p:spPr>
          <a:xfrm>
            <a:off x="6253162" y="428625"/>
            <a:ext cx="4714875" cy="6191250"/>
          </a:xfrm>
          <a:prstGeom prst="rect">
            <a:avLst/>
          </a:prstGeom>
        </p:spPr>
      </p:pic>
    </p:spTree>
    <p:extLst>
      <p:ext uri="{BB962C8B-B14F-4D97-AF65-F5344CB8AC3E}">
        <p14:creationId xmlns:p14="http://schemas.microsoft.com/office/powerpoint/2010/main" val="28944718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585095"/>
          </a:xfrm>
        </p:spPr>
        <p:txBody>
          <a:bodyPr>
            <a:normAutofit fontScale="90000"/>
          </a:bodyPr>
          <a:lstStyle/>
          <a:p>
            <a:pPr algn="ctr"/>
            <a:r>
              <a:rPr lang="ru-RU" b="1" dirty="0">
                <a:latin typeface="Times New Roman" panose="02020603050405020304" pitchFamily="18" charset="0"/>
                <a:cs typeface="Times New Roman" panose="02020603050405020304" pitchFamily="18" charset="0"/>
              </a:rPr>
              <a:t>С</a:t>
            </a:r>
            <a:r>
              <a:rPr lang="ru-RU" b="1" dirty="0" smtClean="0">
                <a:latin typeface="Times New Roman" panose="02020603050405020304" pitchFamily="18" charset="0"/>
                <a:cs typeface="Times New Roman" panose="02020603050405020304" pitchFamily="18" charset="0"/>
              </a:rPr>
              <a:t>одержание</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730134" y="822959"/>
            <a:ext cx="10515600" cy="2929406"/>
          </a:xfrm>
        </p:spPr>
        <p:txBody>
          <a:bodyPr/>
          <a:lstStyle/>
          <a:p>
            <a:pPr marL="514350" indent="-514350">
              <a:buFont typeface="+mj-lt"/>
              <a:buAutoNum type="arabicPeriod"/>
            </a:pPr>
            <a:r>
              <a:rPr lang="ru-RU" dirty="0" smtClean="0">
                <a:latin typeface="Times New Roman" panose="02020603050405020304" pitchFamily="18" charset="0"/>
                <a:cs typeface="Times New Roman" panose="02020603050405020304" pitchFamily="18" charset="0"/>
              </a:rPr>
              <a:t>Сбор и анализ исходных данных</a:t>
            </a:r>
          </a:p>
          <a:p>
            <a:pPr marL="514350" indent="-514350" algn="just">
              <a:buFont typeface="+mj-lt"/>
              <a:buAutoNum type="arabicPeriod"/>
            </a:pPr>
            <a:r>
              <a:rPr lang="ru-RU" dirty="0" smtClean="0">
                <a:latin typeface="Times New Roman" panose="02020603050405020304" pitchFamily="18" charset="0"/>
                <a:cs typeface="Times New Roman" panose="02020603050405020304" pitchFamily="18" charset="0"/>
              </a:rPr>
              <a:t>Разработка транспортной модели КГО</a:t>
            </a:r>
          </a:p>
          <a:p>
            <a:pPr marL="514350" indent="-514350">
              <a:buFont typeface="+mj-lt"/>
              <a:buAutoNum type="arabicPeriod"/>
            </a:pPr>
            <a:r>
              <a:rPr lang="ru-RU" dirty="0" smtClean="0">
                <a:latin typeface="Times New Roman" panose="02020603050405020304" pitchFamily="18" charset="0"/>
                <a:cs typeface="Times New Roman" panose="02020603050405020304" pitchFamily="18" charset="0"/>
              </a:rPr>
              <a:t>Разработка моделей ключевых транспортных узлов</a:t>
            </a:r>
          </a:p>
          <a:p>
            <a:pPr marL="514350" indent="-514350" algn="just">
              <a:buFont typeface="+mj-lt"/>
              <a:buAutoNum type="arabicPeriod"/>
            </a:pPr>
            <a:r>
              <a:rPr lang="ru-RU" dirty="0" smtClean="0">
                <a:latin typeface="Times New Roman" panose="02020603050405020304" pitchFamily="18" charset="0"/>
                <a:cs typeface="Times New Roman" panose="02020603050405020304" pitchFamily="18" charset="0"/>
              </a:rPr>
              <a:t>Разработка мероприятий в рамках Комплексной схемы организации дорожного движения на территории </a:t>
            </a:r>
            <a:r>
              <a:rPr lang="ru-RU" dirty="0" err="1" smtClean="0">
                <a:latin typeface="Times New Roman" panose="02020603050405020304" pitchFamily="18" charset="0"/>
                <a:cs typeface="Times New Roman" panose="02020603050405020304" pitchFamily="18" charset="0"/>
              </a:rPr>
              <a:t>Карабашского</a:t>
            </a:r>
            <a:r>
              <a:rPr lang="ru-RU" dirty="0" smtClean="0">
                <a:latin typeface="Times New Roman" panose="02020603050405020304" pitchFamily="18" charset="0"/>
                <a:cs typeface="Times New Roman" panose="02020603050405020304" pitchFamily="18" charset="0"/>
              </a:rPr>
              <a:t> городского округа на прогнозные периоды</a:t>
            </a: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9935" y="3602736"/>
            <a:ext cx="5437632" cy="3255264"/>
          </a:xfrm>
          <a:prstGeom prst="rect">
            <a:avLst/>
          </a:prstGeom>
        </p:spPr>
      </p:pic>
      <p:sp>
        <p:nvSpPr>
          <p:cNvPr id="5" name="Номер слайда 4"/>
          <p:cNvSpPr>
            <a:spLocks noGrp="1"/>
          </p:cNvSpPr>
          <p:nvPr>
            <p:ph type="sldNum" sz="quarter" idx="12"/>
          </p:nvPr>
        </p:nvSpPr>
        <p:spPr/>
        <p:txBody>
          <a:bodyPr/>
          <a:lstStyle/>
          <a:p>
            <a:fld id="{FE838723-FF53-456F-BAAC-0DCAD086AC8B}" type="slidenum">
              <a:rPr lang="ru-RU" smtClean="0"/>
              <a:t>3</a:t>
            </a:fld>
            <a:endParaRPr lang="ru-RU"/>
          </a:p>
        </p:txBody>
      </p:sp>
    </p:spTree>
    <p:extLst>
      <p:ext uri="{BB962C8B-B14F-4D97-AF65-F5344CB8AC3E}">
        <p14:creationId xmlns:p14="http://schemas.microsoft.com/office/powerpoint/2010/main" val="1846413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9935" y="3602736"/>
            <a:ext cx="5437632" cy="3255264"/>
          </a:xfrm>
          <a:prstGeom prst="rect">
            <a:avLst/>
          </a:prstGeom>
        </p:spPr>
      </p:pic>
      <p:sp>
        <p:nvSpPr>
          <p:cNvPr id="6" name="Прямоугольник 5"/>
          <p:cNvSpPr/>
          <p:nvPr/>
        </p:nvSpPr>
        <p:spPr>
          <a:xfrm>
            <a:off x="1048942" y="88040"/>
            <a:ext cx="4932758" cy="276999"/>
          </a:xfrm>
          <a:prstGeom prst="rect">
            <a:avLst/>
          </a:prstGeom>
        </p:spPr>
        <p:txBody>
          <a:bodyPr wrap="square">
            <a:spAutoFit/>
          </a:bodyPr>
          <a:lstStyle/>
          <a:p>
            <a:r>
              <a:rPr lang="ru-RU" sz="1200" dirty="0" smtClean="0">
                <a:latin typeface="Times New Roman" panose="02020603050405020304" pitchFamily="18" charset="0"/>
                <a:ea typeface="Calibri" panose="020F0502020204030204" pitchFamily="34" charset="0"/>
              </a:rPr>
              <a:t>Картограмма интенсивности на среднесрочный период в утреннее время</a:t>
            </a:r>
            <a:endParaRPr lang="ru-RU" sz="1200" dirty="0"/>
          </a:p>
        </p:txBody>
      </p:sp>
      <p:sp>
        <p:nvSpPr>
          <p:cNvPr id="7" name="Прямоугольник 6"/>
          <p:cNvSpPr/>
          <p:nvPr/>
        </p:nvSpPr>
        <p:spPr>
          <a:xfrm>
            <a:off x="6773467" y="88040"/>
            <a:ext cx="4932758" cy="276999"/>
          </a:xfrm>
          <a:prstGeom prst="rect">
            <a:avLst/>
          </a:prstGeom>
        </p:spPr>
        <p:txBody>
          <a:bodyPr wrap="square">
            <a:spAutoFit/>
          </a:bodyPr>
          <a:lstStyle/>
          <a:p>
            <a:r>
              <a:rPr lang="ru-RU" sz="1200" dirty="0" smtClean="0">
                <a:latin typeface="Times New Roman" panose="02020603050405020304" pitchFamily="18" charset="0"/>
                <a:ea typeface="Calibri" panose="020F0502020204030204" pitchFamily="34" charset="0"/>
              </a:rPr>
              <a:t>Картограмма интенсивности на среднесрочный период в вечернее время</a:t>
            </a:r>
            <a:endParaRPr lang="ru-RU" sz="1200" dirty="0"/>
          </a:p>
        </p:txBody>
      </p:sp>
      <p:sp>
        <p:nvSpPr>
          <p:cNvPr id="2" name="Номер слайда 1"/>
          <p:cNvSpPr>
            <a:spLocks noGrp="1"/>
          </p:cNvSpPr>
          <p:nvPr>
            <p:ph type="sldNum" sz="quarter" idx="12"/>
          </p:nvPr>
        </p:nvSpPr>
        <p:spPr/>
        <p:txBody>
          <a:bodyPr/>
          <a:lstStyle/>
          <a:p>
            <a:fld id="{FE838723-FF53-456F-BAAC-0DCAD086AC8B}" type="slidenum">
              <a:rPr lang="ru-RU" smtClean="0"/>
              <a:t>30</a:t>
            </a:fld>
            <a:endParaRPr lang="ru-RU"/>
          </a:p>
        </p:txBody>
      </p:sp>
      <p:pic>
        <p:nvPicPr>
          <p:cNvPr id="3" name="Рисунок 2"/>
          <p:cNvPicPr>
            <a:picLocks noChangeAspect="1"/>
          </p:cNvPicPr>
          <p:nvPr/>
        </p:nvPicPr>
        <p:blipFill>
          <a:blip r:embed="rId3"/>
          <a:stretch>
            <a:fillRect/>
          </a:stretch>
        </p:blipFill>
        <p:spPr>
          <a:xfrm>
            <a:off x="1339827" y="469011"/>
            <a:ext cx="4724400" cy="6267450"/>
          </a:xfrm>
          <a:prstGeom prst="rect">
            <a:avLst/>
          </a:prstGeom>
        </p:spPr>
      </p:pic>
      <p:pic>
        <p:nvPicPr>
          <p:cNvPr id="9" name="Рисунок 8"/>
          <p:cNvPicPr>
            <a:picLocks noChangeAspect="1"/>
          </p:cNvPicPr>
          <p:nvPr/>
        </p:nvPicPr>
        <p:blipFill>
          <a:blip r:embed="rId4"/>
          <a:stretch>
            <a:fillRect/>
          </a:stretch>
        </p:blipFill>
        <p:spPr>
          <a:xfrm>
            <a:off x="6300342" y="365039"/>
            <a:ext cx="4752975" cy="6267450"/>
          </a:xfrm>
          <a:prstGeom prst="rect">
            <a:avLst/>
          </a:prstGeom>
        </p:spPr>
      </p:pic>
    </p:spTree>
    <p:extLst>
      <p:ext uri="{BB962C8B-B14F-4D97-AF65-F5344CB8AC3E}">
        <p14:creationId xmlns:p14="http://schemas.microsoft.com/office/powerpoint/2010/main" val="36814200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9935" y="3602736"/>
            <a:ext cx="5437632" cy="3255264"/>
          </a:xfrm>
          <a:prstGeom prst="rect">
            <a:avLst/>
          </a:prstGeom>
        </p:spPr>
      </p:pic>
      <p:sp>
        <p:nvSpPr>
          <p:cNvPr id="6" name="Прямоугольник 5"/>
          <p:cNvSpPr/>
          <p:nvPr/>
        </p:nvSpPr>
        <p:spPr>
          <a:xfrm>
            <a:off x="1020367" y="230915"/>
            <a:ext cx="4932758" cy="276999"/>
          </a:xfrm>
          <a:prstGeom prst="rect">
            <a:avLst/>
          </a:prstGeom>
        </p:spPr>
        <p:txBody>
          <a:bodyPr wrap="square">
            <a:spAutoFit/>
          </a:bodyPr>
          <a:lstStyle/>
          <a:p>
            <a:r>
              <a:rPr lang="ru-RU" sz="1200" dirty="0" smtClean="0">
                <a:latin typeface="Times New Roman" panose="02020603050405020304" pitchFamily="18" charset="0"/>
                <a:ea typeface="Calibri" panose="020F0502020204030204" pitchFamily="34" charset="0"/>
              </a:rPr>
              <a:t>Картограмма интенсивности на долгосрочный период в утреннее время</a:t>
            </a:r>
            <a:endParaRPr lang="ru-RU" sz="1200" dirty="0"/>
          </a:p>
        </p:txBody>
      </p:sp>
      <p:sp>
        <p:nvSpPr>
          <p:cNvPr id="7" name="Прямоугольник 6"/>
          <p:cNvSpPr/>
          <p:nvPr/>
        </p:nvSpPr>
        <p:spPr>
          <a:xfrm>
            <a:off x="6847125" y="230914"/>
            <a:ext cx="4932758" cy="276999"/>
          </a:xfrm>
          <a:prstGeom prst="rect">
            <a:avLst/>
          </a:prstGeom>
        </p:spPr>
        <p:txBody>
          <a:bodyPr wrap="square">
            <a:spAutoFit/>
          </a:bodyPr>
          <a:lstStyle/>
          <a:p>
            <a:r>
              <a:rPr lang="ru-RU" sz="1200" dirty="0" smtClean="0">
                <a:latin typeface="Times New Roman" panose="02020603050405020304" pitchFamily="18" charset="0"/>
                <a:ea typeface="Calibri" panose="020F0502020204030204" pitchFamily="34" charset="0"/>
              </a:rPr>
              <a:t>Картограмма интенсивности на долгосрочный период в вечернее время</a:t>
            </a:r>
            <a:endParaRPr lang="ru-RU" sz="1200" dirty="0"/>
          </a:p>
        </p:txBody>
      </p:sp>
      <p:sp>
        <p:nvSpPr>
          <p:cNvPr id="2" name="Номер слайда 1"/>
          <p:cNvSpPr>
            <a:spLocks noGrp="1"/>
          </p:cNvSpPr>
          <p:nvPr>
            <p:ph type="sldNum" sz="quarter" idx="12"/>
          </p:nvPr>
        </p:nvSpPr>
        <p:spPr/>
        <p:txBody>
          <a:bodyPr/>
          <a:lstStyle/>
          <a:p>
            <a:fld id="{FE838723-FF53-456F-BAAC-0DCAD086AC8B}" type="slidenum">
              <a:rPr lang="ru-RU" smtClean="0"/>
              <a:t>31</a:t>
            </a:fld>
            <a:endParaRPr lang="ru-RU"/>
          </a:p>
        </p:txBody>
      </p:sp>
      <p:pic>
        <p:nvPicPr>
          <p:cNvPr id="3" name="Рисунок 2"/>
          <p:cNvPicPr>
            <a:picLocks noChangeAspect="1"/>
          </p:cNvPicPr>
          <p:nvPr/>
        </p:nvPicPr>
        <p:blipFill>
          <a:blip r:embed="rId3"/>
          <a:stretch>
            <a:fillRect/>
          </a:stretch>
        </p:blipFill>
        <p:spPr>
          <a:xfrm>
            <a:off x="868271" y="657337"/>
            <a:ext cx="4752975" cy="6064138"/>
          </a:xfrm>
          <a:prstGeom prst="rect">
            <a:avLst/>
          </a:prstGeom>
        </p:spPr>
      </p:pic>
      <p:pic>
        <p:nvPicPr>
          <p:cNvPr id="9" name="Рисунок 8"/>
          <p:cNvPicPr>
            <a:picLocks noChangeAspect="1"/>
          </p:cNvPicPr>
          <p:nvPr/>
        </p:nvPicPr>
        <p:blipFill>
          <a:blip r:embed="rId4"/>
          <a:stretch>
            <a:fillRect/>
          </a:stretch>
        </p:blipFill>
        <p:spPr>
          <a:xfrm>
            <a:off x="5997476" y="657337"/>
            <a:ext cx="4752975" cy="6064138"/>
          </a:xfrm>
          <a:prstGeom prst="rect">
            <a:avLst/>
          </a:prstGeom>
        </p:spPr>
      </p:pic>
    </p:spTree>
    <p:extLst>
      <p:ext uri="{BB962C8B-B14F-4D97-AF65-F5344CB8AC3E}">
        <p14:creationId xmlns:p14="http://schemas.microsoft.com/office/powerpoint/2010/main" val="21604270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9935" y="3602736"/>
            <a:ext cx="5437632" cy="3255264"/>
          </a:xfrm>
          <a:prstGeom prst="rect">
            <a:avLst/>
          </a:prstGeom>
        </p:spPr>
      </p:pic>
      <p:sp>
        <p:nvSpPr>
          <p:cNvPr id="7" name="Прямоугольник 6"/>
          <p:cNvSpPr/>
          <p:nvPr/>
        </p:nvSpPr>
        <p:spPr>
          <a:xfrm>
            <a:off x="1020367" y="230915"/>
            <a:ext cx="4932758" cy="461665"/>
          </a:xfrm>
          <a:prstGeom prst="rect">
            <a:avLst/>
          </a:prstGeom>
        </p:spPr>
        <p:txBody>
          <a:bodyPr wrap="square">
            <a:spAutoFit/>
          </a:bodyPr>
          <a:lstStyle/>
          <a:p>
            <a:pPr algn="ctr"/>
            <a:r>
              <a:rPr lang="ru-RU" sz="1200" dirty="0" smtClean="0">
                <a:latin typeface="Times New Roman" panose="02020603050405020304" pitchFamily="18" charset="0"/>
                <a:ea typeface="Calibri" panose="020F0502020204030204" pitchFamily="34" charset="0"/>
              </a:rPr>
              <a:t>Транспортная макромодель с мероприятиями по содержанию УДС на краткосрочный период</a:t>
            </a:r>
            <a:endParaRPr lang="ru-RU" sz="1200" dirty="0"/>
          </a:p>
        </p:txBody>
      </p:sp>
      <p:sp>
        <p:nvSpPr>
          <p:cNvPr id="8" name="Прямоугольник 7"/>
          <p:cNvSpPr/>
          <p:nvPr/>
        </p:nvSpPr>
        <p:spPr>
          <a:xfrm>
            <a:off x="6462754" y="230914"/>
            <a:ext cx="4932758" cy="461665"/>
          </a:xfrm>
          <a:prstGeom prst="rect">
            <a:avLst/>
          </a:prstGeom>
        </p:spPr>
        <p:txBody>
          <a:bodyPr wrap="square">
            <a:spAutoFit/>
          </a:bodyPr>
          <a:lstStyle/>
          <a:p>
            <a:pPr algn="ctr"/>
            <a:r>
              <a:rPr lang="ru-RU" sz="1200" dirty="0" smtClean="0">
                <a:latin typeface="Times New Roman" panose="02020603050405020304" pitchFamily="18" charset="0"/>
                <a:ea typeface="Calibri" panose="020F0502020204030204" pitchFamily="34" charset="0"/>
              </a:rPr>
              <a:t>Транспортная макромодель с мероприятиями по содержанию УДС на среднесрочный период</a:t>
            </a:r>
            <a:endParaRPr lang="ru-RU" sz="1200" dirty="0"/>
          </a:p>
        </p:txBody>
      </p:sp>
      <p:sp>
        <p:nvSpPr>
          <p:cNvPr id="2" name="Номер слайда 1"/>
          <p:cNvSpPr>
            <a:spLocks noGrp="1"/>
          </p:cNvSpPr>
          <p:nvPr>
            <p:ph type="sldNum" sz="quarter" idx="12"/>
          </p:nvPr>
        </p:nvSpPr>
        <p:spPr/>
        <p:txBody>
          <a:bodyPr/>
          <a:lstStyle/>
          <a:p>
            <a:fld id="{FE838723-FF53-456F-BAAC-0DCAD086AC8B}" type="slidenum">
              <a:rPr lang="ru-RU" smtClean="0"/>
              <a:t>32</a:t>
            </a:fld>
            <a:endParaRPr lang="ru-RU"/>
          </a:p>
        </p:txBody>
      </p:sp>
      <p:pic>
        <p:nvPicPr>
          <p:cNvPr id="3" name="Рисунок 2"/>
          <p:cNvPicPr>
            <a:picLocks noChangeAspect="1"/>
          </p:cNvPicPr>
          <p:nvPr/>
        </p:nvPicPr>
        <p:blipFill>
          <a:blip r:embed="rId3"/>
          <a:stretch>
            <a:fillRect/>
          </a:stretch>
        </p:blipFill>
        <p:spPr>
          <a:xfrm>
            <a:off x="1247487" y="692579"/>
            <a:ext cx="4381500" cy="5829300"/>
          </a:xfrm>
          <a:prstGeom prst="rect">
            <a:avLst/>
          </a:prstGeom>
        </p:spPr>
      </p:pic>
      <p:pic>
        <p:nvPicPr>
          <p:cNvPr id="4" name="Рисунок 3"/>
          <p:cNvPicPr>
            <a:picLocks noChangeAspect="1"/>
          </p:cNvPicPr>
          <p:nvPr/>
        </p:nvPicPr>
        <p:blipFill>
          <a:blip r:embed="rId4"/>
          <a:stretch>
            <a:fillRect/>
          </a:stretch>
        </p:blipFill>
        <p:spPr>
          <a:xfrm>
            <a:off x="6324600" y="692579"/>
            <a:ext cx="4572000" cy="6067425"/>
          </a:xfrm>
          <a:prstGeom prst="rect">
            <a:avLst/>
          </a:prstGeom>
        </p:spPr>
      </p:pic>
    </p:spTree>
    <p:extLst>
      <p:ext uri="{BB962C8B-B14F-4D97-AF65-F5344CB8AC3E}">
        <p14:creationId xmlns:p14="http://schemas.microsoft.com/office/powerpoint/2010/main" val="17271087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9935" y="3602736"/>
            <a:ext cx="5437632" cy="3255264"/>
          </a:xfrm>
          <a:prstGeom prst="rect">
            <a:avLst/>
          </a:prstGeom>
        </p:spPr>
      </p:pic>
      <p:sp>
        <p:nvSpPr>
          <p:cNvPr id="5" name="Прямоугольник 4"/>
          <p:cNvSpPr/>
          <p:nvPr/>
        </p:nvSpPr>
        <p:spPr>
          <a:xfrm>
            <a:off x="1020367" y="230915"/>
            <a:ext cx="4932758" cy="461665"/>
          </a:xfrm>
          <a:prstGeom prst="rect">
            <a:avLst/>
          </a:prstGeom>
        </p:spPr>
        <p:txBody>
          <a:bodyPr wrap="square">
            <a:spAutoFit/>
          </a:bodyPr>
          <a:lstStyle/>
          <a:p>
            <a:pPr algn="ctr"/>
            <a:r>
              <a:rPr lang="ru-RU" sz="1200" dirty="0" smtClean="0">
                <a:latin typeface="Times New Roman" panose="02020603050405020304" pitchFamily="18" charset="0"/>
                <a:ea typeface="Calibri" panose="020F0502020204030204" pitchFamily="34" charset="0"/>
              </a:rPr>
              <a:t>Транспортная макромодель с мероприятиями по содержанию УДС на долгосрочный период</a:t>
            </a:r>
            <a:endParaRPr lang="ru-RU" sz="1200" dirty="0"/>
          </a:p>
        </p:txBody>
      </p:sp>
      <p:sp>
        <p:nvSpPr>
          <p:cNvPr id="7" name="Прямоугольник 6"/>
          <p:cNvSpPr/>
          <p:nvPr/>
        </p:nvSpPr>
        <p:spPr>
          <a:xfrm>
            <a:off x="5743575" y="1560463"/>
            <a:ext cx="5534025" cy="2914965"/>
          </a:xfrm>
          <a:prstGeom prst="rect">
            <a:avLst/>
          </a:prstGeom>
        </p:spPr>
        <p:txBody>
          <a:bodyPr wrap="square">
            <a:spAutoFit/>
          </a:bodyPr>
          <a:lstStyle/>
          <a:p>
            <a:pPr indent="540000" algn="just">
              <a:lnSpc>
                <a:spcPct val="114000"/>
              </a:lnSpc>
            </a:pPr>
            <a:r>
              <a:rPr lang="ru-RU" dirty="0">
                <a:latin typeface="Times New Roman" panose="02020603050405020304" pitchFamily="18" charset="0"/>
                <a:ea typeface="Calibri" panose="020F0502020204030204" pitchFamily="34" charset="0"/>
              </a:rPr>
              <a:t>В качестве решений к разработанной макромодели инженерами были приняты мероприятия, которые позволят УДС </a:t>
            </a:r>
            <a:r>
              <a:rPr lang="ru-RU" dirty="0" err="1">
                <a:latin typeface="Times New Roman" panose="02020603050405020304" pitchFamily="18" charset="0"/>
                <a:ea typeface="Calibri" panose="020F0502020204030204" pitchFamily="34" charset="0"/>
              </a:rPr>
              <a:t>Карабашского</a:t>
            </a:r>
            <a:r>
              <a:rPr lang="ru-RU" dirty="0">
                <a:latin typeface="Times New Roman" panose="02020603050405020304" pitchFamily="18" charset="0"/>
                <a:ea typeface="Calibri" panose="020F0502020204030204" pitchFamily="34" charset="0"/>
              </a:rPr>
              <a:t> городского округа отвечать спросу на передвижения транспорта. Среди данных мероприятия является поддержание состояния проезжей части автомобильных дорог, нанесение дорожной разметки и состояния технических средств организации дорожного движения до нормативных показателей.</a:t>
            </a:r>
            <a:endParaRPr lang="ru-RU" dirty="0"/>
          </a:p>
        </p:txBody>
      </p:sp>
      <p:sp>
        <p:nvSpPr>
          <p:cNvPr id="2" name="Номер слайда 1"/>
          <p:cNvSpPr>
            <a:spLocks noGrp="1"/>
          </p:cNvSpPr>
          <p:nvPr>
            <p:ph type="sldNum" sz="quarter" idx="12"/>
          </p:nvPr>
        </p:nvSpPr>
        <p:spPr/>
        <p:txBody>
          <a:bodyPr/>
          <a:lstStyle/>
          <a:p>
            <a:fld id="{FE838723-FF53-456F-BAAC-0DCAD086AC8B}" type="slidenum">
              <a:rPr lang="ru-RU" smtClean="0"/>
              <a:t>33</a:t>
            </a:fld>
            <a:endParaRPr lang="ru-RU"/>
          </a:p>
        </p:txBody>
      </p:sp>
      <p:pic>
        <p:nvPicPr>
          <p:cNvPr id="8" name="Рисунок 7"/>
          <p:cNvPicPr>
            <a:picLocks noChangeAspect="1"/>
          </p:cNvPicPr>
          <p:nvPr/>
        </p:nvPicPr>
        <p:blipFill>
          <a:blip r:embed="rId3"/>
          <a:stretch>
            <a:fillRect/>
          </a:stretch>
        </p:blipFill>
        <p:spPr>
          <a:xfrm>
            <a:off x="877945" y="692580"/>
            <a:ext cx="4362450" cy="5753100"/>
          </a:xfrm>
          <a:prstGeom prst="rect">
            <a:avLst/>
          </a:prstGeom>
        </p:spPr>
      </p:pic>
    </p:spTree>
    <p:extLst>
      <p:ext uri="{BB962C8B-B14F-4D97-AF65-F5344CB8AC3E}">
        <p14:creationId xmlns:p14="http://schemas.microsoft.com/office/powerpoint/2010/main" val="16728715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4368" y="3602736"/>
            <a:ext cx="5437632" cy="3255264"/>
          </a:xfrm>
          <a:prstGeom prst="rect">
            <a:avLst/>
          </a:prstGeom>
        </p:spPr>
      </p:pic>
      <p:sp>
        <p:nvSpPr>
          <p:cNvPr id="7" name="Заголовок 1"/>
          <p:cNvSpPr>
            <a:spLocks noGrp="1"/>
          </p:cNvSpPr>
          <p:nvPr>
            <p:ph type="title"/>
          </p:nvPr>
        </p:nvSpPr>
        <p:spPr>
          <a:xfrm>
            <a:off x="876300" y="2550853"/>
            <a:ext cx="10744200" cy="1325563"/>
          </a:xfrm>
        </p:spPr>
        <p:txBody>
          <a:bodyPr>
            <a:noAutofit/>
          </a:bodyPr>
          <a:lstStyle/>
          <a:p>
            <a:pPr lvl="0" algn="ctr"/>
            <a:r>
              <a:rPr lang="ru-RU" b="1" dirty="0" smtClean="0">
                <a:latin typeface="Times New Roman" panose="02020603050405020304" pitchFamily="18" charset="0"/>
                <a:cs typeface="Times New Roman" panose="02020603050405020304" pitchFamily="18" charset="0"/>
              </a:rPr>
              <a:t>Этап №3 Разработка </a:t>
            </a:r>
            <a:r>
              <a:rPr lang="ru-RU" b="1" dirty="0">
                <a:latin typeface="Times New Roman" panose="02020603050405020304" pitchFamily="18" charset="0"/>
                <a:cs typeface="Times New Roman" panose="02020603050405020304" pitchFamily="18" charset="0"/>
              </a:rPr>
              <a:t>моделей ключевых транспортных узлов</a:t>
            </a:r>
            <a:endParaRPr lang="ru-RU"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FE838723-FF53-456F-BAAC-0DCAD086AC8B}" type="slidenum">
              <a:rPr lang="ru-RU" smtClean="0"/>
              <a:t>34</a:t>
            </a:fld>
            <a:endParaRPr lang="ru-RU"/>
          </a:p>
        </p:txBody>
      </p:sp>
    </p:spTree>
    <p:extLst>
      <p:ext uri="{BB962C8B-B14F-4D97-AF65-F5344CB8AC3E}">
        <p14:creationId xmlns:p14="http://schemas.microsoft.com/office/powerpoint/2010/main" val="27623291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4368" y="3602736"/>
            <a:ext cx="5437632" cy="3255264"/>
          </a:xfrm>
          <a:prstGeom prst="rect">
            <a:avLst/>
          </a:prstGeom>
        </p:spPr>
      </p:pic>
      <p:sp>
        <p:nvSpPr>
          <p:cNvPr id="2" name="Заголовок 1"/>
          <p:cNvSpPr>
            <a:spLocks noGrp="1"/>
          </p:cNvSpPr>
          <p:nvPr>
            <p:ph type="title"/>
          </p:nvPr>
        </p:nvSpPr>
        <p:spPr>
          <a:xfrm>
            <a:off x="2420391" y="87084"/>
            <a:ext cx="6677891" cy="1189355"/>
          </a:xfrm>
        </p:spPr>
        <p:txBody>
          <a:bodyPr>
            <a:normAutofit/>
          </a:bodyPr>
          <a:lstStyle/>
          <a:p>
            <a:r>
              <a:rPr lang="ru-RU" sz="3600" dirty="0" smtClean="0">
                <a:latin typeface="Times New Roman" panose="02020603050405020304" pitchFamily="18" charset="0"/>
                <a:cs typeface="Times New Roman" panose="02020603050405020304" pitchFamily="18" charset="0"/>
              </a:rPr>
              <a:t>Проблемные транспортные узлы</a:t>
            </a:r>
            <a:endParaRPr lang="ru-RU" sz="3600"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5759337" y="1556374"/>
            <a:ext cx="6127862" cy="2283382"/>
          </a:xfrm>
          <a:prstGeom prst="rect">
            <a:avLst/>
          </a:prstGeom>
        </p:spPr>
        <p:txBody>
          <a:bodyPr wrap="square">
            <a:spAutoFit/>
          </a:bodyPr>
          <a:lstStyle/>
          <a:p>
            <a:pPr indent="540000" algn="just">
              <a:lnSpc>
                <a:spcPct val="114000"/>
              </a:lnSpc>
            </a:pPr>
            <a:r>
              <a:rPr lang="ru-RU" dirty="0" smtClean="0">
                <a:latin typeface="Times New Roman" panose="02020603050405020304" pitchFamily="18" charset="0"/>
              </a:rPr>
              <a:t>После проведенных натурных обследований движения транспортных потоков и анализ уровня аварийности по </a:t>
            </a:r>
            <a:r>
              <a:rPr lang="ru-RU" dirty="0">
                <a:latin typeface="Times New Roman" panose="02020603050405020304" pitchFamily="18" charset="0"/>
              </a:rPr>
              <a:t>УДС </a:t>
            </a:r>
            <a:r>
              <a:rPr lang="ru-RU" dirty="0" err="1">
                <a:latin typeface="Times New Roman" panose="02020603050405020304" pitchFamily="18" charset="0"/>
              </a:rPr>
              <a:t>Карабашского</a:t>
            </a:r>
            <a:r>
              <a:rPr lang="ru-RU" dirty="0">
                <a:latin typeface="Times New Roman" panose="02020603050405020304" pitchFamily="18" charset="0"/>
              </a:rPr>
              <a:t> городского </a:t>
            </a:r>
            <a:r>
              <a:rPr lang="ru-RU" dirty="0" smtClean="0">
                <a:latin typeface="Times New Roman" panose="02020603050405020304" pitchFamily="18" charset="0"/>
              </a:rPr>
              <a:t>округа выявлены проблемные транспортные узлы, требующие мероприятий по повышению безопасности и организации дорожного движения. Мероприятия на данных транспортных узлах требуют внимания в краткосрочный период реализации.</a:t>
            </a:r>
            <a:endParaRPr lang="ru-RU" dirty="0"/>
          </a:p>
        </p:txBody>
      </p:sp>
      <p:sp>
        <p:nvSpPr>
          <p:cNvPr id="6" name="Прямоугольник 5"/>
          <p:cNvSpPr/>
          <p:nvPr/>
        </p:nvSpPr>
        <p:spPr>
          <a:xfrm>
            <a:off x="5657850" y="3979763"/>
            <a:ext cx="6096000" cy="2003625"/>
          </a:xfrm>
          <a:prstGeom prst="rect">
            <a:avLst/>
          </a:prstGeom>
        </p:spPr>
        <p:txBody>
          <a:bodyPr>
            <a:spAutoFit/>
          </a:bodyPr>
          <a:lstStyle/>
          <a:p>
            <a:pPr indent="450215" algn="just">
              <a:lnSpc>
                <a:spcPct val="115000"/>
              </a:lnSpc>
              <a:spcAft>
                <a:spcPts val="0"/>
              </a:spcAft>
              <a:tabLst>
                <a:tab pos="1257300" algn="l"/>
              </a:tabLst>
            </a:pPr>
            <a:r>
              <a:rPr lang="ru-RU"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В качестве разработки </a:t>
            </a:r>
            <a:r>
              <a:rPr lang="ru-RU"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мероприятий для моделей </a:t>
            </a:r>
            <a:r>
              <a:rPr lang="ru-RU"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ключевых транспортных узлов </a:t>
            </a:r>
            <a:r>
              <a:rPr lang="ru-RU"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будет </a:t>
            </a:r>
            <a:r>
              <a:rPr lang="ru-RU"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использовано имитационное моделирование на микроуровне для:</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tabLst>
                <a:tab pos="1257300" algn="l"/>
              </a:tabLst>
            </a:pPr>
            <a:r>
              <a:rPr lang="ru-RU" i="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перекресток ул. Пархоменко, 16 – Южный выезд;</a:t>
            </a:r>
            <a:endParaRPr lang="ru-RU" sz="1600"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tabLst>
                <a:tab pos="1257300" algn="l"/>
              </a:tabLst>
            </a:pPr>
            <a:r>
              <a:rPr lang="ru-RU" i="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по ул. Металлургов – нерегулируемые пешеходные переходы, в районе дома №11/1 и №13/1. </a:t>
            </a:r>
            <a:endParaRPr lang="ru-RU" sz="16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FE838723-FF53-456F-BAAC-0DCAD086AC8B}" type="slidenum">
              <a:rPr lang="ru-RU" smtClean="0"/>
              <a:t>35</a:t>
            </a:fld>
            <a:endParaRPr lang="ru-RU"/>
          </a:p>
        </p:txBody>
      </p:sp>
      <p:pic>
        <p:nvPicPr>
          <p:cNvPr id="9" name="Рисунок 8"/>
          <p:cNvPicPr>
            <a:picLocks noChangeAspect="1"/>
          </p:cNvPicPr>
          <p:nvPr/>
        </p:nvPicPr>
        <p:blipFill>
          <a:blip r:embed="rId3"/>
          <a:stretch>
            <a:fillRect/>
          </a:stretch>
        </p:blipFill>
        <p:spPr>
          <a:xfrm>
            <a:off x="906254" y="953681"/>
            <a:ext cx="4619625" cy="5772150"/>
          </a:xfrm>
          <a:prstGeom prst="rect">
            <a:avLst/>
          </a:prstGeom>
        </p:spPr>
      </p:pic>
    </p:spTree>
    <p:extLst>
      <p:ext uri="{BB962C8B-B14F-4D97-AF65-F5344CB8AC3E}">
        <p14:creationId xmlns:p14="http://schemas.microsoft.com/office/powerpoint/2010/main" val="40751541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4368" y="3602736"/>
            <a:ext cx="5437632" cy="3255264"/>
          </a:xfrm>
          <a:prstGeom prst="rect">
            <a:avLst/>
          </a:prstGeom>
        </p:spPr>
      </p:pic>
      <p:pic>
        <p:nvPicPr>
          <p:cNvPr id="4" name="Рисунок 3" descr="D:\Рабочий стол\Чертеж1-Модель.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2220" y="1128711"/>
            <a:ext cx="5602605" cy="4271964"/>
          </a:xfrm>
          <a:prstGeom prst="rect">
            <a:avLst/>
          </a:prstGeom>
          <a:noFill/>
          <a:ln>
            <a:noFill/>
          </a:ln>
        </p:spPr>
      </p:pic>
      <p:pic>
        <p:nvPicPr>
          <p:cNvPr id="6" name="Рисунок 5" descr="D:\Рабочий стол\12.png"/>
          <p:cNvPicPr/>
          <p:nvPr/>
        </p:nvPicPr>
        <p:blipFill rotWithShape="1">
          <a:blip r:embed="rId4" cstate="print">
            <a:extLst>
              <a:ext uri="{28A0092B-C50C-407E-A947-70E740481C1C}">
                <a14:useLocalDpi xmlns:a14="http://schemas.microsoft.com/office/drawing/2010/main" val="0"/>
              </a:ext>
            </a:extLst>
          </a:blip>
          <a:srcRect t="5345" b="4641"/>
          <a:stretch/>
        </p:blipFill>
        <p:spPr bwMode="auto">
          <a:xfrm>
            <a:off x="257175" y="1128711"/>
            <a:ext cx="6075045" cy="4271964"/>
          </a:xfrm>
          <a:prstGeom prst="rect">
            <a:avLst/>
          </a:prstGeom>
          <a:noFill/>
          <a:ln>
            <a:noFill/>
          </a:ln>
          <a:extLst>
            <a:ext uri="{53640926-AAD7-44D8-BBD7-CCE9431645EC}">
              <a14:shadowObscured xmlns:a14="http://schemas.microsoft.com/office/drawing/2010/main"/>
            </a:ext>
          </a:extLst>
        </p:spPr>
      </p:pic>
      <p:sp>
        <p:nvSpPr>
          <p:cNvPr id="7" name="Прямоугольник 6"/>
          <p:cNvSpPr/>
          <p:nvPr/>
        </p:nvSpPr>
        <p:spPr>
          <a:xfrm>
            <a:off x="828318" y="667046"/>
            <a:ext cx="4932758" cy="461665"/>
          </a:xfrm>
          <a:prstGeom prst="rect">
            <a:avLst/>
          </a:prstGeom>
        </p:spPr>
        <p:txBody>
          <a:bodyPr wrap="square">
            <a:spAutoFit/>
          </a:bodyPr>
          <a:lstStyle/>
          <a:p>
            <a:pPr algn="ctr"/>
            <a:r>
              <a:rPr lang="ru-RU" sz="1200" dirty="0" smtClean="0">
                <a:latin typeface="Times New Roman" panose="02020603050405020304" pitchFamily="18" charset="0"/>
                <a:ea typeface="Calibri" panose="020F0502020204030204" pitchFamily="34" charset="0"/>
              </a:rPr>
              <a:t>Визуализация участка улично-дорожной сети по ул. Металлургов                        с пешеходными переходами</a:t>
            </a:r>
            <a:endParaRPr lang="ru-RU" sz="1200" dirty="0"/>
          </a:p>
        </p:txBody>
      </p:sp>
      <p:sp>
        <p:nvSpPr>
          <p:cNvPr id="8" name="Прямоугольник 7"/>
          <p:cNvSpPr/>
          <p:nvPr/>
        </p:nvSpPr>
        <p:spPr>
          <a:xfrm>
            <a:off x="6667143" y="764315"/>
            <a:ext cx="4932758" cy="276999"/>
          </a:xfrm>
          <a:prstGeom prst="rect">
            <a:avLst/>
          </a:prstGeom>
        </p:spPr>
        <p:txBody>
          <a:bodyPr wrap="square">
            <a:spAutoFit/>
          </a:bodyPr>
          <a:lstStyle/>
          <a:p>
            <a:pPr algn="ctr"/>
            <a:r>
              <a:rPr lang="ru-RU" sz="1200" dirty="0" smtClean="0">
                <a:latin typeface="Times New Roman" panose="02020603050405020304" pitchFamily="18" charset="0"/>
                <a:ea typeface="Calibri" panose="020F0502020204030204" pitchFamily="34" charset="0"/>
              </a:rPr>
              <a:t>Визуализация транспортного узла ул. Пархоменко, 16 – Южный выезд </a:t>
            </a:r>
            <a:endParaRPr lang="ru-RU" sz="1200" dirty="0"/>
          </a:p>
        </p:txBody>
      </p:sp>
      <p:sp>
        <p:nvSpPr>
          <p:cNvPr id="2" name="Номер слайда 1"/>
          <p:cNvSpPr>
            <a:spLocks noGrp="1"/>
          </p:cNvSpPr>
          <p:nvPr>
            <p:ph type="sldNum" sz="quarter" idx="12"/>
          </p:nvPr>
        </p:nvSpPr>
        <p:spPr/>
        <p:txBody>
          <a:bodyPr/>
          <a:lstStyle/>
          <a:p>
            <a:fld id="{FE838723-FF53-456F-BAAC-0DCAD086AC8B}" type="slidenum">
              <a:rPr lang="ru-RU" smtClean="0"/>
              <a:t>36</a:t>
            </a:fld>
            <a:endParaRPr lang="ru-RU"/>
          </a:p>
        </p:txBody>
      </p:sp>
    </p:spTree>
    <p:extLst>
      <p:ext uri="{BB962C8B-B14F-4D97-AF65-F5344CB8AC3E}">
        <p14:creationId xmlns:p14="http://schemas.microsoft.com/office/powerpoint/2010/main" val="26632522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4368" y="3602736"/>
            <a:ext cx="5437632" cy="3255264"/>
          </a:xfrm>
          <a:prstGeom prst="rect">
            <a:avLst/>
          </a:prstGeom>
        </p:spPr>
      </p:pic>
      <p:sp>
        <p:nvSpPr>
          <p:cNvPr id="4" name="Прямоугольник 3"/>
          <p:cNvSpPr/>
          <p:nvPr/>
        </p:nvSpPr>
        <p:spPr>
          <a:xfrm>
            <a:off x="1528900" y="254387"/>
            <a:ext cx="9730423" cy="307777"/>
          </a:xfrm>
          <a:prstGeom prst="rect">
            <a:avLst/>
          </a:prstGeom>
        </p:spPr>
        <p:txBody>
          <a:bodyPr wrap="square">
            <a:spAutoFit/>
          </a:bodyPr>
          <a:lstStyle/>
          <a:p>
            <a:pPr algn="ctr"/>
            <a:r>
              <a:rPr lang="ru-RU" sz="1400" u="sng" dirty="0" smtClean="0">
                <a:latin typeface="Times New Roman" panose="02020603050405020304" pitchFamily="18" charset="0"/>
                <a:ea typeface="Calibri" panose="020F0502020204030204" pitchFamily="34" charset="0"/>
              </a:rPr>
              <a:t>Существующая и предлагаемая ситуация в микромодели </a:t>
            </a:r>
            <a:r>
              <a:rPr lang="en-US" sz="1400" u="sng" dirty="0" err="1">
                <a:latin typeface="Times New Roman" panose="02020603050405020304" pitchFamily="18" charset="0"/>
                <a:ea typeface="Calibri" panose="020F0502020204030204" pitchFamily="34" charset="0"/>
              </a:rPr>
              <a:t>A</a:t>
            </a:r>
            <a:r>
              <a:rPr lang="en-US" sz="1400" u="sng" dirty="0" err="1" smtClean="0">
                <a:latin typeface="Times New Roman" panose="02020603050405020304" pitchFamily="18" charset="0"/>
                <a:ea typeface="Calibri" panose="020F0502020204030204" pitchFamily="34" charset="0"/>
              </a:rPr>
              <a:t>imsun</a:t>
            </a:r>
            <a:r>
              <a:rPr lang="ru-RU" sz="1400" u="sng" dirty="0" smtClean="0">
                <a:latin typeface="Times New Roman" panose="02020603050405020304" pitchFamily="18" charset="0"/>
                <a:ea typeface="Calibri" panose="020F0502020204030204" pitchFamily="34" charset="0"/>
              </a:rPr>
              <a:t> для транспортного узла ул. Пархоменко, 16 – Южный выезд</a:t>
            </a:r>
            <a:endParaRPr lang="ru-RU" sz="1400" u="sng" dirty="0"/>
          </a:p>
        </p:txBody>
      </p:sp>
      <p:pic>
        <p:nvPicPr>
          <p:cNvPr id="5" name="Рисунок 4" descr="D:\Рабочий стол\Чертеж1-Модель.png"/>
          <p:cNvPicPr/>
          <p:nvPr/>
        </p:nvPicPr>
        <p:blipFill rotWithShape="1">
          <a:blip r:embed="rId3" cstate="print">
            <a:extLst>
              <a:ext uri="{28A0092B-C50C-407E-A947-70E740481C1C}">
                <a14:useLocalDpi xmlns:a14="http://schemas.microsoft.com/office/drawing/2010/main" val="0"/>
              </a:ext>
            </a:extLst>
          </a:blip>
          <a:srcRect l="1017" t="4359" r="1524" b="4808"/>
          <a:stretch/>
        </p:blipFill>
        <p:spPr bwMode="auto">
          <a:xfrm>
            <a:off x="1347153" y="763978"/>
            <a:ext cx="4701222" cy="3491928"/>
          </a:xfrm>
          <a:prstGeom prst="rect">
            <a:avLst/>
          </a:prstGeom>
          <a:noFill/>
          <a:ln>
            <a:noFill/>
          </a:ln>
          <a:extLst>
            <a:ext uri="{53640926-AAD7-44D8-BBD7-CCE9431645EC}">
              <a14:shadowObscured xmlns:a14="http://schemas.microsoft.com/office/drawing/2010/main"/>
            </a:ext>
          </a:extLst>
        </p:spPr>
      </p:pic>
      <p:pic>
        <p:nvPicPr>
          <p:cNvPr id="7" name="Рисунок 6"/>
          <p:cNvPicPr/>
          <p:nvPr/>
        </p:nvPicPr>
        <p:blipFill>
          <a:blip r:embed="rId4">
            <a:extLst>
              <a:ext uri="{28A0092B-C50C-407E-A947-70E740481C1C}">
                <a14:useLocalDpi xmlns:a14="http://schemas.microsoft.com/office/drawing/2010/main" val="0"/>
              </a:ext>
            </a:extLst>
          </a:blip>
          <a:srcRect/>
          <a:stretch>
            <a:fillRect/>
          </a:stretch>
        </p:blipFill>
        <p:spPr bwMode="auto">
          <a:xfrm>
            <a:off x="4553585" y="4780037"/>
            <a:ext cx="3220720" cy="1671320"/>
          </a:xfrm>
          <a:prstGeom prst="rect">
            <a:avLst/>
          </a:prstGeom>
          <a:noFill/>
          <a:ln>
            <a:noFill/>
          </a:ln>
        </p:spPr>
      </p:pic>
      <p:sp>
        <p:nvSpPr>
          <p:cNvPr id="8" name="Прямоугольник 7"/>
          <p:cNvSpPr/>
          <p:nvPr/>
        </p:nvSpPr>
        <p:spPr>
          <a:xfrm>
            <a:off x="3581996" y="6427429"/>
            <a:ext cx="4932758" cy="276999"/>
          </a:xfrm>
          <a:prstGeom prst="rect">
            <a:avLst/>
          </a:prstGeom>
        </p:spPr>
        <p:txBody>
          <a:bodyPr wrap="square">
            <a:spAutoFit/>
          </a:bodyPr>
          <a:lstStyle/>
          <a:p>
            <a:pPr algn="ctr"/>
            <a:r>
              <a:rPr lang="ru-RU" sz="1200" dirty="0" smtClean="0">
                <a:latin typeface="Times New Roman" panose="02020603050405020304" pitchFamily="18" charset="0"/>
                <a:ea typeface="Calibri" panose="020F0502020204030204" pitchFamily="34" charset="0"/>
              </a:rPr>
              <a:t>Диапазоны измерения интенсивности транспортных потоков</a:t>
            </a:r>
            <a:endParaRPr lang="ru-RU" sz="1200" dirty="0"/>
          </a:p>
        </p:txBody>
      </p:sp>
      <p:sp>
        <p:nvSpPr>
          <p:cNvPr id="11" name="Прямоугольник 10"/>
          <p:cNvSpPr/>
          <p:nvPr/>
        </p:nvSpPr>
        <p:spPr>
          <a:xfrm>
            <a:off x="1199417" y="4255906"/>
            <a:ext cx="4932758" cy="461665"/>
          </a:xfrm>
          <a:prstGeom prst="rect">
            <a:avLst/>
          </a:prstGeom>
        </p:spPr>
        <p:txBody>
          <a:bodyPr wrap="square">
            <a:spAutoFit/>
          </a:bodyPr>
          <a:lstStyle/>
          <a:p>
            <a:pPr algn="ctr"/>
            <a:r>
              <a:rPr lang="ru-RU" sz="1200" dirty="0" smtClean="0">
                <a:latin typeface="Times New Roman" panose="02020603050405020304" pitchFamily="18" charset="0"/>
                <a:ea typeface="Calibri" panose="020F0502020204030204" pitchFamily="34" charset="0"/>
              </a:rPr>
              <a:t>Фрагмент моделирования существующей ситуаций в виде картограммы интенсивности транспортных потоков</a:t>
            </a:r>
            <a:endParaRPr lang="ru-RU" sz="1200" dirty="0"/>
          </a:p>
        </p:txBody>
      </p:sp>
      <p:pic>
        <p:nvPicPr>
          <p:cNvPr id="12" name="Рисунок 11" descr="D:\Рабочий стол\Чертеж1-Модель.png"/>
          <p:cNvPicPr/>
          <p:nvPr/>
        </p:nvPicPr>
        <p:blipFill rotWithShape="1">
          <a:blip r:embed="rId5" cstate="print">
            <a:extLst>
              <a:ext uri="{28A0092B-C50C-407E-A947-70E740481C1C}">
                <a14:useLocalDpi xmlns:a14="http://schemas.microsoft.com/office/drawing/2010/main" val="0"/>
              </a:ext>
            </a:extLst>
          </a:blip>
          <a:srcRect l="2614" t="2361" r="2403" b="2830"/>
          <a:stretch/>
        </p:blipFill>
        <p:spPr bwMode="auto">
          <a:xfrm>
            <a:off x="6684746" y="747669"/>
            <a:ext cx="4586007" cy="3506468"/>
          </a:xfrm>
          <a:prstGeom prst="rect">
            <a:avLst/>
          </a:prstGeom>
          <a:noFill/>
          <a:ln>
            <a:noFill/>
          </a:ln>
          <a:extLst>
            <a:ext uri="{53640926-AAD7-44D8-BBD7-CCE9431645EC}">
              <a14:shadowObscured xmlns:a14="http://schemas.microsoft.com/office/drawing/2010/main"/>
            </a:ext>
          </a:extLst>
        </p:spPr>
      </p:pic>
      <p:sp>
        <p:nvSpPr>
          <p:cNvPr id="14" name="Прямоугольник 13"/>
          <p:cNvSpPr/>
          <p:nvPr/>
        </p:nvSpPr>
        <p:spPr>
          <a:xfrm>
            <a:off x="6511370" y="4254137"/>
            <a:ext cx="4932758" cy="461665"/>
          </a:xfrm>
          <a:prstGeom prst="rect">
            <a:avLst/>
          </a:prstGeom>
        </p:spPr>
        <p:txBody>
          <a:bodyPr wrap="square">
            <a:spAutoFit/>
          </a:bodyPr>
          <a:lstStyle/>
          <a:p>
            <a:pPr algn="ctr"/>
            <a:r>
              <a:rPr lang="ru-RU" sz="1200" dirty="0" smtClean="0">
                <a:latin typeface="Times New Roman" panose="02020603050405020304" pitchFamily="18" charset="0"/>
                <a:ea typeface="Calibri" panose="020F0502020204030204" pitchFamily="34" charset="0"/>
              </a:rPr>
              <a:t>Фрагмент моделирования предлагаемой ситуаций в виде картограммы интенсивности транспортных потоков</a:t>
            </a:r>
            <a:endParaRPr lang="ru-RU" sz="1200" dirty="0"/>
          </a:p>
        </p:txBody>
      </p:sp>
      <p:sp>
        <p:nvSpPr>
          <p:cNvPr id="2" name="Номер слайда 1"/>
          <p:cNvSpPr>
            <a:spLocks noGrp="1"/>
          </p:cNvSpPr>
          <p:nvPr>
            <p:ph type="sldNum" sz="quarter" idx="12"/>
          </p:nvPr>
        </p:nvSpPr>
        <p:spPr/>
        <p:txBody>
          <a:bodyPr/>
          <a:lstStyle/>
          <a:p>
            <a:fld id="{FE838723-FF53-456F-BAAC-0DCAD086AC8B}" type="slidenum">
              <a:rPr lang="ru-RU" smtClean="0"/>
              <a:t>37</a:t>
            </a:fld>
            <a:endParaRPr lang="ru-RU"/>
          </a:p>
        </p:txBody>
      </p:sp>
    </p:spTree>
    <p:extLst>
      <p:ext uri="{BB962C8B-B14F-4D97-AF65-F5344CB8AC3E}">
        <p14:creationId xmlns:p14="http://schemas.microsoft.com/office/powerpoint/2010/main" val="9221363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4368" y="3602736"/>
            <a:ext cx="5437632" cy="3255264"/>
          </a:xfrm>
          <a:prstGeom prst="rect">
            <a:avLst/>
          </a:prstGeom>
        </p:spPr>
      </p:pic>
      <p:pic>
        <p:nvPicPr>
          <p:cNvPr id="4" name="Рисунок 3"/>
          <p:cNvPicPr/>
          <p:nvPr/>
        </p:nvPicPr>
        <p:blipFill>
          <a:blip r:embed="rId3">
            <a:extLst>
              <a:ext uri="{28A0092B-C50C-407E-A947-70E740481C1C}">
                <a14:useLocalDpi xmlns:a14="http://schemas.microsoft.com/office/drawing/2010/main" val="0"/>
              </a:ext>
            </a:extLst>
          </a:blip>
          <a:srcRect/>
          <a:stretch>
            <a:fillRect/>
          </a:stretch>
        </p:blipFill>
        <p:spPr bwMode="auto">
          <a:xfrm>
            <a:off x="4467225" y="4724399"/>
            <a:ext cx="3059430" cy="1676789"/>
          </a:xfrm>
          <a:prstGeom prst="rect">
            <a:avLst/>
          </a:prstGeom>
          <a:noFill/>
          <a:ln>
            <a:noFill/>
          </a:ln>
        </p:spPr>
      </p:pic>
      <p:sp>
        <p:nvSpPr>
          <p:cNvPr id="5" name="Прямоугольник 4"/>
          <p:cNvSpPr/>
          <p:nvPr/>
        </p:nvSpPr>
        <p:spPr>
          <a:xfrm>
            <a:off x="3448646" y="6332159"/>
            <a:ext cx="4932758" cy="276999"/>
          </a:xfrm>
          <a:prstGeom prst="rect">
            <a:avLst/>
          </a:prstGeom>
        </p:spPr>
        <p:txBody>
          <a:bodyPr wrap="square">
            <a:spAutoFit/>
          </a:bodyPr>
          <a:lstStyle/>
          <a:p>
            <a:pPr algn="ctr"/>
            <a:r>
              <a:rPr lang="ru-RU" sz="1200" dirty="0" smtClean="0">
                <a:latin typeface="Times New Roman" panose="02020603050405020304" pitchFamily="18" charset="0"/>
                <a:ea typeface="Calibri" panose="020F0502020204030204" pitchFamily="34" charset="0"/>
              </a:rPr>
              <a:t>Диапазоны измерения скорости транспортных потоков</a:t>
            </a:r>
            <a:endParaRPr lang="ru-RU" sz="1200" dirty="0"/>
          </a:p>
        </p:txBody>
      </p:sp>
      <p:sp>
        <p:nvSpPr>
          <p:cNvPr id="6" name="Прямоугольник 5"/>
          <p:cNvSpPr/>
          <p:nvPr/>
        </p:nvSpPr>
        <p:spPr>
          <a:xfrm>
            <a:off x="1528900" y="254387"/>
            <a:ext cx="9730423" cy="307777"/>
          </a:xfrm>
          <a:prstGeom prst="rect">
            <a:avLst/>
          </a:prstGeom>
        </p:spPr>
        <p:txBody>
          <a:bodyPr wrap="square">
            <a:spAutoFit/>
          </a:bodyPr>
          <a:lstStyle/>
          <a:p>
            <a:pPr algn="ctr"/>
            <a:r>
              <a:rPr lang="ru-RU" sz="1400" u="sng" dirty="0" smtClean="0">
                <a:latin typeface="Times New Roman" panose="02020603050405020304" pitchFamily="18" charset="0"/>
                <a:ea typeface="Calibri" panose="020F0502020204030204" pitchFamily="34" charset="0"/>
              </a:rPr>
              <a:t>Существующая и предлагаемая ситуация в микромодели </a:t>
            </a:r>
            <a:r>
              <a:rPr lang="en-US" sz="1400" u="sng" dirty="0" err="1">
                <a:latin typeface="Times New Roman" panose="02020603050405020304" pitchFamily="18" charset="0"/>
                <a:ea typeface="Calibri" panose="020F0502020204030204" pitchFamily="34" charset="0"/>
              </a:rPr>
              <a:t>A</a:t>
            </a:r>
            <a:r>
              <a:rPr lang="en-US" sz="1400" u="sng" dirty="0" err="1" smtClean="0">
                <a:latin typeface="Times New Roman" panose="02020603050405020304" pitchFamily="18" charset="0"/>
                <a:ea typeface="Calibri" panose="020F0502020204030204" pitchFamily="34" charset="0"/>
              </a:rPr>
              <a:t>imsun</a:t>
            </a:r>
            <a:r>
              <a:rPr lang="ru-RU" sz="1400" u="sng" dirty="0" smtClean="0">
                <a:latin typeface="Times New Roman" panose="02020603050405020304" pitchFamily="18" charset="0"/>
                <a:ea typeface="Calibri" panose="020F0502020204030204" pitchFamily="34" charset="0"/>
              </a:rPr>
              <a:t> для транспортного узла ул. Пархоменко, 16 – Южный выезд</a:t>
            </a:r>
            <a:endParaRPr lang="ru-RU" sz="1400" u="sng" dirty="0"/>
          </a:p>
        </p:txBody>
      </p:sp>
      <p:pic>
        <p:nvPicPr>
          <p:cNvPr id="7" name="Рисунок 6" descr="D:\Рабочий стол\Чертеж1-Модель.png"/>
          <p:cNvPicPr/>
          <p:nvPr/>
        </p:nvPicPr>
        <p:blipFill rotWithShape="1">
          <a:blip r:embed="rId4" cstate="print">
            <a:extLst>
              <a:ext uri="{28A0092B-C50C-407E-A947-70E740481C1C}">
                <a14:useLocalDpi xmlns:a14="http://schemas.microsoft.com/office/drawing/2010/main" val="0"/>
              </a:ext>
            </a:extLst>
          </a:blip>
          <a:srcRect l="1162" t="6902" r="1828" b="6458"/>
          <a:stretch/>
        </p:blipFill>
        <p:spPr bwMode="auto">
          <a:xfrm>
            <a:off x="866775" y="800100"/>
            <a:ext cx="4738052" cy="3333498"/>
          </a:xfrm>
          <a:prstGeom prst="rect">
            <a:avLst/>
          </a:prstGeom>
          <a:noFill/>
          <a:ln>
            <a:noFill/>
          </a:ln>
          <a:extLst>
            <a:ext uri="{53640926-AAD7-44D8-BBD7-CCE9431645EC}">
              <a14:shadowObscured xmlns:a14="http://schemas.microsoft.com/office/drawing/2010/main"/>
            </a:ext>
          </a:extLst>
        </p:spPr>
      </p:pic>
      <p:pic>
        <p:nvPicPr>
          <p:cNvPr id="8" name="Рисунок 7" descr="D:\Рабочий стол\Чертеж1-Модель.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6941" y="803635"/>
            <a:ext cx="4452382" cy="3409950"/>
          </a:xfrm>
          <a:prstGeom prst="rect">
            <a:avLst/>
          </a:prstGeom>
          <a:noFill/>
          <a:ln>
            <a:noFill/>
          </a:ln>
        </p:spPr>
      </p:pic>
      <p:sp>
        <p:nvSpPr>
          <p:cNvPr id="9" name="Прямоугольник 8"/>
          <p:cNvSpPr/>
          <p:nvPr/>
        </p:nvSpPr>
        <p:spPr>
          <a:xfrm>
            <a:off x="769422" y="4133598"/>
            <a:ext cx="4932758" cy="461665"/>
          </a:xfrm>
          <a:prstGeom prst="rect">
            <a:avLst/>
          </a:prstGeom>
        </p:spPr>
        <p:txBody>
          <a:bodyPr wrap="square">
            <a:spAutoFit/>
          </a:bodyPr>
          <a:lstStyle/>
          <a:p>
            <a:pPr algn="ctr"/>
            <a:r>
              <a:rPr lang="ru-RU" sz="1200" dirty="0" smtClean="0">
                <a:latin typeface="Times New Roman" panose="02020603050405020304" pitchFamily="18" charset="0"/>
                <a:ea typeface="Calibri" panose="020F0502020204030204" pitchFamily="34" charset="0"/>
              </a:rPr>
              <a:t>Фрагмент моделирования существующей ситуаций в виде картограммы скорости транспортных потоков</a:t>
            </a:r>
            <a:endParaRPr lang="ru-RU" sz="1200" dirty="0"/>
          </a:p>
        </p:txBody>
      </p:sp>
      <p:sp>
        <p:nvSpPr>
          <p:cNvPr id="10" name="Прямоугольник 9"/>
          <p:cNvSpPr/>
          <p:nvPr/>
        </p:nvSpPr>
        <p:spPr>
          <a:xfrm>
            <a:off x="6703497" y="4140701"/>
            <a:ext cx="4932758" cy="461665"/>
          </a:xfrm>
          <a:prstGeom prst="rect">
            <a:avLst/>
          </a:prstGeom>
        </p:spPr>
        <p:txBody>
          <a:bodyPr wrap="square">
            <a:spAutoFit/>
          </a:bodyPr>
          <a:lstStyle/>
          <a:p>
            <a:pPr algn="ctr"/>
            <a:r>
              <a:rPr lang="ru-RU" sz="1200" dirty="0" smtClean="0">
                <a:latin typeface="Times New Roman" panose="02020603050405020304" pitchFamily="18" charset="0"/>
                <a:ea typeface="Calibri" panose="020F0502020204030204" pitchFamily="34" charset="0"/>
              </a:rPr>
              <a:t>Фрагмент моделирования предлагаемой ситуаций в виде картограммы скорости транспортных потоков</a:t>
            </a:r>
            <a:endParaRPr lang="ru-RU" sz="1200" dirty="0"/>
          </a:p>
        </p:txBody>
      </p:sp>
      <p:sp>
        <p:nvSpPr>
          <p:cNvPr id="2" name="Номер слайда 1"/>
          <p:cNvSpPr>
            <a:spLocks noGrp="1"/>
          </p:cNvSpPr>
          <p:nvPr>
            <p:ph type="sldNum" sz="quarter" idx="12"/>
          </p:nvPr>
        </p:nvSpPr>
        <p:spPr/>
        <p:txBody>
          <a:bodyPr/>
          <a:lstStyle/>
          <a:p>
            <a:fld id="{FE838723-FF53-456F-BAAC-0DCAD086AC8B}" type="slidenum">
              <a:rPr lang="ru-RU" smtClean="0"/>
              <a:t>38</a:t>
            </a:fld>
            <a:endParaRPr lang="ru-RU"/>
          </a:p>
        </p:txBody>
      </p:sp>
    </p:spTree>
    <p:extLst>
      <p:ext uri="{BB962C8B-B14F-4D97-AF65-F5344CB8AC3E}">
        <p14:creationId xmlns:p14="http://schemas.microsoft.com/office/powerpoint/2010/main" val="4438255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t="15272" b="14061"/>
          <a:stretch/>
        </p:blipFill>
        <p:spPr>
          <a:xfrm>
            <a:off x="1131326" y="1254960"/>
            <a:ext cx="9713207" cy="4846320"/>
          </a:xfrm>
          <a:prstGeom prst="rect">
            <a:avLst/>
          </a:prstGeom>
        </p:spPr>
      </p:pic>
      <p:sp>
        <p:nvSpPr>
          <p:cNvPr id="5" name="Прямоугольник 4"/>
          <p:cNvSpPr/>
          <p:nvPr/>
        </p:nvSpPr>
        <p:spPr>
          <a:xfrm>
            <a:off x="1528900" y="254387"/>
            <a:ext cx="9730423" cy="307777"/>
          </a:xfrm>
          <a:prstGeom prst="rect">
            <a:avLst/>
          </a:prstGeom>
        </p:spPr>
        <p:txBody>
          <a:bodyPr wrap="square">
            <a:spAutoFit/>
          </a:bodyPr>
          <a:lstStyle/>
          <a:p>
            <a:pPr algn="ctr"/>
            <a:r>
              <a:rPr lang="ru-RU" sz="1400" u="sng" dirty="0" smtClean="0">
                <a:latin typeface="Times New Roman" panose="02020603050405020304" pitchFamily="18" charset="0"/>
                <a:ea typeface="Calibri" panose="020F0502020204030204" pitchFamily="34" charset="0"/>
              </a:rPr>
              <a:t>Существующая и предлагаемая ситуация в микромодели </a:t>
            </a:r>
            <a:r>
              <a:rPr lang="en-US" sz="1400" u="sng" dirty="0" err="1">
                <a:latin typeface="Times New Roman" panose="02020603050405020304" pitchFamily="18" charset="0"/>
                <a:ea typeface="Calibri" panose="020F0502020204030204" pitchFamily="34" charset="0"/>
              </a:rPr>
              <a:t>A</a:t>
            </a:r>
            <a:r>
              <a:rPr lang="en-US" sz="1400" u="sng" dirty="0" err="1" smtClean="0">
                <a:latin typeface="Times New Roman" panose="02020603050405020304" pitchFamily="18" charset="0"/>
                <a:ea typeface="Calibri" panose="020F0502020204030204" pitchFamily="34" charset="0"/>
              </a:rPr>
              <a:t>imsun</a:t>
            </a:r>
            <a:r>
              <a:rPr lang="ru-RU" sz="1400" u="sng" dirty="0" smtClean="0">
                <a:latin typeface="Times New Roman" panose="02020603050405020304" pitchFamily="18" charset="0"/>
                <a:ea typeface="Calibri" panose="020F0502020204030204" pitchFamily="34" charset="0"/>
              </a:rPr>
              <a:t> для транспортного узла ул. Пархоменко, 16 – Южный выезд</a:t>
            </a:r>
            <a:endParaRPr lang="ru-RU" sz="1400" u="sng" dirty="0"/>
          </a:p>
        </p:txBody>
      </p:sp>
      <p:sp>
        <p:nvSpPr>
          <p:cNvPr id="7" name="Прямоугольник 6"/>
          <p:cNvSpPr/>
          <p:nvPr/>
        </p:nvSpPr>
        <p:spPr>
          <a:xfrm>
            <a:off x="2750576" y="817234"/>
            <a:ext cx="7506661" cy="276999"/>
          </a:xfrm>
          <a:prstGeom prst="rect">
            <a:avLst/>
          </a:prstGeom>
        </p:spPr>
        <p:txBody>
          <a:bodyPr wrap="square">
            <a:spAutoFit/>
          </a:bodyPr>
          <a:lstStyle/>
          <a:p>
            <a:pPr algn="ctr"/>
            <a:r>
              <a:rPr lang="ru-RU" sz="1200" dirty="0" smtClean="0">
                <a:latin typeface="Times New Roman" panose="02020603050405020304" pitchFamily="18" charset="0"/>
                <a:ea typeface="Calibri" panose="020F0502020204030204" pitchFamily="34" charset="0"/>
              </a:rPr>
              <a:t>При введение светофорного регулировании на перекрестке предлагается разработать схему </a:t>
            </a:r>
            <a:r>
              <a:rPr lang="ru-RU" sz="1200" dirty="0" err="1" smtClean="0">
                <a:latin typeface="Times New Roman" panose="02020603050405020304" pitchFamily="18" charset="0"/>
                <a:ea typeface="Calibri" panose="020F0502020204030204" pitchFamily="34" charset="0"/>
              </a:rPr>
              <a:t>пофазного</a:t>
            </a:r>
            <a:r>
              <a:rPr lang="ru-RU" sz="1200" dirty="0" smtClean="0">
                <a:latin typeface="Times New Roman" panose="02020603050405020304" pitchFamily="18" charset="0"/>
                <a:ea typeface="Calibri" panose="020F0502020204030204" pitchFamily="34" charset="0"/>
              </a:rPr>
              <a:t> разъезда. </a:t>
            </a:r>
            <a:endParaRPr lang="ru-RU" sz="1200" dirty="0"/>
          </a:p>
        </p:txBody>
      </p:sp>
      <p:sp>
        <p:nvSpPr>
          <p:cNvPr id="2" name="Номер слайда 1"/>
          <p:cNvSpPr>
            <a:spLocks noGrp="1"/>
          </p:cNvSpPr>
          <p:nvPr>
            <p:ph type="sldNum" sz="quarter" idx="12"/>
          </p:nvPr>
        </p:nvSpPr>
        <p:spPr/>
        <p:txBody>
          <a:bodyPr/>
          <a:lstStyle/>
          <a:p>
            <a:fld id="{FE838723-FF53-456F-BAAC-0DCAD086AC8B}" type="slidenum">
              <a:rPr lang="ru-RU" smtClean="0"/>
              <a:t>39</a:t>
            </a:fld>
            <a:endParaRPr lang="ru-RU"/>
          </a:p>
        </p:txBody>
      </p:sp>
    </p:spTree>
    <p:extLst>
      <p:ext uri="{BB962C8B-B14F-4D97-AF65-F5344CB8AC3E}">
        <p14:creationId xmlns:p14="http://schemas.microsoft.com/office/powerpoint/2010/main" val="30151637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7087" y="2584624"/>
            <a:ext cx="10515600" cy="1325563"/>
          </a:xfrm>
        </p:spPr>
        <p:txBody>
          <a:bodyPr/>
          <a:lstStyle/>
          <a:p>
            <a:r>
              <a:rPr lang="ru-RU" b="1" dirty="0" smtClean="0">
                <a:latin typeface="Times New Roman" panose="02020603050405020304" pitchFamily="18" charset="0"/>
                <a:cs typeface="Times New Roman" panose="02020603050405020304" pitchFamily="18" charset="0"/>
              </a:rPr>
              <a:t>Этап №1 Сбор и анализ исходных данных</a:t>
            </a:r>
            <a:endParaRPr lang="ru-RU"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9935" y="3602736"/>
            <a:ext cx="5437632" cy="3255264"/>
          </a:xfrm>
          <a:prstGeom prst="rect">
            <a:avLst/>
          </a:prstGeom>
        </p:spPr>
      </p:pic>
      <p:sp>
        <p:nvSpPr>
          <p:cNvPr id="3" name="Номер слайда 2"/>
          <p:cNvSpPr>
            <a:spLocks noGrp="1"/>
          </p:cNvSpPr>
          <p:nvPr>
            <p:ph type="sldNum" sz="quarter" idx="12"/>
          </p:nvPr>
        </p:nvSpPr>
        <p:spPr/>
        <p:txBody>
          <a:bodyPr/>
          <a:lstStyle/>
          <a:p>
            <a:fld id="{FE838723-FF53-456F-BAAC-0DCAD086AC8B}" type="slidenum">
              <a:rPr lang="ru-RU" smtClean="0"/>
              <a:t>4</a:t>
            </a:fld>
            <a:endParaRPr lang="ru-RU"/>
          </a:p>
        </p:txBody>
      </p:sp>
    </p:spTree>
    <p:extLst>
      <p:ext uri="{BB962C8B-B14F-4D97-AF65-F5344CB8AC3E}">
        <p14:creationId xmlns:p14="http://schemas.microsoft.com/office/powerpoint/2010/main" val="3406902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4368" y="3602736"/>
            <a:ext cx="5437632" cy="3255264"/>
          </a:xfrm>
          <a:prstGeom prst="rect">
            <a:avLst/>
          </a:prstGeom>
        </p:spPr>
      </p:pic>
      <p:graphicFrame>
        <p:nvGraphicFramePr>
          <p:cNvPr id="5" name="Таблица 4"/>
          <p:cNvGraphicFramePr>
            <a:graphicFrameLocks noGrp="1"/>
          </p:cNvGraphicFramePr>
          <p:nvPr>
            <p:extLst>
              <p:ext uri="{D42A27DB-BD31-4B8C-83A1-F6EECF244321}">
                <p14:modId xmlns:p14="http://schemas.microsoft.com/office/powerpoint/2010/main" val="2534676066"/>
              </p:ext>
            </p:extLst>
          </p:nvPr>
        </p:nvGraphicFramePr>
        <p:xfrm>
          <a:off x="5844699" y="1196288"/>
          <a:ext cx="5876002" cy="2661336"/>
        </p:xfrm>
        <a:graphic>
          <a:graphicData uri="http://schemas.openxmlformats.org/drawingml/2006/table">
            <a:tbl>
              <a:tblPr firstRow="1" firstCol="1" bandRow="1"/>
              <a:tblGrid>
                <a:gridCol w="2937372">
                  <a:extLst>
                    <a:ext uri="{9D8B030D-6E8A-4147-A177-3AD203B41FA5}">
                      <a16:colId xmlns:a16="http://schemas.microsoft.com/office/drawing/2014/main" val="1382931254"/>
                    </a:ext>
                  </a:extLst>
                </a:gridCol>
                <a:gridCol w="1514888">
                  <a:extLst>
                    <a:ext uri="{9D8B030D-6E8A-4147-A177-3AD203B41FA5}">
                      <a16:colId xmlns:a16="http://schemas.microsoft.com/office/drawing/2014/main" val="3344906845"/>
                    </a:ext>
                  </a:extLst>
                </a:gridCol>
                <a:gridCol w="1423742">
                  <a:extLst>
                    <a:ext uri="{9D8B030D-6E8A-4147-A177-3AD203B41FA5}">
                      <a16:colId xmlns:a16="http://schemas.microsoft.com/office/drawing/2014/main" val="2193606685"/>
                    </a:ext>
                  </a:extLst>
                </a:gridCol>
              </a:tblGrid>
              <a:tr h="295704">
                <a:tc rowSpan="2">
                  <a:txBody>
                    <a:bodyPr/>
                    <a:lstStyle/>
                    <a:p>
                      <a:pPr algn="ctr">
                        <a:lnSpc>
                          <a:spcPct val="115000"/>
                        </a:lnSpc>
                        <a:spcAft>
                          <a:spcPts val="0"/>
                        </a:spcAft>
                        <a:tabLst>
                          <a:tab pos="1257300" algn="l"/>
                        </a:tabLst>
                      </a:pPr>
                      <a:r>
                        <a:rPr lang="ru-RU" sz="1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Показатели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tabLst>
                          <a:tab pos="1257300" algn="l"/>
                        </a:tabLst>
                      </a:pPr>
                      <a:r>
                        <a:rPr lang="ru-RU" sz="1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Схема ОДД</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2896762000"/>
                  </a:ext>
                </a:extLst>
              </a:tr>
              <a:tr h="295704">
                <a:tc vMerge="1">
                  <a:txBody>
                    <a:bodyPr/>
                    <a:lstStyle/>
                    <a:p>
                      <a:endParaRPr lang="ru-RU"/>
                    </a:p>
                  </a:txBody>
                  <a:tcPr/>
                </a:tc>
                <a:tc>
                  <a:txBody>
                    <a:bodyPr/>
                    <a:lstStyle/>
                    <a:p>
                      <a:pPr algn="ctr">
                        <a:lnSpc>
                          <a:spcPct val="115000"/>
                        </a:lnSpc>
                        <a:spcAft>
                          <a:spcPts val="0"/>
                        </a:spcAft>
                        <a:tabLst>
                          <a:tab pos="1257300" algn="l"/>
                        </a:tabLst>
                      </a:pPr>
                      <a:r>
                        <a:rPr lang="ru-RU" sz="10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Существующая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257300" algn="l"/>
                        </a:tabLst>
                      </a:pPr>
                      <a:r>
                        <a:rPr lang="ru-RU" sz="10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Предлагаемая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1314294"/>
                  </a:ext>
                </a:extLst>
              </a:tr>
              <a:tr h="295704">
                <a:tc>
                  <a:txBody>
                    <a:bodyPr/>
                    <a:lstStyle/>
                    <a:p>
                      <a:pPr algn="just">
                        <a:lnSpc>
                          <a:spcPct val="115000"/>
                        </a:lnSpc>
                        <a:spcAft>
                          <a:spcPts val="0"/>
                        </a:spcAft>
                        <a:tabLst>
                          <a:tab pos="1257300" algn="l"/>
                        </a:tabLst>
                      </a:pPr>
                      <a:r>
                        <a:rPr lang="ru-RU" sz="1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Время в пути, с./км</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257300" algn="l"/>
                        </a:tabLst>
                      </a:pPr>
                      <a:r>
                        <a:rPr lang="ru-RU" sz="10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60.05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257300" algn="l"/>
                        </a:tabLst>
                      </a:pPr>
                      <a:r>
                        <a:rPr lang="ru-RU" sz="10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63.14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1337288"/>
                  </a:ext>
                </a:extLst>
              </a:tr>
              <a:tr h="295704">
                <a:tc>
                  <a:txBody>
                    <a:bodyPr/>
                    <a:lstStyle/>
                    <a:p>
                      <a:pPr algn="just">
                        <a:lnSpc>
                          <a:spcPct val="115000"/>
                        </a:lnSpc>
                        <a:spcAft>
                          <a:spcPts val="0"/>
                        </a:spcAft>
                        <a:tabLst>
                          <a:tab pos="1257300" algn="l"/>
                        </a:tabLst>
                      </a:pPr>
                      <a:r>
                        <a:rPr lang="ru-RU" sz="10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Время задержки, с./км</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257300" algn="l"/>
                        </a:tabLst>
                      </a:pPr>
                      <a:r>
                        <a:rPr lang="ru-RU" sz="10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3.52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257300" algn="l"/>
                        </a:tabLst>
                      </a:pPr>
                      <a:r>
                        <a:rPr lang="ru-RU" sz="10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6.60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7880090"/>
                  </a:ext>
                </a:extLst>
              </a:tr>
              <a:tr h="295704">
                <a:tc>
                  <a:txBody>
                    <a:bodyPr/>
                    <a:lstStyle/>
                    <a:p>
                      <a:pPr algn="just">
                        <a:lnSpc>
                          <a:spcPct val="115000"/>
                        </a:lnSpc>
                        <a:spcAft>
                          <a:spcPts val="0"/>
                        </a:spcAft>
                        <a:tabLst>
                          <a:tab pos="1257300" algn="l"/>
                        </a:tabLst>
                      </a:pPr>
                      <a:r>
                        <a:rPr lang="ru-RU" sz="10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Плотность, авт./км</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257300" algn="l"/>
                        </a:tabLst>
                      </a:pPr>
                      <a:r>
                        <a:rPr lang="ru-RU" sz="10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5.40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257300" algn="l"/>
                        </a:tabLst>
                      </a:pPr>
                      <a:r>
                        <a:rPr lang="ru-RU" sz="10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5.62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4946489"/>
                  </a:ext>
                </a:extLst>
              </a:tr>
              <a:tr h="295704">
                <a:tc>
                  <a:txBody>
                    <a:bodyPr/>
                    <a:lstStyle/>
                    <a:p>
                      <a:pPr algn="just">
                        <a:lnSpc>
                          <a:spcPct val="115000"/>
                        </a:lnSpc>
                        <a:spcAft>
                          <a:spcPts val="0"/>
                        </a:spcAft>
                        <a:tabLst>
                          <a:tab pos="1257300" algn="l"/>
                        </a:tabLst>
                      </a:pPr>
                      <a:r>
                        <a:rPr lang="ru-RU" sz="10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Средняя скорость транспортного узла, км/ч</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257300" algn="l"/>
                        </a:tabLst>
                      </a:pPr>
                      <a:r>
                        <a:rPr lang="ru-RU" sz="10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50.6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257300" algn="l"/>
                        </a:tabLst>
                      </a:pPr>
                      <a:r>
                        <a:rPr lang="ru-RU" sz="10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41.8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095728"/>
                  </a:ext>
                </a:extLst>
              </a:tr>
              <a:tr h="295704">
                <a:tc>
                  <a:txBody>
                    <a:bodyPr/>
                    <a:lstStyle/>
                    <a:p>
                      <a:pPr algn="just">
                        <a:lnSpc>
                          <a:spcPct val="115000"/>
                        </a:lnSpc>
                        <a:spcAft>
                          <a:spcPts val="0"/>
                        </a:spcAft>
                        <a:tabLst>
                          <a:tab pos="1257300" algn="l"/>
                        </a:tabLst>
                      </a:pPr>
                      <a:r>
                        <a:rPr lang="ru-RU" sz="10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Длина очереди затора, м</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257300" algn="l"/>
                        </a:tabLst>
                      </a:pPr>
                      <a:r>
                        <a:rPr lang="ru-RU" sz="10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257300" algn="l"/>
                        </a:tabLst>
                      </a:pPr>
                      <a:r>
                        <a:rPr lang="ru-RU" sz="10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1543079"/>
                  </a:ext>
                </a:extLst>
              </a:tr>
              <a:tr h="295704">
                <a:tc>
                  <a:txBody>
                    <a:bodyPr/>
                    <a:lstStyle/>
                    <a:p>
                      <a:pPr algn="just">
                        <a:lnSpc>
                          <a:spcPct val="115000"/>
                        </a:lnSpc>
                        <a:spcAft>
                          <a:spcPts val="0"/>
                        </a:spcAft>
                        <a:tabLst>
                          <a:tab pos="1257300" algn="l"/>
                        </a:tabLst>
                      </a:pPr>
                      <a:r>
                        <a:rPr lang="ru-RU" sz="10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Выброс вредных веществ СО</a:t>
                      </a:r>
                      <a:r>
                        <a:rPr lang="ru-RU" sz="1000" baseline="-250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2</a:t>
                      </a:r>
                      <a:r>
                        <a:rPr lang="ru-RU" sz="10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г/км</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257300" algn="l"/>
                        </a:tabLst>
                      </a:pPr>
                      <a:r>
                        <a:rPr lang="ru-RU" sz="10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52632.20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257300" algn="l"/>
                        </a:tabLst>
                      </a:pPr>
                      <a:r>
                        <a:rPr lang="ru-RU" sz="10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54513.91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3490702"/>
                  </a:ext>
                </a:extLst>
              </a:tr>
              <a:tr h="295704">
                <a:tc>
                  <a:txBody>
                    <a:bodyPr/>
                    <a:lstStyle/>
                    <a:p>
                      <a:pPr algn="just">
                        <a:lnSpc>
                          <a:spcPct val="115000"/>
                        </a:lnSpc>
                        <a:spcAft>
                          <a:spcPts val="0"/>
                        </a:spcAft>
                        <a:tabLst>
                          <a:tab pos="1257300" algn="l"/>
                        </a:tabLst>
                      </a:pPr>
                      <a:r>
                        <a:rPr lang="ru-RU" sz="1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Выброс вредных веществ </a:t>
                      </a:r>
                      <a:r>
                        <a:rPr lang="en-US" sz="1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NO</a:t>
                      </a:r>
                      <a:r>
                        <a:rPr lang="en-US" sz="1000" baseline="-25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x</a:t>
                      </a:r>
                      <a:r>
                        <a:rPr lang="ru-RU" sz="1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г/км</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257300" algn="l"/>
                        </a:tabLst>
                      </a:pPr>
                      <a:r>
                        <a:rPr lang="ru-RU" sz="10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84.53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257300" algn="l"/>
                        </a:tabLst>
                      </a:pPr>
                      <a:r>
                        <a:rPr lang="ru-RU" sz="1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86.98</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9824379"/>
                  </a:ext>
                </a:extLst>
              </a:tr>
            </a:tbl>
          </a:graphicData>
        </a:graphic>
      </p:graphicFrame>
      <p:sp>
        <p:nvSpPr>
          <p:cNvPr id="7" name="Прямоугольник 6"/>
          <p:cNvSpPr/>
          <p:nvPr/>
        </p:nvSpPr>
        <p:spPr>
          <a:xfrm>
            <a:off x="1528900" y="254387"/>
            <a:ext cx="9730423" cy="307777"/>
          </a:xfrm>
          <a:prstGeom prst="rect">
            <a:avLst/>
          </a:prstGeom>
        </p:spPr>
        <p:txBody>
          <a:bodyPr wrap="square">
            <a:spAutoFit/>
          </a:bodyPr>
          <a:lstStyle/>
          <a:p>
            <a:pPr algn="ctr"/>
            <a:r>
              <a:rPr lang="ru-RU" sz="1400" u="sng" dirty="0" smtClean="0">
                <a:latin typeface="Times New Roman" panose="02020603050405020304" pitchFamily="18" charset="0"/>
                <a:ea typeface="Calibri" panose="020F0502020204030204" pitchFamily="34" charset="0"/>
              </a:rPr>
              <a:t>Существующая и предлагаемая ситуация в микромодели </a:t>
            </a:r>
            <a:r>
              <a:rPr lang="en-US" sz="1400" u="sng" dirty="0" err="1">
                <a:latin typeface="Times New Roman" panose="02020603050405020304" pitchFamily="18" charset="0"/>
                <a:ea typeface="Calibri" panose="020F0502020204030204" pitchFamily="34" charset="0"/>
              </a:rPr>
              <a:t>A</a:t>
            </a:r>
            <a:r>
              <a:rPr lang="en-US" sz="1400" u="sng" dirty="0" err="1" smtClean="0">
                <a:latin typeface="Times New Roman" panose="02020603050405020304" pitchFamily="18" charset="0"/>
                <a:ea typeface="Calibri" panose="020F0502020204030204" pitchFamily="34" charset="0"/>
              </a:rPr>
              <a:t>imsun</a:t>
            </a:r>
            <a:r>
              <a:rPr lang="ru-RU" sz="1400" u="sng" dirty="0" smtClean="0">
                <a:latin typeface="Times New Roman" panose="02020603050405020304" pitchFamily="18" charset="0"/>
                <a:ea typeface="Calibri" panose="020F0502020204030204" pitchFamily="34" charset="0"/>
              </a:rPr>
              <a:t> для транспортного узла ул. Пархоменко, 16 – Южный выезд</a:t>
            </a:r>
            <a:endParaRPr lang="ru-RU" sz="1400" u="sng" dirty="0"/>
          </a:p>
        </p:txBody>
      </p:sp>
      <p:sp>
        <p:nvSpPr>
          <p:cNvPr id="8" name="Прямоугольник 7"/>
          <p:cNvSpPr/>
          <p:nvPr/>
        </p:nvSpPr>
        <p:spPr>
          <a:xfrm>
            <a:off x="6271070" y="765921"/>
            <a:ext cx="5449630" cy="461665"/>
          </a:xfrm>
          <a:prstGeom prst="rect">
            <a:avLst/>
          </a:prstGeom>
        </p:spPr>
        <p:txBody>
          <a:bodyPr wrap="square">
            <a:spAutoFit/>
          </a:bodyPr>
          <a:lstStyle/>
          <a:p>
            <a:pPr algn="ctr"/>
            <a:r>
              <a:rPr lang="ru-RU" sz="1200" dirty="0" smtClean="0">
                <a:latin typeface="Times New Roman" panose="02020603050405020304" pitchFamily="18" charset="0"/>
                <a:ea typeface="Calibri" panose="020F0502020204030204" pitchFamily="34" charset="0"/>
              </a:rPr>
              <a:t>Результаты показателей для сравнения микромоделей для исследуемого транспортного узла </a:t>
            </a:r>
            <a:endParaRPr lang="ru-RU" sz="1200" dirty="0"/>
          </a:p>
        </p:txBody>
      </p:sp>
      <mc:AlternateContent xmlns:mc="http://schemas.openxmlformats.org/markup-compatibility/2006" xmlns:a14="http://schemas.microsoft.com/office/drawing/2010/main">
        <mc:Choice Requires="a14">
          <p:sp>
            <p:nvSpPr>
              <p:cNvPr id="9" name="Прямоугольник 8"/>
              <p:cNvSpPr/>
              <p:nvPr/>
            </p:nvSpPr>
            <p:spPr>
              <a:xfrm>
                <a:off x="1571721" y="2170844"/>
                <a:ext cx="3170868" cy="2877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sz="1200" i="1">
                              <a:latin typeface="Cambria Math" panose="02040503050406030204" pitchFamily="18" charset="0"/>
                            </a:rPr>
                          </m:ctrlPr>
                        </m:sSubPr>
                        <m:e>
                          <m:r>
                            <a:rPr lang="ru-RU" sz="1200">
                              <a:latin typeface="Cambria Math" panose="02040503050406030204" pitchFamily="18" charset="0"/>
                            </a:rPr>
                            <m:t>Т</m:t>
                          </m:r>
                        </m:e>
                        <m:sub>
                          <m:r>
                            <a:rPr lang="ru-RU" sz="1200" i="0">
                              <a:latin typeface="Cambria Math" panose="02040503050406030204" pitchFamily="18" charset="0"/>
                            </a:rPr>
                            <m:t>ц</m:t>
                          </m:r>
                        </m:sub>
                      </m:sSub>
                      <m:r>
                        <a:rPr lang="ru-RU" sz="1200" i="0">
                          <a:latin typeface="Cambria Math" panose="02040503050406030204" pitchFamily="18" charset="0"/>
                        </a:rPr>
                        <m:t>=</m:t>
                      </m:r>
                      <m:d>
                        <m:dPr>
                          <m:ctrlPr>
                            <a:rPr lang="ru-RU" sz="1200" i="1">
                              <a:latin typeface="Cambria Math" panose="02040503050406030204" pitchFamily="18" charset="0"/>
                            </a:rPr>
                          </m:ctrlPr>
                        </m:dPr>
                        <m:e>
                          <m:sSub>
                            <m:sSubPr>
                              <m:ctrlPr>
                                <a:rPr lang="ru-RU" sz="1200" i="1">
                                  <a:latin typeface="Cambria Math" panose="02040503050406030204" pitchFamily="18" charset="0"/>
                                </a:rPr>
                              </m:ctrlPr>
                            </m:sSubPr>
                            <m:e>
                              <m:r>
                                <a:rPr lang="ru-RU" sz="1200" i="1">
                                  <a:latin typeface="Cambria Math" panose="02040503050406030204" pitchFamily="18" charset="0"/>
                                </a:rPr>
                                <m:t>𝑡</m:t>
                              </m:r>
                            </m:e>
                            <m:sub>
                              <m:r>
                                <a:rPr lang="ru-RU" sz="1200" i="0">
                                  <a:latin typeface="Cambria Math" panose="02040503050406030204" pitchFamily="18" charset="0"/>
                                </a:rPr>
                                <m:t>о</m:t>
                              </m:r>
                            </m:sub>
                          </m:sSub>
                          <m:r>
                            <a:rPr lang="ru-RU" sz="1200" i="0">
                              <a:latin typeface="Cambria Math" panose="02040503050406030204" pitchFamily="18" charset="0"/>
                            </a:rPr>
                            <m:t>+</m:t>
                          </m:r>
                          <m:sSub>
                            <m:sSubPr>
                              <m:ctrlPr>
                                <a:rPr lang="ru-RU" sz="1200" i="1">
                                  <a:latin typeface="Cambria Math" panose="02040503050406030204" pitchFamily="18" charset="0"/>
                                </a:rPr>
                              </m:ctrlPr>
                            </m:sSubPr>
                            <m:e>
                              <m:r>
                                <a:rPr lang="ru-RU" sz="1200" i="1">
                                  <a:latin typeface="Cambria Math" panose="02040503050406030204" pitchFamily="18" charset="0"/>
                                </a:rPr>
                                <m:t>𝑡</m:t>
                              </m:r>
                            </m:e>
                            <m:sub>
                              <m:r>
                                <a:rPr lang="ru-RU" sz="1200" i="0">
                                  <a:latin typeface="Cambria Math" panose="02040503050406030204" pitchFamily="18" charset="0"/>
                                </a:rPr>
                                <m:t>п</m:t>
                              </m:r>
                            </m:sub>
                          </m:sSub>
                        </m:e>
                      </m:d>
                      <m:r>
                        <a:rPr lang="ru-RU" sz="1200" i="0">
                          <a:latin typeface="Cambria Math" panose="02040503050406030204" pitchFamily="18" charset="0"/>
                        </a:rPr>
                        <m:t>=</m:t>
                      </m:r>
                      <m:d>
                        <m:dPr>
                          <m:ctrlPr>
                            <a:rPr lang="ru-RU" sz="1200" i="1">
                              <a:latin typeface="Cambria Math" panose="02040503050406030204" pitchFamily="18" charset="0"/>
                            </a:rPr>
                          </m:ctrlPr>
                        </m:dPr>
                        <m:e>
                          <m:r>
                            <a:rPr lang="ru-RU" sz="1200" i="0">
                              <a:latin typeface="Cambria Math" panose="02040503050406030204" pitchFamily="18" charset="0"/>
                            </a:rPr>
                            <m:t>24+3</m:t>
                          </m:r>
                        </m:e>
                      </m:d>
                      <m:r>
                        <a:rPr lang="ru-RU" sz="1200" i="0">
                          <a:latin typeface="Cambria Math" panose="02040503050406030204" pitchFamily="18" charset="0"/>
                        </a:rPr>
                        <m:t>+</m:t>
                      </m:r>
                      <m:d>
                        <m:dPr>
                          <m:ctrlPr>
                            <a:rPr lang="ru-RU" sz="1200" i="1">
                              <a:latin typeface="Cambria Math" panose="02040503050406030204" pitchFamily="18" charset="0"/>
                            </a:rPr>
                          </m:ctrlPr>
                        </m:dPr>
                        <m:e>
                          <m:r>
                            <a:rPr lang="ru-RU" sz="1200" i="0">
                              <a:latin typeface="Cambria Math" panose="02040503050406030204" pitchFamily="18" charset="0"/>
                            </a:rPr>
                            <m:t>18+3</m:t>
                          </m:r>
                        </m:e>
                      </m:d>
                      <m:r>
                        <a:rPr lang="ru-RU" sz="1200" i="0">
                          <a:latin typeface="Cambria Math" panose="02040503050406030204" pitchFamily="18" charset="0"/>
                        </a:rPr>
                        <m:t>= 48 с</m:t>
                      </m:r>
                    </m:oMath>
                  </m:oMathPara>
                </a14:m>
                <a:endParaRPr lang="ru-RU" sz="1200" dirty="0"/>
              </a:p>
            </p:txBody>
          </p:sp>
        </mc:Choice>
        <mc:Fallback xmlns="">
          <p:sp>
            <p:nvSpPr>
              <p:cNvPr id="9" name="Прямоугольник 8"/>
              <p:cNvSpPr>
                <a:spLocks noRot="1" noChangeAspect="1" noMove="1" noResize="1" noEditPoints="1" noAdjustHandles="1" noChangeArrowheads="1" noChangeShapeType="1" noTextEdit="1"/>
              </p:cNvSpPr>
              <p:nvPr/>
            </p:nvSpPr>
            <p:spPr>
              <a:xfrm>
                <a:off x="1571721" y="2170844"/>
                <a:ext cx="3170868" cy="287707"/>
              </a:xfrm>
              <a:prstGeom prst="rect">
                <a:avLst/>
              </a:prstGeom>
              <a:blipFill>
                <a:blip r:embed="rId3"/>
                <a:stretch>
                  <a:fillRect/>
                </a:stretch>
              </a:blipFill>
            </p:spPr>
            <p:txBody>
              <a:bodyPr/>
              <a:lstStyle/>
              <a:p>
                <a:r>
                  <a:rPr lang="ru-RU">
                    <a:noFill/>
                  </a:rPr>
                  <a:t> </a:t>
                </a:r>
              </a:p>
            </p:txBody>
          </p:sp>
        </mc:Fallback>
      </mc:AlternateContent>
      <p:sp>
        <p:nvSpPr>
          <p:cNvPr id="10" name="Прямоугольник 9"/>
          <p:cNvSpPr/>
          <p:nvPr/>
        </p:nvSpPr>
        <p:spPr>
          <a:xfrm>
            <a:off x="418147" y="1161618"/>
            <a:ext cx="5288478" cy="830997"/>
          </a:xfrm>
          <a:prstGeom prst="rect">
            <a:avLst/>
          </a:prstGeom>
        </p:spPr>
        <p:txBody>
          <a:bodyPr wrap="square">
            <a:spAutoFit/>
          </a:bodyPr>
          <a:lstStyle/>
          <a:p>
            <a:pPr algn="just"/>
            <a:r>
              <a:rPr lang="ru-RU" sz="1200" dirty="0" smtClean="0">
                <a:latin typeface="Times New Roman" panose="02020603050405020304" pitchFamily="18" charset="0"/>
              </a:rPr>
              <a:t>В процессе выполнения моделирования экспериментальным путем был подобран цикл светофорного регулирования, позволяющий увеличить интенсивность транспортных потоков и среднею скорость на участках транспортного узла.</a:t>
            </a:r>
            <a:endParaRPr lang="ru-RU" sz="1200" dirty="0"/>
          </a:p>
        </p:txBody>
      </p:sp>
      <mc:AlternateContent xmlns:mc="http://schemas.openxmlformats.org/markup-compatibility/2006" xmlns:a14="http://schemas.microsoft.com/office/drawing/2010/main">
        <mc:Choice Requires="a14">
          <p:sp>
            <p:nvSpPr>
              <p:cNvPr id="11" name="Прямоугольник 10"/>
              <p:cNvSpPr/>
              <p:nvPr/>
            </p:nvSpPr>
            <p:spPr>
              <a:xfrm>
                <a:off x="418147" y="2695685"/>
                <a:ext cx="6096000" cy="287643"/>
              </a:xfrm>
              <a:prstGeom prst="rect">
                <a:avLst/>
              </a:prstGeom>
            </p:spPr>
            <p:txBody>
              <a:bodyPr>
                <a:spAutoFit/>
              </a:bodyPr>
              <a:lstStyle/>
              <a:p>
                <a:pPr algn="just">
                  <a:lnSpc>
                    <a:spcPct val="115000"/>
                  </a:lnSpc>
                  <a:spcAft>
                    <a:spcPts val="0"/>
                  </a:spcAft>
                  <a:tabLst>
                    <a:tab pos="1257300" algn="l"/>
                  </a:tabLst>
                </a:pPr>
                <a:r>
                  <a:rPr lang="ru-RU" sz="1200" dirty="0">
                    <a:latin typeface="Times New Roman" panose="02020603050405020304" pitchFamily="18" charset="0"/>
                  </a:rPr>
                  <a:t>где </a:t>
                </a:r>
                <a14:m>
                  <m:oMath xmlns:m="http://schemas.openxmlformats.org/officeDocument/2006/math">
                    <m:sSub>
                      <m:sSubPr>
                        <m:ctrlPr>
                          <a:rPr lang="ru-RU" sz="1200" i="1">
                            <a:latin typeface="Cambria Math" panose="02040503050406030204" pitchFamily="18" charset="0"/>
                          </a:rPr>
                        </m:ctrlPr>
                      </m:sSubPr>
                      <m:e>
                        <m:r>
                          <a:rPr lang="en-US" sz="1200">
                            <a:latin typeface="Cambria Math" panose="02040503050406030204" pitchFamily="18" charset="0"/>
                          </a:rPr>
                          <m:t>𝑡</m:t>
                        </m:r>
                      </m:e>
                      <m:sub>
                        <m:r>
                          <a:rPr lang="ru-RU" sz="1200">
                            <a:latin typeface="Cambria Math" panose="02040503050406030204" pitchFamily="18" charset="0"/>
                          </a:rPr>
                          <m:t>о</m:t>
                        </m:r>
                      </m:sub>
                    </m:sSub>
                  </m:oMath>
                </a14:m>
                <a:r>
                  <a:rPr lang="ru-RU" sz="1200" dirty="0">
                    <a:latin typeface="Times New Roman" panose="02020603050405020304" pitchFamily="18" charset="0"/>
                  </a:rPr>
                  <a:t> – основной период фазы, с, </a:t>
                </a:r>
                <a14:m>
                  <m:oMath xmlns:m="http://schemas.openxmlformats.org/officeDocument/2006/math">
                    <m:sSub>
                      <m:sSubPr>
                        <m:ctrlPr>
                          <a:rPr lang="ru-RU" sz="1200" i="1">
                            <a:latin typeface="Cambria Math" panose="02040503050406030204" pitchFamily="18" charset="0"/>
                          </a:rPr>
                        </m:ctrlPr>
                      </m:sSubPr>
                      <m:e>
                        <m:r>
                          <a:rPr lang="en-US" sz="1200">
                            <a:latin typeface="Cambria Math" panose="02040503050406030204" pitchFamily="18" charset="0"/>
                          </a:rPr>
                          <m:t>𝑡</m:t>
                        </m:r>
                      </m:e>
                      <m:sub>
                        <m:r>
                          <a:rPr lang="ru-RU" sz="1200">
                            <a:latin typeface="Cambria Math" panose="02040503050406030204" pitchFamily="18" charset="0"/>
                          </a:rPr>
                          <m:t>п</m:t>
                        </m:r>
                      </m:sub>
                    </m:sSub>
                  </m:oMath>
                </a14:m>
                <a:r>
                  <a:rPr lang="ru-RU" sz="1200" dirty="0">
                    <a:latin typeface="Times New Roman" panose="02020603050405020304" pitchFamily="18" charset="0"/>
                  </a:rPr>
                  <a:t> – промежуточный период фазы, с.</a:t>
                </a:r>
              </a:p>
            </p:txBody>
          </p:sp>
        </mc:Choice>
        <mc:Fallback xmlns="">
          <p:sp>
            <p:nvSpPr>
              <p:cNvPr id="11" name="Прямоугольник 10"/>
              <p:cNvSpPr>
                <a:spLocks noRot="1" noChangeAspect="1" noMove="1" noResize="1" noEditPoints="1" noAdjustHandles="1" noChangeArrowheads="1" noChangeShapeType="1" noTextEdit="1"/>
              </p:cNvSpPr>
              <p:nvPr/>
            </p:nvSpPr>
            <p:spPr>
              <a:xfrm>
                <a:off x="418147" y="2695685"/>
                <a:ext cx="6096000" cy="287643"/>
              </a:xfrm>
              <a:prstGeom prst="rect">
                <a:avLst/>
              </a:prstGeom>
              <a:blipFill>
                <a:blip r:embed="rId4"/>
                <a:stretch>
                  <a:fillRect l="-100" b="-17021"/>
                </a:stretch>
              </a:blipFill>
            </p:spPr>
            <p:txBody>
              <a:bodyPr/>
              <a:lstStyle/>
              <a:p>
                <a:r>
                  <a:rPr lang="ru-RU">
                    <a:noFill/>
                  </a:rPr>
                  <a:t> </a:t>
                </a:r>
              </a:p>
            </p:txBody>
          </p:sp>
        </mc:Fallback>
      </mc:AlternateContent>
      <p:sp>
        <p:nvSpPr>
          <p:cNvPr id="12" name="Прямоугольник 11"/>
          <p:cNvSpPr/>
          <p:nvPr/>
        </p:nvSpPr>
        <p:spPr>
          <a:xfrm>
            <a:off x="418147" y="3997752"/>
            <a:ext cx="11425594" cy="3238900"/>
          </a:xfrm>
          <a:prstGeom prst="rect">
            <a:avLst/>
          </a:prstGeom>
        </p:spPr>
        <p:txBody>
          <a:bodyPr wrap="square">
            <a:spAutoFit/>
          </a:bodyPr>
          <a:lstStyle/>
          <a:p>
            <a:pPr algn="just">
              <a:lnSpc>
                <a:spcPct val="114000"/>
              </a:lnSpc>
            </a:pPr>
            <a:r>
              <a:rPr lang="ru-RU" sz="1200" dirty="0">
                <a:latin typeface="Times New Roman" panose="02020603050405020304" pitchFamily="18" charset="0"/>
              </a:rPr>
              <a:t>Данный транспортный узел является аварийным и основной вид ДТП - </a:t>
            </a:r>
            <a:r>
              <a:rPr lang="ru-RU" sz="1200" dirty="0" smtClean="0">
                <a:latin typeface="Times New Roman" panose="02020603050405020304" pitchFamily="18" charset="0"/>
              </a:rPr>
              <a:t>столкновения.</a:t>
            </a:r>
            <a:endParaRPr lang="ru-RU" sz="1200" dirty="0">
              <a:latin typeface="Times New Roman" panose="02020603050405020304" pitchFamily="18" charset="0"/>
            </a:endParaRPr>
          </a:p>
          <a:p>
            <a:pPr algn="just">
              <a:lnSpc>
                <a:spcPct val="114000"/>
              </a:lnSpc>
            </a:pPr>
            <a:r>
              <a:rPr lang="ru-RU" sz="1200" dirty="0">
                <a:latin typeface="Times New Roman" panose="02020603050405020304" pitchFamily="18" charset="0"/>
              </a:rPr>
              <a:t>В качестве предлагаемого мероприятия по повышению безопасности дорожного движения является введение на транспортном узле светофорного регулирования, с целью сокращения конфликтных ситуаций в виде разделения движения транспортных потоков во времени. </a:t>
            </a:r>
            <a:endParaRPr lang="ru-RU" sz="1200" dirty="0" smtClean="0">
              <a:latin typeface="Times New Roman" panose="02020603050405020304" pitchFamily="18" charset="0"/>
            </a:endParaRPr>
          </a:p>
          <a:p>
            <a:pPr algn="just">
              <a:lnSpc>
                <a:spcPct val="114000"/>
              </a:lnSpc>
            </a:pPr>
            <a:r>
              <a:rPr lang="ru-RU" sz="1200" dirty="0" smtClean="0">
                <a:latin typeface="Times New Roman" panose="02020603050405020304" pitchFamily="18" charset="0"/>
              </a:rPr>
              <a:t>Анализ </a:t>
            </a:r>
            <a:r>
              <a:rPr lang="ru-RU" sz="1200" dirty="0">
                <a:latin typeface="Times New Roman" panose="02020603050405020304" pitchFamily="18" charset="0"/>
              </a:rPr>
              <a:t>полученных данных после проведенного моделирования существующей и предлагаемой </a:t>
            </a:r>
            <a:r>
              <a:rPr lang="ru-RU" sz="1200" dirty="0" smtClean="0">
                <a:latin typeface="Times New Roman" panose="02020603050405020304" pitchFamily="18" charset="0"/>
              </a:rPr>
              <a:t>организации дорожного движения дало следующий </a:t>
            </a:r>
            <a:r>
              <a:rPr lang="ru-RU" sz="1200" dirty="0">
                <a:latin typeface="Times New Roman" panose="02020603050405020304" pitchFamily="18" charset="0"/>
              </a:rPr>
              <a:t>результат, что светофорное регулирование  в действительности сокращает количество конфликтных точек, но при этом повышаются показатели транспортных потоков.</a:t>
            </a:r>
          </a:p>
          <a:p>
            <a:pPr algn="just">
              <a:lnSpc>
                <a:spcPct val="114000"/>
              </a:lnSpc>
            </a:pPr>
            <a:r>
              <a:rPr lang="ru-RU" sz="1200" dirty="0">
                <a:latin typeface="Times New Roman" panose="02020603050405020304" pitchFamily="18" charset="0"/>
              </a:rPr>
              <a:t>Однако, сравнивать соотношение показателей транспортных потоков до и после введения светофорного некорректно. Повышение показателей обуславливается тем, что во время горения разрешающего сигнала светофора для одного направления, для другого горит </a:t>
            </a:r>
            <a:r>
              <a:rPr lang="ru-RU" sz="1200" dirty="0" smtClean="0">
                <a:latin typeface="Times New Roman" panose="02020603050405020304" pitchFamily="18" charset="0"/>
              </a:rPr>
              <a:t>запрещающий сигнал это </a:t>
            </a:r>
            <a:r>
              <a:rPr lang="ru-RU" sz="1200" dirty="0">
                <a:latin typeface="Times New Roman" panose="02020603050405020304" pitchFamily="18" charset="0"/>
              </a:rPr>
              <a:t>приводит к большей транспортной задержки, нежели при приоритетном проезде (по дорожным знакам).</a:t>
            </a:r>
          </a:p>
          <a:p>
            <a:pPr algn="just">
              <a:lnSpc>
                <a:spcPct val="114000"/>
              </a:lnSpc>
            </a:pPr>
            <a:r>
              <a:rPr lang="ru-RU" sz="1200" dirty="0">
                <a:latin typeface="Times New Roman" panose="02020603050405020304" pitchFamily="18" charset="0"/>
              </a:rPr>
              <a:t>Главной целью введения светофорного регулирования на транспортном </a:t>
            </a:r>
            <a:r>
              <a:rPr lang="ru-RU" sz="1200" dirty="0" smtClean="0">
                <a:latin typeface="Times New Roman" panose="02020603050405020304" pitchFamily="18" charset="0"/>
              </a:rPr>
              <a:t>узле ул</a:t>
            </a:r>
            <a:r>
              <a:rPr lang="ru-RU" sz="1200" dirty="0">
                <a:latin typeface="Times New Roman" panose="02020603050405020304" pitchFamily="18" charset="0"/>
              </a:rPr>
              <a:t>. Пархоменко, 16 – Южный выезд является упорядочивание движение транспортных потоков, в том числе транзитных, проходящих через данный перекресток и повышения безопасности дорожного движения, с сокращением количества ДТП, а также количество погибших и раненых в них.</a:t>
            </a:r>
          </a:p>
          <a:p>
            <a:endParaRPr lang="ru-RU" dirty="0"/>
          </a:p>
          <a:p>
            <a:endParaRPr lang="ru-RU" dirty="0"/>
          </a:p>
          <a:p>
            <a:r>
              <a:rPr lang="ru-RU" dirty="0" smtClean="0">
                <a:solidFill>
                  <a:srgbClr val="222222"/>
                </a:solidFill>
                <a:latin typeface="Times New Roman" panose="02020603050405020304" pitchFamily="18" charset="0"/>
                <a:ea typeface="Calibri" panose="020F0502020204030204" pitchFamily="34" charset="0"/>
              </a:rPr>
              <a:t> </a:t>
            </a:r>
            <a:endParaRPr lang="ru-RU" dirty="0"/>
          </a:p>
        </p:txBody>
      </p:sp>
      <p:sp>
        <p:nvSpPr>
          <p:cNvPr id="2" name="Номер слайда 1"/>
          <p:cNvSpPr>
            <a:spLocks noGrp="1"/>
          </p:cNvSpPr>
          <p:nvPr>
            <p:ph type="sldNum" sz="quarter" idx="12"/>
          </p:nvPr>
        </p:nvSpPr>
        <p:spPr/>
        <p:txBody>
          <a:bodyPr/>
          <a:lstStyle/>
          <a:p>
            <a:fld id="{FE838723-FF53-456F-BAAC-0DCAD086AC8B}" type="slidenum">
              <a:rPr lang="ru-RU" smtClean="0"/>
              <a:t>40</a:t>
            </a:fld>
            <a:endParaRPr lang="ru-RU"/>
          </a:p>
        </p:txBody>
      </p:sp>
    </p:spTree>
    <p:extLst>
      <p:ext uri="{BB962C8B-B14F-4D97-AF65-F5344CB8AC3E}">
        <p14:creationId xmlns:p14="http://schemas.microsoft.com/office/powerpoint/2010/main" val="13189544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4368" y="3602736"/>
            <a:ext cx="5437632" cy="3255264"/>
          </a:xfrm>
          <a:prstGeom prst="rect">
            <a:avLst/>
          </a:prstGeom>
        </p:spPr>
      </p:pic>
      <p:pic>
        <p:nvPicPr>
          <p:cNvPr id="4" name="Рисунок 3" descr="D:\Рабочий стол\оап.png"/>
          <p:cNvPicPr/>
          <p:nvPr/>
        </p:nvPicPr>
        <p:blipFill rotWithShape="1">
          <a:blip r:embed="rId3" cstate="print">
            <a:extLst>
              <a:ext uri="{28A0092B-C50C-407E-A947-70E740481C1C}">
                <a14:useLocalDpi xmlns:a14="http://schemas.microsoft.com/office/drawing/2010/main" val="0"/>
              </a:ext>
            </a:extLst>
          </a:blip>
          <a:srcRect l="18754" t="977" r="18729" b="2513"/>
          <a:stretch/>
        </p:blipFill>
        <p:spPr bwMode="auto">
          <a:xfrm>
            <a:off x="1111825" y="836613"/>
            <a:ext cx="4258252" cy="5087938"/>
          </a:xfrm>
          <a:prstGeom prst="rect">
            <a:avLst/>
          </a:prstGeom>
          <a:noFill/>
          <a:ln>
            <a:noFill/>
          </a:ln>
          <a:extLst>
            <a:ext uri="{53640926-AAD7-44D8-BBD7-CCE9431645EC}">
              <a14:shadowObscured xmlns:a14="http://schemas.microsoft.com/office/drawing/2010/main"/>
            </a:ext>
          </a:extLst>
        </p:spPr>
      </p:pic>
      <p:pic>
        <p:nvPicPr>
          <p:cNvPr id="5" name="Рисунок 4"/>
          <p:cNvPicPr/>
          <p:nvPr/>
        </p:nvPicPr>
        <p:blipFill>
          <a:blip r:embed="rId4">
            <a:extLst>
              <a:ext uri="{28A0092B-C50C-407E-A947-70E740481C1C}">
                <a14:useLocalDpi xmlns:a14="http://schemas.microsoft.com/office/drawing/2010/main" val="0"/>
              </a:ext>
            </a:extLst>
          </a:blip>
          <a:srcRect/>
          <a:stretch>
            <a:fillRect/>
          </a:stretch>
        </p:blipFill>
        <p:spPr bwMode="auto">
          <a:xfrm>
            <a:off x="7075922" y="882381"/>
            <a:ext cx="3220720" cy="1671320"/>
          </a:xfrm>
          <a:prstGeom prst="rect">
            <a:avLst/>
          </a:prstGeom>
          <a:noFill/>
          <a:ln>
            <a:noFill/>
          </a:ln>
        </p:spPr>
      </p:pic>
      <p:sp>
        <p:nvSpPr>
          <p:cNvPr id="6" name="Прямоугольник 5"/>
          <p:cNvSpPr/>
          <p:nvPr/>
        </p:nvSpPr>
        <p:spPr>
          <a:xfrm>
            <a:off x="6104333" y="2529773"/>
            <a:ext cx="4932758" cy="276999"/>
          </a:xfrm>
          <a:prstGeom prst="rect">
            <a:avLst/>
          </a:prstGeom>
        </p:spPr>
        <p:txBody>
          <a:bodyPr wrap="square">
            <a:spAutoFit/>
          </a:bodyPr>
          <a:lstStyle/>
          <a:p>
            <a:pPr algn="ctr"/>
            <a:r>
              <a:rPr lang="ru-RU" sz="1200" dirty="0" smtClean="0">
                <a:latin typeface="Times New Roman" panose="02020603050405020304" pitchFamily="18" charset="0"/>
                <a:ea typeface="Calibri" panose="020F0502020204030204" pitchFamily="34" charset="0"/>
              </a:rPr>
              <a:t>Диапазоны измерения интенсивности транспортных потоков</a:t>
            </a:r>
            <a:endParaRPr lang="ru-RU" sz="1200" dirty="0"/>
          </a:p>
        </p:txBody>
      </p:sp>
      <p:sp>
        <p:nvSpPr>
          <p:cNvPr id="7" name="Прямоугольник 6"/>
          <p:cNvSpPr/>
          <p:nvPr/>
        </p:nvSpPr>
        <p:spPr>
          <a:xfrm>
            <a:off x="1528900" y="254387"/>
            <a:ext cx="10082075" cy="523220"/>
          </a:xfrm>
          <a:prstGeom prst="rect">
            <a:avLst/>
          </a:prstGeom>
        </p:spPr>
        <p:txBody>
          <a:bodyPr wrap="square">
            <a:spAutoFit/>
          </a:bodyPr>
          <a:lstStyle/>
          <a:p>
            <a:pPr algn="ctr"/>
            <a:r>
              <a:rPr lang="ru-RU" sz="1400" u="sng" dirty="0" smtClean="0">
                <a:latin typeface="Times New Roman" panose="02020603050405020304" pitchFamily="18" charset="0"/>
                <a:ea typeface="Calibri" panose="020F0502020204030204" pitchFamily="34" charset="0"/>
              </a:rPr>
              <a:t>Существующая и предлагаемая ситуация в микромодели </a:t>
            </a:r>
            <a:r>
              <a:rPr lang="en-US" sz="1400" u="sng" dirty="0" err="1">
                <a:latin typeface="Times New Roman" panose="02020603050405020304" pitchFamily="18" charset="0"/>
                <a:ea typeface="Calibri" panose="020F0502020204030204" pitchFamily="34" charset="0"/>
              </a:rPr>
              <a:t>A</a:t>
            </a:r>
            <a:r>
              <a:rPr lang="en-US" sz="1400" u="sng" dirty="0" err="1" smtClean="0">
                <a:latin typeface="Times New Roman" panose="02020603050405020304" pitchFamily="18" charset="0"/>
                <a:ea typeface="Calibri" panose="020F0502020204030204" pitchFamily="34" charset="0"/>
              </a:rPr>
              <a:t>imsun</a:t>
            </a:r>
            <a:r>
              <a:rPr lang="ru-RU" sz="1400" u="sng" dirty="0" smtClean="0">
                <a:latin typeface="Times New Roman" panose="02020603050405020304" pitchFamily="18" charset="0"/>
                <a:ea typeface="Calibri" panose="020F0502020204030204" pitchFamily="34" charset="0"/>
              </a:rPr>
              <a:t> для участка ул. Металлургов в районе пешеходных переходов напротив домов №11/1 и №13/1</a:t>
            </a:r>
            <a:endParaRPr lang="ru-RU" sz="1400" u="sng" dirty="0"/>
          </a:p>
        </p:txBody>
      </p:sp>
      <p:sp>
        <p:nvSpPr>
          <p:cNvPr id="8" name="Прямоугольник 7"/>
          <p:cNvSpPr/>
          <p:nvPr/>
        </p:nvSpPr>
        <p:spPr>
          <a:xfrm>
            <a:off x="5707330" y="3598575"/>
            <a:ext cx="6004766" cy="3039422"/>
          </a:xfrm>
          <a:prstGeom prst="rect">
            <a:avLst/>
          </a:prstGeom>
        </p:spPr>
        <p:txBody>
          <a:bodyPr wrap="square">
            <a:spAutoFit/>
          </a:bodyPr>
          <a:lstStyle/>
          <a:p>
            <a:pPr indent="450215" algn="just">
              <a:lnSpc>
                <a:spcPct val="114000"/>
              </a:lnSpc>
              <a:spcAft>
                <a:spcPts val="0"/>
              </a:spcAft>
              <a:tabLst>
                <a:tab pos="1257300" algn="l"/>
              </a:tabLst>
            </a:pPr>
            <a:r>
              <a:rPr lang="ru-RU" sz="1200" dirty="0" smtClean="0">
                <a:latin typeface="Times New Roman" panose="02020603050405020304" pitchFamily="18" charset="0"/>
              </a:rPr>
              <a:t>Полученные значения интенсивности </a:t>
            </a:r>
            <a:r>
              <a:rPr lang="ru-RU" sz="1200" dirty="0">
                <a:latin typeface="Times New Roman" panose="02020603050405020304" pitchFamily="18" charset="0"/>
              </a:rPr>
              <a:t>транспортных потоков в границах </a:t>
            </a:r>
            <a:r>
              <a:rPr lang="ru-RU" sz="1200" dirty="0" smtClean="0">
                <a:latin typeface="Times New Roman" panose="02020603050405020304" pitchFamily="18" charset="0"/>
              </a:rPr>
              <a:t>моделирования (по ул. Металлургов) позволяет сделать </a:t>
            </a:r>
            <a:r>
              <a:rPr lang="ru-RU" sz="1200" dirty="0">
                <a:latin typeface="Times New Roman" panose="02020603050405020304" pitchFamily="18" charset="0"/>
              </a:rPr>
              <a:t>вывод, что существующее состояние </a:t>
            </a:r>
            <a:r>
              <a:rPr lang="ru-RU" sz="1200" dirty="0" smtClean="0">
                <a:latin typeface="Times New Roman" panose="02020603050405020304" pitchFamily="18" charset="0"/>
              </a:rPr>
              <a:t> автотранспорта на УДС </a:t>
            </a:r>
            <a:r>
              <a:rPr lang="ru-RU" sz="1200" dirty="0">
                <a:latin typeface="Times New Roman" panose="02020603050405020304" pitchFamily="18" charset="0"/>
              </a:rPr>
              <a:t>имеет резервы для пропускной способности</a:t>
            </a:r>
            <a:r>
              <a:rPr lang="ru-RU" sz="1200" dirty="0" smtClean="0">
                <a:latin typeface="Times New Roman" panose="02020603050405020304" pitchFamily="18" charset="0"/>
              </a:rPr>
              <a:t>.</a:t>
            </a:r>
          </a:p>
          <a:p>
            <a:pPr indent="450215" algn="just">
              <a:lnSpc>
                <a:spcPct val="114000"/>
              </a:lnSpc>
              <a:tabLst>
                <a:tab pos="1257300" algn="l"/>
              </a:tabLst>
            </a:pPr>
            <a:r>
              <a:rPr lang="ru-RU" sz="1200" dirty="0">
                <a:latin typeface="Times New Roman" panose="02020603050405020304" pitchFamily="18" charset="0"/>
              </a:rPr>
              <a:t>Мероприятиями по ул. Металлургов станет установка светофоров типа Т.7 для повышения уровня безопасности дорожного движения. Основой для обустройства пешеходных переходов светофорами типа Т.7 является нахождение вне посредственной близости образовательных учреждений, библиотеки, магазинов и другие места притяжения для населения. </a:t>
            </a:r>
          </a:p>
          <a:p>
            <a:pPr indent="450215" algn="just">
              <a:lnSpc>
                <a:spcPct val="114000"/>
              </a:lnSpc>
              <a:spcAft>
                <a:spcPts val="0"/>
              </a:spcAft>
              <a:tabLst>
                <a:tab pos="1257300" algn="l"/>
              </a:tabLst>
            </a:pPr>
            <a:r>
              <a:rPr lang="ru-RU" sz="1200" dirty="0" smtClean="0">
                <a:latin typeface="Times New Roman" panose="02020603050405020304" pitchFamily="18" charset="0"/>
              </a:rPr>
              <a:t>Пешеходный </a:t>
            </a:r>
            <a:r>
              <a:rPr lang="ru-RU" sz="1200" dirty="0">
                <a:latin typeface="Times New Roman" panose="02020603050405020304" pitchFamily="18" charset="0"/>
              </a:rPr>
              <a:t>переход по ул. Металлургов является аварийным участком, с преобладающим видом ДТП – наезд на пешехода. Установка светофоров типа Т.7 за мигание желтого света подает сигнал водителям о возможности появления пешеходов и способствует заблаговременному снижению скорости движения. После установки светофоров типа Т.7 интенсивность транспортных потоков по участкам УДС не изменится.</a:t>
            </a:r>
          </a:p>
        </p:txBody>
      </p:sp>
      <p:sp>
        <p:nvSpPr>
          <p:cNvPr id="9" name="Прямоугольник 8"/>
          <p:cNvSpPr/>
          <p:nvPr/>
        </p:nvSpPr>
        <p:spPr>
          <a:xfrm>
            <a:off x="774572" y="5924551"/>
            <a:ext cx="4932758" cy="461665"/>
          </a:xfrm>
          <a:prstGeom prst="rect">
            <a:avLst/>
          </a:prstGeom>
        </p:spPr>
        <p:txBody>
          <a:bodyPr wrap="square">
            <a:spAutoFit/>
          </a:bodyPr>
          <a:lstStyle/>
          <a:p>
            <a:pPr algn="ctr"/>
            <a:r>
              <a:rPr lang="ru-RU" sz="1200" dirty="0" smtClean="0">
                <a:latin typeface="Times New Roman" panose="02020603050405020304" pitchFamily="18" charset="0"/>
                <a:ea typeface="Calibri" panose="020F0502020204030204" pitchFamily="34" charset="0"/>
              </a:rPr>
              <a:t>Фрагмент моделирования существующей ситуаций в виде картограммы интенсивности транспортных потоков</a:t>
            </a:r>
            <a:endParaRPr lang="ru-RU" sz="1200" dirty="0"/>
          </a:p>
        </p:txBody>
      </p:sp>
      <p:sp>
        <p:nvSpPr>
          <p:cNvPr id="10" name="Прямоугольник 9"/>
          <p:cNvSpPr/>
          <p:nvPr/>
        </p:nvSpPr>
        <p:spPr>
          <a:xfrm>
            <a:off x="5707330" y="2814122"/>
            <a:ext cx="6004766" cy="934358"/>
          </a:xfrm>
          <a:prstGeom prst="rect">
            <a:avLst/>
          </a:prstGeom>
        </p:spPr>
        <p:txBody>
          <a:bodyPr wrap="square">
            <a:spAutoFit/>
          </a:bodyPr>
          <a:lstStyle/>
          <a:p>
            <a:pPr indent="450215" algn="just">
              <a:lnSpc>
                <a:spcPct val="114000"/>
              </a:lnSpc>
              <a:tabLst>
                <a:tab pos="1257300" algn="l"/>
              </a:tabLst>
            </a:pPr>
            <a:r>
              <a:rPr lang="ru-RU" sz="1200" dirty="0">
                <a:latin typeface="Times New Roman" panose="02020603050405020304" pitchFamily="18" charset="0"/>
              </a:rPr>
              <a:t>Целью проведения моделирование данного участка УДС по ул. Металлургов является возможность оценить интенсивность транспортных и пешеходных потоков. Указать участки по ул. Металлургов в районе пешеходных переходов вблизи зданий №11/1 и №13/1.</a:t>
            </a:r>
          </a:p>
        </p:txBody>
      </p:sp>
      <p:sp>
        <p:nvSpPr>
          <p:cNvPr id="2" name="Номер слайда 1"/>
          <p:cNvSpPr>
            <a:spLocks noGrp="1"/>
          </p:cNvSpPr>
          <p:nvPr>
            <p:ph type="sldNum" sz="quarter" idx="12"/>
          </p:nvPr>
        </p:nvSpPr>
        <p:spPr/>
        <p:txBody>
          <a:bodyPr/>
          <a:lstStyle/>
          <a:p>
            <a:fld id="{FE838723-FF53-456F-BAAC-0DCAD086AC8B}" type="slidenum">
              <a:rPr lang="ru-RU" smtClean="0"/>
              <a:t>41</a:t>
            </a:fld>
            <a:endParaRPr lang="ru-RU"/>
          </a:p>
        </p:txBody>
      </p:sp>
    </p:spTree>
    <p:extLst>
      <p:ext uri="{BB962C8B-B14F-4D97-AF65-F5344CB8AC3E}">
        <p14:creationId xmlns:p14="http://schemas.microsoft.com/office/powerpoint/2010/main" val="31920279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4368" y="3602736"/>
            <a:ext cx="5437632" cy="3255264"/>
          </a:xfrm>
          <a:prstGeom prst="rect">
            <a:avLst/>
          </a:prstGeom>
        </p:spPr>
      </p:pic>
      <p:sp>
        <p:nvSpPr>
          <p:cNvPr id="4" name="Прямоугольник 3"/>
          <p:cNvSpPr/>
          <p:nvPr/>
        </p:nvSpPr>
        <p:spPr>
          <a:xfrm>
            <a:off x="1528900" y="254387"/>
            <a:ext cx="10082075" cy="523220"/>
          </a:xfrm>
          <a:prstGeom prst="rect">
            <a:avLst/>
          </a:prstGeom>
        </p:spPr>
        <p:txBody>
          <a:bodyPr wrap="square">
            <a:spAutoFit/>
          </a:bodyPr>
          <a:lstStyle/>
          <a:p>
            <a:pPr algn="ctr"/>
            <a:r>
              <a:rPr lang="ru-RU" sz="1400" u="sng" dirty="0" smtClean="0">
                <a:latin typeface="Times New Roman" panose="02020603050405020304" pitchFamily="18" charset="0"/>
                <a:ea typeface="Calibri" panose="020F0502020204030204" pitchFamily="34" charset="0"/>
              </a:rPr>
              <a:t>Существующая и предлагаемая ситуация в микромодели </a:t>
            </a:r>
            <a:r>
              <a:rPr lang="en-US" sz="1400" u="sng" dirty="0" err="1">
                <a:latin typeface="Times New Roman" panose="02020603050405020304" pitchFamily="18" charset="0"/>
                <a:ea typeface="Calibri" panose="020F0502020204030204" pitchFamily="34" charset="0"/>
              </a:rPr>
              <a:t>A</a:t>
            </a:r>
            <a:r>
              <a:rPr lang="en-US" sz="1400" u="sng" dirty="0" err="1" smtClean="0">
                <a:latin typeface="Times New Roman" panose="02020603050405020304" pitchFamily="18" charset="0"/>
                <a:ea typeface="Calibri" panose="020F0502020204030204" pitchFamily="34" charset="0"/>
              </a:rPr>
              <a:t>imsun</a:t>
            </a:r>
            <a:r>
              <a:rPr lang="ru-RU" sz="1400" u="sng" dirty="0" smtClean="0">
                <a:latin typeface="Times New Roman" panose="02020603050405020304" pitchFamily="18" charset="0"/>
                <a:ea typeface="Calibri" panose="020F0502020204030204" pitchFamily="34" charset="0"/>
              </a:rPr>
              <a:t> для участка ул. Металлургов в районе пешеходных переходов напротив домов №11/1</a:t>
            </a:r>
            <a:endParaRPr lang="ru-RU" sz="1400" u="sng" dirty="0"/>
          </a:p>
        </p:txBody>
      </p:sp>
      <p:pic>
        <p:nvPicPr>
          <p:cNvPr id="5" name="Рисунок 4" descr="D:\Рабочий стол\1.png"/>
          <p:cNvPicPr/>
          <p:nvPr/>
        </p:nvPicPr>
        <p:blipFill rotWithShape="1">
          <a:blip r:embed="rId3" cstate="print">
            <a:extLst>
              <a:ext uri="{28A0092B-C50C-407E-A947-70E740481C1C}">
                <a14:useLocalDpi xmlns:a14="http://schemas.microsoft.com/office/drawing/2010/main" val="0"/>
              </a:ext>
            </a:extLst>
          </a:blip>
          <a:srcRect l="1123" t="7617" r="1710" b="6801"/>
          <a:stretch/>
        </p:blipFill>
        <p:spPr bwMode="auto">
          <a:xfrm>
            <a:off x="304800" y="1033462"/>
            <a:ext cx="5772150" cy="4067175"/>
          </a:xfrm>
          <a:prstGeom prst="rect">
            <a:avLst/>
          </a:prstGeom>
          <a:noFill/>
          <a:ln>
            <a:noFill/>
          </a:ln>
          <a:extLst>
            <a:ext uri="{53640926-AAD7-44D8-BBD7-CCE9431645EC}">
              <a14:shadowObscured xmlns:a14="http://schemas.microsoft.com/office/drawing/2010/main"/>
            </a:ext>
          </a:extLst>
        </p:spPr>
      </p:pic>
      <p:pic>
        <p:nvPicPr>
          <p:cNvPr id="6" name="Рисунок 5" descr="D:\Рабочий стол\3.png"/>
          <p:cNvPicPr/>
          <p:nvPr/>
        </p:nvPicPr>
        <p:blipFill rotWithShape="1">
          <a:blip r:embed="rId4" cstate="print">
            <a:extLst>
              <a:ext uri="{28A0092B-C50C-407E-A947-70E740481C1C}">
                <a14:useLocalDpi xmlns:a14="http://schemas.microsoft.com/office/drawing/2010/main" val="0"/>
              </a:ext>
            </a:extLst>
          </a:blip>
          <a:srcRect l="1123" t="6614" r="1068" b="7202"/>
          <a:stretch/>
        </p:blipFill>
        <p:spPr bwMode="auto">
          <a:xfrm>
            <a:off x="6172199" y="1033462"/>
            <a:ext cx="5800725" cy="4067175"/>
          </a:xfrm>
          <a:prstGeom prst="rect">
            <a:avLst/>
          </a:prstGeom>
          <a:noFill/>
          <a:ln>
            <a:noFill/>
          </a:ln>
          <a:extLst>
            <a:ext uri="{53640926-AAD7-44D8-BBD7-CCE9431645EC}">
              <a14:shadowObscured xmlns:a14="http://schemas.microsoft.com/office/drawing/2010/main"/>
            </a:ext>
          </a:extLst>
        </p:spPr>
      </p:pic>
      <p:sp>
        <p:nvSpPr>
          <p:cNvPr id="7" name="Прямоугольник 6"/>
          <p:cNvSpPr/>
          <p:nvPr/>
        </p:nvSpPr>
        <p:spPr>
          <a:xfrm>
            <a:off x="424160" y="5129212"/>
            <a:ext cx="5533429" cy="276999"/>
          </a:xfrm>
          <a:prstGeom prst="rect">
            <a:avLst/>
          </a:prstGeom>
        </p:spPr>
        <p:txBody>
          <a:bodyPr wrap="square">
            <a:spAutoFit/>
          </a:bodyPr>
          <a:lstStyle/>
          <a:p>
            <a:pPr algn="ctr"/>
            <a:r>
              <a:rPr lang="ru-RU" sz="1200" dirty="0" smtClean="0">
                <a:latin typeface="Times New Roman" panose="02020603050405020304" pitchFamily="18" charset="0"/>
                <a:ea typeface="Calibri" panose="020F0502020204030204" pitchFamily="34" charset="0"/>
              </a:rPr>
              <a:t>Фрагмент моделирования участка по ул. Металлургов (существующая ситуация)</a:t>
            </a:r>
            <a:endParaRPr lang="ru-RU" sz="1200" dirty="0"/>
          </a:p>
        </p:txBody>
      </p:sp>
      <p:sp>
        <p:nvSpPr>
          <p:cNvPr id="8" name="Прямоугольник 7"/>
          <p:cNvSpPr/>
          <p:nvPr/>
        </p:nvSpPr>
        <p:spPr>
          <a:xfrm>
            <a:off x="6439495" y="5129211"/>
            <a:ext cx="5533429" cy="461665"/>
          </a:xfrm>
          <a:prstGeom prst="rect">
            <a:avLst/>
          </a:prstGeom>
        </p:spPr>
        <p:txBody>
          <a:bodyPr wrap="square">
            <a:spAutoFit/>
          </a:bodyPr>
          <a:lstStyle/>
          <a:p>
            <a:pPr algn="ctr"/>
            <a:r>
              <a:rPr lang="ru-RU" sz="1200" dirty="0" smtClean="0">
                <a:latin typeface="Times New Roman" panose="02020603050405020304" pitchFamily="18" charset="0"/>
                <a:ea typeface="Calibri" panose="020F0502020204030204" pitchFamily="34" charset="0"/>
              </a:rPr>
              <a:t>Фрагмент моделирования участка по ул. Металлургов (предлагаемая ситуация с обустройством светофора типа Т.7)</a:t>
            </a:r>
            <a:endParaRPr lang="ru-RU" sz="1200" dirty="0"/>
          </a:p>
        </p:txBody>
      </p:sp>
      <p:sp>
        <p:nvSpPr>
          <p:cNvPr id="2" name="Номер слайда 1"/>
          <p:cNvSpPr>
            <a:spLocks noGrp="1"/>
          </p:cNvSpPr>
          <p:nvPr>
            <p:ph type="sldNum" sz="quarter" idx="12"/>
          </p:nvPr>
        </p:nvSpPr>
        <p:spPr/>
        <p:txBody>
          <a:bodyPr/>
          <a:lstStyle/>
          <a:p>
            <a:fld id="{FE838723-FF53-456F-BAAC-0DCAD086AC8B}" type="slidenum">
              <a:rPr lang="ru-RU" smtClean="0"/>
              <a:t>42</a:t>
            </a:fld>
            <a:endParaRPr lang="ru-RU"/>
          </a:p>
        </p:txBody>
      </p:sp>
    </p:spTree>
    <p:extLst>
      <p:ext uri="{BB962C8B-B14F-4D97-AF65-F5344CB8AC3E}">
        <p14:creationId xmlns:p14="http://schemas.microsoft.com/office/powerpoint/2010/main" val="31360044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4368" y="3602736"/>
            <a:ext cx="5437632" cy="3255264"/>
          </a:xfrm>
          <a:prstGeom prst="rect">
            <a:avLst/>
          </a:prstGeom>
        </p:spPr>
      </p:pic>
      <p:sp>
        <p:nvSpPr>
          <p:cNvPr id="4" name="Прямоугольник 3"/>
          <p:cNvSpPr/>
          <p:nvPr/>
        </p:nvSpPr>
        <p:spPr>
          <a:xfrm>
            <a:off x="1528900" y="254387"/>
            <a:ext cx="10082075" cy="523220"/>
          </a:xfrm>
          <a:prstGeom prst="rect">
            <a:avLst/>
          </a:prstGeom>
        </p:spPr>
        <p:txBody>
          <a:bodyPr wrap="square">
            <a:spAutoFit/>
          </a:bodyPr>
          <a:lstStyle/>
          <a:p>
            <a:pPr algn="ctr"/>
            <a:r>
              <a:rPr lang="ru-RU" sz="1400" u="sng" dirty="0" smtClean="0">
                <a:latin typeface="Times New Roman" panose="02020603050405020304" pitchFamily="18" charset="0"/>
                <a:ea typeface="Calibri" panose="020F0502020204030204" pitchFamily="34" charset="0"/>
              </a:rPr>
              <a:t>Существующая и предлагаемая ситуация в микромодели </a:t>
            </a:r>
            <a:r>
              <a:rPr lang="en-US" sz="1400" u="sng" dirty="0" err="1">
                <a:latin typeface="Times New Roman" panose="02020603050405020304" pitchFamily="18" charset="0"/>
                <a:ea typeface="Calibri" panose="020F0502020204030204" pitchFamily="34" charset="0"/>
              </a:rPr>
              <a:t>A</a:t>
            </a:r>
            <a:r>
              <a:rPr lang="en-US" sz="1400" u="sng" dirty="0" err="1" smtClean="0">
                <a:latin typeface="Times New Roman" panose="02020603050405020304" pitchFamily="18" charset="0"/>
                <a:ea typeface="Calibri" panose="020F0502020204030204" pitchFamily="34" charset="0"/>
              </a:rPr>
              <a:t>imsun</a:t>
            </a:r>
            <a:r>
              <a:rPr lang="ru-RU" sz="1400" u="sng" dirty="0" smtClean="0">
                <a:latin typeface="Times New Roman" panose="02020603050405020304" pitchFamily="18" charset="0"/>
                <a:ea typeface="Calibri" panose="020F0502020204030204" pitchFamily="34" charset="0"/>
              </a:rPr>
              <a:t> для участка ул. Металлургов в районе пешеходных переходов напротив домов №13/1</a:t>
            </a:r>
            <a:endParaRPr lang="ru-RU" sz="1400" u="sng" dirty="0"/>
          </a:p>
        </p:txBody>
      </p:sp>
      <p:pic>
        <p:nvPicPr>
          <p:cNvPr id="5" name="Рисунок 4" descr="D:\Рабочий стол\2.png"/>
          <p:cNvPicPr/>
          <p:nvPr/>
        </p:nvPicPr>
        <p:blipFill rotWithShape="1">
          <a:blip r:embed="rId3" cstate="print">
            <a:extLst>
              <a:ext uri="{28A0092B-C50C-407E-A947-70E740481C1C}">
                <a14:useLocalDpi xmlns:a14="http://schemas.microsoft.com/office/drawing/2010/main" val="0"/>
              </a:ext>
            </a:extLst>
          </a:blip>
          <a:srcRect l="1283" t="6613" r="1870" b="7603"/>
          <a:stretch/>
        </p:blipFill>
        <p:spPr bwMode="auto">
          <a:xfrm>
            <a:off x="316230" y="885825"/>
            <a:ext cx="5806440" cy="4114800"/>
          </a:xfrm>
          <a:prstGeom prst="rect">
            <a:avLst/>
          </a:prstGeom>
          <a:noFill/>
          <a:ln>
            <a:noFill/>
          </a:ln>
          <a:extLst>
            <a:ext uri="{53640926-AAD7-44D8-BBD7-CCE9431645EC}">
              <a14:shadowObscured xmlns:a14="http://schemas.microsoft.com/office/drawing/2010/main"/>
            </a:ext>
          </a:extLst>
        </p:spPr>
      </p:pic>
      <p:pic>
        <p:nvPicPr>
          <p:cNvPr id="6" name="Рисунок 5" descr="D:\Рабочий стол\4.png"/>
          <p:cNvPicPr/>
          <p:nvPr/>
        </p:nvPicPr>
        <p:blipFill rotWithShape="1">
          <a:blip r:embed="rId4" cstate="print">
            <a:extLst>
              <a:ext uri="{28A0092B-C50C-407E-A947-70E740481C1C}">
                <a14:useLocalDpi xmlns:a14="http://schemas.microsoft.com/office/drawing/2010/main" val="0"/>
              </a:ext>
            </a:extLst>
          </a:blip>
          <a:srcRect l="801" t="7015" r="1390" b="6801"/>
          <a:stretch/>
        </p:blipFill>
        <p:spPr bwMode="auto">
          <a:xfrm>
            <a:off x="6194245" y="885825"/>
            <a:ext cx="5843042" cy="4114800"/>
          </a:xfrm>
          <a:prstGeom prst="rect">
            <a:avLst/>
          </a:prstGeom>
          <a:noFill/>
          <a:ln>
            <a:noFill/>
          </a:ln>
          <a:extLst>
            <a:ext uri="{53640926-AAD7-44D8-BBD7-CCE9431645EC}">
              <a14:shadowObscured xmlns:a14="http://schemas.microsoft.com/office/drawing/2010/main"/>
            </a:ext>
          </a:extLst>
        </p:spPr>
      </p:pic>
      <p:sp>
        <p:nvSpPr>
          <p:cNvPr id="7" name="Прямоугольник 6"/>
          <p:cNvSpPr/>
          <p:nvPr/>
        </p:nvSpPr>
        <p:spPr>
          <a:xfrm>
            <a:off x="488523" y="5000626"/>
            <a:ext cx="5533429" cy="276999"/>
          </a:xfrm>
          <a:prstGeom prst="rect">
            <a:avLst/>
          </a:prstGeom>
        </p:spPr>
        <p:txBody>
          <a:bodyPr wrap="square">
            <a:spAutoFit/>
          </a:bodyPr>
          <a:lstStyle/>
          <a:p>
            <a:pPr algn="ctr"/>
            <a:r>
              <a:rPr lang="ru-RU" sz="1200" dirty="0" smtClean="0">
                <a:latin typeface="Times New Roman" panose="02020603050405020304" pitchFamily="18" charset="0"/>
                <a:ea typeface="Calibri" panose="020F0502020204030204" pitchFamily="34" charset="0"/>
              </a:rPr>
              <a:t>Фрагмент моделирования участка по ул. Металлургов (существующая ситуация)</a:t>
            </a:r>
            <a:endParaRPr lang="ru-RU" sz="1200" dirty="0"/>
          </a:p>
        </p:txBody>
      </p:sp>
      <p:sp>
        <p:nvSpPr>
          <p:cNvPr id="8" name="Прямоугольник 7"/>
          <p:cNvSpPr/>
          <p:nvPr/>
        </p:nvSpPr>
        <p:spPr>
          <a:xfrm>
            <a:off x="6503858" y="5000625"/>
            <a:ext cx="5533429" cy="461665"/>
          </a:xfrm>
          <a:prstGeom prst="rect">
            <a:avLst/>
          </a:prstGeom>
        </p:spPr>
        <p:txBody>
          <a:bodyPr wrap="square">
            <a:spAutoFit/>
          </a:bodyPr>
          <a:lstStyle/>
          <a:p>
            <a:pPr algn="ctr"/>
            <a:r>
              <a:rPr lang="ru-RU" sz="1200" dirty="0" smtClean="0">
                <a:latin typeface="Times New Roman" panose="02020603050405020304" pitchFamily="18" charset="0"/>
                <a:ea typeface="Calibri" panose="020F0502020204030204" pitchFamily="34" charset="0"/>
              </a:rPr>
              <a:t>Фрагмент моделирования участка по ул. Металлургов (предлагаемая ситуация с обустройством светофора типа Т.7)</a:t>
            </a:r>
            <a:endParaRPr lang="ru-RU" sz="1200" dirty="0"/>
          </a:p>
        </p:txBody>
      </p:sp>
      <p:sp>
        <p:nvSpPr>
          <p:cNvPr id="2" name="Номер слайда 1"/>
          <p:cNvSpPr>
            <a:spLocks noGrp="1"/>
          </p:cNvSpPr>
          <p:nvPr>
            <p:ph type="sldNum" sz="quarter" idx="12"/>
          </p:nvPr>
        </p:nvSpPr>
        <p:spPr/>
        <p:txBody>
          <a:bodyPr/>
          <a:lstStyle/>
          <a:p>
            <a:fld id="{FE838723-FF53-456F-BAAC-0DCAD086AC8B}" type="slidenum">
              <a:rPr lang="ru-RU" smtClean="0"/>
              <a:t>43</a:t>
            </a:fld>
            <a:endParaRPr lang="ru-RU"/>
          </a:p>
        </p:txBody>
      </p:sp>
    </p:spTree>
    <p:extLst>
      <p:ext uri="{BB962C8B-B14F-4D97-AF65-F5344CB8AC3E}">
        <p14:creationId xmlns:p14="http://schemas.microsoft.com/office/powerpoint/2010/main" val="30453296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4368" y="3602736"/>
            <a:ext cx="5437632" cy="3255264"/>
          </a:xfrm>
          <a:prstGeom prst="rect">
            <a:avLst/>
          </a:prstGeom>
        </p:spPr>
      </p:pic>
      <p:sp>
        <p:nvSpPr>
          <p:cNvPr id="7" name="Заголовок 1"/>
          <p:cNvSpPr>
            <a:spLocks noGrp="1"/>
          </p:cNvSpPr>
          <p:nvPr>
            <p:ph type="title"/>
          </p:nvPr>
        </p:nvSpPr>
        <p:spPr>
          <a:xfrm>
            <a:off x="876300" y="2550853"/>
            <a:ext cx="10744200" cy="1325563"/>
          </a:xfrm>
        </p:spPr>
        <p:txBody>
          <a:bodyPr>
            <a:noAutofit/>
          </a:bodyPr>
          <a:lstStyle/>
          <a:p>
            <a:pPr lvl="0" algn="ctr"/>
            <a:r>
              <a:rPr lang="ru-RU" b="1" dirty="0" smtClean="0">
                <a:latin typeface="Times New Roman" panose="02020603050405020304" pitchFamily="18" charset="0"/>
                <a:cs typeface="Times New Roman" panose="02020603050405020304" pitchFamily="18" charset="0"/>
              </a:rPr>
              <a:t>Этап №4 </a:t>
            </a:r>
            <a:r>
              <a:rPr lang="ru-RU" b="1" dirty="0">
                <a:latin typeface="Times New Roman" panose="02020603050405020304" pitchFamily="18" charset="0"/>
                <a:cs typeface="Times New Roman" panose="02020603050405020304" pitchFamily="18" charset="0"/>
              </a:rPr>
              <a:t>Разработка мероприятий в рамках Комплексной схемы организации дорожного движения на территории </a:t>
            </a:r>
            <a:r>
              <a:rPr lang="ru-RU" b="1" dirty="0" err="1">
                <a:latin typeface="Times New Roman" panose="02020603050405020304" pitchFamily="18" charset="0"/>
                <a:cs typeface="Times New Roman" panose="02020603050405020304" pitchFamily="18" charset="0"/>
              </a:rPr>
              <a:t>Карабашского</a:t>
            </a:r>
            <a:r>
              <a:rPr lang="ru-RU" b="1" dirty="0">
                <a:latin typeface="Times New Roman" panose="02020603050405020304" pitchFamily="18" charset="0"/>
                <a:cs typeface="Times New Roman" panose="02020603050405020304" pitchFamily="18" charset="0"/>
              </a:rPr>
              <a:t> городского округа на прогнозные периоды</a:t>
            </a:r>
            <a:endParaRPr lang="ru-RU"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FE838723-FF53-456F-BAAC-0DCAD086AC8B}" type="slidenum">
              <a:rPr lang="ru-RU" smtClean="0"/>
              <a:t>44</a:t>
            </a:fld>
            <a:endParaRPr lang="ru-RU"/>
          </a:p>
        </p:txBody>
      </p:sp>
    </p:spTree>
    <p:extLst>
      <p:ext uri="{BB962C8B-B14F-4D97-AF65-F5344CB8AC3E}">
        <p14:creationId xmlns:p14="http://schemas.microsoft.com/office/powerpoint/2010/main" val="21754532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4368" y="3602736"/>
            <a:ext cx="5437632" cy="3255264"/>
          </a:xfrm>
          <a:prstGeom prst="rect">
            <a:avLst/>
          </a:prstGeom>
        </p:spPr>
      </p:pic>
      <p:sp>
        <p:nvSpPr>
          <p:cNvPr id="2" name="Заголовок 1"/>
          <p:cNvSpPr>
            <a:spLocks noGrp="1"/>
          </p:cNvSpPr>
          <p:nvPr>
            <p:ph type="title"/>
          </p:nvPr>
        </p:nvSpPr>
        <p:spPr>
          <a:xfrm>
            <a:off x="879763" y="107431"/>
            <a:ext cx="10515600" cy="1325563"/>
          </a:xfrm>
        </p:spPr>
        <p:txBody>
          <a:bodyPr>
            <a:noAutofit/>
          </a:bodyPr>
          <a:lstStyle/>
          <a:p>
            <a:pPr algn="ctr"/>
            <a:r>
              <a:rPr lang="ru-RU" sz="3600" b="1" dirty="0">
                <a:latin typeface="Times New Roman" panose="02020603050405020304" pitchFamily="18" charset="0"/>
                <a:cs typeface="Times New Roman" panose="02020603050405020304" pitchFamily="18" charset="0"/>
              </a:rPr>
              <a:t>Мероприятия по организации движения грузового транспорта </a:t>
            </a:r>
            <a:r>
              <a:rPr lang="ru-RU" sz="3600" dirty="0">
                <a:latin typeface="Times New Roman" panose="02020603050405020304" pitchFamily="18" charset="0"/>
                <a:cs typeface="Times New Roman" panose="02020603050405020304" pitchFamily="18" charset="0"/>
              </a:rPr>
              <a:t/>
            </a:r>
            <a:br>
              <a:rPr lang="ru-RU" sz="3600" dirty="0">
                <a:latin typeface="Times New Roman" panose="02020603050405020304" pitchFamily="18" charset="0"/>
                <a:cs typeface="Times New Roman" panose="02020603050405020304" pitchFamily="18" charset="0"/>
              </a:rPr>
            </a:br>
            <a:endParaRPr lang="ru-RU" sz="3600"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5723313" y="1519380"/>
            <a:ext cx="6096000" cy="2092881"/>
          </a:xfrm>
          <a:prstGeom prst="rect">
            <a:avLst/>
          </a:prstGeom>
        </p:spPr>
        <p:txBody>
          <a:bodyPr>
            <a:spAutoFit/>
          </a:bodyPr>
          <a:lstStyle/>
          <a:p>
            <a:pPr indent="540000" algn="just"/>
            <a:r>
              <a:rPr lang="ru-RU" sz="1600" dirty="0" smtClean="0">
                <a:latin typeface="Times New Roman" panose="02020603050405020304" pitchFamily="18" charset="0"/>
                <a:ea typeface="Calibri" panose="020F0502020204030204" pitchFamily="34" charset="0"/>
                <a:cs typeface="Times New Roman" panose="02020603050405020304" pitchFamily="18" charset="0"/>
              </a:rPr>
              <a:t>При применении предлагаемой схемы движения грузового транспорта следует произвести установку дорожных</a:t>
            </a:r>
            <a:r>
              <a:rPr lang="ru-RU" sz="1600" spc="21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600" spc="-5" dirty="0" smtClean="0">
                <a:latin typeface="Times New Roman" panose="02020603050405020304" pitchFamily="18" charset="0"/>
                <a:ea typeface="Calibri" panose="020F0502020204030204" pitchFamily="34" charset="0"/>
                <a:cs typeface="Times New Roman" panose="02020603050405020304" pitchFamily="18" charset="0"/>
              </a:rPr>
              <a:t>знаков</a:t>
            </a:r>
            <a:r>
              <a:rPr lang="ru-RU" sz="1600" spc="21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3.4</a:t>
            </a:r>
            <a:r>
              <a:rPr lang="ru-RU" sz="1600" spc="235"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600" spc="-5" dirty="0" smtClean="0">
                <a:latin typeface="Times New Roman" panose="02020603050405020304" pitchFamily="18" charset="0"/>
                <a:ea typeface="Calibri" panose="020F0502020204030204" pitchFamily="34" charset="0"/>
                <a:cs typeface="Times New Roman" panose="02020603050405020304" pitchFamily="18" charset="0"/>
              </a:rPr>
              <a:t>«Движение</a:t>
            </a:r>
            <a:r>
              <a:rPr lang="ru-RU" sz="1600" spc="21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600" spc="-5" dirty="0" smtClean="0">
                <a:latin typeface="Times New Roman" panose="02020603050405020304" pitchFamily="18" charset="0"/>
                <a:ea typeface="Calibri" panose="020F0502020204030204" pitchFamily="34" charset="0"/>
                <a:cs typeface="Times New Roman" panose="02020603050405020304" pitchFamily="18" charset="0"/>
              </a:rPr>
              <a:t>грузовых</a:t>
            </a:r>
            <a:r>
              <a:rPr lang="ru-RU" sz="1600" spc="22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600" spc="-5" dirty="0" smtClean="0">
                <a:latin typeface="Times New Roman" panose="02020603050405020304" pitchFamily="18" charset="0"/>
                <a:ea typeface="Calibri" panose="020F0502020204030204" pitchFamily="34" charset="0"/>
                <a:cs typeface="Times New Roman" panose="02020603050405020304" pitchFamily="18" charset="0"/>
              </a:rPr>
              <a:t>автомобилей</a:t>
            </a:r>
            <a:r>
              <a:rPr lang="ru-RU" sz="1600" spc="215"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600" spc="-5" dirty="0" smtClean="0">
                <a:latin typeface="Times New Roman" panose="02020603050405020304" pitchFamily="18" charset="0"/>
                <a:ea typeface="Calibri" panose="020F0502020204030204" pitchFamily="34" charset="0"/>
                <a:cs typeface="Times New Roman" panose="02020603050405020304" pitchFamily="18" charset="0"/>
              </a:rPr>
              <a:t>запрещено» на въездах и выездах тех улиц, где ранее осуществлялось движение грузового транспорта.</a:t>
            </a:r>
          </a:p>
          <a:p>
            <a:pPr indent="540000" algn="just"/>
            <a:r>
              <a:rPr lang="ru-RU" sz="1600" dirty="0">
                <a:latin typeface="Times New Roman" panose="02020603050405020304" pitchFamily="18" charset="0"/>
                <a:cs typeface="Times New Roman" panose="02020603050405020304" pitchFamily="18" charset="0"/>
              </a:rPr>
              <a:t>Организацию размещение парковок для большегрузного транспорта следует относить к долгосрочному периоду.</a:t>
            </a:r>
          </a:p>
          <a:p>
            <a:pPr indent="540000"/>
            <a:endParaRPr lang="ru-RU" dirty="0"/>
          </a:p>
        </p:txBody>
      </p:sp>
      <p:sp>
        <p:nvSpPr>
          <p:cNvPr id="3" name="Номер слайда 2"/>
          <p:cNvSpPr>
            <a:spLocks noGrp="1"/>
          </p:cNvSpPr>
          <p:nvPr>
            <p:ph type="sldNum" sz="quarter" idx="12"/>
          </p:nvPr>
        </p:nvSpPr>
        <p:spPr/>
        <p:txBody>
          <a:bodyPr/>
          <a:lstStyle/>
          <a:p>
            <a:fld id="{FE838723-FF53-456F-BAAC-0DCAD086AC8B}" type="slidenum">
              <a:rPr lang="ru-RU" smtClean="0"/>
              <a:t>45</a:t>
            </a:fld>
            <a:endParaRPr lang="ru-RU"/>
          </a:p>
        </p:txBody>
      </p:sp>
      <p:pic>
        <p:nvPicPr>
          <p:cNvPr id="6" name="Рисунок 5"/>
          <p:cNvPicPr>
            <a:picLocks noChangeAspect="1"/>
          </p:cNvPicPr>
          <p:nvPr/>
        </p:nvPicPr>
        <p:blipFill>
          <a:blip r:embed="rId3"/>
          <a:stretch>
            <a:fillRect/>
          </a:stretch>
        </p:blipFill>
        <p:spPr>
          <a:xfrm>
            <a:off x="101292" y="1432994"/>
            <a:ext cx="5622021" cy="5018002"/>
          </a:xfrm>
          <a:prstGeom prst="rect">
            <a:avLst/>
          </a:prstGeom>
        </p:spPr>
      </p:pic>
    </p:spTree>
    <p:extLst>
      <p:ext uri="{BB962C8B-B14F-4D97-AF65-F5344CB8AC3E}">
        <p14:creationId xmlns:p14="http://schemas.microsoft.com/office/powerpoint/2010/main" val="27379916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4368" y="3602736"/>
            <a:ext cx="5437632" cy="3255264"/>
          </a:xfrm>
          <a:prstGeom prst="rect">
            <a:avLst/>
          </a:prstGeom>
        </p:spPr>
      </p:pic>
      <p:sp>
        <p:nvSpPr>
          <p:cNvPr id="2" name="Заголовок 1"/>
          <p:cNvSpPr>
            <a:spLocks noGrp="1"/>
          </p:cNvSpPr>
          <p:nvPr>
            <p:ph type="title"/>
          </p:nvPr>
        </p:nvSpPr>
        <p:spPr>
          <a:xfrm>
            <a:off x="838200" y="165620"/>
            <a:ext cx="10515600" cy="1325563"/>
          </a:xfrm>
        </p:spPr>
        <p:txBody>
          <a:bodyPr>
            <a:noAutofit/>
          </a:bodyPr>
          <a:lstStyle/>
          <a:p>
            <a:pPr lvl="1" algn="ctr"/>
            <a:r>
              <a:rPr lang="ru-RU" sz="2000" b="1" dirty="0">
                <a:latin typeface="Times New Roman" panose="02020603050405020304" pitchFamily="18" charset="0"/>
                <a:cs typeface="Times New Roman" panose="02020603050405020304" pitchFamily="18" charset="0"/>
              </a:rPr>
              <a:t>Разработка мероприятий по оптимизации системы пассажирских перевозок на территории </a:t>
            </a:r>
            <a:r>
              <a:rPr lang="ru-RU" sz="2000" b="1" dirty="0" err="1">
                <a:latin typeface="Times New Roman" panose="02020603050405020304" pitchFamily="18" charset="0"/>
                <a:cs typeface="Times New Roman" panose="02020603050405020304" pitchFamily="18" charset="0"/>
              </a:rPr>
              <a:t>Карабашского</a:t>
            </a:r>
            <a:r>
              <a:rPr lang="ru-RU" sz="2000" b="1" dirty="0">
                <a:latin typeface="Times New Roman" panose="02020603050405020304" pitchFamily="18" charset="0"/>
                <a:cs typeface="Times New Roman" panose="02020603050405020304" pitchFamily="18" charset="0"/>
              </a:rPr>
              <a:t> городского округа </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на краткосрочную перспективу (0-5 лет), на среднесрочную перспективу  </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(6-10 лет), на долгосрочную перспективу (более 10 лет)</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pic>
        <p:nvPicPr>
          <p:cNvPr id="5" name="Рисунок 4" descr="C:\Users\Паша\AppData\Local\Microsoft\Windows\INetCache\Content.Word\остановки.jpg"/>
          <p:cNvPicPr/>
          <p:nvPr/>
        </p:nvPicPr>
        <p:blipFill rotWithShape="1">
          <a:blip r:embed="rId3" cstate="print">
            <a:extLst>
              <a:ext uri="{28A0092B-C50C-407E-A947-70E740481C1C}">
                <a14:useLocalDpi xmlns:a14="http://schemas.microsoft.com/office/drawing/2010/main" val="0"/>
              </a:ext>
            </a:extLst>
          </a:blip>
          <a:srcRect l="3033" t="4063" r="-3033" b="2653"/>
          <a:stretch/>
        </p:blipFill>
        <p:spPr bwMode="auto">
          <a:xfrm>
            <a:off x="445008" y="1820486"/>
            <a:ext cx="6309360" cy="4827531"/>
          </a:xfrm>
          <a:prstGeom prst="rect">
            <a:avLst/>
          </a:prstGeom>
          <a:noFill/>
          <a:ln>
            <a:noFill/>
          </a:ln>
          <a:extLst>
            <a:ext uri="{53640926-AAD7-44D8-BBD7-CCE9431645EC}">
              <a14:shadowObscured xmlns:a14="http://schemas.microsoft.com/office/drawing/2010/main"/>
            </a:ext>
          </a:extLst>
        </p:spPr>
      </p:pic>
      <p:sp>
        <p:nvSpPr>
          <p:cNvPr id="6" name="Прямоугольник 5"/>
          <p:cNvSpPr/>
          <p:nvPr/>
        </p:nvSpPr>
        <p:spPr>
          <a:xfrm>
            <a:off x="6630543" y="2449503"/>
            <a:ext cx="5313807" cy="2306465"/>
          </a:xfrm>
          <a:prstGeom prst="rect">
            <a:avLst/>
          </a:prstGeom>
        </p:spPr>
        <p:txBody>
          <a:bodyPr wrap="square">
            <a:spAutoFit/>
          </a:bodyPr>
          <a:lstStyle/>
          <a:p>
            <a:pPr indent="450215" algn="just">
              <a:lnSpc>
                <a:spcPct val="115000"/>
              </a:lnSpc>
              <a:spcAft>
                <a:spcPts val="0"/>
              </a:spcAft>
            </a:pPr>
            <a:r>
              <a:rPr lang="ru-RU" sz="1400" dirty="0">
                <a:latin typeface="Times New Roman" panose="02020603050405020304" pitchFamily="18" charset="0"/>
                <a:ea typeface="Times New Roman" panose="02020603050405020304" pitchFamily="18" charset="0"/>
                <a:cs typeface="Times New Roman" panose="02020603050405020304" pitchFamily="18" charset="0"/>
              </a:rPr>
              <a:t>Обустройства элементов остановочных пунктов, следует проводить на основе разработанных Проектов организации дорожного </a:t>
            </a:r>
            <a:r>
              <a:rPr lang="ru-RU" sz="1400" dirty="0" smtClean="0">
                <a:latin typeface="Times New Roman" panose="02020603050405020304" pitchFamily="18" charset="0"/>
                <a:ea typeface="Times New Roman" panose="02020603050405020304" pitchFamily="18" charset="0"/>
                <a:cs typeface="Times New Roman" panose="02020603050405020304" pitchFamily="18" charset="0"/>
              </a:rPr>
              <a:t>движения для </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каждой улицы в отдельности. </a:t>
            </a:r>
            <a:r>
              <a:rPr lang="ru-RU" sz="1400" dirty="0" smtClean="0">
                <a:latin typeface="Times New Roman" panose="02020603050405020304" pitchFamily="18" charset="0"/>
                <a:ea typeface="Times New Roman" panose="02020603050405020304" pitchFamily="18" charset="0"/>
                <a:cs typeface="Times New Roman" panose="02020603050405020304" pitchFamily="18" charset="0"/>
              </a:rPr>
              <a:t>                              И </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на основе разработанных </a:t>
            </a:r>
            <a:r>
              <a:rPr lang="ru-RU" sz="1400" dirty="0" smtClean="0">
                <a:latin typeface="Times New Roman" panose="02020603050405020304" pitchFamily="18" charset="0"/>
                <a:ea typeface="Times New Roman" panose="02020603050405020304" pitchFamily="18" charset="0"/>
                <a:cs typeface="Times New Roman" panose="02020603050405020304" pitchFamily="18" charset="0"/>
              </a:rPr>
              <a:t>Проектов организации дорожного движения </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для каждого остановочного пункта будут выявлены недостатки в обустройстве основных элементов, с разработкой мероприятий на периоды реализаций для повышения эффективности и безопасности работы пассажирского общественного транспорта.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FE838723-FF53-456F-BAAC-0DCAD086AC8B}" type="slidenum">
              <a:rPr lang="ru-RU" smtClean="0"/>
              <a:t>46</a:t>
            </a:fld>
            <a:endParaRPr lang="ru-RU"/>
          </a:p>
        </p:txBody>
      </p:sp>
    </p:spTree>
    <p:extLst>
      <p:ext uri="{BB962C8B-B14F-4D97-AF65-F5344CB8AC3E}">
        <p14:creationId xmlns:p14="http://schemas.microsoft.com/office/powerpoint/2010/main" val="3310078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4368" y="3602736"/>
            <a:ext cx="5437632" cy="3255264"/>
          </a:xfrm>
          <a:prstGeom prst="rect">
            <a:avLst/>
          </a:prstGeom>
        </p:spPr>
      </p:pic>
      <p:sp>
        <p:nvSpPr>
          <p:cNvPr id="5" name="Прямоугольник 4"/>
          <p:cNvSpPr/>
          <p:nvPr/>
        </p:nvSpPr>
        <p:spPr>
          <a:xfrm>
            <a:off x="1061931" y="563425"/>
            <a:ext cx="4932758" cy="276999"/>
          </a:xfrm>
          <a:prstGeom prst="rect">
            <a:avLst/>
          </a:prstGeom>
        </p:spPr>
        <p:txBody>
          <a:bodyPr wrap="square">
            <a:spAutoFit/>
          </a:bodyPr>
          <a:lstStyle/>
          <a:p>
            <a:r>
              <a:rPr lang="ru-RU" sz="1200" dirty="0" smtClean="0">
                <a:latin typeface="Times New Roman" panose="02020603050405020304" pitchFamily="18" charset="0"/>
              </a:rPr>
              <a:t>Схема маршрутов предлагаемого сезонного транспорта</a:t>
            </a:r>
            <a:endParaRPr lang="ru-RU" sz="1200" dirty="0"/>
          </a:p>
        </p:txBody>
      </p:sp>
      <p:graphicFrame>
        <p:nvGraphicFramePr>
          <p:cNvPr id="6" name="Таблица 5"/>
          <p:cNvGraphicFramePr>
            <a:graphicFrameLocks noGrp="1"/>
          </p:cNvGraphicFramePr>
          <p:nvPr>
            <p:extLst>
              <p:ext uri="{D42A27DB-BD31-4B8C-83A1-F6EECF244321}">
                <p14:modId xmlns:p14="http://schemas.microsoft.com/office/powerpoint/2010/main" val="2783516683"/>
              </p:ext>
            </p:extLst>
          </p:nvPr>
        </p:nvGraphicFramePr>
        <p:xfrm>
          <a:off x="6062316" y="2505345"/>
          <a:ext cx="5853460" cy="1998980"/>
        </p:xfrm>
        <a:graphic>
          <a:graphicData uri="http://schemas.openxmlformats.org/drawingml/2006/table">
            <a:tbl>
              <a:tblPr firstRow="1" firstCol="1" bandRow="1">
                <a:tableStyleId>{5C22544A-7EE6-4342-B048-85BDC9FD1C3A}</a:tableStyleId>
              </a:tblPr>
              <a:tblGrid>
                <a:gridCol w="2560382">
                  <a:extLst>
                    <a:ext uri="{9D8B030D-6E8A-4147-A177-3AD203B41FA5}">
                      <a16:colId xmlns:a16="http://schemas.microsoft.com/office/drawing/2014/main" val="3093293629"/>
                    </a:ext>
                  </a:extLst>
                </a:gridCol>
                <a:gridCol w="1591353">
                  <a:extLst>
                    <a:ext uri="{9D8B030D-6E8A-4147-A177-3AD203B41FA5}">
                      <a16:colId xmlns:a16="http://schemas.microsoft.com/office/drawing/2014/main" val="2855359357"/>
                    </a:ext>
                  </a:extLst>
                </a:gridCol>
                <a:gridCol w="1701725">
                  <a:extLst>
                    <a:ext uri="{9D8B030D-6E8A-4147-A177-3AD203B41FA5}">
                      <a16:colId xmlns:a16="http://schemas.microsoft.com/office/drawing/2014/main" val="3801565393"/>
                    </a:ext>
                  </a:extLst>
                </a:gridCol>
              </a:tblGrid>
              <a:tr h="148590">
                <a:tc rowSpan="2">
                  <a:txBody>
                    <a:bodyPr/>
                    <a:lstStyle/>
                    <a:p>
                      <a:pPr algn="ctr">
                        <a:lnSpc>
                          <a:spcPct val="115000"/>
                        </a:lnSpc>
                        <a:spcAft>
                          <a:spcPts val="0"/>
                        </a:spcAft>
                      </a:pPr>
                      <a:r>
                        <a:rPr lang="ru-RU" sz="1000">
                          <a:effectLst/>
                        </a:rPr>
                        <a:t>номер маршрута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dirty="0">
                          <a:effectLst/>
                        </a:rPr>
                        <a:t>протяженность, км.</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ru-RU" sz="1000">
                          <a:effectLst/>
                        </a:rPr>
                        <a:t>движение маршрутов</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96959697"/>
                  </a:ext>
                </a:extLst>
              </a:tr>
              <a:tr h="83820">
                <a:tc vMerge="1">
                  <a:txBody>
                    <a:bodyPr/>
                    <a:lstStyle/>
                    <a:p>
                      <a:endParaRPr lang="ru-RU"/>
                    </a:p>
                  </a:txBody>
                  <a:tcPr/>
                </a:tc>
                <a:tc>
                  <a:txBody>
                    <a:bodyPr/>
                    <a:lstStyle/>
                    <a:p>
                      <a:pPr algn="ctr">
                        <a:lnSpc>
                          <a:spcPct val="115000"/>
                        </a:lnSpc>
                        <a:spcAft>
                          <a:spcPts val="0"/>
                        </a:spcAft>
                      </a:pPr>
                      <a:r>
                        <a:rPr lang="ru-RU" sz="1000">
                          <a:effectLst/>
                        </a:rPr>
                        <a:t>прямое/ обратное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ru-RU"/>
                    </a:p>
                  </a:txBody>
                  <a:tcPr/>
                </a:tc>
                <a:extLst>
                  <a:ext uri="{0D108BD9-81ED-4DB2-BD59-A6C34878D82A}">
                    <a16:rowId xmlns:a16="http://schemas.microsoft.com/office/drawing/2014/main" val="2405975065"/>
                  </a:ext>
                </a:extLst>
              </a:tr>
              <a:tr h="306705">
                <a:tc>
                  <a:txBody>
                    <a:bodyPr/>
                    <a:lstStyle/>
                    <a:p>
                      <a:pPr>
                        <a:lnSpc>
                          <a:spcPct val="115000"/>
                        </a:lnSpc>
                        <a:spcAft>
                          <a:spcPts val="0"/>
                        </a:spcAft>
                      </a:pPr>
                      <a:r>
                        <a:rPr lang="ru-RU" sz="1000">
                          <a:effectLst/>
                        </a:rPr>
                        <a:t>№30 «г. Карабаш – п. Красный Камень»</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18,4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dirty="0">
                          <a:effectLst/>
                        </a:rPr>
                        <a:t>г. Карабаш – п. Малый </a:t>
                      </a:r>
                      <a:r>
                        <a:rPr lang="ru-RU" sz="1000" dirty="0" err="1">
                          <a:effectLst/>
                        </a:rPr>
                        <a:t>Агардяш</a:t>
                      </a:r>
                      <a:r>
                        <a:rPr lang="ru-RU" sz="1000" dirty="0">
                          <a:effectLst/>
                        </a:rPr>
                        <a:t> – п. Бурлак –                     п. Разъезд 30 км. –                              п. Красный Камень</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85335518"/>
                  </a:ext>
                </a:extLst>
              </a:tr>
              <a:tr h="297815">
                <a:tc>
                  <a:txBody>
                    <a:bodyPr/>
                    <a:lstStyle/>
                    <a:p>
                      <a:pPr>
                        <a:lnSpc>
                          <a:spcPct val="115000"/>
                        </a:lnSpc>
                        <a:spcAft>
                          <a:spcPts val="0"/>
                        </a:spcAft>
                      </a:pPr>
                      <a:r>
                        <a:rPr lang="ru-RU" sz="1000">
                          <a:effectLst/>
                        </a:rPr>
                        <a:t>№40 «г. Карабаш – п. Киолим»</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14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г. Карабаш – п. Киолим</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20075977"/>
                  </a:ext>
                </a:extLst>
              </a:tr>
              <a:tr h="306705">
                <a:tc>
                  <a:txBody>
                    <a:bodyPr/>
                    <a:lstStyle/>
                    <a:p>
                      <a:pPr>
                        <a:lnSpc>
                          <a:spcPct val="115000"/>
                        </a:lnSpc>
                        <a:spcAft>
                          <a:spcPts val="0"/>
                        </a:spcAft>
                      </a:pPr>
                      <a:r>
                        <a:rPr lang="ru-RU" sz="1000">
                          <a:effectLst/>
                        </a:rPr>
                        <a:t>№50 «г. Карабаш – п. Сактаево»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19,3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г. Карабаш – п. Байдашево – п. Мухаметово – п. Сактаево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0725054"/>
                  </a:ext>
                </a:extLst>
              </a:tr>
              <a:tr h="306705">
                <a:tc>
                  <a:txBody>
                    <a:bodyPr/>
                    <a:lstStyle/>
                    <a:p>
                      <a:pPr>
                        <a:lnSpc>
                          <a:spcPct val="115000"/>
                        </a:lnSpc>
                        <a:spcAft>
                          <a:spcPts val="0"/>
                        </a:spcAft>
                      </a:pPr>
                      <a:r>
                        <a:rPr lang="ru-RU" sz="1000" dirty="0">
                          <a:effectLst/>
                        </a:rPr>
                        <a:t>№60 «г. Карабаш – </a:t>
                      </a:r>
                      <a:r>
                        <a:rPr lang="ru-RU" sz="1000" dirty="0" smtClean="0">
                          <a:effectLst/>
                        </a:rPr>
                        <a:t>оз. </a:t>
                      </a:r>
                      <a:r>
                        <a:rPr lang="ru-RU" sz="1000" dirty="0">
                          <a:effectLst/>
                        </a:rPr>
                        <a:t>Большой </a:t>
                      </a:r>
                      <a:r>
                        <a:rPr lang="ru-RU" sz="1000" dirty="0" err="1">
                          <a:effectLst/>
                        </a:rPr>
                        <a:t>Агардяш</a:t>
                      </a:r>
                      <a:r>
                        <a:rPr lang="ru-RU" sz="1000" dirty="0">
                          <a:effectLst/>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9,9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dirty="0">
                          <a:effectLst/>
                        </a:rPr>
                        <a:t>г. Карабаш – </a:t>
                      </a:r>
                      <a:r>
                        <a:rPr lang="ru-RU" sz="1000" dirty="0" smtClean="0">
                          <a:effectLst/>
                        </a:rPr>
                        <a:t>оз. </a:t>
                      </a:r>
                      <a:r>
                        <a:rPr lang="ru-RU" sz="1000" dirty="0">
                          <a:effectLst/>
                        </a:rPr>
                        <a:t>Бол. </a:t>
                      </a:r>
                      <a:r>
                        <a:rPr lang="ru-RU" sz="1000" dirty="0" err="1">
                          <a:effectLst/>
                        </a:rPr>
                        <a:t>Агардяш</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32503192"/>
                  </a:ext>
                </a:extLst>
              </a:tr>
            </a:tbl>
          </a:graphicData>
        </a:graphic>
      </p:graphicFrame>
      <p:sp>
        <p:nvSpPr>
          <p:cNvPr id="7" name="Прямоугольник 6"/>
          <p:cNvSpPr/>
          <p:nvPr/>
        </p:nvSpPr>
        <p:spPr>
          <a:xfrm>
            <a:off x="5994688" y="1011165"/>
            <a:ext cx="6096000" cy="1323439"/>
          </a:xfrm>
          <a:prstGeom prst="rect">
            <a:avLst/>
          </a:prstGeom>
        </p:spPr>
        <p:txBody>
          <a:bodyPr>
            <a:spAutoFit/>
          </a:bodyPr>
          <a:lstStyle/>
          <a:p>
            <a:pPr indent="540000"/>
            <a:r>
              <a:rPr lang="ru-RU" sz="1600" dirty="0">
                <a:latin typeface="Times New Roman" panose="02020603050405020304" pitchFamily="18" charset="0"/>
                <a:ea typeface="Calibri" panose="020F0502020204030204" pitchFamily="34" charset="0"/>
              </a:rPr>
              <a:t>Введение сезонных (дачных) пригородных маршрутов движения из г. Карабаш в летний период времени со следующими маршрутами: №30 «г. Карабаш – п. Красный Камень», №40 «г. Карабаш – п. </a:t>
            </a:r>
            <a:r>
              <a:rPr lang="ru-RU" sz="1600" dirty="0" err="1">
                <a:latin typeface="Times New Roman" panose="02020603050405020304" pitchFamily="18" charset="0"/>
                <a:ea typeface="Calibri" panose="020F0502020204030204" pitchFamily="34" charset="0"/>
              </a:rPr>
              <a:t>Киолим</a:t>
            </a:r>
            <a:r>
              <a:rPr lang="ru-RU" sz="1600" dirty="0">
                <a:latin typeface="Times New Roman" panose="02020603050405020304" pitchFamily="18" charset="0"/>
                <a:ea typeface="Calibri" panose="020F0502020204030204" pitchFamily="34" charset="0"/>
              </a:rPr>
              <a:t>», №50 «г. Карабаш – п. </a:t>
            </a:r>
            <a:r>
              <a:rPr lang="ru-RU" sz="1600" dirty="0" err="1">
                <a:latin typeface="Times New Roman" panose="02020603050405020304" pitchFamily="18" charset="0"/>
                <a:ea typeface="Calibri" panose="020F0502020204030204" pitchFamily="34" charset="0"/>
              </a:rPr>
              <a:t>Сактаево</a:t>
            </a:r>
            <a:r>
              <a:rPr lang="ru-RU" sz="1600" dirty="0">
                <a:latin typeface="Times New Roman" panose="02020603050405020304" pitchFamily="18" charset="0"/>
                <a:ea typeface="Calibri" panose="020F0502020204030204" pitchFamily="34" charset="0"/>
              </a:rPr>
              <a:t>», </a:t>
            </a:r>
            <a:r>
              <a:rPr lang="ru-RU" sz="1600" dirty="0" smtClean="0">
                <a:latin typeface="Times New Roman" panose="02020603050405020304" pitchFamily="18" charset="0"/>
                <a:ea typeface="Calibri" panose="020F0502020204030204" pitchFamily="34" charset="0"/>
              </a:rPr>
              <a:t>                    №</a:t>
            </a:r>
            <a:r>
              <a:rPr lang="ru-RU" sz="1600" dirty="0">
                <a:latin typeface="Times New Roman" panose="02020603050405020304" pitchFamily="18" charset="0"/>
                <a:ea typeface="Calibri" panose="020F0502020204030204" pitchFamily="34" charset="0"/>
              </a:rPr>
              <a:t>60 «г. Карабаш – </a:t>
            </a:r>
            <a:r>
              <a:rPr lang="ru-RU" sz="1600" dirty="0" smtClean="0">
                <a:latin typeface="Times New Roman" panose="02020603050405020304" pitchFamily="18" charset="0"/>
                <a:ea typeface="Calibri" panose="020F0502020204030204" pitchFamily="34" charset="0"/>
              </a:rPr>
              <a:t>оз. </a:t>
            </a:r>
            <a:r>
              <a:rPr lang="ru-RU" sz="1600" dirty="0">
                <a:latin typeface="Times New Roman" panose="02020603050405020304" pitchFamily="18" charset="0"/>
                <a:ea typeface="Calibri" panose="020F0502020204030204" pitchFamily="34" charset="0"/>
              </a:rPr>
              <a:t>Большой </a:t>
            </a:r>
            <a:r>
              <a:rPr lang="ru-RU" sz="1600" dirty="0" err="1">
                <a:latin typeface="Times New Roman" panose="02020603050405020304" pitchFamily="18" charset="0"/>
                <a:ea typeface="Calibri" panose="020F0502020204030204" pitchFamily="34" charset="0"/>
              </a:rPr>
              <a:t>Агардяш</a:t>
            </a:r>
            <a:r>
              <a:rPr lang="ru-RU" sz="1600" dirty="0">
                <a:latin typeface="Times New Roman" panose="02020603050405020304" pitchFamily="18" charset="0"/>
                <a:ea typeface="Calibri" panose="020F0502020204030204" pitchFamily="34" charset="0"/>
              </a:rPr>
              <a:t>».</a:t>
            </a:r>
            <a:endParaRPr lang="ru-RU" sz="1600" dirty="0"/>
          </a:p>
        </p:txBody>
      </p:sp>
      <p:sp>
        <p:nvSpPr>
          <p:cNvPr id="2" name="Номер слайда 1"/>
          <p:cNvSpPr>
            <a:spLocks noGrp="1"/>
          </p:cNvSpPr>
          <p:nvPr>
            <p:ph type="sldNum" sz="quarter" idx="12"/>
          </p:nvPr>
        </p:nvSpPr>
        <p:spPr/>
        <p:txBody>
          <a:bodyPr/>
          <a:lstStyle/>
          <a:p>
            <a:fld id="{FE838723-FF53-456F-BAAC-0DCAD086AC8B}" type="slidenum">
              <a:rPr lang="ru-RU" smtClean="0"/>
              <a:t>47</a:t>
            </a:fld>
            <a:endParaRPr lang="ru-RU"/>
          </a:p>
        </p:txBody>
      </p:sp>
      <p:pic>
        <p:nvPicPr>
          <p:cNvPr id="3" name="Рисунок 2"/>
          <p:cNvPicPr>
            <a:picLocks noChangeAspect="1"/>
          </p:cNvPicPr>
          <p:nvPr/>
        </p:nvPicPr>
        <p:blipFill>
          <a:blip r:embed="rId3"/>
          <a:stretch>
            <a:fillRect/>
          </a:stretch>
        </p:blipFill>
        <p:spPr>
          <a:xfrm>
            <a:off x="526541" y="1434707"/>
            <a:ext cx="5259551" cy="5104205"/>
          </a:xfrm>
          <a:prstGeom prst="rect">
            <a:avLst/>
          </a:prstGeom>
        </p:spPr>
      </p:pic>
    </p:spTree>
    <p:extLst>
      <p:ext uri="{BB962C8B-B14F-4D97-AF65-F5344CB8AC3E}">
        <p14:creationId xmlns:p14="http://schemas.microsoft.com/office/powerpoint/2010/main" val="4427715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4368" y="3602736"/>
            <a:ext cx="5437632" cy="3255264"/>
          </a:xfrm>
          <a:prstGeom prst="rect">
            <a:avLst/>
          </a:prstGeom>
        </p:spPr>
      </p:pic>
      <p:sp>
        <p:nvSpPr>
          <p:cNvPr id="2" name="Заголовок 1"/>
          <p:cNvSpPr>
            <a:spLocks noGrp="1"/>
          </p:cNvSpPr>
          <p:nvPr>
            <p:ph type="title"/>
          </p:nvPr>
        </p:nvSpPr>
        <p:spPr>
          <a:xfrm>
            <a:off x="879763" y="0"/>
            <a:ext cx="10515600" cy="1325563"/>
          </a:xfrm>
        </p:spPr>
        <p:txBody>
          <a:bodyPr>
            <a:noAutofit/>
          </a:bodyPr>
          <a:lstStyle/>
          <a:p>
            <a:pPr lvl="2" algn="ctr" rtl="0">
              <a:lnSpc>
                <a:spcPct val="90000"/>
              </a:lnSpc>
              <a:spcBef>
                <a:spcPct val="0"/>
              </a:spcBef>
            </a:pPr>
            <a:r>
              <a:rPr lang="ru-RU" sz="3600" b="1" dirty="0">
                <a:latin typeface="Times New Roman" panose="02020603050405020304" pitchFamily="18" charset="0"/>
                <a:cs typeface="Times New Roman" panose="02020603050405020304" pitchFamily="18" charset="0"/>
              </a:rPr>
              <a:t>Мероприятия по совершенствованию условий пешеходного </a:t>
            </a:r>
            <a:r>
              <a:rPr lang="ru-RU" sz="3600" b="1" dirty="0" smtClean="0">
                <a:latin typeface="Times New Roman" panose="02020603050405020304" pitchFamily="18" charset="0"/>
                <a:cs typeface="Times New Roman" panose="02020603050405020304" pitchFamily="18" charset="0"/>
              </a:rPr>
              <a:t>движения</a:t>
            </a:r>
            <a:endParaRPr lang="ru-RU" sz="3600"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6975763" y="1196862"/>
            <a:ext cx="5216237" cy="1815882"/>
          </a:xfrm>
          <a:prstGeom prst="rect">
            <a:avLst/>
          </a:prstGeom>
        </p:spPr>
        <p:txBody>
          <a:bodyPr wrap="square">
            <a:spAutoFit/>
          </a:bodyPr>
          <a:lstStyle/>
          <a:p>
            <a:pPr indent="540000"/>
            <a:r>
              <a:rPr lang="ru-RU" sz="1600" dirty="0">
                <a:latin typeface="Times New Roman" panose="02020603050405020304" pitchFamily="18" charset="0"/>
                <a:ea typeface="Arial" panose="020B0604020202020204" pitchFamily="34" charset="0"/>
              </a:rPr>
              <a:t>Целями такого вида мероприятий направлены на: снижение количества ДТП с участием пешеходов и предупреждению травматизма на пешеходных переходах (в том числе и пешеходов), обеспечение безопасного передвижения пешеходов без появления на проезжей части (обустройство пешеходных ограждений и тротуаров).</a:t>
            </a:r>
            <a:endParaRPr lang="ru-RU" sz="1600" dirty="0"/>
          </a:p>
        </p:txBody>
      </p:sp>
      <p:pic>
        <p:nvPicPr>
          <p:cNvPr id="6" name="Рисунок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907" y="1720737"/>
            <a:ext cx="3570605" cy="2408555"/>
          </a:xfrm>
          <a:prstGeom prst="rect">
            <a:avLst/>
          </a:prstGeom>
          <a:noFill/>
          <a:ln>
            <a:noFill/>
          </a:ln>
        </p:spPr>
      </p:pic>
      <p:sp>
        <p:nvSpPr>
          <p:cNvPr id="7" name="Прямоугольник 6"/>
          <p:cNvSpPr/>
          <p:nvPr/>
        </p:nvSpPr>
        <p:spPr>
          <a:xfrm>
            <a:off x="0" y="1369261"/>
            <a:ext cx="3945952" cy="307777"/>
          </a:xfrm>
          <a:prstGeom prst="rect">
            <a:avLst/>
          </a:prstGeom>
        </p:spPr>
        <p:txBody>
          <a:bodyPr wrap="none">
            <a:spAutoFit/>
          </a:bodyPr>
          <a:lstStyle/>
          <a:p>
            <a:r>
              <a:rPr lang="ru-RU" sz="1400" dirty="0">
                <a:latin typeface="Times New Roman" panose="02020603050405020304" pitchFamily="18" charset="0"/>
                <a:ea typeface="Times New Roman" panose="02020603050405020304" pitchFamily="18" charset="0"/>
              </a:rPr>
              <a:t>Эскиз пешеходного ограждения </a:t>
            </a:r>
            <a:r>
              <a:rPr lang="ru-RU" sz="1400" dirty="0" smtClean="0">
                <a:latin typeface="Times New Roman" panose="02020603050405020304" pitchFamily="18" charset="0"/>
                <a:ea typeface="Times New Roman" panose="02020603050405020304" pitchFamily="18" charset="0"/>
              </a:rPr>
              <a:t>перильного </a:t>
            </a:r>
            <a:r>
              <a:rPr lang="ru-RU" sz="1400" dirty="0">
                <a:latin typeface="Times New Roman" panose="02020603050405020304" pitchFamily="18" charset="0"/>
                <a:ea typeface="Times New Roman" panose="02020603050405020304" pitchFamily="18" charset="0"/>
              </a:rPr>
              <a:t>типа</a:t>
            </a:r>
            <a:endParaRPr lang="ru-RU" sz="1400" dirty="0"/>
          </a:p>
        </p:txBody>
      </p:sp>
      <p:pic>
        <p:nvPicPr>
          <p:cNvPr id="8" name="Рисунок 7" descr="https://bykvu.com/images/2016/01/0f33d3fa-e1344874766326.jpg"/>
          <p:cNvPicPr/>
          <p:nvPr/>
        </p:nvPicPr>
        <p:blipFill>
          <a:blip r:embed="rId4">
            <a:extLst>
              <a:ext uri="{28A0092B-C50C-407E-A947-70E740481C1C}">
                <a14:useLocalDpi xmlns:a14="http://schemas.microsoft.com/office/drawing/2010/main" val="0"/>
              </a:ext>
            </a:extLst>
          </a:blip>
          <a:srcRect/>
          <a:stretch>
            <a:fillRect/>
          </a:stretch>
        </p:blipFill>
        <p:spPr bwMode="auto">
          <a:xfrm>
            <a:off x="4822464" y="3606120"/>
            <a:ext cx="4557366" cy="3022508"/>
          </a:xfrm>
          <a:prstGeom prst="rect">
            <a:avLst/>
          </a:prstGeom>
          <a:noFill/>
          <a:ln>
            <a:noFill/>
          </a:ln>
        </p:spPr>
      </p:pic>
      <p:sp>
        <p:nvSpPr>
          <p:cNvPr id="9" name="Прямоугольник 8"/>
          <p:cNvSpPr/>
          <p:nvPr/>
        </p:nvSpPr>
        <p:spPr>
          <a:xfrm>
            <a:off x="3927763" y="3016083"/>
            <a:ext cx="6096000" cy="523220"/>
          </a:xfrm>
          <a:prstGeom prst="rect">
            <a:avLst/>
          </a:prstGeom>
        </p:spPr>
        <p:txBody>
          <a:bodyPr>
            <a:spAutoFit/>
          </a:bodyPr>
          <a:lstStyle/>
          <a:p>
            <a:pPr algn="ctr"/>
            <a:r>
              <a:rPr lang="ru-RU" sz="1400" dirty="0">
                <a:solidFill>
                  <a:srgbClr val="000000"/>
                </a:solidFill>
                <a:latin typeface="Times New Roman" panose="02020603050405020304" pitchFamily="18" charset="0"/>
                <a:ea typeface="Calibri" panose="020F0502020204030204" pitchFamily="34" charset="0"/>
              </a:rPr>
              <a:t>Пример обустройства искусственного освещения с оптическими датчиками движения на нерегулируемом пешеходном </a:t>
            </a:r>
            <a:r>
              <a:rPr lang="ru-RU" sz="1400" dirty="0" smtClean="0">
                <a:solidFill>
                  <a:srgbClr val="000000"/>
                </a:solidFill>
                <a:latin typeface="Times New Roman" panose="02020603050405020304" pitchFamily="18" charset="0"/>
                <a:ea typeface="Calibri" panose="020F0502020204030204" pitchFamily="34" charset="0"/>
              </a:rPr>
              <a:t>переходе по ул. Металлургов</a:t>
            </a:r>
            <a:endParaRPr lang="ru-RU" sz="1400" dirty="0"/>
          </a:p>
        </p:txBody>
      </p:sp>
      <p:sp>
        <p:nvSpPr>
          <p:cNvPr id="10" name="Прямоугольник 9"/>
          <p:cNvSpPr/>
          <p:nvPr/>
        </p:nvSpPr>
        <p:spPr>
          <a:xfrm>
            <a:off x="285907" y="4378710"/>
            <a:ext cx="4488048" cy="1323439"/>
          </a:xfrm>
          <a:prstGeom prst="rect">
            <a:avLst/>
          </a:prstGeom>
        </p:spPr>
        <p:txBody>
          <a:bodyPr wrap="square">
            <a:spAutoFit/>
          </a:bodyPr>
          <a:lstStyle/>
          <a:p>
            <a:pPr indent="540000"/>
            <a:r>
              <a:rPr lang="ru-RU" sz="1600" spc="-5" dirty="0">
                <a:latin typeface="Times New Roman" panose="02020603050405020304" pitchFamily="18" charset="0"/>
                <a:ea typeface="Times New Roman" panose="02020603050405020304" pitchFamily="18" charset="0"/>
              </a:rPr>
              <a:t>Цель данного предлагаемого мероприятия по ул. Металлургов повышения безопасности дорожного движения и снижения аварийности на улице, в том числе на пешеходных переходах г. Карабаш.</a:t>
            </a:r>
            <a:endParaRPr lang="ru-RU" sz="1600" dirty="0"/>
          </a:p>
        </p:txBody>
      </p:sp>
      <p:sp>
        <p:nvSpPr>
          <p:cNvPr id="3" name="Номер слайда 2"/>
          <p:cNvSpPr>
            <a:spLocks noGrp="1"/>
          </p:cNvSpPr>
          <p:nvPr>
            <p:ph type="sldNum" sz="quarter" idx="12"/>
          </p:nvPr>
        </p:nvSpPr>
        <p:spPr/>
        <p:txBody>
          <a:bodyPr/>
          <a:lstStyle/>
          <a:p>
            <a:fld id="{FE838723-FF53-456F-BAAC-0DCAD086AC8B}" type="slidenum">
              <a:rPr lang="ru-RU" smtClean="0"/>
              <a:t>48</a:t>
            </a:fld>
            <a:endParaRPr lang="ru-RU"/>
          </a:p>
        </p:txBody>
      </p:sp>
    </p:spTree>
    <p:extLst>
      <p:ext uri="{BB962C8B-B14F-4D97-AF65-F5344CB8AC3E}">
        <p14:creationId xmlns:p14="http://schemas.microsoft.com/office/powerpoint/2010/main" val="25338654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4368" y="3602736"/>
            <a:ext cx="5437632" cy="3255264"/>
          </a:xfrm>
          <a:prstGeom prst="rect">
            <a:avLst/>
          </a:prstGeom>
        </p:spPr>
      </p:pic>
      <p:pic>
        <p:nvPicPr>
          <p:cNvPr id="5" name="Рисунок 4"/>
          <p:cNvPicPr/>
          <p:nvPr/>
        </p:nvPicPr>
        <p:blipFill>
          <a:blip r:embed="rId3">
            <a:extLst>
              <a:ext uri="{28A0092B-C50C-407E-A947-70E740481C1C}">
                <a14:useLocalDpi xmlns:a14="http://schemas.microsoft.com/office/drawing/2010/main" val="0"/>
              </a:ext>
            </a:extLst>
          </a:blip>
          <a:srcRect/>
          <a:stretch>
            <a:fillRect/>
          </a:stretch>
        </p:blipFill>
        <p:spPr bwMode="auto">
          <a:xfrm>
            <a:off x="623713" y="3624349"/>
            <a:ext cx="4676775" cy="2409190"/>
          </a:xfrm>
          <a:prstGeom prst="rect">
            <a:avLst/>
          </a:prstGeom>
          <a:noFill/>
          <a:ln>
            <a:noFill/>
          </a:ln>
        </p:spPr>
      </p:pic>
      <p:sp>
        <p:nvSpPr>
          <p:cNvPr id="6" name="Прямоугольник 5"/>
          <p:cNvSpPr/>
          <p:nvPr/>
        </p:nvSpPr>
        <p:spPr>
          <a:xfrm>
            <a:off x="3451960" y="532714"/>
            <a:ext cx="8424156" cy="1323439"/>
          </a:xfrm>
          <a:prstGeom prst="rect">
            <a:avLst/>
          </a:prstGeom>
        </p:spPr>
        <p:txBody>
          <a:bodyPr wrap="square">
            <a:spAutoFit/>
          </a:bodyPr>
          <a:lstStyle/>
          <a:p>
            <a:pPr indent="540000"/>
            <a:r>
              <a:rPr lang="ru-RU" sz="1600" dirty="0">
                <a:latin typeface="Times New Roman" panose="02020603050405020304" pitchFamily="18" charset="0"/>
                <a:cs typeface="Times New Roman" panose="02020603050405020304" pitchFamily="18" charset="0"/>
              </a:rPr>
              <a:t>Для инвалидов с дефектами зрения, в том числе полностью слепых, предусматривается укладка специальных тактильных плит в местах пешеходных переходов через проезжую часть улиц и при пересечении внутриквартальных съездов, на пути следования по тротуарам, перед препятствиями (стойками, опорами, рекламными конструкциями, деревьями и др.), а также на посадочных площадках остановочных пунктов.</a:t>
            </a:r>
          </a:p>
        </p:txBody>
      </p:sp>
      <p:sp>
        <p:nvSpPr>
          <p:cNvPr id="7" name="Прямоугольник 6"/>
          <p:cNvSpPr/>
          <p:nvPr/>
        </p:nvSpPr>
        <p:spPr>
          <a:xfrm>
            <a:off x="459377" y="378825"/>
            <a:ext cx="2877391" cy="307777"/>
          </a:xfrm>
          <a:prstGeom prst="rect">
            <a:avLst/>
          </a:prstGeom>
        </p:spPr>
        <p:txBody>
          <a:bodyPr wrap="none">
            <a:spAutoFit/>
          </a:bodyPr>
          <a:lstStyle/>
          <a:p>
            <a:r>
              <a:rPr lang="ru-RU" sz="1400" dirty="0">
                <a:latin typeface="Times New Roman" panose="02020603050405020304" pitchFamily="18" charset="0"/>
                <a:ea typeface="Times New Roman" panose="02020603050405020304" pitchFamily="18" charset="0"/>
              </a:rPr>
              <a:t>Формы рифления </a:t>
            </a:r>
            <a:r>
              <a:rPr lang="ru-RU" sz="1400" spc="-5" dirty="0">
                <a:latin typeface="Times New Roman" panose="02020603050405020304" pitchFamily="18" charset="0"/>
                <a:ea typeface="Times New Roman" panose="02020603050405020304" pitchFamily="18" charset="0"/>
              </a:rPr>
              <a:t>тактильных</a:t>
            </a:r>
            <a:r>
              <a:rPr lang="ru-RU" sz="1400" spc="120" dirty="0">
                <a:latin typeface="Times New Roman" panose="02020603050405020304" pitchFamily="18" charset="0"/>
                <a:ea typeface="Times New Roman" panose="02020603050405020304" pitchFamily="18" charset="0"/>
              </a:rPr>
              <a:t> </a:t>
            </a:r>
            <a:r>
              <a:rPr lang="ru-RU" sz="1400" spc="-10" dirty="0">
                <a:latin typeface="Times New Roman" panose="02020603050405020304" pitchFamily="18" charset="0"/>
                <a:ea typeface="Times New Roman" panose="02020603050405020304" pitchFamily="18" charset="0"/>
              </a:rPr>
              <a:t>плит</a:t>
            </a:r>
            <a:endParaRPr lang="ru-RU" sz="1400" dirty="0"/>
          </a:p>
        </p:txBody>
      </p:sp>
      <p:sp>
        <p:nvSpPr>
          <p:cNvPr id="8" name="Прямоугольник 7"/>
          <p:cNvSpPr/>
          <p:nvPr/>
        </p:nvSpPr>
        <p:spPr>
          <a:xfrm>
            <a:off x="163484" y="3095953"/>
            <a:ext cx="6096000" cy="523220"/>
          </a:xfrm>
          <a:prstGeom prst="rect">
            <a:avLst/>
          </a:prstGeom>
        </p:spPr>
        <p:txBody>
          <a:bodyPr>
            <a:spAutoFit/>
          </a:bodyPr>
          <a:lstStyle/>
          <a:p>
            <a:pPr algn="ctr"/>
            <a:r>
              <a:rPr lang="ru-RU" sz="1400" dirty="0">
                <a:solidFill>
                  <a:srgbClr val="222222"/>
                </a:solidFill>
                <a:latin typeface="Times New Roman" panose="02020603050405020304" pitchFamily="18" charset="0"/>
                <a:ea typeface="Calibri" panose="020F0502020204030204" pitchFamily="34" charset="0"/>
              </a:rPr>
              <a:t>Пример обустройство подхода к пешеходному переходу для маломобильных групп населения</a:t>
            </a:r>
            <a:endParaRPr lang="ru-RU" sz="1400" dirty="0"/>
          </a:p>
        </p:txBody>
      </p:sp>
      <p:sp>
        <p:nvSpPr>
          <p:cNvPr id="9" name="Прямоугольник 8"/>
          <p:cNvSpPr/>
          <p:nvPr/>
        </p:nvSpPr>
        <p:spPr>
          <a:xfrm>
            <a:off x="5658196" y="3503817"/>
            <a:ext cx="6096000" cy="2209836"/>
          </a:xfrm>
          <a:prstGeom prst="rect">
            <a:avLst/>
          </a:prstGeom>
        </p:spPr>
        <p:txBody>
          <a:bodyPr>
            <a:spAutoFit/>
          </a:bodyPr>
          <a:lstStyle/>
          <a:p>
            <a:pPr indent="450215" algn="just">
              <a:lnSpc>
                <a:spcPct val="115000"/>
              </a:lnSpc>
              <a:spcAft>
                <a:spcPts val="0"/>
              </a:spcAft>
            </a:pP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Предусматривается</a:t>
            </a:r>
            <a:r>
              <a:rPr lang="ru-RU" sz="1600" spc="29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устройство</a:t>
            </a:r>
            <a:r>
              <a:rPr lang="ru-RU" sz="1600" spc="3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пониженного</a:t>
            </a:r>
            <a:r>
              <a:rPr lang="ru-RU" sz="1600" spc="3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10" dirty="0">
                <a:latin typeface="Times New Roman" panose="02020603050405020304" pitchFamily="18" charset="0"/>
                <a:ea typeface="Times New Roman" panose="02020603050405020304" pitchFamily="18" charset="0"/>
                <a:cs typeface="Times New Roman" panose="02020603050405020304" pitchFamily="18" charset="0"/>
              </a:rPr>
              <a:t>бортового</a:t>
            </a:r>
            <a:r>
              <a:rPr lang="ru-RU" sz="1600" spc="3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камня</a:t>
            </a:r>
            <a:r>
              <a:rPr lang="ru-RU" sz="1600" spc="29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не</a:t>
            </a:r>
            <a:r>
              <a:rPr lang="ru-RU" sz="1600" spc="20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менее</a:t>
            </a:r>
            <a:r>
              <a:rPr lang="ru-RU" sz="1600" spc="3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10" dirty="0">
                <a:latin typeface="Times New Roman" panose="02020603050405020304" pitchFamily="18" charset="0"/>
                <a:ea typeface="Times New Roman" panose="02020603050405020304" pitchFamily="18" charset="0"/>
                <a:cs typeface="Times New Roman" panose="02020603050405020304" pitchFamily="18" charset="0"/>
              </a:rPr>
              <a:t>2,5</a:t>
            </a:r>
            <a:r>
              <a:rPr lang="ru-RU" sz="1600" spc="4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см</a:t>
            </a:r>
            <a:r>
              <a:rPr lang="ru-RU" sz="1600" spc="3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и</a:t>
            </a:r>
            <a:r>
              <a:rPr lang="ru-RU" sz="1600" spc="3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не</a:t>
            </a:r>
            <a:r>
              <a:rPr lang="ru-RU" sz="1600" spc="3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более</a:t>
            </a:r>
            <a:r>
              <a:rPr lang="ru-RU" sz="1600" spc="4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4</a:t>
            </a:r>
            <a:r>
              <a:rPr lang="ru-RU" sz="1600" spc="4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10" dirty="0">
                <a:latin typeface="Times New Roman" panose="02020603050405020304" pitchFamily="18" charset="0"/>
                <a:ea typeface="Times New Roman" panose="02020603050405020304" pitchFamily="18" charset="0"/>
                <a:cs typeface="Times New Roman" panose="02020603050405020304" pitchFamily="18" charset="0"/>
              </a:rPr>
              <a:t>см</a:t>
            </a:r>
            <a:r>
              <a:rPr lang="ru-RU" sz="1600" spc="4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в</a:t>
            </a:r>
            <a:r>
              <a:rPr lang="ru-RU" sz="1600" spc="4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местах</a:t>
            </a:r>
            <a:r>
              <a:rPr lang="ru-RU" sz="1600" spc="3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пешеходных</a:t>
            </a:r>
            <a:r>
              <a:rPr lang="ru-RU" sz="1600" spc="3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10" dirty="0">
                <a:latin typeface="Times New Roman" panose="02020603050405020304" pitchFamily="18" charset="0"/>
                <a:ea typeface="Times New Roman" panose="02020603050405020304" pitchFamily="18" charset="0"/>
                <a:cs typeface="Times New Roman" panose="02020603050405020304" pitchFamily="18" charset="0"/>
              </a:rPr>
              <a:t>переходов,</a:t>
            </a:r>
            <a:r>
              <a:rPr lang="ru-RU" sz="1600" spc="3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на</a:t>
            </a:r>
            <a:r>
              <a:rPr lang="ru-RU" sz="1600" spc="4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пути</a:t>
            </a:r>
            <a:r>
              <a:rPr lang="ru-RU" sz="1600" spc="4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следо</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вания</a:t>
            </a:r>
            <a:r>
              <a:rPr lang="ru-RU" sz="1600" spc="11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по</a:t>
            </a:r>
            <a:r>
              <a:rPr lang="ru-RU" sz="1600" spc="12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тротуарам</a:t>
            </a:r>
            <a:r>
              <a:rPr lang="ru-RU" sz="1600" spc="21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и</a:t>
            </a:r>
            <a:r>
              <a:rPr lang="ru-RU" sz="1600" spc="11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пешеходным</a:t>
            </a:r>
            <a:r>
              <a:rPr lang="ru-RU" sz="1600" spc="11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дорожкам</a:t>
            </a:r>
            <a:r>
              <a:rPr lang="ru-RU" sz="1600" spc="12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10" dirty="0">
                <a:latin typeface="Times New Roman" panose="02020603050405020304" pitchFamily="18" charset="0"/>
                <a:ea typeface="Times New Roman" panose="02020603050405020304" pitchFamily="18" charset="0"/>
                <a:cs typeface="Times New Roman" panose="02020603050405020304" pitchFamily="18" charset="0"/>
              </a:rPr>
              <a:t>при</a:t>
            </a:r>
            <a:r>
              <a:rPr lang="ru-RU" sz="1600" spc="11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пересечении</a:t>
            </a:r>
            <a:r>
              <a:rPr lang="ru-RU" sz="1600" spc="11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внутриквартальных</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съездов.</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Продольный</a:t>
            </a:r>
            <a:r>
              <a:rPr lang="ru-RU" sz="1600" spc="16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уклон</a:t>
            </a:r>
            <a:r>
              <a:rPr lang="ru-RU" sz="1600" spc="15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пути</a:t>
            </a:r>
            <a:r>
              <a:rPr lang="ru-RU" sz="1600" spc="16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движения,</a:t>
            </a:r>
            <a:r>
              <a:rPr lang="ru-RU" sz="1600" spc="15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по</a:t>
            </a:r>
            <a:r>
              <a:rPr lang="ru-RU" sz="1600" spc="15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которому</a:t>
            </a:r>
            <a:r>
              <a:rPr lang="ru-RU" sz="1600" spc="14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возможен</a:t>
            </a:r>
            <a:r>
              <a:rPr lang="ru-RU" sz="1600" spc="16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проезд</a:t>
            </a:r>
            <a:r>
              <a:rPr lang="ru-RU" sz="1600" spc="16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ин</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валидов</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на</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креслах-колясках,</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не</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превышает</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50</a:t>
            </a:r>
            <a:r>
              <a:rPr lang="ru-RU" sz="1600" spc="1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a:t>
            </a:r>
            <a:r>
              <a:rPr lang="ru-RU" sz="1600" spc="1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10" dirty="0">
                <a:latin typeface="Times New Roman" panose="02020603050405020304" pitchFamily="18" charset="0"/>
                <a:ea typeface="Times New Roman" panose="02020603050405020304" pitchFamily="18" charset="0"/>
                <a:cs typeface="Times New Roman" panose="02020603050405020304" pitchFamily="18" charset="0"/>
              </a:rPr>
              <a:t>Поперечный</a:t>
            </a:r>
            <a:r>
              <a:rPr lang="ru-RU" sz="1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уклон</a:t>
            </a:r>
            <a:r>
              <a:rPr lang="ru-RU" sz="1600" spc="1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по</a:t>
            </a:r>
            <a:r>
              <a:rPr lang="ru-RU" sz="1600" spc="1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тро</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туарам</a:t>
            </a:r>
            <a:r>
              <a:rPr lang="ru-RU" sz="1600" spc="27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и</a:t>
            </a:r>
            <a:r>
              <a:rPr lang="ru-RU" sz="1600" spc="26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проезжей</a:t>
            </a:r>
            <a:r>
              <a:rPr lang="ru-RU" sz="1600" spc="26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части</a:t>
            </a:r>
            <a:r>
              <a:rPr lang="ru-RU" sz="1600" spc="26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на</a:t>
            </a:r>
            <a:r>
              <a:rPr lang="ru-RU" sz="1600" spc="27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10" dirty="0">
                <a:latin typeface="Times New Roman" panose="02020603050405020304" pitchFamily="18" charset="0"/>
                <a:ea typeface="Times New Roman" panose="02020603050405020304" pitchFamily="18" charset="0"/>
                <a:cs typeface="Times New Roman" panose="02020603050405020304" pitchFamily="18" charset="0"/>
              </a:rPr>
              <a:t>возможном</a:t>
            </a:r>
            <a:r>
              <a:rPr lang="ru-RU" sz="1600" spc="25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пути</a:t>
            </a:r>
            <a:r>
              <a:rPr lang="ru-RU" sz="1600" spc="27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движения</a:t>
            </a:r>
            <a:r>
              <a:rPr lang="ru-RU" sz="1600" spc="26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инвалидов</a:t>
            </a:r>
            <a:r>
              <a:rPr lang="ru-RU" sz="1600" spc="25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принят</a:t>
            </a:r>
            <a:r>
              <a:rPr lang="ru-RU" sz="1600" spc="20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20</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FE838723-FF53-456F-BAAC-0DCAD086AC8B}" type="slidenum">
              <a:rPr lang="ru-RU" smtClean="0"/>
              <a:t>49</a:t>
            </a:fld>
            <a:endParaRPr lang="ru-RU"/>
          </a:p>
        </p:txBody>
      </p:sp>
      <p:pic>
        <p:nvPicPr>
          <p:cNvPr id="3" name="Рисунок 2"/>
          <p:cNvPicPr>
            <a:picLocks noChangeAspect="1"/>
          </p:cNvPicPr>
          <p:nvPr/>
        </p:nvPicPr>
        <p:blipFill>
          <a:blip r:embed="rId4"/>
          <a:stretch>
            <a:fillRect/>
          </a:stretch>
        </p:blipFill>
        <p:spPr>
          <a:xfrm>
            <a:off x="869372" y="798878"/>
            <a:ext cx="2057400" cy="2114550"/>
          </a:xfrm>
          <a:prstGeom prst="rect">
            <a:avLst/>
          </a:prstGeom>
        </p:spPr>
      </p:pic>
    </p:spTree>
    <p:extLst>
      <p:ext uri="{BB962C8B-B14F-4D97-AF65-F5344CB8AC3E}">
        <p14:creationId xmlns:p14="http://schemas.microsoft.com/office/powerpoint/2010/main" val="2242387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9935" y="3602736"/>
            <a:ext cx="5437632" cy="3255264"/>
          </a:xfrm>
          <a:prstGeom prst="rect">
            <a:avLst/>
          </a:prstGeom>
        </p:spPr>
      </p:pic>
      <p:sp>
        <p:nvSpPr>
          <p:cNvPr id="2" name="Заголовок 1"/>
          <p:cNvSpPr>
            <a:spLocks noGrp="1"/>
          </p:cNvSpPr>
          <p:nvPr>
            <p:ph type="title"/>
          </p:nvPr>
        </p:nvSpPr>
        <p:spPr>
          <a:xfrm>
            <a:off x="838200" y="133003"/>
            <a:ext cx="10515600" cy="524337"/>
          </a:xfrm>
        </p:spPr>
        <p:txBody>
          <a:bodyPr>
            <a:normAutofit fontScale="90000"/>
          </a:bodyPr>
          <a:lstStyle/>
          <a:p>
            <a:pPr algn="ctr"/>
            <a:r>
              <a:rPr lang="ru-RU" b="1" dirty="0" smtClean="0">
                <a:latin typeface="Times New Roman" panose="02020603050405020304" pitchFamily="18" charset="0"/>
                <a:cs typeface="Times New Roman" panose="02020603050405020304" pitchFamily="18" charset="0"/>
              </a:rPr>
              <a:t>Анализ исходных данных</a:t>
            </a:r>
            <a:endParaRPr lang="ru-RU"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65118" y="657340"/>
            <a:ext cx="9261764" cy="3155453"/>
          </a:xfrm>
        </p:spPr>
      </p:pic>
      <p:sp>
        <p:nvSpPr>
          <p:cNvPr id="5" name="Прямоугольник 4"/>
          <p:cNvSpPr/>
          <p:nvPr/>
        </p:nvSpPr>
        <p:spPr>
          <a:xfrm>
            <a:off x="131618" y="3812793"/>
            <a:ext cx="11847022" cy="2169825"/>
          </a:xfrm>
          <a:prstGeom prst="rect">
            <a:avLst/>
          </a:prstGeom>
        </p:spPr>
        <p:txBody>
          <a:bodyPr wrap="square">
            <a:spAutoFit/>
          </a:bodyPr>
          <a:lstStyle/>
          <a:p>
            <a:pPr indent="540000" algn="just"/>
            <a:r>
              <a:rPr lang="ru-RU" dirty="0" err="1" smtClean="0">
                <a:latin typeface="Times New Roman" panose="02020603050405020304" pitchFamily="18" charset="0"/>
                <a:cs typeface="Times New Roman" panose="02020603050405020304" pitchFamily="18" charset="0"/>
              </a:rPr>
              <a:t>Карабашский</a:t>
            </a:r>
            <a:r>
              <a:rPr lang="ru-RU" dirty="0" smtClean="0">
                <a:latin typeface="Times New Roman" panose="02020603050405020304" pitchFamily="18" charset="0"/>
                <a:cs typeface="Times New Roman" panose="02020603050405020304" pitchFamily="18" charset="0"/>
              </a:rPr>
              <a:t> городской округ расположен на северо-западе Челябинской области, в 135 км. к западу от                       г. Челябинска. Протяженность планируемой территории в направлении с севера на юг составляет около 35 км., с запада на восток около 28 км. Климат – умеренно-континентальный, относится к 1B климатическому району.</a:t>
            </a:r>
          </a:p>
          <a:p>
            <a:pPr indent="540000">
              <a:lnSpc>
                <a:spcPct val="150000"/>
              </a:lnSpc>
            </a:pPr>
            <a:r>
              <a:rPr lang="ru-RU" dirty="0" smtClean="0">
                <a:latin typeface="Times New Roman" panose="02020603050405020304" pitchFamily="18" charset="0"/>
                <a:cs typeface="Times New Roman" panose="02020603050405020304" pitchFamily="18" charset="0"/>
              </a:rPr>
              <a:t>Площадь - 682,4 км</a:t>
            </a:r>
            <a:r>
              <a:rPr lang="en-US" dirty="0" smtClean="0">
                <a:latin typeface="Times New Roman" panose="02020603050405020304" pitchFamily="18" charset="0"/>
                <a:cs typeface="Times New Roman" panose="02020603050405020304" pitchFamily="18" charset="0"/>
              </a:rPr>
              <a:t>²</a:t>
            </a:r>
            <a:endParaRPr lang="ru-RU" dirty="0" smtClean="0">
              <a:latin typeface="Times New Roman" panose="02020603050405020304" pitchFamily="18" charset="0"/>
              <a:cs typeface="Times New Roman" panose="02020603050405020304" pitchFamily="18" charset="0"/>
            </a:endParaRPr>
          </a:p>
          <a:p>
            <a:pPr indent="540000">
              <a:lnSpc>
                <a:spcPct val="150000"/>
              </a:lnSpc>
            </a:pPr>
            <a:r>
              <a:rPr lang="ru-RU" dirty="0" smtClean="0">
                <a:latin typeface="Times New Roman" panose="02020603050405020304" pitchFamily="18" charset="0"/>
                <a:cs typeface="Times New Roman" panose="02020603050405020304" pitchFamily="18" charset="0"/>
              </a:rPr>
              <a:t>Население - 11206 чел. (на 01.01.2018 г.)</a:t>
            </a:r>
          </a:p>
          <a:p>
            <a:pPr indent="540000">
              <a:lnSpc>
                <a:spcPct val="150000"/>
              </a:lnSpc>
            </a:pPr>
            <a:endParaRPr lang="ru-RU" dirty="0">
              <a:latin typeface="Times New Roman" panose="02020603050405020304" pitchFamily="18" charset="0"/>
              <a:cs typeface="Times New Roman" panose="02020603050405020304" pitchFamily="18" charset="0"/>
            </a:endParaRPr>
          </a:p>
        </p:txBody>
      </p:sp>
      <p:sp>
        <p:nvSpPr>
          <p:cNvPr id="6" name="Плюс 5"/>
          <p:cNvSpPr/>
          <p:nvPr/>
        </p:nvSpPr>
        <p:spPr>
          <a:xfrm>
            <a:off x="384769" y="4754071"/>
            <a:ext cx="300038" cy="341710"/>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7" name="Плюс 6"/>
          <p:cNvSpPr/>
          <p:nvPr/>
        </p:nvSpPr>
        <p:spPr>
          <a:xfrm>
            <a:off x="384769" y="5117421"/>
            <a:ext cx="300038" cy="341710"/>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3" name="Номер слайда 2"/>
          <p:cNvSpPr>
            <a:spLocks noGrp="1"/>
          </p:cNvSpPr>
          <p:nvPr>
            <p:ph type="sldNum" sz="quarter" idx="12"/>
          </p:nvPr>
        </p:nvSpPr>
        <p:spPr/>
        <p:txBody>
          <a:bodyPr/>
          <a:lstStyle/>
          <a:p>
            <a:fld id="{FE838723-FF53-456F-BAAC-0DCAD086AC8B}" type="slidenum">
              <a:rPr lang="ru-RU" smtClean="0"/>
              <a:t>5</a:t>
            </a:fld>
            <a:endParaRPr lang="ru-RU"/>
          </a:p>
        </p:txBody>
      </p:sp>
    </p:spTree>
    <p:extLst>
      <p:ext uri="{BB962C8B-B14F-4D97-AF65-F5344CB8AC3E}">
        <p14:creationId xmlns:p14="http://schemas.microsoft.com/office/powerpoint/2010/main" val="33577278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4368" y="3602736"/>
            <a:ext cx="5437632" cy="3255264"/>
          </a:xfrm>
          <a:prstGeom prst="rect">
            <a:avLst/>
          </a:prstGeom>
        </p:spPr>
      </p:pic>
      <p:sp>
        <p:nvSpPr>
          <p:cNvPr id="2" name="Заголовок 1"/>
          <p:cNvSpPr>
            <a:spLocks noGrp="1"/>
          </p:cNvSpPr>
          <p:nvPr>
            <p:ph type="title"/>
          </p:nvPr>
        </p:nvSpPr>
        <p:spPr>
          <a:xfrm>
            <a:off x="838200" y="0"/>
            <a:ext cx="10515600" cy="1325563"/>
          </a:xfrm>
        </p:spPr>
        <p:txBody>
          <a:bodyPr>
            <a:noAutofit/>
          </a:bodyPr>
          <a:lstStyle/>
          <a:p>
            <a:pPr lvl="2" algn="ctr" rtl="0">
              <a:lnSpc>
                <a:spcPct val="90000"/>
              </a:lnSpc>
              <a:spcBef>
                <a:spcPct val="0"/>
              </a:spcBef>
            </a:pPr>
            <a:r>
              <a:rPr lang="ru-RU" sz="3600" b="1" dirty="0">
                <a:latin typeface="Times New Roman" panose="02020603050405020304" pitchFamily="18" charset="0"/>
                <a:cs typeface="Times New Roman" panose="02020603050405020304" pitchFamily="18" charset="0"/>
              </a:rPr>
              <a:t>Мероприятия по совершенствованию условий велосипедного </a:t>
            </a:r>
            <a:r>
              <a:rPr lang="ru-RU" sz="3600" b="1" dirty="0" smtClean="0">
                <a:latin typeface="Times New Roman" panose="02020603050405020304" pitchFamily="18" charset="0"/>
                <a:cs typeface="Times New Roman" panose="02020603050405020304" pitchFamily="18" charset="0"/>
              </a:rPr>
              <a:t>движения</a:t>
            </a:r>
            <a:endParaRPr lang="ru-RU" sz="3600"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6428509" y="2839965"/>
            <a:ext cx="5688676" cy="1077218"/>
          </a:xfrm>
          <a:prstGeom prst="rect">
            <a:avLst/>
          </a:prstGeom>
        </p:spPr>
        <p:txBody>
          <a:bodyPr wrap="square">
            <a:spAutoFit/>
          </a:bodyPr>
          <a:lstStyle/>
          <a:p>
            <a:pPr indent="540000"/>
            <a:r>
              <a:rPr lang="ru-RU" sz="1600" dirty="0">
                <a:latin typeface="Times New Roman" panose="02020603050405020304" pitchFamily="18" charset="0"/>
                <a:ea typeface="Calibri" panose="020F0502020204030204" pitchFamily="34" charset="0"/>
              </a:rPr>
              <a:t>Потребности для передвижения велосипедистов следует учитывать на всех участках улично-дорожной сети городского округа. Также важно, чтобы велосипедистам были доступны удобные парковочные места вблизи объектов притяжения.</a:t>
            </a:r>
            <a:endParaRPr lang="ru-RU" sz="1600" dirty="0"/>
          </a:p>
        </p:txBody>
      </p:sp>
      <p:pic>
        <p:nvPicPr>
          <p:cNvPr id="4" name="Рисунок 3"/>
          <p:cNvPicPr/>
          <p:nvPr/>
        </p:nvPicPr>
        <p:blipFill rotWithShape="1">
          <a:blip r:embed="rId3" cstate="print">
            <a:extLst>
              <a:ext uri="{28A0092B-C50C-407E-A947-70E740481C1C}">
                <a14:useLocalDpi xmlns:a14="http://schemas.microsoft.com/office/drawing/2010/main" val="0"/>
              </a:ext>
            </a:extLst>
          </a:blip>
          <a:srcRect r="7426"/>
          <a:stretch/>
        </p:blipFill>
        <p:spPr bwMode="auto">
          <a:xfrm>
            <a:off x="654512" y="2655600"/>
            <a:ext cx="5521845" cy="3296313"/>
          </a:xfrm>
          <a:prstGeom prst="rect">
            <a:avLst/>
          </a:prstGeom>
          <a:noFill/>
          <a:ln>
            <a:noFill/>
          </a:ln>
          <a:extLst>
            <a:ext uri="{53640926-AAD7-44D8-BBD7-CCE9431645EC}">
              <a14:shadowObscured xmlns:a14="http://schemas.microsoft.com/office/drawing/2010/main"/>
            </a:ext>
          </a:extLst>
        </p:spPr>
      </p:pic>
      <p:sp>
        <p:nvSpPr>
          <p:cNvPr id="6" name="Прямоугольник 5"/>
          <p:cNvSpPr/>
          <p:nvPr/>
        </p:nvSpPr>
        <p:spPr>
          <a:xfrm>
            <a:off x="1395931" y="1992689"/>
            <a:ext cx="3655168" cy="311496"/>
          </a:xfrm>
          <a:prstGeom prst="rect">
            <a:avLst/>
          </a:prstGeom>
        </p:spPr>
        <p:txBody>
          <a:bodyPr wrap="none">
            <a:spAutoFit/>
          </a:bodyPr>
          <a:lstStyle/>
          <a:p>
            <a:pPr algn="ctr">
              <a:lnSpc>
                <a:spcPct val="107000"/>
              </a:lnSpc>
              <a:spcAft>
                <a:spcPts val="800"/>
              </a:spcAft>
            </a:pPr>
            <a:r>
              <a:rPr lang="ru-RU" sz="1400" spc="-5" dirty="0">
                <a:latin typeface="Times New Roman" panose="02020603050405020304" pitchFamily="18" charset="0"/>
                <a:ea typeface="Times New Roman" panose="02020603050405020304" pitchFamily="18" charset="0"/>
                <a:cs typeface="Times New Roman" panose="02020603050405020304" pitchFamily="18" charset="0"/>
              </a:rPr>
              <a:t>Пример обустройства велосипедных дорожек</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Номер слайда 6"/>
          <p:cNvSpPr>
            <a:spLocks noGrp="1"/>
          </p:cNvSpPr>
          <p:nvPr>
            <p:ph type="sldNum" sz="quarter" idx="12"/>
          </p:nvPr>
        </p:nvSpPr>
        <p:spPr/>
        <p:txBody>
          <a:bodyPr/>
          <a:lstStyle/>
          <a:p>
            <a:fld id="{FE838723-FF53-456F-BAAC-0DCAD086AC8B}" type="slidenum">
              <a:rPr lang="ru-RU" smtClean="0"/>
              <a:t>50</a:t>
            </a:fld>
            <a:endParaRPr lang="ru-RU"/>
          </a:p>
        </p:txBody>
      </p:sp>
    </p:spTree>
    <p:extLst>
      <p:ext uri="{BB962C8B-B14F-4D97-AF65-F5344CB8AC3E}">
        <p14:creationId xmlns:p14="http://schemas.microsoft.com/office/powerpoint/2010/main" val="25890036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4368" y="3602736"/>
            <a:ext cx="5437632" cy="3255264"/>
          </a:xfrm>
          <a:prstGeom prst="rect">
            <a:avLst/>
          </a:prstGeom>
        </p:spPr>
      </p:pic>
      <p:pic>
        <p:nvPicPr>
          <p:cNvPr id="4" name="Рисунок 3"/>
          <p:cNvPicPr/>
          <p:nvPr/>
        </p:nvPicPr>
        <p:blipFill>
          <a:blip r:embed="rId3">
            <a:extLst>
              <a:ext uri="{28A0092B-C50C-407E-A947-70E740481C1C}">
                <a14:useLocalDpi xmlns:a14="http://schemas.microsoft.com/office/drawing/2010/main" val="0"/>
              </a:ext>
            </a:extLst>
          </a:blip>
          <a:srcRect/>
          <a:stretch>
            <a:fillRect/>
          </a:stretch>
        </p:blipFill>
        <p:spPr bwMode="auto">
          <a:xfrm>
            <a:off x="495993" y="675977"/>
            <a:ext cx="4684741" cy="2847976"/>
          </a:xfrm>
          <a:prstGeom prst="rect">
            <a:avLst/>
          </a:prstGeom>
          <a:noFill/>
          <a:ln>
            <a:noFill/>
          </a:ln>
        </p:spPr>
      </p:pic>
      <p:sp>
        <p:nvSpPr>
          <p:cNvPr id="5" name="Прямоугольник 4"/>
          <p:cNvSpPr/>
          <p:nvPr/>
        </p:nvSpPr>
        <p:spPr>
          <a:xfrm>
            <a:off x="5899265" y="675977"/>
            <a:ext cx="6096000" cy="1569660"/>
          </a:xfrm>
          <a:prstGeom prst="rect">
            <a:avLst/>
          </a:prstGeom>
        </p:spPr>
        <p:txBody>
          <a:bodyPr>
            <a:spAutoFit/>
          </a:bodyPr>
          <a:lstStyle/>
          <a:p>
            <a:pPr indent="540000"/>
            <a:r>
              <a:rPr lang="ru-RU" sz="1600" spc="-5" dirty="0" smtClean="0">
                <a:latin typeface="Times New Roman" panose="02020603050405020304" pitchFamily="18" charset="0"/>
                <a:ea typeface="Times New Roman" panose="02020603050405020304" pitchFamily="18" charset="0"/>
              </a:rPr>
              <a:t>При организации велосипедной сети на территории </a:t>
            </a:r>
            <a:r>
              <a:rPr lang="ru-RU" sz="1600" spc="-5" dirty="0" err="1" smtClean="0">
                <a:latin typeface="Times New Roman" panose="02020603050405020304" pitchFamily="18" charset="0"/>
                <a:ea typeface="Times New Roman" panose="02020603050405020304" pitchFamily="18" charset="0"/>
              </a:rPr>
              <a:t>Карабашского</a:t>
            </a:r>
            <a:r>
              <a:rPr lang="ru-RU" sz="1600" spc="-5" dirty="0" smtClean="0">
                <a:latin typeface="Times New Roman" panose="02020603050405020304" pitchFamily="18" charset="0"/>
                <a:ea typeface="Times New Roman" panose="02020603050405020304" pitchFamily="18" charset="0"/>
              </a:rPr>
              <a:t> городского округа, а именно в г. Карабаш основным критериями по обустройство считаются: безопасность велодорожек, связанность, качество поверхности для движения и пожелания и передвижения населения городского округа (участки с наиболее частым передвижением велосипедистов).</a:t>
            </a:r>
            <a:endParaRPr lang="ru-RU" sz="1600" dirty="0"/>
          </a:p>
        </p:txBody>
      </p:sp>
      <p:pic>
        <p:nvPicPr>
          <p:cNvPr id="6" name="Рисунок 5" descr="https://m.hobbyka.ru/upload/resize_cache/iblock/cd7/1000_1200_1ee38d4541d63b2efb49dd586353487f0/cd7c201455292ec2e1aa741acdf7f4c4.JPG"/>
          <p:cNvPicPr/>
          <p:nvPr/>
        </p:nvPicPr>
        <p:blipFill>
          <a:blip r:embed="rId4">
            <a:extLst>
              <a:ext uri="{28A0092B-C50C-407E-A947-70E740481C1C}">
                <a14:useLocalDpi xmlns:a14="http://schemas.microsoft.com/office/drawing/2010/main" val="0"/>
              </a:ext>
            </a:extLst>
          </a:blip>
          <a:srcRect/>
          <a:stretch>
            <a:fillRect/>
          </a:stretch>
        </p:blipFill>
        <p:spPr bwMode="auto">
          <a:xfrm>
            <a:off x="6204930" y="3004904"/>
            <a:ext cx="4684741" cy="3108960"/>
          </a:xfrm>
          <a:prstGeom prst="rect">
            <a:avLst/>
          </a:prstGeom>
          <a:noFill/>
          <a:ln>
            <a:noFill/>
          </a:ln>
        </p:spPr>
      </p:pic>
      <p:sp>
        <p:nvSpPr>
          <p:cNvPr id="7" name="Прямоугольник 6"/>
          <p:cNvSpPr/>
          <p:nvPr/>
        </p:nvSpPr>
        <p:spPr>
          <a:xfrm>
            <a:off x="495993" y="4051761"/>
            <a:ext cx="4948843" cy="2062103"/>
          </a:xfrm>
          <a:prstGeom prst="rect">
            <a:avLst/>
          </a:prstGeom>
        </p:spPr>
        <p:txBody>
          <a:bodyPr wrap="square">
            <a:spAutoFit/>
          </a:bodyPr>
          <a:lstStyle/>
          <a:p>
            <a:pPr indent="450215" algn="just"/>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Обустройство </a:t>
            </a:r>
            <a:r>
              <a:rPr lang="ru-RU" sz="1600" spc="-5" dirty="0" err="1">
                <a:latin typeface="Times New Roman" panose="02020603050405020304" pitchFamily="18" charset="0"/>
                <a:ea typeface="Times New Roman" panose="02020603050405020304" pitchFamily="18" charset="0"/>
                <a:cs typeface="Times New Roman" panose="02020603050405020304" pitchFamily="18" charset="0"/>
              </a:rPr>
              <a:t>велопарковок</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 следует устраивать рядом с местами тяготения населения.</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marR="66675" indent="450215" algn="just"/>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Местами установками </a:t>
            </a:r>
            <a:r>
              <a:rPr lang="ru-RU" sz="1600" spc="-5" dirty="0" err="1">
                <a:latin typeface="Times New Roman" panose="02020603050405020304" pitchFamily="18" charset="0"/>
                <a:ea typeface="Times New Roman" panose="02020603050405020304" pitchFamily="18" charset="0"/>
                <a:cs typeface="Times New Roman" panose="02020603050405020304" pitchFamily="18" charset="0"/>
              </a:rPr>
              <a:t>велопарковок</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 вблизи общественных мест в г. Карабаш должны быть:</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marR="66675" algn="just"/>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 по ул. Металлургов в районе магазина «Магнит»; </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marR="66675" algn="just"/>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 в районе рекреационной зоны «Сада камней»;</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marR="66675" algn="just"/>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 по ул. Металлургов в районе магазина «</a:t>
            </a:r>
            <a:r>
              <a:rPr lang="ru-RU" sz="1600" spc="-5" dirty="0" err="1">
                <a:latin typeface="Times New Roman" panose="02020603050405020304" pitchFamily="18" charset="0"/>
                <a:ea typeface="Times New Roman" panose="02020603050405020304" pitchFamily="18" charset="0"/>
                <a:cs typeface="Times New Roman" panose="02020603050405020304" pitchFamily="18" charset="0"/>
              </a:rPr>
              <a:t>Дикси</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 по Школьному проезду в районе ТРЦ.</a:t>
            </a:r>
            <a:endParaRPr lang="ru-RU" sz="1600"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6981569" y="2697127"/>
            <a:ext cx="2953565" cy="307777"/>
          </a:xfrm>
          <a:prstGeom prst="rect">
            <a:avLst/>
          </a:prstGeom>
        </p:spPr>
        <p:txBody>
          <a:bodyPr wrap="none">
            <a:spAutoFit/>
          </a:bodyPr>
          <a:lstStyle/>
          <a:p>
            <a:r>
              <a:rPr lang="ru-RU" sz="1400" spc="-5" dirty="0">
                <a:latin typeface="Times New Roman" panose="02020603050405020304" pitchFamily="18" charset="0"/>
                <a:ea typeface="Times New Roman" panose="02020603050405020304" pitchFamily="18" charset="0"/>
              </a:rPr>
              <a:t>Вариант обустройства </a:t>
            </a:r>
            <a:r>
              <a:rPr lang="ru-RU" sz="1400" spc="-5" dirty="0" err="1">
                <a:latin typeface="Times New Roman" panose="02020603050405020304" pitchFamily="18" charset="0"/>
                <a:ea typeface="Times New Roman" panose="02020603050405020304" pitchFamily="18" charset="0"/>
              </a:rPr>
              <a:t>велопарковок</a:t>
            </a:r>
            <a:endParaRPr lang="ru-RU" sz="1400" dirty="0"/>
          </a:p>
        </p:txBody>
      </p:sp>
      <p:sp>
        <p:nvSpPr>
          <p:cNvPr id="9" name="Прямоугольник 8"/>
          <p:cNvSpPr/>
          <p:nvPr/>
        </p:nvSpPr>
        <p:spPr>
          <a:xfrm>
            <a:off x="909084" y="329861"/>
            <a:ext cx="3858557" cy="311496"/>
          </a:xfrm>
          <a:prstGeom prst="rect">
            <a:avLst/>
          </a:prstGeom>
        </p:spPr>
        <p:txBody>
          <a:bodyPr wrap="none">
            <a:spAutoFit/>
          </a:bodyPr>
          <a:lstStyle/>
          <a:p>
            <a:pPr algn="ctr">
              <a:lnSpc>
                <a:spcPct val="107000"/>
              </a:lnSpc>
              <a:spcAft>
                <a:spcPts val="800"/>
              </a:spcAft>
            </a:pPr>
            <a:r>
              <a:rPr lang="ru-RU" sz="1400" spc="-5" dirty="0">
                <a:latin typeface="Times New Roman" panose="02020603050405020304" pitchFamily="18" charset="0"/>
                <a:ea typeface="Times New Roman" panose="02020603050405020304" pitchFamily="18" charset="0"/>
                <a:cs typeface="Times New Roman" panose="02020603050405020304" pitchFamily="18" charset="0"/>
              </a:rPr>
              <a:t>Пример обустройства </a:t>
            </a:r>
            <a:r>
              <a:rPr lang="ru-RU" sz="1400" spc="-5" dirty="0" err="1">
                <a:latin typeface="Times New Roman" panose="02020603050405020304" pitchFamily="18" charset="0"/>
                <a:ea typeface="Times New Roman" panose="02020603050405020304" pitchFamily="18" charset="0"/>
                <a:cs typeface="Times New Roman" panose="02020603050405020304" pitchFamily="18" charset="0"/>
              </a:rPr>
              <a:t>велопешеходных</a:t>
            </a:r>
            <a:r>
              <a:rPr lang="ru-RU" sz="1400" spc="-5" dirty="0">
                <a:latin typeface="Times New Roman" panose="02020603050405020304" pitchFamily="18" charset="0"/>
                <a:ea typeface="Times New Roman" panose="02020603050405020304" pitchFamily="18" charset="0"/>
                <a:cs typeface="Times New Roman" panose="02020603050405020304" pitchFamily="18" charset="0"/>
              </a:rPr>
              <a:t> дорожек</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FE838723-FF53-456F-BAAC-0DCAD086AC8B}" type="slidenum">
              <a:rPr lang="ru-RU" smtClean="0"/>
              <a:t>51</a:t>
            </a:fld>
            <a:endParaRPr lang="ru-RU"/>
          </a:p>
        </p:txBody>
      </p:sp>
    </p:spTree>
    <p:extLst>
      <p:ext uri="{BB962C8B-B14F-4D97-AF65-F5344CB8AC3E}">
        <p14:creationId xmlns:p14="http://schemas.microsoft.com/office/powerpoint/2010/main" val="4505219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4368" y="3602736"/>
            <a:ext cx="5437632" cy="3255264"/>
          </a:xfrm>
          <a:prstGeom prst="rect">
            <a:avLst/>
          </a:prstGeom>
        </p:spPr>
      </p:pic>
      <p:sp>
        <p:nvSpPr>
          <p:cNvPr id="6" name="Прямоугольник 5"/>
          <p:cNvSpPr/>
          <p:nvPr/>
        </p:nvSpPr>
        <p:spPr>
          <a:xfrm>
            <a:off x="260691" y="45269"/>
            <a:ext cx="7171900" cy="307777"/>
          </a:xfrm>
          <a:prstGeom prst="rect">
            <a:avLst/>
          </a:prstGeom>
        </p:spPr>
        <p:txBody>
          <a:bodyPr wrap="none">
            <a:spAutoFit/>
          </a:bodyPr>
          <a:lstStyle/>
          <a:p>
            <a:r>
              <a:rPr lang="ru-RU" sz="1400" dirty="0">
                <a:latin typeface="Times New Roman" panose="02020603050405020304" pitchFamily="18" charset="0"/>
                <a:cs typeface="Times New Roman" panose="02020603050405020304" pitchFamily="18" charset="0"/>
              </a:rPr>
              <a:t>Схема велодорожек и других объектов </a:t>
            </a:r>
            <a:r>
              <a:rPr lang="ru-RU" sz="1400" dirty="0" err="1">
                <a:latin typeface="Times New Roman" panose="02020603050405020304" pitchFamily="18" charset="0"/>
                <a:cs typeface="Times New Roman" panose="02020603050405020304" pitchFamily="18" charset="0"/>
              </a:rPr>
              <a:t>велотранспортной</a:t>
            </a:r>
            <a:r>
              <a:rPr lang="ru-RU" sz="1400" dirty="0">
                <a:latin typeface="Times New Roman" panose="02020603050405020304" pitchFamily="18" charset="0"/>
                <a:cs typeface="Times New Roman" panose="02020603050405020304" pitchFamily="18" charset="0"/>
              </a:rPr>
              <a:t> и пешеходной инфраструктуры</a:t>
            </a:r>
          </a:p>
        </p:txBody>
      </p:sp>
      <p:sp>
        <p:nvSpPr>
          <p:cNvPr id="7" name="Прямоугольник 6"/>
          <p:cNvSpPr/>
          <p:nvPr/>
        </p:nvSpPr>
        <p:spPr>
          <a:xfrm>
            <a:off x="5805469" y="1788730"/>
            <a:ext cx="6096000" cy="2315634"/>
          </a:xfrm>
          <a:prstGeom prst="rect">
            <a:avLst/>
          </a:prstGeom>
        </p:spPr>
        <p:txBody>
          <a:bodyPr>
            <a:spAutoFit/>
          </a:bodyPr>
          <a:lstStyle/>
          <a:p>
            <a:pPr marR="66675" indent="450215" algn="just">
              <a:lnSpc>
                <a:spcPct val="115000"/>
              </a:lnSpc>
              <a:spcAft>
                <a:spcPts val="0"/>
              </a:spcAft>
            </a:pPr>
            <a:r>
              <a:rPr lang="ru-RU" sz="1400" spc="-5" dirty="0">
                <a:latin typeface="Times New Roman" panose="02020603050405020304" pitchFamily="18" charset="0"/>
                <a:ea typeface="Times New Roman" panose="02020603050405020304" pitchFamily="18" charset="0"/>
                <a:cs typeface="Times New Roman" panose="02020603050405020304" pitchFamily="18" charset="0"/>
              </a:rPr>
              <a:t>Для обустройства </a:t>
            </a:r>
            <a:r>
              <a:rPr lang="ru-RU" sz="1400" spc="-5" dirty="0" err="1">
                <a:latin typeface="Times New Roman" panose="02020603050405020304" pitchFamily="18" charset="0"/>
                <a:ea typeface="Times New Roman" panose="02020603050405020304" pitchFamily="18" charset="0"/>
                <a:cs typeface="Times New Roman" panose="02020603050405020304" pitchFamily="18" charset="0"/>
              </a:rPr>
              <a:t>велопешеходных</a:t>
            </a:r>
            <a:r>
              <a:rPr lang="ru-RU" sz="1400" spc="-5" dirty="0">
                <a:latin typeface="Times New Roman" panose="02020603050405020304" pitchFamily="18" charset="0"/>
                <a:ea typeface="Times New Roman" panose="02020603050405020304" pitchFamily="18" charset="0"/>
                <a:cs typeface="Times New Roman" panose="02020603050405020304" pitchFamily="18" charset="0"/>
              </a:rPr>
              <a:t> дорожек необходима реконструкция тротуаров в местах предлагаемого обустройства, согласно нормативам (ГОСТ 33150-2014 «Дороги автомобильные общего пользования. Проектирование пешеходных и велосипедных дорожек. Общие требования»). Общая протяженность велосипедной инфраструктуры составляет 2,900 км.</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4000"/>
              </a:lnSpc>
            </a:pPr>
            <a:r>
              <a:rPr lang="ru-RU" sz="1400" spc="-5" dirty="0">
                <a:latin typeface="Times New Roman" panose="02020603050405020304" pitchFamily="18" charset="0"/>
                <a:ea typeface="Times New Roman" panose="02020603050405020304" pitchFamily="18" charset="0"/>
                <a:cs typeface="Times New Roman" panose="02020603050405020304" pitchFamily="18" charset="0"/>
              </a:rPr>
              <a:t>Предлагаемые мероприятия по организации пешеходных и велосипедных сетей должны осуществляться при помощи разработки Проектов организации дорожного движения (ПОДД).</a:t>
            </a:r>
            <a:endParaRPr lang="ru-RU" sz="1400"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FE838723-FF53-456F-BAAC-0DCAD086AC8B}" type="slidenum">
              <a:rPr lang="ru-RU" smtClean="0"/>
              <a:t>52</a:t>
            </a:fld>
            <a:endParaRPr lang="ru-RU"/>
          </a:p>
        </p:txBody>
      </p:sp>
      <p:pic>
        <p:nvPicPr>
          <p:cNvPr id="3" name="Рисунок 2"/>
          <p:cNvPicPr>
            <a:picLocks noChangeAspect="1"/>
          </p:cNvPicPr>
          <p:nvPr/>
        </p:nvPicPr>
        <p:blipFill>
          <a:blip r:embed="rId3"/>
          <a:stretch>
            <a:fillRect/>
          </a:stretch>
        </p:blipFill>
        <p:spPr>
          <a:xfrm>
            <a:off x="974620" y="597598"/>
            <a:ext cx="4619625" cy="6010275"/>
          </a:xfrm>
          <a:prstGeom prst="rect">
            <a:avLst/>
          </a:prstGeom>
        </p:spPr>
      </p:pic>
    </p:spTree>
    <p:extLst>
      <p:ext uri="{BB962C8B-B14F-4D97-AF65-F5344CB8AC3E}">
        <p14:creationId xmlns:p14="http://schemas.microsoft.com/office/powerpoint/2010/main" val="29573463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4368" y="3602736"/>
            <a:ext cx="5437632" cy="3255264"/>
          </a:xfrm>
          <a:prstGeom prst="rect">
            <a:avLst/>
          </a:prstGeom>
        </p:spPr>
      </p:pic>
      <p:sp>
        <p:nvSpPr>
          <p:cNvPr id="2" name="Заголовок 1"/>
          <p:cNvSpPr>
            <a:spLocks noGrp="1"/>
          </p:cNvSpPr>
          <p:nvPr>
            <p:ph type="title"/>
          </p:nvPr>
        </p:nvSpPr>
        <p:spPr>
          <a:xfrm>
            <a:off x="838200" y="99118"/>
            <a:ext cx="10515600" cy="1325563"/>
          </a:xfrm>
        </p:spPr>
        <p:txBody>
          <a:bodyPr>
            <a:noAutofit/>
          </a:bodyPr>
          <a:lstStyle/>
          <a:p>
            <a:pPr lvl="1" algn="ctr"/>
            <a:r>
              <a:rPr lang="ru-RU" sz="2000" b="1" dirty="0">
                <a:latin typeface="Times New Roman" panose="02020603050405020304" pitchFamily="18" charset="0"/>
                <a:cs typeface="Times New Roman" panose="02020603050405020304" pitchFamily="18" charset="0"/>
              </a:rPr>
              <a:t>Разработка мероприятий по повышению общего уровня безопасности дорожного движения на территории </a:t>
            </a:r>
            <a:r>
              <a:rPr lang="ru-RU" sz="2000" b="1" dirty="0" err="1">
                <a:latin typeface="Times New Roman" panose="02020603050405020304" pitchFamily="18" charset="0"/>
                <a:cs typeface="Times New Roman" panose="02020603050405020304" pitchFamily="18" charset="0"/>
              </a:rPr>
              <a:t>Карабашского</a:t>
            </a:r>
            <a:r>
              <a:rPr lang="ru-RU" sz="2000" b="1" dirty="0">
                <a:latin typeface="Times New Roman" panose="02020603050405020304" pitchFamily="18" charset="0"/>
                <a:cs typeface="Times New Roman" panose="02020603050405020304" pitchFamily="18" charset="0"/>
              </a:rPr>
              <a:t> городского округа </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на краткосрочную перспективу (0-5 лет), на среднесрочную перспективу (6-10 лет), на долгосрочную перспективу (более 10 лет</a:t>
            </a:r>
            <a:r>
              <a:rPr lang="ru-RU" sz="2000" b="1"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6096000" y="2682089"/>
            <a:ext cx="5705302" cy="2062103"/>
          </a:xfrm>
          <a:prstGeom prst="rect">
            <a:avLst/>
          </a:prstGeom>
        </p:spPr>
        <p:txBody>
          <a:bodyPr wrap="square">
            <a:spAutoFit/>
          </a:bodyPr>
          <a:lstStyle/>
          <a:p>
            <a:pPr indent="540000" algn="just"/>
            <a:r>
              <a:rPr lang="ru-RU" sz="1600" dirty="0" smtClean="0">
                <a:solidFill>
                  <a:srgbClr val="222222"/>
                </a:solidFill>
                <a:latin typeface="Times New Roman" panose="02020603050405020304" pitchFamily="18" charset="0"/>
                <a:ea typeface="Calibri" panose="020F0502020204030204" pitchFamily="34" charset="0"/>
              </a:rPr>
              <a:t>Для сокращения количества ДТП вариантом повышения БДД является обустройство ТСОДД, согласно нормативным документам (ГОСТ Р 52289-2004 «Технические средства организации дорожного движения. Правила применения дорожных знаков, разметки, светофоров, дорожных ограждений и направляющих устройств», ГОСТ Р 52290-2004 «Технические средства организации дорожного движения. Знаки дорожные. Общие технические требования»).</a:t>
            </a:r>
            <a:endParaRPr lang="ru-RU" sz="1600" dirty="0"/>
          </a:p>
        </p:txBody>
      </p:sp>
      <p:sp>
        <p:nvSpPr>
          <p:cNvPr id="5" name="Прямоугольник 4"/>
          <p:cNvSpPr/>
          <p:nvPr/>
        </p:nvSpPr>
        <p:spPr>
          <a:xfrm>
            <a:off x="6096000" y="1604871"/>
            <a:ext cx="5705302" cy="1077218"/>
          </a:xfrm>
          <a:prstGeom prst="rect">
            <a:avLst/>
          </a:prstGeom>
        </p:spPr>
        <p:txBody>
          <a:bodyPr wrap="square">
            <a:spAutoFit/>
          </a:bodyPr>
          <a:lstStyle/>
          <a:p>
            <a:pPr indent="540000" algn="just">
              <a:spcAft>
                <a:spcPts val="0"/>
              </a:spcAft>
              <a:tabLst>
                <a:tab pos="1257300" algn="l"/>
              </a:tabLst>
            </a:pPr>
            <a:r>
              <a:rPr lang="ru-RU" sz="16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Участок по Крупской ул. является аварийным с основным видом ДТП – столкновения. Причиной такого вида ДТП – отсутствие видимости при выполнении маневра – вход в поворот и его проезда.</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FE838723-FF53-456F-BAAC-0DCAD086AC8B}" type="slidenum">
              <a:rPr lang="ru-RU" smtClean="0"/>
              <a:t>53</a:t>
            </a:fld>
            <a:endParaRPr lang="ru-RU"/>
          </a:p>
        </p:txBody>
      </p:sp>
      <p:pic>
        <p:nvPicPr>
          <p:cNvPr id="6" name="Рисунок 5"/>
          <p:cNvPicPr>
            <a:picLocks noChangeAspect="1"/>
          </p:cNvPicPr>
          <p:nvPr/>
        </p:nvPicPr>
        <p:blipFill>
          <a:blip r:embed="rId3"/>
          <a:stretch>
            <a:fillRect/>
          </a:stretch>
        </p:blipFill>
        <p:spPr>
          <a:xfrm>
            <a:off x="317500" y="1726762"/>
            <a:ext cx="5880545" cy="3106358"/>
          </a:xfrm>
          <a:prstGeom prst="rect">
            <a:avLst/>
          </a:prstGeom>
        </p:spPr>
      </p:pic>
    </p:spTree>
    <p:extLst>
      <p:ext uri="{BB962C8B-B14F-4D97-AF65-F5344CB8AC3E}">
        <p14:creationId xmlns:p14="http://schemas.microsoft.com/office/powerpoint/2010/main" val="21524002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8798" y="3602736"/>
            <a:ext cx="5437632" cy="3255264"/>
          </a:xfrm>
          <a:prstGeom prst="rect">
            <a:avLst/>
          </a:prstGeom>
        </p:spPr>
      </p:pic>
      <p:graphicFrame>
        <p:nvGraphicFramePr>
          <p:cNvPr id="4" name="Таблица 3"/>
          <p:cNvGraphicFramePr>
            <a:graphicFrameLocks noGrp="1"/>
          </p:cNvGraphicFramePr>
          <p:nvPr>
            <p:extLst>
              <p:ext uri="{D42A27DB-BD31-4B8C-83A1-F6EECF244321}">
                <p14:modId xmlns:p14="http://schemas.microsoft.com/office/powerpoint/2010/main" val="2296404861"/>
              </p:ext>
            </p:extLst>
          </p:nvPr>
        </p:nvGraphicFramePr>
        <p:xfrm>
          <a:off x="554990" y="1231511"/>
          <a:ext cx="5961380" cy="2729865"/>
        </p:xfrm>
        <a:graphic>
          <a:graphicData uri="http://schemas.openxmlformats.org/drawingml/2006/table">
            <a:tbl>
              <a:tblPr firstRow="1" firstCol="1" bandRow="1">
                <a:tableStyleId>{5C22544A-7EE6-4342-B048-85BDC9FD1C3A}</a:tableStyleId>
              </a:tblPr>
              <a:tblGrid>
                <a:gridCol w="537210">
                  <a:extLst>
                    <a:ext uri="{9D8B030D-6E8A-4147-A177-3AD203B41FA5}">
                      <a16:colId xmlns:a16="http://schemas.microsoft.com/office/drawing/2014/main" val="221374191"/>
                    </a:ext>
                  </a:extLst>
                </a:gridCol>
                <a:gridCol w="3600450">
                  <a:extLst>
                    <a:ext uri="{9D8B030D-6E8A-4147-A177-3AD203B41FA5}">
                      <a16:colId xmlns:a16="http://schemas.microsoft.com/office/drawing/2014/main" val="4139353413"/>
                    </a:ext>
                  </a:extLst>
                </a:gridCol>
                <a:gridCol w="1823720">
                  <a:extLst>
                    <a:ext uri="{9D8B030D-6E8A-4147-A177-3AD203B41FA5}">
                      <a16:colId xmlns:a16="http://schemas.microsoft.com/office/drawing/2014/main" val="4092645881"/>
                    </a:ext>
                  </a:extLst>
                </a:gridCol>
              </a:tblGrid>
              <a:tr h="205105">
                <a:tc>
                  <a:txBody>
                    <a:bodyPr/>
                    <a:lstStyle/>
                    <a:p>
                      <a:pPr algn="ctr">
                        <a:lnSpc>
                          <a:spcPct val="107000"/>
                        </a:lnSpc>
                        <a:spcAft>
                          <a:spcPts val="0"/>
                        </a:spcAft>
                        <a:tabLst>
                          <a:tab pos="1257300" algn="l"/>
                        </a:tabLst>
                      </a:pPr>
                      <a:r>
                        <a:rPr lang="ru-RU" sz="1000">
                          <a:effectLst/>
                        </a:rPr>
                        <a:t>№ п/п</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tabLst>
                          <a:tab pos="1257300" algn="l"/>
                        </a:tabLst>
                      </a:pPr>
                      <a:r>
                        <a:rPr lang="ru-RU" sz="1000" dirty="0">
                          <a:effectLst/>
                        </a:rPr>
                        <a:t>участок УДС</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tabLst>
                          <a:tab pos="1257300" algn="l"/>
                        </a:tabLst>
                      </a:pPr>
                      <a:r>
                        <a:rPr lang="ru-RU" sz="1000">
                          <a:effectLst/>
                        </a:rPr>
                        <a:t>период реализации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03342726"/>
                  </a:ext>
                </a:extLst>
              </a:tr>
              <a:tr h="180340">
                <a:tc>
                  <a:txBody>
                    <a:bodyPr/>
                    <a:lstStyle/>
                    <a:p>
                      <a:pPr algn="ctr">
                        <a:lnSpc>
                          <a:spcPct val="107000"/>
                        </a:lnSpc>
                        <a:spcAft>
                          <a:spcPts val="0"/>
                        </a:spcAft>
                        <a:tabLst>
                          <a:tab pos="1257300" algn="l"/>
                        </a:tabLst>
                      </a:pPr>
                      <a:r>
                        <a:rPr lang="ru-RU" sz="1000">
                          <a:effectLst/>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ул. Металлургов</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tabLst>
                          <a:tab pos="1257300" algn="l"/>
                        </a:tabLst>
                      </a:pPr>
                      <a:r>
                        <a:rPr lang="ru-RU" sz="1000">
                          <a:effectLst/>
                        </a:rPr>
                        <a:t>краткосрочный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2508393"/>
                  </a:ext>
                </a:extLst>
              </a:tr>
              <a:tr h="180340">
                <a:tc>
                  <a:txBody>
                    <a:bodyPr/>
                    <a:lstStyle/>
                    <a:p>
                      <a:pPr algn="ctr">
                        <a:lnSpc>
                          <a:spcPct val="107000"/>
                        </a:lnSpc>
                        <a:spcAft>
                          <a:spcPts val="0"/>
                        </a:spcAft>
                        <a:tabLst>
                          <a:tab pos="1257300" algn="l"/>
                        </a:tabLst>
                      </a:pPr>
                      <a:r>
                        <a:rPr lang="ru-RU" sz="1000">
                          <a:effectLst/>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ул. Освобождения Урала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краткосрочный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37390007"/>
                  </a:ext>
                </a:extLst>
              </a:tr>
              <a:tr h="180340">
                <a:tc>
                  <a:txBody>
                    <a:bodyPr/>
                    <a:lstStyle/>
                    <a:p>
                      <a:pPr algn="ctr">
                        <a:lnSpc>
                          <a:spcPct val="107000"/>
                        </a:lnSpc>
                        <a:spcAft>
                          <a:spcPts val="0"/>
                        </a:spcAft>
                        <a:tabLst>
                          <a:tab pos="1257300" algn="l"/>
                        </a:tabLst>
                      </a:pPr>
                      <a:r>
                        <a:rPr lang="ru-RU" sz="1000">
                          <a:effectLst/>
                        </a:rPr>
                        <a:t>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ул. Дзержинского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краткосрочный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2059043"/>
                  </a:ext>
                </a:extLst>
              </a:tr>
              <a:tr h="180340">
                <a:tc>
                  <a:txBody>
                    <a:bodyPr/>
                    <a:lstStyle/>
                    <a:p>
                      <a:pPr algn="ctr">
                        <a:lnSpc>
                          <a:spcPct val="107000"/>
                        </a:lnSpc>
                        <a:spcAft>
                          <a:spcPts val="0"/>
                        </a:spcAft>
                        <a:tabLst>
                          <a:tab pos="1257300" algn="l"/>
                        </a:tabLst>
                      </a:pPr>
                      <a:r>
                        <a:rPr lang="ru-RU" sz="1000">
                          <a:effectLst/>
                        </a:rPr>
                        <a:t>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ул. Крупской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краткосрочный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94172782"/>
                  </a:ext>
                </a:extLst>
              </a:tr>
              <a:tr h="180340">
                <a:tc>
                  <a:txBody>
                    <a:bodyPr/>
                    <a:lstStyle/>
                    <a:p>
                      <a:pPr algn="ctr">
                        <a:lnSpc>
                          <a:spcPct val="107000"/>
                        </a:lnSpc>
                        <a:spcAft>
                          <a:spcPts val="0"/>
                        </a:spcAft>
                        <a:tabLst>
                          <a:tab pos="1257300" algn="l"/>
                        </a:tabLst>
                      </a:pPr>
                      <a:r>
                        <a:rPr lang="ru-RU" sz="1000">
                          <a:effectLst/>
                        </a:rPr>
                        <a:t>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ул. Нахимова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краткосрочный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26245112"/>
                  </a:ext>
                </a:extLst>
              </a:tr>
              <a:tr h="180340">
                <a:tc>
                  <a:txBody>
                    <a:bodyPr/>
                    <a:lstStyle/>
                    <a:p>
                      <a:pPr algn="ctr">
                        <a:lnSpc>
                          <a:spcPct val="107000"/>
                        </a:lnSpc>
                        <a:spcAft>
                          <a:spcPts val="0"/>
                        </a:spcAft>
                        <a:tabLst>
                          <a:tab pos="1257300" algn="l"/>
                        </a:tabLst>
                      </a:pPr>
                      <a:r>
                        <a:rPr lang="ru-RU" sz="1000">
                          <a:effectLst/>
                        </a:rPr>
                        <a:t>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ул. Пархоменко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краткосрочный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19833610"/>
                  </a:ext>
                </a:extLst>
              </a:tr>
              <a:tr h="180340">
                <a:tc>
                  <a:txBody>
                    <a:bodyPr/>
                    <a:lstStyle/>
                    <a:p>
                      <a:pPr algn="ctr">
                        <a:lnSpc>
                          <a:spcPct val="107000"/>
                        </a:lnSpc>
                        <a:spcAft>
                          <a:spcPts val="0"/>
                        </a:spcAft>
                        <a:tabLst>
                          <a:tab pos="1257300" algn="l"/>
                        </a:tabLst>
                      </a:pPr>
                      <a:r>
                        <a:rPr lang="ru-RU" sz="1000">
                          <a:effectLst/>
                        </a:rPr>
                        <a:t>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а/д «Миасс – Кыштым»</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краткосрочный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0368084"/>
                  </a:ext>
                </a:extLst>
              </a:tr>
              <a:tr h="180340">
                <a:tc>
                  <a:txBody>
                    <a:bodyPr/>
                    <a:lstStyle/>
                    <a:p>
                      <a:pPr algn="ctr">
                        <a:lnSpc>
                          <a:spcPct val="107000"/>
                        </a:lnSpc>
                        <a:spcAft>
                          <a:spcPts val="0"/>
                        </a:spcAft>
                        <a:tabLst>
                          <a:tab pos="1257300" algn="l"/>
                        </a:tabLst>
                      </a:pPr>
                      <a:r>
                        <a:rPr lang="ru-RU" sz="1000">
                          <a:effectLst/>
                        </a:rPr>
                        <a:t>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Школьный проезд</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среднесрочный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71626635"/>
                  </a:ext>
                </a:extLst>
              </a:tr>
              <a:tr h="180340">
                <a:tc>
                  <a:txBody>
                    <a:bodyPr/>
                    <a:lstStyle/>
                    <a:p>
                      <a:pPr algn="ctr">
                        <a:lnSpc>
                          <a:spcPct val="107000"/>
                        </a:lnSpc>
                        <a:spcAft>
                          <a:spcPts val="0"/>
                        </a:spcAft>
                        <a:tabLst>
                          <a:tab pos="1257300" algn="l"/>
                        </a:tabLst>
                      </a:pPr>
                      <a:r>
                        <a:rPr lang="ru-RU" sz="1000">
                          <a:effectLst/>
                        </a:rPr>
                        <a:t>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ул. Республики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tabLst>
                          <a:tab pos="1257300" algn="l"/>
                        </a:tabLst>
                      </a:pPr>
                      <a:r>
                        <a:rPr lang="ru-RU" sz="1000">
                          <a:effectLst/>
                        </a:rPr>
                        <a:t>среднесрочный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78294265"/>
                  </a:ext>
                </a:extLst>
              </a:tr>
              <a:tr h="180340">
                <a:tc>
                  <a:txBody>
                    <a:bodyPr/>
                    <a:lstStyle/>
                    <a:p>
                      <a:pPr algn="ctr">
                        <a:lnSpc>
                          <a:spcPct val="107000"/>
                        </a:lnSpc>
                        <a:spcAft>
                          <a:spcPts val="0"/>
                        </a:spcAft>
                        <a:tabLst>
                          <a:tab pos="1257300" algn="l"/>
                        </a:tabLst>
                      </a:pPr>
                      <a:r>
                        <a:rPr lang="ru-RU" sz="1000">
                          <a:effectLst/>
                        </a:rPr>
                        <a:t>10.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Пролетарская ул.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среднесрочный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133381"/>
                  </a:ext>
                </a:extLst>
              </a:tr>
              <a:tr h="180340">
                <a:tc>
                  <a:txBody>
                    <a:bodyPr/>
                    <a:lstStyle/>
                    <a:p>
                      <a:pPr algn="ctr">
                        <a:lnSpc>
                          <a:spcPct val="107000"/>
                        </a:lnSpc>
                        <a:spcAft>
                          <a:spcPts val="0"/>
                        </a:spcAft>
                        <a:tabLst>
                          <a:tab pos="1257300" algn="l"/>
                        </a:tabLst>
                      </a:pPr>
                      <a:r>
                        <a:rPr lang="ru-RU" sz="1000">
                          <a:effectLst/>
                        </a:rPr>
                        <a:t>11.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ул. Парижской Коммуны</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среднесрочный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9461490"/>
                  </a:ext>
                </a:extLst>
              </a:tr>
              <a:tr h="180340">
                <a:tc>
                  <a:txBody>
                    <a:bodyPr/>
                    <a:lstStyle/>
                    <a:p>
                      <a:pPr algn="ctr">
                        <a:lnSpc>
                          <a:spcPct val="107000"/>
                        </a:lnSpc>
                        <a:spcAft>
                          <a:spcPts val="0"/>
                        </a:spcAft>
                        <a:tabLst>
                          <a:tab pos="1257300" algn="l"/>
                        </a:tabLst>
                      </a:pPr>
                      <a:r>
                        <a:rPr lang="ru-RU" sz="1000">
                          <a:effectLst/>
                        </a:rPr>
                        <a:t>12.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ул. Тимирязева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среднесрочный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9824104"/>
                  </a:ext>
                </a:extLst>
              </a:tr>
              <a:tr h="180340">
                <a:tc>
                  <a:txBody>
                    <a:bodyPr/>
                    <a:lstStyle/>
                    <a:p>
                      <a:pPr algn="ctr">
                        <a:lnSpc>
                          <a:spcPct val="107000"/>
                        </a:lnSpc>
                        <a:spcAft>
                          <a:spcPts val="0"/>
                        </a:spcAft>
                        <a:tabLst>
                          <a:tab pos="1257300" algn="l"/>
                        </a:tabLst>
                      </a:pPr>
                      <a:r>
                        <a:rPr lang="ru-RU" sz="1000">
                          <a:effectLst/>
                        </a:rPr>
                        <a:t>13.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Комсомольская ул.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среднесрочный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8398001"/>
                  </a:ext>
                </a:extLst>
              </a:tr>
              <a:tr h="180340">
                <a:tc>
                  <a:txBody>
                    <a:bodyPr/>
                    <a:lstStyle/>
                    <a:p>
                      <a:pPr algn="ctr">
                        <a:lnSpc>
                          <a:spcPct val="107000"/>
                        </a:lnSpc>
                        <a:spcAft>
                          <a:spcPts val="0"/>
                        </a:spcAft>
                        <a:tabLst>
                          <a:tab pos="1257300" algn="l"/>
                        </a:tabLst>
                      </a:pPr>
                      <a:r>
                        <a:rPr lang="ru-RU" sz="1000">
                          <a:effectLst/>
                        </a:rPr>
                        <a:t>14.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Луговая ул.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dirty="0">
                          <a:effectLst/>
                        </a:rPr>
                        <a:t>среднесрочный</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01739613"/>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212601804"/>
              </p:ext>
            </p:extLst>
          </p:nvPr>
        </p:nvGraphicFramePr>
        <p:xfrm>
          <a:off x="554990" y="3949268"/>
          <a:ext cx="5961380" cy="1262380"/>
        </p:xfrm>
        <a:graphic>
          <a:graphicData uri="http://schemas.openxmlformats.org/drawingml/2006/table">
            <a:tbl>
              <a:tblPr firstCol="1" bandRow="1">
                <a:tableStyleId>{5C22544A-7EE6-4342-B048-85BDC9FD1C3A}</a:tableStyleId>
              </a:tblPr>
              <a:tblGrid>
                <a:gridCol w="537210">
                  <a:extLst>
                    <a:ext uri="{9D8B030D-6E8A-4147-A177-3AD203B41FA5}">
                      <a16:colId xmlns:a16="http://schemas.microsoft.com/office/drawing/2014/main" val="1060953321"/>
                    </a:ext>
                  </a:extLst>
                </a:gridCol>
                <a:gridCol w="3600450">
                  <a:extLst>
                    <a:ext uri="{9D8B030D-6E8A-4147-A177-3AD203B41FA5}">
                      <a16:colId xmlns:a16="http://schemas.microsoft.com/office/drawing/2014/main" val="2739165661"/>
                    </a:ext>
                  </a:extLst>
                </a:gridCol>
                <a:gridCol w="1823720">
                  <a:extLst>
                    <a:ext uri="{9D8B030D-6E8A-4147-A177-3AD203B41FA5}">
                      <a16:colId xmlns:a16="http://schemas.microsoft.com/office/drawing/2014/main" val="3406096537"/>
                    </a:ext>
                  </a:extLst>
                </a:gridCol>
              </a:tblGrid>
              <a:tr h="180340">
                <a:tc>
                  <a:txBody>
                    <a:bodyPr/>
                    <a:lstStyle/>
                    <a:p>
                      <a:pPr algn="ctr">
                        <a:lnSpc>
                          <a:spcPct val="107000"/>
                        </a:lnSpc>
                        <a:spcAft>
                          <a:spcPts val="0"/>
                        </a:spcAft>
                        <a:tabLst>
                          <a:tab pos="1257300" algn="l"/>
                        </a:tabLst>
                      </a:pPr>
                      <a:r>
                        <a:rPr lang="ru-RU" sz="1000">
                          <a:effectLst/>
                        </a:rPr>
                        <a:t>15.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ул. Ленина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среднесрочный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20540088"/>
                  </a:ext>
                </a:extLst>
              </a:tr>
              <a:tr h="180340">
                <a:tc>
                  <a:txBody>
                    <a:bodyPr/>
                    <a:lstStyle/>
                    <a:p>
                      <a:pPr algn="ctr">
                        <a:lnSpc>
                          <a:spcPct val="107000"/>
                        </a:lnSpc>
                        <a:spcAft>
                          <a:spcPts val="0"/>
                        </a:spcAft>
                        <a:tabLst>
                          <a:tab pos="1257300" algn="l"/>
                        </a:tabLst>
                      </a:pPr>
                      <a:r>
                        <a:rPr lang="ru-RU" sz="1000">
                          <a:effectLst/>
                        </a:rPr>
                        <a:t>16.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ул. Островского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среднесрочный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82522758"/>
                  </a:ext>
                </a:extLst>
              </a:tr>
              <a:tr h="180340">
                <a:tc>
                  <a:txBody>
                    <a:bodyPr/>
                    <a:lstStyle/>
                    <a:p>
                      <a:pPr algn="ctr">
                        <a:lnSpc>
                          <a:spcPct val="107000"/>
                        </a:lnSpc>
                        <a:spcAft>
                          <a:spcPts val="0"/>
                        </a:spcAft>
                        <a:tabLst>
                          <a:tab pos="1257300" algn="l"/>
                        </a:tabLst>
                      </a:pPr>
                      <a:r>
                        <a:rPr lang="ru-RU" sz="1000">
                          <a:effectLst/>
                        </a:rPr>
                        <a:t>17.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ул. Кузнецова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среднесрочный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29308262"/>
                  </a:ext>
                </a:extLst>
              </a:tr>
              <a:tr h="180340">
                <a:tc>
                  <a:txBody>
                    <a:bodyPr/>
                    <a:lstStyle/>
                    <a:p>
                      <a:pPr algn="ctr">
                        <a:lnSpc>
                          <a:spcPct val="107000"/>
                        </a:lnSpc>
                        <a:spcAft>
                          <a:spcPts val="0"/>
                        </a:spcAft>
                        <a:tabLst>
                          <a:tab pos="1257300" algn="l"/>
                        </a:tabLst>
                      </a:pPr>
                      <a:r>
                        <a:rPr lang="ru-RU" sz="1000">
                          <a:effectLst/>
                        </a:rPr>
                        <a:t>18.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ул. Павших Борцов</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долгосрочный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15589468"/>
                  </a:ext>
                </a:extLst>
              </a:tr>
              <a:tr h="180340">
                <a:tc>
                  <a:txBody>
                    <a:bodyPr/>
                    <a:lstStyle/>
                    <a:p>
                      <a:pPr algn="ctr">
                        <a:lnSpc>
                          <a:spcPct val="107000"/>
                        </a:lnSpc>
                        <a:spcAft>
                          <a:spcPts val="0"/>
                        </a:spcAft>
                        <a:tabLst>
                          <a:tab pos="1257300" algn="l"/>
                        </a:tabLst>
                      </a:pPr>
                      <a:r>
                        <a:rPr lang="ru-RU" sz="1000">
                          <a:effectLst/>
                        </a:rPr>
                        <a:t>19.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участок областной дороги «Карабаш – Военный городок»</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долгосрочный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61973883"/>
                  </a:ext>
                </a:extLst>
              </a:tr>
              <a:tr h="180340">
                <a:tc>
                  <a:txBody>
                    <a:bodyPr/>
                    <a:lstStyle/>
                    <a:p>
                      <a:pPr algn="ctr">
                        <a:lnSpc>
                          <a:spcPct val="107000"/>
                        </a:lnSpc>
                        <a:spcAft>
                          <a:spcPts val="0"/>
                        </a:spcAft>
                        <a:tabLst>
                          <a:tab pos="1257300" algn="l"/>
                        </a:tabLst>
                      </a:pPr>
                      <a:r>
                        <a:rPr lang="ru-RU" sz="1000">
                          <a:effectLst/>
                        </a:rPr>
                        <a:t>20.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а/д «Миасс – Кыштым»</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a:effectLst/>
                        </a:rPr>
                        <a:t>долгосрочный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63715430"/>
                  </a:ext>
                </a:extLst>
              </a:tr>
              <a:tr h="180340">
                <a:tc>
                  <a:txBody>
                    <a:bodyPr/>
                    <a:lstStyle/>
                    <a:p>
                      <a:pPr algn="ctr">
                        <a:lnSpc>
                          <a:spcPct val="107000"/>
                        </a:lnSpc>
                        <a:spcAft>
                          <a:spcPts val="0"/>
                        </a:spcAft>
                        <a:tabLst>
                          <a:tab pos="1257300" algn="l"/>
                        </a:tabLst>
                      </a:pPr>
                      <a:r>
                        <a:rPr lang="ru-RU" sz="1000">
                          <a:effectLst/>
                        </a:rPr>
                        <a:t>21.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00">
                          <a:effectLst/>
                        </a:rPr>
                        <a:t>ул. Пархоменко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000" dirty="0">
                          <a:effectLst/>
                        </a:rPr>
                        <a:t>долгосрочный</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63508869"/>
                  </a:ext>
                </a:extLst>
              </a:tr>
            </a:tbl>
          </a:graphicData>
        </a:graphic>
      </p:graphicFrame>
      <p:sp>
        <p:nvSpPr>
          <p:cNvPr id="6" name="Прямоугольник 5"/>
          <p:cNvSpPr/>
          <p:nvPr/>
        </p:nvSpPr>
        <p:spPr>
          <a:xfrm>
            <a:off x="554990" y="923734"/>
            <a:ext cx="6096000" cy="307777"/>
          </a:xfrm>
          <a:prstGeom prst="rect">
            <a:avLst/>
          </a:prstGeom>
        </p:spPr>
        <p:txBody>
          <a:bodyPr>
            <a:spAutoFit/>
          </a:bodyPr>
          <a:lstStyle/>
          <a:p>
            <a:r>
              <a:rPr lang="ru-RU" sz="1400" dirty="0">
                <a:solidFill>
                  <a:srgbClr val="222222"/>
                </a:solidFill>
                <a:latin typeface="Times New Roman" panose="02020603050405020304" pitchFamily="18" charset="0"/>
                <a:ea typeface="Calibri" panose="020F0502020204030204" pitchFamily="34" charset="0"/>
              </a:rPr>
              <a:t>Мероприятия по реконструкции УДС г. Карабаш с периодами реализации</a:t>
            </a:r>
            <a:endParaRPr lang="ru-RU" sz="1400" dirty="0"/>
          </a:p>
        </p:txBody>
      </p:sp>
      <p:sp>
        <p:nvSpPr>
          <p:cNvPr id="7" name="Прямоугольник 6"/>
          <p:cNvSpPr/>
          <p:nvPr/>
        </p:nvSpPr>
        <p:spPr>
          <a:xfrm>
            <a:off x="6617658" y="1443429"/>
            <a:ext cx="5528772" cy="3539430"/>
          </a:xfrm>
          <a:prstGeom prst="rect">
            <a:avLst/>
          </a:prstGeom>
        </p:spPr>
        <p:txBody>
          <a:bodyPr wrap="square">
            <a:spAutoFit/>
          </a:bodyPr>
          <a:lstStyle/>
          <a:p>
            <a:pPr indent="540000"/>
            <a:r>
              <a:rPr lang="ru-RU" sz="16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Для поддержания УДС г. Карабаш и </a:t>
            </a:r>
            <a:r>
              <a:rPr lang="ru-RU" sz="16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Карабашского</a:t>
            </a:r>
            <a:r>
              <a:rPr lang="ru-RU" sz="16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городского округа необходимо проводить мероприятия по содержанию дорог с разделением на периоды </a:t>
            </a:r>
            <a:r>
              <a:rPr lang="ru-RU" sz="16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реализации</a:t>
            </a:r>
          </a:p>
          <a:p>
            <a:pPr indent="540000"/>
            <a:r>
              <a:rPr lang="ru-RU" sz="1600" dirty="0">
                <a:latin typeface="Times New Roman" panose="02020603050405020304" pitchFamily="18" charset="0"/>
                <a:cs typeface="Times New Roman" panose="02020603050405020304" pitchFamily="18" charset="0"/>
              </a:rPr>
              <a:t>Данный перечень автомобильных дорог устанавливался на основе разработанной макромодели из дорог, входящих в транспортный «каркас» и внедрения мероприятий с целью повышения ОДД на участках УДС</a:t>
            </a:r>
            <a:r>
              <a:rPr lang="ru-RU" sz="1600" dirty="0" smtClean="0">
                <a:latin typeface="Times New Roman" panose="02020603050405020304" pitchFamily="18" charset="0"/>
                <a:cs typeface="Times New Roman" panose="02020603050405020304" pitchFamily="18" charset="0"/>
              </a:rPr>
              <a:t>.</a:t>
            </a:r>
          </a:p>
          <a:p>
            <a:pPr indent="540000"/>
            <a:r>
              <a:rPr lang="ru-RU" sz="1600" dirty="0">
                <a:latin typeface="Times New Roman" panose="02020603050405020304" pitchFamily="18" charset="0"/>
                <a:cs typeface="Times New Roman" panose="02020603050405020304" pitchFamily="18" charset="0"/>
              </a:rPr>
              <a:t>Поддержание состояния проезжей части автомобильных дорог позволит обеспечить оптимальную интенсивность и пропускную способность на прогнозные периоды без образования транспортных заторов. Данный перечень может изменяться в зависимости от состояния проезжей части автомобильных дорог на момент прогнозного периода.</a:t>
            </a:r>
          </a:p>
        </p:txBody>
      </p:sp>
      <p:sp>
        <p:nvSpPr>
          <p:cNvPr id="2" name="Номер слайда 1"/>
          <p:cNvSpPr>
            <a:spLocks noGrp="1"/>
          </p:cNvSpPr>
          <p:nvPr>
            <p:ph type="sldNum" sz="quarter" idx="12"/>
          </p:nvPr>
        </p:nvSpPr>
        <p:spPr/>
        <p:txBody>
          <a:bodyPr/>
          <a:lstStyle/>
          <a:p>
            <a:fld id="{FE838723-FF53-456F-BAAC-0DCAD086AC8B}" type="slidenum">
              <a:rPr lang="ru-RU" smtClean="0"/>
              <a:t>54</a:t>
            </a:fld>
            <a:endParaRPr lang="ru-RU"/>
          </a:p>
        </p:txBody>
      </p:sp>
    </p:spTree>
    <p:extLst>
      <p:ext uri="{BB962C8B-B14F-4D97-AF65-F5344CB8AC3E}">
        <p14:creationId xmlns:p14="http://schemas.microsoft.com/office/powerpoint/2010/main" val="25882483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8798" y="3602736"/>
            <a:ext cx="5437632" cy="3255264"/>
          </a:xfrm>
          <a:prstGeom prst="rect">
            <a:avLst/>
          </a:prstGeom>
        </p:spPr>
      </p:pic>
      <p:sp>
        <p:nvSpPr>
          <p:cNvPr id="2" name="Заголовок 1"/>
          <p:cNvSpPr>
            <a:spLocks noGrp="1"/>
          </p:cNvSpPr>
          <p:nvPr>
            <p:ph type="title"/>
          </p:nvPr>
        </p:nvSpPr>
        <p:spPr>
          <a:xfrm>
            <a:off x="846513" y="115743"/>
            <a:ext cx="10515600" cy="1325563"/>
          </a:xfrm>
        </p:spPr>
        <p:txBody>
          <a:bodyPr>
            <a:noAutofit/>
          </a:bodyPr>
          <a:lstStyle/>
          <a:p>
            <a:pPr lvl="2" algn="ctr"/>
            <a:r>
              <a:rPr lang="ru-RU" sz="3000" b="1" dirty="0">
                <a:latin typeface="Times New Roman" panose="02020603050405020304" pitchFamily="18" charset="0"/>
                <a:cs typeface="Times New Roman" panose="02020603050405020304" pitchFamily="18" charset="0"/>
              </a:rPr>
              <a:t>Мероприятия по оптимизации парковочного пространства на </a:t>
            </a:r>
            <a:r>
              <a:rPr lang="ru-RU" sz="3000" b="1" dirty="0" smtClean="0">
                <a:latin typeface="Times New Roman" panose="02020603050405020304" pitchFamily="18" charset="0"/>
                <a:cs typeface="Times New Roman" panose="02020603050405020304" pitchFamily="18" charset="0"/>
              </a:rPr>
              <a:t>УДС</a:t>
            </a:r>
            <a:r>
              <a:rPr lang="ru-RU" sz="3000" dirty="0" smtClean="0">
                <a:latin typeface="Times New Roman" panose="02020603050405020304" pitchFamily="18" charset="0"/>
                <a:cs typeface="Times New Roman" panose="02020603050405020304" pitchFamily="18" charset="0"/>
              </a:rPr>
              <a:t> </a:t>
            </a:r>
            <a:r>
              <a:rPr lang="ru-RU" sz="3000" b="1" dirty="0" smtClean="0">
                <a:latin typeface="Times New Roman" panose="02020603050405020304" pitchFamily="18" charset="0"/>
                <a:cs typeface="Times New Roman" panose="02020603050405020304" pitchFamily="18" charset="0"/>
              </a:rPr>
              <a:t>и </a:t>
            </a:r>
            <a:r>
              <a:rPr lang="ru-RU" sz="3000" b="1" dirty="0">
                <a:latin typeface="Times New Roman" panose="02020603050405020304" pitchFamily="18" charset="0"/>
                <a:cs typeface="Times New Roman" panose="02020603050405020304" pitchFamily="18" charset="0"/>
              </a:rPr>
              <a:t>развитие внеуличного парковочного </a:t>
            </a:r>
            <a:r>
              <a:rPr lang="ru-RU" sz="3000" b="1" dirty="0" smtClean="0">
                <a:latin typeface="Times New Roman" panose="02020603050405020304" pitchFamily="18" charset="0"/>
                <a:cs typeface="Times New Roman" panose="02020603050405020304" pitchFamily="18" charset="0"/>
              </a:rPr>
              <a:t>пространства</a:t>
            </a:r>
            <a:endParaRPr lang="ru-RU" sz="30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5266113" y="2345710"/>
            <a:ext cx="6096000" cy="2308324"/>
          </a:xfrm>
          <a:prstGeom prst="rect">
            <a:avLst/>
          </a:prstGeom>
        </p:spPr>
        <p:txBody>
          <a:bodyPr>
            <a:spAutoFit/>
          </a:bodyPr>
          <a:lstStyle/>
          <a:p>
            <a:pPr indent="540000" algn="just">
              <a:spcAft>
                <a:spcPts val="0"/>
              </a:spcAft>
            </a:pPr>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Для прогнозных периодов, организация временного хранения автотранспорта позволит поднять безопасность жизнедеятельности населения и повысить уровень дорожного движения.</a:t>
            </a:r>
            <a:endParaRPr lang="ru-RU" sz="1600" dirty="0">
              <a:solidFill>
                <a:srgbClr val="000000"/>
              </a:solidFill>
              <a:latin typeface="Helvetica" panose="020B0604020202020204" pitchFamily="34" charset="0"/>
              <a:ea typeface="Arial Unicode MS"/>
              <a:cs typeface="Times New Roman" panose="02020603050405020304" pitchFamily="18" charset="0"/>
            </a:endParaRPr>
          </a:p>
          <a:p>
            <a:pPr indent="540000" algn="just">
              <a:spcAft>
                <a:spcPts val="0"/>
              </a:spcAft>
            </a:pPr>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Среди предлагаемых вариантов по организации парковочного пространства на территории городского округа: </a:t>
            </a:r>
            <a:endParaRPr lang="ru-RU" sz="1600" dirty="0">
              <a:solidFill>
                <a:srgbClr val="000000"/>
              </a:solidFill>
              <a:latin typeface="Helvetica" panose="020B0604020202020204" pitchFamily="34" charset="0"/>
              <a:ea typeface="Arial Unicode MS"/>
              <a:cs typeface="Times New Roman" panose="02020603050405020304" pitchFamily="18" charset="0"/>
            </a:endParaRPr>
          </a:p>
          <a:p>
            <a:pPr indent="540000" algn="just">
              <a:spcAft>
                <a:spcPts val="0"/>
              </a:spcAft>
            </a:pPr>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увеличение количества парковочных мест на существующих парковках;</a:t>
            </a:r>
            <a:endParaRPr lang="ru-RU" sz="1600" dirty="0">
              <a:solidFill>
                <a:srgbClr val="000000"/>
              </a:solidFill>
              <a:latin typeface="Helvetica" panose="020B0604020202020204" pitchFamily="34" charset="0"/>
              <a:ea typeface="Arial Unicode MS"/>
              <a:cs typeface="Times New Roman" panose="02020603050405020304" pitchFamily="18" charset="0"/>
            </a:endParaRPr>
          </a:p>
          <a:p>
            <a:pPr indent="540000" algn="just">
              <a:spcAft>
                <a:spcPts val="0"/>
              </a:spcAft>
            </a:pPr>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увеличение парковочных мест на придомовых территориях.</a:t>
            </a:r>
            <a:endParaRPr lang="ru-RU" sz="1600" dirty="0">
              <a:solidFill>
                <a:srgbClr val="000000"/>
              </a:solidFill>
              <a:latin typeface="Helvetica" panose="020B0604020202020204" pitchFamily="34" charset="0"/>
              <a:ea typeface="Arial Unicode MS"/>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FE838723-FF53-456F-BAAC-0DCAD086AC8B}" type="slidenum">
              <a:rPr lang="ru-RU" smtClean="0"/>
              <a:t>55</a:t>
            </a:fld>
            <a:endParaRPr lang="ru-RU"/>
          </a:p>
        </p:txBody>
      </p:sp>
      <p:pic>
        <p:nvPicPr>
          <p:cNvPr id="7" name="Рисунок 6"/>
          <p:cNvPicPr>
            <a:picLocks noChangeAspect="1"/>
          </p:cNvPicPr>
          <p:nvPr/>
        </p:nvPicPr>
        <p:blipFill>
          <a:blip r:embed="rId3"/>
          <a:stretch>
            <a:fillRect/>
          </a:stretch>
        </p:blipFill>
        <p:spPr>
          <a:xfrm>
            <a:off x="445449" y="1254125"/>
            <a:ext cx="4191000" cy="5467350"/>
          </a:xfrm>
          <a:prstGeom prst="rect">
            <a:avLst/>
          </a:prstGeom>
        </p:spPr>
      </p:pic>
    </p:spTree>
    <p:extLst>
      <p:ext uri="{BB962C8B-B14F-4D97-AF65-F5344CB8AC3E}">
        <p14:creationId xmlns:p14="http://schemas.microsoft.com/office/powerpoint/2010/main" val="1927343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8798" y="3602736"/>
            <a:ext cx="5437632" cy="3255264"/>
          </a:xfrm>
          <a:prstGeom prst="rect">
            <a:avLst/>
          </a:prstGeom>
        </p:spPr>
      </p:pic>
      <p:pic>
        <p:nvPicPr>
          <p:cNvPr id="4" name="Рисунок 3" descr="T:\Проекты\Челябинская область\г. Карабаш\КСОДД\Картинки(не смешные)\ЭКОПАРКОВКА КАРТИНКА.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908" y="544800"/>
            <a:ext cx="4310668" cy="3736340"/>
          </a:xfrm>
          <a:prstGeom prst="rect">
            <a:avLst/>
          </a:prstGeom>
          <a:noFill/>
          <a:ln>
            <a:noFill/>
          </a:ln>
        </p:spPr>
      </p:pic>
      <p:pic>
        <p:nvPicPr>
          <p:cNvPr id="5" name="Рисунок 4" descr="http://www.stroi-arenda.ru/upload/medialibrary/407/407b921115d909feb083521fa665a2b9.jpg"/>
          <p:cNvPicPr/>
          <p:nvPr/>
        </p:nvPicPr>
        <p:blipFill>
          <a:blip r:embed="rId4">
            <a:extLst>
              <a:ext uri="{28A0092B-C50C-407E-A947-70E740481C1C}">
                <a14:useLocalDpi xmlns:a14="http://schemas.microsoft.com/office/drawing/2010/main" val="0"/>
              </a:ext>
            </a:extLst>
          </a:blip>
          <a:srcRect/>
          <a:stretch>
            <a:fillRect/>
          </a:stretch>
        </p:blipFill>
        <p:spPr bwMode="auto">
          <a:xfrm>
            <a:off x="6084283" y="2858784"/>
            <a:ext cx="4512310" cy="3383915"/>
          </a:xfrm>
          <a:prstGeom prst="rect">
            <a:avLst/>
          </a:prstGeom>
          <a:noFill/>
          <a:ln>
            <a:noFill/>
          </a:ln>
        </p:spPr>
      </p:pic>
      <p:sp>
        <p:nvSpPr>
          <p:cNvPr id="8" name="Прямоугольник 7"/>
          <p:cNvSpPr/>
          <p:nvPr/>
        </p:nvSpPr>
        <p:spPr>
          <a:xfrm>
            <a:off x="4918363" y="387905"/>
            <a:ext cx="6096000" cy="2062103"/>
          </a:xfrm>
          <a:prstGeom prst="rect">
            <a:avLst/>
          </a:prstGeom>
        </p:spPr>
        <p:txBody>
          <a:bodyPr>
            <a:spAutoFit/>
          </a:bodyPr>
          <a:lstStyle/>
          <a:p>
            <a:pPr indent="540000" algn="just">
              <a:spcAft>
                <a:spcPts val="0"/>
              </a:spcAft>
            </a:pP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Обустройство внеуличного парковочного пространства в селитебной зоне (жилой застройке), следует предусмотреть в виде </a:t>
            </a:r>
            <a:r>
              <a:rPr lang="ru-RU" sz="1600" spc="-5" dirty="0" err="1">
                <a:latin typeface="Times New Roman" panose="02020603050405020304" pitchFamily="18" charset="0"/>
                <a:ea typeface="Times New Roman" panose="02020603050405020304" pitchFamily="18" charset="0"/>
                <a:cs typeface="Times New Roman" panose="02020603050405020304" pitchFamily="18" charset="0"/>
              </a:rPr>
              <a:t>экопарковки</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indent="540000" algn="just">
              <a:spcAft>
                <a:spcPts val="0"/>
              </a:spcAft>
            </a:pPr>
            <a:r>
              <a:rPr lang="ru-RU" sz="1600" spc="-5" dirty="0" err="1">
                <a:latin typeface="Times New Roman" panose="02020603050405020304" pitchFamily="18" charset="0"/>
                <a:ea typeface="Times New Roman" panose="02020603050405020304" pitchFamily="18" charset="0"/>
                <a:cs typeface="Times New Roman" panose="02020603050405020304" pitchFamily="18" charset="0"/>
              </a:rPr>
              <a:t>Экопарковки</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 – это территория для </a:t>
            </a:r>
            <a:r>
              <a:rPr lang="ru-RU" sz="1600" spc="-5" dirty="0" smtClean="0">
                <a:latin typeface="Times New Roman" panose="02020603050405020304" pitchFamily="18" charset="0"/>
                <a:ea typeface="Times New Roman" panose="02020603050405020304" pitchFamily="18" charset="0"/>
                <a:cs typeface="Times New Roman" panose="02020603050405020304" pitchFamily="18" charset="0"/>
              </a:rPr>
              <a:t>парковки транспортных средств,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засеянная газонной </a:t>
            </a:r>
            <a:r>
              <a:rPr lang="ru-RU" sz="1600" spc="-5" dirty="0" smtClean="0">
                <a:latin typeface="Times New Roman" panose="02020603050405020304" pitchFamily="18" charset="0"/>
                <a:ea typeface="Times New Roman" panose="02020603050405020304" pitchFamily="18" charset="0"/>
                <a:cs typeface="Times New Roman" panose="02020603050405020304" pitchFamily="18" charset="0"/>
              </a:rPr>
              <a:t>травой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и укрепленная </a:t>
            </a:r>
            <a:r>
              <a:rPr lang="ru-RU" sz="1600" spc="-5" dirty="0" smtClean="0">
                <a:latin typeface="Times New Roman" panose="02020603050405020304" pitchFamily="18" charset="0"/>
                <a:ea typeface="Times New Roman" panose="02020603050405020304" pitchFamily="18" charset="0"/>
                <a:cs typeface="Times New Roman" panose="02020603050405020304" pitchFamily="18" charset="0"/>
              </a:rPr>
              <a:t>газонной решеткой,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которая предотвращает повреждение </a:t>
            </a:r>
            <a:r>
              <a:rPr lang="ru-RU" sz="1600" spc="-5" dirty="0" smtClean="0">
                <a:latin typeface="Times New Roman" panose="02020603050405020304" pitchFamily="18" charset="0"/>
                <a:ea typeface="Times New Roman" panose="02020603050405020304" pitchFamily="18" charset="0"/>
                <a:cs typeface="Times New Roman" panose="02020603050405020304" pitchFamily="18" charset="0"/>
              </a:rPr>
              <a:t>корневой системы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растений </a:t>
            </a:r>
            <a:r>
              <a:rPr lang="ru-RU" sz="1600" spc="-5" dirty="0" smtClean="0">
                <a:latin typeface="Times New Roman" panose="02020603050405020304" pitchFamily="18" charset="0"/>
                <a:ea typeface="Times New Roman" panose="02020603050405020304" pitchFamily="18" charset="0"/>
                <a:cs typeface="Times New Roman" panose="02020603050405020304" pitchFamily="18" charset="0"/>
              </a:rPr>
              <a:t>автомобильными шинами, </a:t>
            </a:r>
            <a:r>
              <a:rPr lang="ru-RU" sz="1600" spc="-5" dirty="0">
                <a:latin typeface="Times New Roman" panose="02020603050405020304" pitchFamily="18" charset="0"/>
                <a:ea typeface="Times New Roman" panose="02020603050405020304" pitchFamily="18" charset="0"/>
                <a:cs typeface="Times New Roman" panose="02020603050405020304" pitchFamily="18" charset="0"/>
              </a:rPr>
              <a:t>сохраняя эстетичный вид участка.</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Прямоугольник 8"/>
          <p:cNvSpPr/>
          <p:nvPr/>
        </p:nvSpPr>
        <p:spPr>
          <a:xfrm>
            <a:off x="419908" y="4445538"/>
            <a:ext cx="5227424" cy="1569660"/>
          </a:xfrm>
          <a:prstGeom prst="rect">
            <a:avLst/>
          </a:prstGeom>
        </p:spPr>
        <p:txBody>
          <a:bodyPr wrap="square">
            <a:spAutoFit/>
          </a:bodyPr>
          <a:lstStyle/>
          <a:p>
            <a:pPr indent="540000"/>
            <a:r>
              <a:rPr lang="ru-RU" sz="1600" spc="-5" dirty="0">
                <a:latin typeface="Times New Roman" panose="02020603050405020304" pitchFamily="18" charset="0"/>
                <a:ea typeface="Times New Roman" panose="02020603050405020304" pitchFamily="18" charset="0"/>
              </a:rPr>
              <a:t>Местом обустройства </a:t>
            </a:r>
            <a:r>
              <a:rPr lang="ru-RU" sz="1600" spc="-5" dirty="0" err="1">
                <a:latin typeface="Times New Roman" panose="02020603050405020304" pitchFamily="18" charset="0"/>
                <a:ea typeface="Times New Roman" panose="02020603050405020304" pitchFamily="18" charset="0"/>
              </a:rPr>
              <a:t>экопарковки</a:t>
            </a:r>
            <a:r>
              <a:rPr lang="ru-RU" sz="1600" spc="-5" dirty="0">
                <a:latin typeface="Times New Roman" panose="02020603050405020304" pitchFamily="18" charset="0"/>
                <a:ea typeface="Times New Roman" panose="02020603050405020304" pitchFamily="18" charset="0"/>
              </a:rPr>
              <a:t> станет участок в районе здания №20А по Ключевой ул. Данное решение позволит обеспечить жителей жилого комплекса парковочными местами и сохранить озеленение используемой территории с периодом реализации в краткосрочный период на 20 авт./мест.</a:t>
            </a:r>
            <a:endParaRPr lang="ru-RU" sz="1600" dirty="0"/>
          </a:p>
        </p:txBody>
      </p:sp>
      <p:sp>
        <p:nvSpPr>
          <p:cNvPr id="10" name="Прямоугольник 9"/>
          <p:cNvSpPr/>
          <p:nvPr/>
        </p:nvSpPr>
        <p:spPr>
          <a:xfrm>
            <a:off x="261639" y="234016"/>
            <a:ext cx="4656724" cy="307777"/>
          </a:xfrm>
          <a:prstGeom prst="rect">
            <a:avLst/>
          </a:prstGeom>
        </p:spPr>
        <p:txBody>
          <a:bodyPr wrap="none">
            <a:spAutoFit/>
          </a:bodyPr>
          <a:lstStyle/>
          <a:p>
            <a:r>
              <a:rPr lang="ru-RU" sz="1400" spc="-5" dirty="0" smtClean="0">
                <a:latin typeface="Times New Roman" panose="02020603050405020304" pitchFamily="18" charset="0"/>
                <a:ea typeface="Times New Roman" panose="02020603050405020304" pitchFamily="18" charset="0"/>
              </a:rPr>
              <a:t>Пример выполнения </a:t>
            </a:r>
            <a:r>
              <a:rPr lang="ru-RU" sz="1400" spc="-5" dirty="0" err="1" smtClean="0">
                <a:latin typeface="Times New Roman" panose="02020603050405020304" pitchFamily="18" charset="0"/>
                <a:ea typeface="Times New Roman" panose="02020603050405020304" pitchFamily="18" charset="0"/>
              </a:rPr>
              <a:t>экопарковок</a:t>
            </a:r>
            <a:r>
              <a:rPr lang="ru-RU" sz="1400" spc="-5" dirty="0" smtClean="0">
                <a:latin typeface="Times New Roman" panose="02020603050405020304" pitchFamily="18" charset="0"/>
                <a:ea typeface="Times New Roman" panose="02020603050405020304" pitchFamily="18" charset="0"/>
              </a:rPr>
              <a:t> и конструкции покрытия</a:t>
            </a:r>
            <a:endParaRPr lang="ru-RU" sz="1400" dirty="0"/>
          </a:p>
        </p:txBody>
      </p:sp>
      <p:sp>
        <p:nvSpPr>
          <p:cNvPr id="11" name="Прямоугольник 10"/>
          <p:cNvSpPr/>
          <p:nvPr/>
        </p:nvSpPr>
        <p:spPr>
          <a:xfrm>
            <a:off x="5907578" y="2455364"/>
            <a:ext cx="5106785" cy="307777"/>
          </a:xfrm>
          <a:prstGeom prst="rect">
            <a:avLst/>
          </a:prstGeom>
        </p:spPr>
        <p:txBody>
          <a:bodyPr wrap="square">
            <a:spAutoFit/>
          </a:bodyPr>
          <a:lstStyle/>
          <a:p>
            <a:r>
              <a:rPr lang="ru-RU" sz="1400" spc="-5" dirty="0">
                <a:latin typeface="Times New Roman" panose="02020603050405020304" pitchFamily="18" charset="0"/>
                <a:ea typeface="Times New Roman" panose="02020603050405020304" pitchFamily="18" charset="0"/>
              </a:rPr>
              <a:t>Пример обустройства </a:t>
            </a:r>
            <a:r>
              <a:rPr lang="ru-RU" sz="1400" spc="-5" dirty="0" err="1">
                <a:latin typeface="Times New Roman" panose="02020603050405020304" pitchFamily="18" charset="0"/>
                <a:ea typeface="Times New Roman" panose="02020603050405020304" pitchFamily="18" charset="0"/>
              </a:rPr>
              <a:t>экопарковки</a:t>
            </a:r>
            <a:r>
              <a:rPr lang="ru-RU" sz="1400" spc="-5" dirty="0">
                <a:latin typeface="Times New Roman" panose="02020603050405020304" pitchFamily="18" charset="0"/>
                <a:ea typeface="Times New Roman" panose="02020603050405020304" pitchFamily="18" charset="0"/>
              </a:rPr>
              <a:t> на придомовой территории</a:t>
            </a:r>
            <a:endParaRPr lang="ru-RU" sz="1400" dirty="0"/>
          </a:p>
        </p:txBody>
      </p:sp>
      <p:sp>
        <p:nvSpPr>
          <p:cNvPr id="2" name="Номер слайда 1"/>
          <p:cNvSpPr>
            <a:spLocks noGrp="1"/>
          </p:cNvSpPr>
          <p:nvPr>
            <p:ph type="sldNum" sz="quarter" idx="12"/>
          </p:nvPr>
        </p:nvSpPr>
        <p:spPr/>
        <p:txBody>
          <a:bodyPr/>
          <a:lstStyle/>
          <a:p>
            <a:fld id="{FE838723-FF53-456F-BAAC-0DCAD086AC8B}" type="slidenum">
              <a:rPr lang="ru-RU" smtClean="0"/>
              <a:t>56</a:t>
            </a:fld>
            <a:endParaRPr lang="ru-RU"/>
          </a:p>
        </p:txBody>
      </p:sp>
    </p:spTree>
    <p:extLst>
      <p:ext uri="{BB962C8B-B14F-4D97-AF65-F5344CB8AC3E}">
        <p14:creationId xmlns:p14="http://schemas.microsoft.com/office/powerpoint/2010/main" val="12521221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8798" y="3602736"/>
            <a:ext cx="5437632" cy="3255264"/>
          </a:xfrm>
          <a:prstGeom prst="rect">
            <a:avLst/>
          </a:prstGeom>
        </p:spPr>
      </p:pic>
      <p:sp>
        <p:nvSpPr>
          <p:cNvPr id="2" name="Заголовок 1"/>
          <p:cNvSpPr>
            <a:spLocks noGrp="1"/>
          </p:cNvSpPr>
          <p:nvPr>
            <p:ph type="title"/>
          </p:nvPr>
        </p:nvSpPr>
        <p:spPr>
          <a:xfrm>
            <a:off x="846513" y="117000"/>
            <a:ext cx="10515600" cy="1325563"/>
          </a:xfrm>
        </p:spPr>
        <p:txBody>
          <a:bodyPr>
            <a:noAutofit/>
          </a:bodyPr>
          <a:lstStyle/>
          <a:p>
            <a:pPr lvl="1" algn="ctr" rtl="0">
              <a:lnSpc>
                <a:spcPct val="90000"/>
              </a:lnSpc>
              <a:spcBef>
                <a:spcPct val="0"/>
              </a:spcBef>
            </a:pPr>
            <a:r>
              <a:rPr lang="ru-RU" sz="3000" b="1" dirty="0">
                <a:latin typeface="Times New Roman" panose="02020603050405020304" pitchFamily="18" charset="0"/>
                <a:cs typeface="Times New Roman" panose="02020603050405020304" pitchFamily="18" charset="0"/>
              </a:rPr>
              <a:t>Разработка системы показателей и прогнозная оценка эффективности Программы мероприятий (общих и локальных) по выбранным </a:t>
            </a:r>
            <a:r>
              <a:rPr lang="ru-RU" sz="3000" b="1" dirty="0" smtClean="0">
                <a:latin typeface="Times New Roman" panose="02020603050405020304" pitchFamily="18" charset="0"/>
                <a:cs typeface="Times New Roman" panose="02020603050405020304" pitchFamily="18" charset="0"/>
              </a:rPr>
              <a:t>критериям</a:t>
            </a:r>
            <a:endParaRPr lang="ru-RU" sz="3000" dirty="0">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370629769"/>
              </p:ext>
            </p:extLst>
          </p:nvPr>
        </p:nvGraphicFramePr>
        <p:xfrm>
          <a:off x="3399905" y="1819585"/>
          <a:ext cx="5654623" cy="4486656"/>
        </p:xfrm>
        <a:graphic>
          <a:graphicData uri="http://schemas.openxmlformats.org/drawingml/2006/table">
            <a:tbl>
              <a:tblPr firstRow="1" firstCol="1" bandRow="1">
                <a:tableStyleId>{5C22544A-7EE6-4342-B048-85BDC9FD1C3A}</a:tableStyleId>
              </a:tblPr>
              <a:tblGrid>
                <a:gridCol w="987573">
                  <a:extLst>
                    <a:ext uri="{9D8B030D-6E8A-4147-A177-3AD203B41FA5}">
                      <a16:colId xmlns:a16="http://schemas.microsoft.com/office/drawing/2014/main" val="32646624"/>
                    </a:ext>
                  </a:extLst>
                </a:gridCol>
                <a:gridCol w="862894">
                  <a:extLst>
                    <a:ext uri="{9D8B030D-6E8A-4147-A177-3AD203B41FA5}">
                      <a16:colId xmlns:a16="http://schemas.microsoft.com/office/drawing/2014/main" val="4007551096"/>
                    </a:ext>
                  </a:extLst>
                </a:gridCol>
                <a:gridCol w="1025266">
                  <a:extLst>
                    <a:ext uri="{9D8B030D-6E8A-4147-A177-3AD203B41FA5}">
                      <a16:colId xmlns:a16="http://schemas.microsoft.com/office/drawing/2014/main" val="612493570"/>
                    </a:ext>
                  </a:extLst>
                </a:gridCol>
                <a:gridCol w="1025266">
                  <a:extLst>
                    <a:ext uri="{9D8B030D-6E8A-4147-A177-3AD203B41FA5}">
                      <a16:colId xmlns:a16="http://schemas.microsoft.com/office/drawing/2014/main" val="4081747033"/>
                    </a:ext>
                  </a:extLst>
                </a:gridCol>
                <a:gridCol w="876812">
                  <a:extLst>
                    <a:ext uri="{9D8B030D-6E8A-4147-A177-3AD203B41FA5}">
                      <a16:colId xmlns:a16="http://schemas.microsoft.com/office/drawing/2014/main" val="4048352393"/>
                    </a:ext>
                  </a:extLst>
                </a:gridCol>
                <a:gridCol w="876812">
                  <a:extLst>
                    <a:ext uri="{9D8B030D-6E8A-4147-A177-3AD203B41FA5}">
                      <a16:colId xmlns:a16="http://schemas.microsoft.com/office/drawing/2014/main" val="1590847952"/>
                    </a:ext>
                  </a:extLst>
                </a:gridCol>
              </a:tblGrid>
              <a:tr h="162945">
                <a:tc rowSpan="2">
                  <a:txBody>
                    <a:bodyPr/>
                    <a:lstStyle/>
                    <a:p>
                      <a:pPr algn="ctr">
                        <a:lnSpc>
                          <a:spcPct val="115000"/>
                        </a:lnSpc>
                        <a:spcAft>
                          <a:spcPts val="0"/>
                        </a:spcAft>
                        <a:tabLst>
                          <a:tab pos="1257300" algn="l"/>
                        </a:tabLst>
                      </a:pPr>
                      <a:r>
                        <a:rPr lang="ru-RU" sz="1000">
                          <a:effectLst/>
                        </a:rPr>
                        <a:t>Наименование показателя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nchor="ctr"/>
                </a:tc>
                <a:tc rowSpan="2">
                  <a:txBody>
                    <a:bodyPr/>
                    <a:lstStyle/>
                    <a:p>
                      <a:pPr algn="ctr">
                        <a:lnSpc>
                          <a:spcPct val="115000"/>
                        </a:lnSpc>
                        <a:spcAft>
                          <a:spcPts val="0"/>
                        </a:spcAft>
                        <a:tabLst>
                          <a:tab pos="1257300" algn="l"/>
                        </a:tabLst>
                      </a:pPr>
                      <a:r>
                        <a:rPr lang="ru-RU" sz="1000" dirty="0">
                          <a:effectLst/>
                        </a:rPr>
                        <a:t>Ед. измерения</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nchor="ctr"/>
                </a:tc>
                <a:tc gridSpan="4">
                  <a:txBody>
                    <a:bodyPr/>
                    <a:lstStyle/>
                    <a:p>
                      <a:pPr algn="ctr">
                        <a:lnSpc>
                          <a:spcPct val="115000"/>
                        </a:lnSpc>
                        <a:spcAft>
                          <a:spcPts val="0"/>
                        </a:spcAft>
                        <a:tabLst>
                          <a:tab pos="1257300" algn="l"/>
                        </a:tabLst>
                      </a:pPr>
                      <a:r>
                        <a:rPr lang="ru-RU" sz="1000" dirty="0">
                          <a:effectLst/>
                        </a:rPr>
                        <a:t>Значение индикаторов</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nchor="ct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621632051"/>
                  </a:ext>
                </a:extLst>
              </a:tr>
              <a:tr h="488834">
                <a:tc vMerge="1">
                  <a:txBody>
                    <a:bodyPr/>
                    <a:lstStyle/>
                    <a:p>
                      <a:endParaRPr lang="ru-RU"/>
                    </a:p>
                  </a:txBody>
                  <a:tcPr/>
                </a:tc>
                <a:tc vMerge="1">
                  <a:txBody>
                    <a:bodyPr/>
                    <a:lstStyle/>
                    <a:p>
                      <a:endParaRPr lang="ru-RU"/>
                    </a:p>
                  </a:txBody>
                  <a:tcPr/>
                </a:tc>
                <a:tc>
                  <a:txBody>
                    <a:bodyPr/>
                    <a:lstStyle/>
                    <a:p>
                      <a:pPr algn="ctr">
                        <a:lnSpc>
                          <a:spcPct val="115000"/>
                        </a:lnSpc>
                        <a:spcAft>
                          <a:spcPts val="0"/>
                        </a:spcAft>
                        <a:tabLst>
                          <a:tab pos="1257300" algn="l"/>
                        </a:tabLst>
                      </a:pPr>
                      <a:r>
                        <a:rPr lang="ru-RU" sz="1000">
                          <a:effectLst/>
                        </a:rPr>
                        <a:t>Существующие значения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nchor="ctr"/>
                </a:tc>
                <a:tc>
                  <a:txBody>
                    <a:bodyPr/>
                    <a:lstStyle/>
                    <a:p>
                      <a:pPr algn="ctr">
                        <a:lnSpc>
                          <a:spcPct val="115000"/>
                        </a:lnSpc>
                        <a:spcAft>
                          <a:spcPts val="0"/>
                        </a:spcAft>
                        <a:tabLst>
                          <a:tab pos="1257300" algn="l"/>
                        </a:tabLst>
                      </a:pPr>
                      <a:r>
                        <a:rPr lang="ru-RU" sz="1000">
                          <a:effectLst/>
                        </a:rPr>
                        <a:t>На краткосрочный период</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nchor="ctr"/>
                </a:tc>
                <a:tc>
                  <a:txBody>
                    <a:bodyPr/>
                    <a:lstStyle/>
                    <a:p>
                      <a:pPr algn="ctr">
                        <a:lnSpc>
                          <a:spcPct val="115000"/>
                        </a:lnSpc>
                        <a:spcAft>
                          <a:spcPts val="0"/>
                        </a:spcAft>
                        <a:tabLst>
                          <a:tab pos="1257300" algn="l"/>
                        </a:tabLst>
                      </a:pPr>
                      <a:r>
                        <a:rPr lang="ru-RU" sz="1000">
                          <a:effectLst/>
                        </a:rPr>
                        <a:t>На среднесрочный период</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nchor="ctr"/>
                </a:tc>
                <a:tc>
                  <a:txBody>
                    <a:bodyPr/>
                    <a:lstStyle/>
                    <a:p>
                      <a:pPr algn="ctr">
                        <a:lnSpc>
                          <a:spcPct val="115000"/>
                        </a:lnSpc>
                        <a:spcAft>
                          <a:spcPts val="0"/>
                        </a:spcAft>
                        <a:tabLst>
                          <a:tab pos="1257300" algn="l"/>
                        </a:tabLst>
                      </a:pPr>
                      <a:r>
                        <a:rPr lang="ru-RU" sz="1000">
                          <a:effectLst/>
                        </a:rPr>
                        <a:t>На долгосрочный период</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nchor="ctr"/>
                </a:tc>
                <a:extLst>
                  <a:ext uri="{0D108BD9-81ED-4DB2-BD59-A6C34878D82A}">
                    <a16:rowId xmlns:a16="http://schemas.microsoft.com/office/drawing/2014/main" val="1551264637"/>
                  </a:ext>
                </a:extLst>
              </a:tr>
              <a:tr h="325890">
                <a:tc>
                  <a:txBody>
                    <a:bodyPr/>
                    <a:lstStyle/>
                    <a:p>
                      <a:pPr algn="just">
                        <a:lnSpc>
                          <a:spcPct val="115000"/>
                        </a:lnSpc>
                        <a:spcAft>
                          <a:spcPts val="0"/>
                        </a:spcAft>
                        <a:tabLst>
                          <a:tab pos="1257300" algn="l"/>
                        </a:tabLst>
                      </a:pPr>
                      <a:r>
                        <a:rPr lang="ru-RU" sz="1000">
                          <a:effectLst/>
                        </a:rPr>
                        <a:t>Пешеходные переходы</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a:effectLst/>
                        </a:rPr>
                        <a:t>шт.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a:effectLst/>
                        </a:rPr>
                        <a:t>20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a:effectLst/>
                        </a:rPr>
                        <a:t>20(+4)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a:effectLst/>
                        </a:rPr>
                        <a:t>24(+5)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a:effectLst/>
                        </a:rPr>
                        <a:t>29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extLst>
                  <a:ext uri="{0D108BD9-81ED-4DB2-BD59-A6C34878D82A}">
                    <a16:rowId xmlns:a16="http://schemas.microsoft.com/office/drawing/2014/main" val="2424182094"/>
                  </a:ext>
                </a:extLst>
              </a:tr>
              <a:tr h="814724">
                <a:tc>
                  <a:txBody>
                    <a:bodyPr/>
                    <a:lstStyle/>
                    <a:p>
                      <a:pPr algn="just">
                        <a:lnSpc>
                          <a:spcPct val="115000"/>
                        </a:lnSpc>
                        <a:spcAft>
                          <a:spcPts val="0"/>
                        </a:spcAft>
                        <a:tabLst>
                          <a:tab pos="1257300" algn="l"/>
                        </a:tabLst>
                      </a:pPr>
                      <a:r>
                        <a:rPr lang="ru-RU" sz="1000">
                          <a:effectLst/>
                        </a:rPr>
                        <a:t>Пешеходные переходы, оборудованные светофором типа Т.7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a:effectLst/>
                        </a:rPr>
                        <a:t>шт.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dirty="0">
                          <a:effectLst/>
                        </a:rPr>
                        <a:t>3</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a:effectLst/>
                        </a:rPr>
                        <a:t>3(+3)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a:effectLst/>
                        </a:rPr>
                        <a:t>Актуализация участков концентрации ДТП</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a:effectLst/>
                        </a:rPr>
                        <a:t>Актуализация участков концентрации ДТП</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extLst>
                  <a:ext uri="{0D108BD9-81ED-4DB2-BD59-A6C34878D82A}">
                    <a16:rowId xmlns:a16="http://schemas.microsoft.com/office/drawing/2014/main" val="736248638"/>
                  </a:ext>
                </a:extLst>
              </a:tr>
              <a:tr h="325890">
                <a:tc>
                  <a:txBody>
                    <a:bodyPr/>
                    <a:lstStyle/>
                    <a:p>
                      <a:pPr algn="just">
                        <a:lnSpc>
                          <a:spcPct val="115000"/>
                        </a:lnSpc>
                        <a:spcAft>
                          <a:spcPts val="0"/>
                        </a:spcAft>
                        <a:tabLst>
                          <a:tab pos="1257300" algn="l"/>
                        </a:tabLst>
                      </a:pPr>
                      <a:r>
                        <a:rPr lang="ru-RU" sz="1000">
                          <a:effectLst/>
                        </a:rPr>
                        <a:t>Велосипедные дорожки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a:effectLst/>
                        </a:rPr>
                        <a:t>км.</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a:effectLst/>
                        </a:rPr>
                        <a:t>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a:effectLst/>
                        </a:rPr>
                        <a:t>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a:effectLst/>
                        </a:rPr>
                        <a:t>1,075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a:effectLst/>
                        </a:rPr>
                        <a:t>1,075(+1,825)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extLst>
                  <a:ext uri="{0D108BD9-81ED-4DB2-BD59-A6C34878D82A}">
                    <a16:rowId xmlns:a16="http://schemas.microsoft.com/office/drawing/2014/main" val="3700813095"/>
                  </a:ext>
                </a:extLst>
              </a:tr>
              <a:tr h="651779">
                <a:tc>
                  <a:txBody>
                    <a:bodyPr/>
                    <a:lstStyle/>
                    <a:p>
                      <a:pPr algn="just">
                        <a:lnSpc>
                          <a:spcPct val="115000"/>
                        </a:lnSpc>
                        <a:spcAft>
                          <a:spcPts val="0"/>
                        </a:spcAft>
                        <a:tabLst>
                          <a:tab pos="1257300" algn="l"/>
                        </a:tabLst>
                      </a:pPr>
                      <a:r>
                        <a:rPr lang="ru-RU" sz="1000">
                          <a:effectLst/>
                        </a:rPr>
                        <a:t>Светофорная сигнализация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a:effectLst/>
                        </a:rPr>
                        <a:t>количество узлов</a:t>
                      </a:r>
                      <a:endParaRPr lang="ru-RU" sz="1100">
                        <a:effectLst/>
                      </a:endParaRPr>
                    </a:p>
                    <a:p>
                      <a:pPr algn="ctr">
                        <a:lnSpc>
                          <a:spcPct val="115000"/>
                        </a:lnSpc>
                        <a:spcAft>
                          <a:spcPts val="0"/>
                        </a:spcAft>
                        <a:tabLst>
                          <a:tab pos="1257300" algn="l"/>
                        </a:tabLst>
                      </a:pPr>
                      <a:r>
                        <a:rPr lang="ru-RU" sz="1000">
                          <a:effectLst/>
                        </a:rPr>
                        <a:t>(перекрестков)</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a:effectLst/>
                        </a:rPr>
                        <a:t>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a:effectLst/>
                        </a:rPr>
                        <a:t>1 (пересечение ул. Пархоменко,    16 – Южный выезд)</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a:effectLst/>
                        </a:rPr>
                        <a:t>Актуализация мест концентрации ДТП</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a:effectLst/>
                        </a:rPr>
                        <a:t>Актуализация мест концентрации ДТП</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extLst>
                  <a:ext uri="{0D108BD9-81ED-4DB2-BD59-A6C34878D82A}">
                    <a16:rowId xmlns:a16="http://schemas.microsoft.com/office/drawing/2014/main" val="2227468134"/>
                  </a:ext>
                </a:extLst>
              </a:tr>
              <a:tr h="586601">
                <a:tc>
                  <a:txBody>
                    <a:bodyPr/>
                    <a:lstStyle/>
                    <a:p>
                      <a:pPr algn="just">
                        <a:lnSpc>
                          <a:spcPct val="115000"/>
                        </a:lnSpc>
                        <a:spcAft>
                          <a:spcPts val="0"/>
                        </a:spcAft>
                        <a:tabLst>
                          <a:tab pos="1257300" algn="l"/>
                        </a:tabLst>
                      </a:pPr>
                      <a:r>
                        <a:rPr lang="ru-RU" sz="1000">
                          <a:effectLst/>
                        </a:rPr>
                        <a:t>Введение пассажирских маршрутов</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a:effectLst/>
                        </a:rPr>
                        <a:t>-</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nchor="ctr"/>
                </a:tc>
                <a:tc>
                  <a:txBody>
                    <a:bodyPr/>
                    <a:lstStyle/>
                    <a:p>
                      <a:pPr algn="ctr">
                        <a:lnSpc>
                          <a:spcPct val="115000"/>
                        </a:lnSpc>
                        <a:spcAft>
                          <a:spcPts val="0"/>
                        </a:spcAft>
                        <a:tabLst>
                          <a:tab pos="1257300" algn="l"/>
                        </a:tabLst>
                      </a:pPr>
                      <a:r>
                        <a:rPr lang="ru-RU" sz="900">
                          <a:effectLst/>
                        </a:rPr>
                        <a:t>0 «сезонных»</a:t>
                      </a:r>
                      <a:endParaRPr lang="ru-RU" sz="1100">
                        <a:effectLst/>
                      </a:endParaRPr>
                    </a:p>
                    <a:p>
                      <a:pPr algn="ctr">
                        <a:lnSpc>
                          <a:spcPct val="115000"/>
                        </a:lnSpc>
                        <a:spcAft>
                          <a:spcPts val="0"/>
                        </a:spcAft>
                        <a:tabLst>
                          <a:tab pos="1257300" algn="l"/>
                        </a:tabLst>
                      </a:pPr>
                      <a:r>
                        <a:rPr lang="ru-RU" sz="900">
                          <a:effectLst/>
                        </a:rPr>
                        <a:t>1 «пригородный»</a:t>
                      </a:r>
                      <a:endParaRPr lang="ru-RU" sz="1100">
                        <a:effectLst/>
                      </a:endParaRPr>
                    </a:p>
                    <a:p>
                      <a:pPr algn="ctr">
                        <a:lnSpc>
                          <a:spcPct val="115000"/>
                        </a:lnSpc>
                        <a:spcAft>
                          <a:spcPts val="0"/>
                        </a:spcAft>
                        <a:tabLst>
                          <a:tab pos="1257300" algn="l"/>
                        </a:tabLst>
                      </a:pPr>
                      <a:r>
                        <a:rPr lang="ru-RU" sz="900">
                          <a:effectLst/>
                        </a:rPr>
                        <a:t>2 «городских»</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nchor="ctr"/>
                </a:tc>
                <a:tc>
                  <a:txBody>
                    <a:bodyPr/>
                    <a:lstStyle/>
                    <a:p>
                      <a:pPr algn="ctr">
                        <a:lnSpc>
                          <a:spcPct val="115000"/>
                        </a:lnSpc>
                        <a:spcAft>
                          <a:spcPts val="0"/>
                        </a:spcAft>
                        <a:tabLst>
                          <a:tab pos="1257300" algn="l"/>
                        </a:tabLst>
                      </a:pPr>
                      <a:r>
                        <a:rPr lang="ru-RU" sz="900">
                          <a:effectLst/>
                        </a:rPr>
                        <a:t>4 «сезонных»</a:t>
                      </a:r>
                      <a:endParaRPr lang="ru-RU" sz="1100">
                        <a:effectLst/>
                      </a:endParaRPr>
                    </a:p>
                    <a:p>
                      <a:pPr algn="ctr">
                        <a:lnSpc>
                          <a:spcPct val="115000"/>
                        </a:lnSpc>
                        <a:spcAft>
                          <a:spcPts val="0"/>
                        </a:spcAft>
                        <a:tabLst>
                          <a:tab pos="1257300" algn="l"/>
                        </a:tabLst>
                      </a:pPr>
                      <a:r>
                        <a:rPr lang="ru-RU" sz="900">
                          <a:effectLst/>
                        </a:rPr>
                        <a:t>1 «пригородный»</a:t>
                      </a:r>
                      <a:endParaRPr lang="ru-RU" sz="1100">
                        <a:effectLst/>
                      </a:endParaRPr>
                    </a:p>
                    <a:p>
                      <a:pPr algn="ctr">
                        <a:lnSpc>
                          <a:spcPct val="115000"/>
                        </a:lnSpc>
                        <a:spcAft>
                          <a:spcPts val="0"/>
                        </a:spcAft>
                        <a:tabLst>
                          <a:tab pos="1257300" algn="l"/>
                        </a:tabLst>
                      </a:pPr>
                      <a:r>
                        <a:rPr lang="ru-RU" sz="900">
                          <a:effectLst/>
                        </a:rPr>
                        <a:t>2 «городских»</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nchor="ctr"/>
                </a:tc>
                <a:tc>
                  <a:txBody>
                    <a:bodyPr/>
                    <a:lstStyle/>
                    <a:p>
                      <a:pPr algn="ctr">
                        <a:lnSpc>
                          <a:spcPct val="115000"/>
                        </a:lnSpc>
                        <a:spcAft>
                          <a:spcPts val="0"/>
                        </a:spcAft>
                        <a:tabLst>
                          <a:tab pos="1257300" algn="l"/>
                        </a:tabLst>
                      </a:pPr>
                      <a:r>
                        <a:rPr lang="ru-RU" sz="900">
                          <a:effectLst/>
                        </a:rPr>
                        <a:t>Актуализация данных о перевозке пассажиров</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nchor="ctr"/>
                </a:tc>
                <a:tc>
                  <a:txBody>
                    <a:bodyPr/>
                    <a:lstStyle/>
                    <a:p>
                      <a:pPr algn="ctr">
                        <a:lnSpc>
                          <a:spcPct val="115000"/>
                        </a:lnSpc>
                        <a:spcAft>
                          <a:spcPts val="0"/>
                        </a:spcAft>
                        <a:tabLst>
                          <a:tab pos="1257300" algn="l"/>
                        </a:tabLst>
                      </a:pPr>
                      <a:r>
                        <a:rPr lang="ru-RU" sz="900">
                          <a:effectLst/>
                        </a:rPr>
                        <a:t>Актуализация данных о перевозке пассажиров</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nchor="ctr"/>
                </a:tc>
                <a:extLst>
                  <a:ext uri="{0D108BD9-81ED-4DB2-BD59-A6C34878D82A}">
                    <a16:rowId xmlns:a16="http://schemas.microsoft.com/office/drawing/2014/main" val="1795529912"/>
                  </a:ext>
                </a:extLst>
              </a:tr>
              <a:tr h="814724">
                <a:tc>
                  <a:txBody>
                    <a:bodyPr/>
                    <a:lstStyle/>
                    <a:p>
                      <a:pPr algn="just">
                        <a:lnSpc>
                          <a:spcPct val="115000"/>
                        </a:lnSpc>
                        <a:spcAft>
                          <a:spcPts val="0"/>
                        </a:spcAft>
                        <a:tabLst>
                          <a:tab pos="1257300" algn="l"/>
                        </a:tabLst>
                      </a:pPr>
                      <a:r>
                        <a:rPr lang="ru-RU" sz="1000">
                          <a:effectLst/>
                        </a:rPr>
                        <a:t>Парковочное пространство вблизи ключевых мест тяготения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a:effectLst/>
                        </a:rPr>
                        <a:t>авт./мест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a:effectLst/>
                        </a:rPr>
                        <a:t>71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a:effectLst/>
                        </a:rPr>
                        <a:t>71(+43)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a:effectLst/>
                        </a:rPr>
                        <a:t>114(+30)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tc>
                  <a:txBody>
                    <a:bodyPr/>
                    <a:lstStyle/>
                    <a:p>
                      <a:pPr algn="ctr">
                        <a:lnSpc>
                          <a:spcPct val="115000"/>
                        </a:lnSpc>
                        <a:spcAft>
                          <a:spcPts val="0"/>
                        </a:spcAft>
                        <a:tabLst>
                          <a:tab pos="1257300" algn="l"/>
                        </a:tabLst>
                      </a:pPr>
                      <a:r>
                        <a:rPr lang="ru-RU" sz="1000" dirty="0">
                          <a:effectLst/>
                        </a:rPr>
                        <a:t>Актуализация спроса                              на парковки вблизи мест тяготения</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2" marR="66512" marT="0" marB="0"/>
                </a:tc>
                <a:extLst>
                  <a:ext uri="{0D108BD9-81ED-4DB2-BD59-A6C34878D82A}">
                    <a16:rowId xmlns:a16="http://schemas.microsoft.com/office/drawing/2014/main" val="2293089225"/>
                  </a:ext>
                </a:extLst>
              </a:tr>
            </a:tbl>
          </a:graphicData>
        </a:graphic>
      </p:graphicFrame>
      <p:sp>
        <p:nvSpPr>
          <p:cNvPr id="5" name="Прямоугольник 4"/>
          <p:cNvSpPr/>
          <p:nvPr/>
        </p:nvSpPr>
        <p:spPr>
          <a:xfrm>
            <a:off x="4770065" y="1519507"/>
            <a:ext cx="3067506" cy="307777"/>
          </a:xfrm>
          <a:prstGeom prst="rect">
            <a:avLst/>
          </a:prstGeom>
        </p:spPr>
        <p:txBody>
          <a:bodyPr wrap="none">
            <a:spAutoFit/>
          </a:bodyPr>
          <a:lstStyle/>
          <a:p>
            <a:r>
              <a:rPr lang="ru-RU" sz="1400" dirty="0">
                <a:solidFill>
                  <a:srgbClr val="222222"/>
                </a:solidFill>
                <a:latin typeface="Times New Roman" panose="02020603050405020304" pitchFamily="18" charset="0"/>
                <a:ea typeface="Calibri" panose="020F0502020204030204" pitchFamily="34" charset="0"/>
              </a:rPr>
              <a:t>Целевые показатели и их индикаторы</a:t>
            </a:r>
            <a:endParaRPr lang="ru-RU" sz="1400" dirty="0"/>
          </a:p>
        </p:txBody>
      </p:sp>
      <p:sp>
        <p:nvSpPr>
          <p:cNvPr id="6" name="Прямоугольник 5"/>
          <p:cNvSpPr/>
          <p:nvPr/>
        </p:nvSpPr>
        <p:spPr>
          <a:xfrm>
            <a:off x="3807440" y="6306241"/>
            <a:ext cx="5533429" cy="276999"/>
          </a:xfrm>
          <a:prstGeom prst="rect">
            <a:avLst/>
          </a:prstGeom>
        </p:spPr>
        <p:txBody>
          <a:bodyPr wrap="square">
            <a:spAutoFit/>
          </a:bodyPr>
          <a:lstStyle/>
          <a:p>
            <a:pPr algn="ctr"/>
            <a:r>
              <a:rPr lang="ru-RU" sz="1200" dirty="0" smtClean="0">
                <a:latin typeface="Times New Roman" panose="02020603050405020304" pitchFamily="18" charset="0"/>
                <a:ea typeface="Calibri" panose="020F0502020204030204" pitchFamily="34" charset="0"/>
              </a:rPr>
              <a:t>Необходима актуализация КСОДД не реже, чем каждые 5 лет</a:t>
            </a:r>
            <a:endParaRPr lang="ru-RU" sz="1200" dirty="0"/>
          </a:p>
        </p:txBody>
      </p:sp>
      <p:sp>
        <p:nvSpPr>
          <p:cNvPr id="3" name="Номер слайда 2"/>
          <p:cNvSpPr>
            <a:spLocks noGrp="1"/>
          </p:cNvSpPr>
          <p:nvPr>
            <p:ph type="sldNum" sz="quarter" idx="12"/>
          </p:nvPr>
        </p:nvSpPr>
        <p:spPr/>
        <p:txBody>
          <a:bodyPr/>
          <a:lstStyle/>
          <a:p>
            <a:fld id="{FE838723-FF53-456F-BAAC-0DCAD086AC8B}" type="slidenum">
              <a:rPr lang="ru-RU" smtClean="0"/>
              <a:t>57</a:t>
            </a:fld>
            <a:endParaRPr lang="ru-RU"/>
          </a:p>
        </p:txBody>
      </p:sp>
    </p:spTree>
    <p:extLst>
      <p:ext uri="{BB962C8B-B14F-4D97-AF65-F5344CB8AC3E}">
        <p14:creationId xmlns:p14="http://schemas.microsoft.com/office/powerpoint/2010/main" val="869916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8798" y="3602736"/>
            <a:ext cx="5437632" cy="3255264"/>
          </a:xfrm>
          <a:prstGeom prst="rect">
            <a:avLst/>
          </a:prstGeom>
        </p:spPr>
      </p:pic>
      <p:sp>
        <p:nvSpPr>
          <p:cNvPr id="5" name="Заголовок 1"/>
          <p:cNvSpPr>
            <a:spLocks noGrp="1"/>
          </p:cNvSpPr>
          <p:nvPr>
            <p:ph type="title"/>
          </p:nvPr>
        </p:nvSpPr>
        <p:spPr>
          <a:xfrm>
            <a:off x="780011" y="-124069"/>
            <a:ext cx="10515600" cy="1325563"/>
          </a:xfrm>
        </p:spPr>
        <p:txBody>
          <a:bodyPr>
            <a:noAutofit/>
          </a:bodyPr>
          <a:lstStyle/>
          <a:p>
            <a:pPr lvl="1" algn="ctr" rtl="0">
              <a:lnSpc>
                <a:spcPct val="90000"/>
              </a:lnSpc>
              <a:spcBef>
                <a:spcPct val="0"/>
              </a:spcBef>
            </a:pPr>
            <a:r>
              <a:rPr lang="ru-RU" sz="3000" b="1" dirty="0" smtClean="0">
                <a:latin typeface="Times New Roman" panose="02020603050405020304" pitchFamily="18" charset="0"/>
                <a:cs typeface="Times New Roman" panose="02020603050405020304" pitchFamily="18" charset="0"/>
              </a:rPr>
              <a:t>Результаты разработки КСОДД</a:t>
            </a:r>
            <a:endParaRPr lang="ru-RU" sz="30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271846" y="996798"/>
            <a:ext cx="9833957" cy="4979825"/>
          </a:xfrm>
          <a:prstGeom prst="rect">
            <a:avLst/>
          </a:prstGeom>
        </p:spPr>
        <p:txBody>
          <a:bodyPr wrap="square">
            <a:spAutoFit/>
          </a:bodyPr>
          <a:lstStyle/>
          <a:p>
            <a:pPr indent="449580" algn="just">
              <a:lnSpc>
                <a:spcPct val="115000"/>
              </a:lnSpc>
              <a:spcAft>
                <a:spcPts val="80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В состав предлагаемых мероприятий по эффективности организации дорожного движения на периоды реализации (краткосрочный, среднесрочный, долгосрочный) вошли:</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80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предложения по повышению эффективности работы пассажирского транспорта, обустройство мест ожидания для пассажиров;</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80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введение «сезонных» маршрутов с целью расширения сети пассажирского транспорта на территории городского округа;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80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предоставление пассажирам информации о движении городского общественного транспорта на маршруте движения;</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80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оптимизация парковочного пространства на территории </a:t>
            </a:r>
            <a:r>
              <a:rPr lang="ru-RU" sz="1400" dirty="0" err="1">
                <a:latin typeface="Times New Roman" panose="02020603050405020304" pitchFamily="18" charset="0"/>
                <a:ea typeface="Calibri" panose="020F0502020204030204" pitchFamily="34" charset="0"/>
                <a:cs typeface="Times New Roman" panose="02020603050405020304" pitchFamily="18" charset="0"/>
              </a:rPr>
              <a:t>Карабашского</a:t>
            </a:r>
            <a:r>
              <a:rPr lang="ru-RU" sz="1400" dirty="0">
                <a:latin typeface="Times New Roman" panose="02020603050405020304" pitchFamily="18" charset="0"/>
                <a:ea typeface="Calibri" panose="020F0502020204030204" pitchFamily="34" charset="0"/>
                <a:cs typeface="Times New Roman" panose="02020603050405020304" pitchFamily="18" charset="0"/>
              </a:rPr>
              <a:t> городского округа в основных местах тяготения;</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80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улучшение экологической обстановки на основе «озеленения» улично-дорожной сети и введения велосипедных дорожек;</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80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организация </a:t>
            </a:r>
            <a:r>
              <a:rPr lang="ru-RU" sz="1400" dirty="0" err="1">
                <a:latin typeface="Times New Roman" panose="02020603050405020304" pitchFamily="18" charset="0"/>
                <a:ea typeface="Calibri" panose="020F0502020204030204" pitchFamily="34" charset="0"/>
                <a:cs typeface="Times New Roman" panose="02020603050405020304" pitchFamily="18" charset="0"/>
              </a:rPr>
              <a:t>велопарковок</a:t>
            </a:r>
            <a:r>
              <a:rPr lang="ru-RU" sz="1400" dirty="0">
                <a:latin typeface="Times New Roman" panose="02020603050405020304" pitchFamily="18" charset="0"/>
                <a:ea typeface="Calibri" panose="020F0502020204030204" pitchFamily="34" charset="0"/>
                <a:cs typeface="Times New Roman" panose="02020603050405020304" pitchFamily="18" charset="0"/>
              </a:rPr>
              <a:t> для </a:t>
            </a:r>
            <a:r>
              <a:rPr lang="ru-RU" sz="1400" dirty="0" err="1">
                <a:latin typeface="Times New Roman" panose="02020603050405020304" pitchFamily="18" charset="0"/>
                <a:ea typeface="Calibri" panose="020F0502020204030204" pitchFamily="34" charset="0"/>
                <a:cs typeface="Times New Roman" panose="02020603050405020304" pitchFamily="18" charset="0"/>
              </a:rPr>
              <a:t>велотранспорта</a:t>
            </a:r>
            <a:r>
              <a:rPr lang="ru-RU" sz="1400" dirty="0">
                <a:latin typeface="Times New Roman" panose="02020603050405020304" pitchFamily="18" charset="0"/>
                <a:ea typeface="Calibri" panose="020F0502020204030204" pitchFamily="34" charset="0"/>
                <a:cs typeface="Times New Roman" panose="02020603050405020304" pitchFamily="18" charset="0"/>
              </a:rPr>
              <a:t>;</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80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уделено внимания движению пешеходных потоков с обустройством наземных пешеходных переходов, пешеходных тротуаров и ограждений, ТСОДД вблизи точек тяготения (в том числе образовательных учреждений);</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80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устранение мест и участков аварийности за счет мероприятий по повышению БДД;</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организация парковочного пространства для большегрузного транспорта на въездах и выездах.</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FE838723-FF53-456F-BAAC-0DCAD086AC8B}" type="slidenum">
              <a:rPr lang="ru-RU" smtClean="0"/>
              <a:t>58</a:t>
            </a:fld>
            <a:endParaRPr lang="ru-RU"/>
          </a:p>
        </p:txBody>
      </p:sp>
    </p:spTree>
    <p:extLst>
      <p:ext uri="{BB962C8B-B14F-4D97-AF65-F5344CB8AC3E}">
        <p14:creationId xmlns:p14="http://schemas.microsoft.com/office/powerpoint/2010/main" val="4203334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482773"/>
          </a:xfrm>
        </p:spPr>
        <p:txBody>
          <a:bodyPr>
            <a:normAutofit fontScale="90000"/>
          </a:bodyPr>
          <a:lstStyle/>
          <a:p>
            <a:pPr algn="ctr"/>
            <a:r>
              <a:rPr lang="ru-RU" b="1" dirty="0" smtClean="0">
                <a:latin typeface="Times New Roman" panose="02020603050405020304" pitchFamily="18" charset="0"/>
                <a:cs typeface="Times New Roman" panose="02020603050405020304" pitchFamily="18" charset="0"/>
              </a:rPr>
              <a:t>Демографические показатели КГО</a:t>
            </a:r>
            <a:endParaRPr lang="ru-RU"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55476" y="3603567"/>
            <a:ext cx="5436524" cy="3254433"/>
          </a:xfrm>
          <a:prstGeom prst="rect">
            <a:avLst/>
          </a:prstGeom>
        </p:spPr>
      </p:pic>
      <p:graphicFrame>
        <p:nvGraphicFramePr>
          <p:cNvPr id="5" name="Диаграмма 4"/>
          <p:cNvGraphicFramePr/>
          <p:nvPr>
            <p:extLst>
              <p:ext uri="{D42A27DB-BD31-4B8C-83A1-F6EECF244321}">
                <p14:modId xmlns:p14="http://schemas.microsoft.com/office/powerpoint/2010/main" val="2799676701"/>
              </p:ext>
            </p:extLst>
          </p:nvPr>
        </p:nvGraphicFramePr>
        <p:xfrm>
          <a:off x="320675" y="1460961"/>
          <a:ext cx="5273791" cy="35994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6"/>
          <p:cNvGraphicFramePr/>
          <p:nvPr>
            <p:extLst>
              <p:ext uri="{D42A27DB-BD31-4B8C-83A1-F6EECF244321}">
                <p14:modId xmlns:p14="http://schemas.microsoft.com/office/powerpoint/2010/main" val="3170114745"/>
              </p:ext>
            </p:extLst>
          </p:nvPr>
        </p:nvGraphicFramePr>
        <p:xfrm>
          <a:off x="5717598" y="1433945"/>
          <a:ext cx="5845406" cy="3626427"/>
        </p:xfrm>
        <a:graphic>
          <a:graphicData uri="http://schemas.openxmlformats.org/drawingml/2006/chart">
            <c:chart xmlns:c="http://schemas.openxmlformats.org/drawingml/2006/chart" xmlns:r="http://schemas.openxmlformats.org/officeDocument/2006/relationships" r:id="rId4"/>
          </a:graphicData>
        </a:graphic>
      </p:graphicFrame>
      <p:sp>
        <p:nvSpPr>
          <p:cNvPr id="3" name="Номер слайда 2"/>
          <p:cNvSpPr>
            <a:spLocks noGrp="1"/>
          </p:cNvSpPr>
          <p:nvPr>
            <p:ph type="sldNum" sz="quarter" idx="12"/>
          </p:nvPr>
        </p:nvSpPr>
        <p:spPr/>
        <p:txBody>
          <a:bodyPr/>
          <a:lstStyle/>
          <a:p>
            <a:fld id="{FE838723-FF53-456F-BAAC-0DCAD086AC8B}" type="slidenum">
              <a:rPr lang="ru-RU" smtClean="0"/>
              <a:t>6</a:t>
            </a:fld>
            <a:endParaRPr lang="ru-RU"/>
          </a:p>
        </p:txBody>
      </p:sp>
    </p:spTree>
    <p:extLst>
      <p:ext uri="{BB962C8B-B14F-4D97-AF65-F5344CB8AC3E}">
        <p14:creationId xmlns:p14="http://schemas.microsoft.com/office/powerpoint/2010/main" val="20684278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5476" y="3603567"/>
            <a:ext cx="5436524" cy="3254433"/>
          </a:xfrm>
          <a:prstGeom prst="rect">
            <a:avLst/>
          </a:prstGeom>
        </p:spPr>
      </p:pic>
      <p:sp>
        <p:nvSpPr>
          <p:cNvPr id="3" name="Объект 2"/>
          <p:cNvSpPr>
            <a:spLocks noGrp="1"/>
          </p:cNvSpPr>
          <p:nvPr>
            <p:ph idx="1"/>
          </p:nvPr>
        </p:nvSpPr>
        <p:spPr>
          <a:xfrm>
            <a:off x="746760" y="91440"/>
            <a:ext cx="10515600" cy="3558454"/>
          </a:xfrm>
        </p:spPr>
        <p:txBody>
          <a:bodyPr>
            <a:normAutofit/>
          </a:bodyPr>
          <a:lstStyle/>
          <a:p>
            <a:pPr indent="450215" algn="just">
              <a:lnSpc>
                <a:spcPct val="115000"/>
              </a:lnSpc>
              <a:spcAft>
                <a:spcPts val="0"/>
              </a:spcAft>
            </a:pPr>
            <a:r>
              <a:rPr lang="ru-RU" sz="2000" dirty="0" smtClean="0">
                <a:latin typeface="Times New Roman" panose="02020603050405020304" pitchFamily="18" charset="0"/>
                <a:ea typeface="Calibri" panose="020F0502020204030204" pitchFamily="34" charset="0"/>
                <a:cs typeface="Times New Roman" panose="02020603050405020304" pitchFamily="18" charset="0"/>
              </a:rPr>
              <a:t>Возрастная структура населения в трудоспособном возрасте за последние 5 лет значительно сокращается.</a:t>
            </a:r>
          </a:p>
          <a:p>
            <a:pPr indent="450215" algn="just">
              <a:lnSpc>
                <a:spcPct val="115000"/>
              </a:lnSpc>
              <a:spcAft>
                <a:spcPts val="0"/>
              </a:spcAft>
            </a:pPr>
            <a:r>
              <a:rPr lang="ru-RU" sz="2000" dirty="0" smtClean="0">
                <a:latin typeface="Times New Roman" panose="02020603050405020304" pitchFamily="18" charset="0"/>
                <a:ea typeface="Calibri" panose="020F0502020204030204" pitchFamily="34" charset="0"/>
                <a:cs typeface="Times New Roman" panose="02020603050405020304" pitchFamily="18" charset="0"/>
              </a:rPr>
              <a:t>Демографическая ситуация </a:t>
            </a:r>
            <a:r>
              <a:rPr lang="ru-RU" sz="2000" dirty="0" err="1" smtClean="0">
                <a:latin typeface="Times New Roman" panose="02020603050405020304" pitchFamily="18" charset="0"/>
                <a:ea typeface="Calibri" panose="020F0502020204030204" pitchFamily="34" charset="0"/>
                <a:cs typeface="Times New Roman" panose="02020603050405020304" pitchFamily="18" charset="0"/>
              </a:rPr>
              <a:t>Карабашского</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 городского округа с 2013 – 2017 гг. характеризуется, как сокращение численности населения, вследствие его естественной и миграционной убыли. По данному показателю численности населения г. Карабаш относится к категории малых городов.</a:t>
            </a:r>
            <a:endParaRPr lang="ru-RU"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000" dirty="0" smtClean="0">
                <a:latin typeface="Times New Roman" panose="02020603050405020304" pitchFamily="18" charset="0"/>
                <a:ea typeface="Calibri" panose="020F0502020204030204" pitchFamily="34" charset="0"/>
                <a:cs typeface="Times New Roman" panose="02020603050405020304" pitchFamily="18" charset="0"/>
              </a:rPr>
              <a:t>На основе Генерального плана </a:t>
            </a:r>
            <a:r>
              <a:rPr lang="ru-RU" sz="2000" dirty="0" err="1" smtClean="0">
                <a:latin typeface="Times New Roman" panose="02020603050405020304" pitchFamily="18" charset="0"/>
                <a:ea typeface="Calibri" panose="020F0502020204030204" pitchFamily="34" charset="0"/>
                <a:cs typeface="Times New Roman" panose="02020603050405020304" pitchFamily="18" charset="0"/>
              </a:rPr>
              <a:t>Карабашского</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 городского округа прогнозируемая численность населения городского округа к 2025-2030 гг. составит 16,4 тыс. чел.  </a:t>
            </a:r>
            <a:endParaRPr lang="ru-RU"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375276779"/>
              </p:ext>
            </p:extLst>
          </p:nvPr>
        </p:nvGraphicFramePr>
        <p:xfrm>
          <a:off x="1115895" y="3441471"/>
          <a:ext cx="10146465" cy="2709946"/>
        </p:xfrm>
        <a:graphic>
          <a:graphicData uri="http://schemas.openxmlformats.org/drawingml/2006/table">
            <a:tbl>
              <a:tblPr firstRow="1" firstCol="1" bandRow="1">
                <a:tableStyleId>{5C22544A-7EE6-4342-B048-85BDC9FD1C3A}</a:tableStyleId>
              </a:tblPr>
              <a:tblGrid>
                <a:gridCol w="4150876">
                  <a:extLst>
                    <a:ext uri="{9D8B030D-6E8A-4147-A177-3AD203B41FA5}">
                      <a16:colId xmlns:a16="http://schemas.microsoft.com/office/drawing/2014/main" val="2363448217"/>
                    </a:ext>
                  </a:extLst>
                </a:gridCol>
                <a:gridCol w="3078141">
                  <a:extLst>
                    <a:ext uri="{9D8B030D-6E8A-4147-A177-3AD203B41FA5}">
                      <a16:colId xmlns:a16="http://schemas.microsoft.com/office/drawing/2014/main" val="1707894261"/>
                    </a:ext>
                  </a:extLst>
                </a:gridCol>
                <a:gridCol w="2917448">
                  <a:extLst>
                    <a:ext uri="{9D8B030D-6E8A-4147-A177-3AD203B41FA5}">
                      <a16:colId xmlns:a16="http://schemas.microsoft.com/office/drawing/2014/main" val="2947955021"/>
                    </a:ext>
                  </a:extLst>
                </a:gridCol>
              </a:tblGrid>
              <a:tr h="342616">
                <a:tc>
                  <a:txBody>
                    <a:bodyPr/>
                    <a:lstStyle/>
                    <a:p>
                      <a:pPr algn="ctr">
                        <a:lnSpc>
                          <a:spcPct val="115000"/>
                        </a:lnSpc>
                        <a:spcAft>
                          <a:spcPts val="0"/>
                        </a:spcAft>
                      </a:pPr>
                      <a:r>
                        <a:rPr lang="ru-RU" sz="1000" dirty="0">
                          <a:effectLst/>
                        </a:rPr>
                        <a:t>Показатели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00" dirty="0">
                          <a:effectLst/>
                        </a:rPr>
                        <a:t>Численность женщин чел.</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00">
                          <a:effectLst/>
                        </a:rPr>
                        <a:t>Численность мужчин, чел.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0475133"/>
                  </a:ext>
                </a:extLst>
              </a:tr>
              <a:tr h="236733">
                <a:tc>
                  <a:txBody>
                    <a:bodyPr/>
                    <a:lstStyle/>
                    <a:p>
                      <a:pPr algn="ctr">
                        <a:lnSpc>
                          <a:spcPct val="115000"/>
                        </a:lnSpc>
                        <a:spcAft>
                          <a:spcPts val="0"/>
                        </a:spcAft>
                      </a:pPr>
                      <a:r>
                        <a:rPr lang="ru-RU" sz="1000">
                          <a:effectLst/>
                        </a:rPr>
                        <a:t>на 01.01.2013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00">
                          <a:effectLst/>
                        </a:rPr>
                        <a:t>6506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00" dirty="0">
                          <a:effectLst/>
                        </a:rPr>
                        <a:t>5877</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0015572"/>
                  </a:ext>
                </a:extLst>
              </a:tr>
              <a:tr h="236733">
                <a:tc>
                  <a:txBody>
                    <a:bodyPr/>
                    <a:lstStyle/>
                    <a:p>
                      <a:pPr algn="ctr">
                        <a:lnSpc>
                          <a:spcPct val="115000"/>
                        </a:lnSpc>
                        <a:spcAft>
                          <a:spcPts val="0"/>
                        </a:spcAft>
                      </a:pPr>
                      <a:r>
                        <a:rPr lang="ru-RU" sz="1000">
                          <a:effectLst/>
                        </a:rPr>
                        <a:t>в трудоспособном возрасте, чел.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00">
                          <a:effectLst/>
                        </a:rPr>
                        <a:t>3024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00">
                          <a:effectLst/>
                        </a:rPr>
                        <a:t>3781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8058648"/>
                  </a:ext>
                </a:extLst>
              </a:tr>
              <a:tr h="236733">
                <a:tc>
                  <a:txBody>
                    <a:bodyPr/>
                    <a:lstStyle/>
                    <a:p>
                      <a:pPr algn="ctr">
                        <a:lnSpc>
                          <a:spcPct val="115000"/>
                        </a:lnSpc>
                        <a:spcAft>
                          <a:spcPts val="0"/>
                        </a:spcAft>
                      </a:pPr>
                      <a:r>
                        <a:rPr lang="ru-RU" sz="1000">
                          <a:effectLst/>
                        </a:rPr>
                        <a:t>на 01.01.2014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00">
                          <a:effectLst/>
                        </a:rPr>
                        <a:t>6363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00">
                          <a:effectLst/>
                        </a:rPr>
                        <a:t>5777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6909295"/>
                  </a:ext>
                </a:extLst>
              </a:tr>
              <a:tr h="236733">
                <a:tc>
                  <a:txBody>
                    <a:bodyPr/>
                    <a:lstStyle/>
                    <a:p>
                      <a:pPr algn="ctr">
                        <a:lnSpc>
                          <a:spcPct val="115000"/>
                        </a:lnSpc>
                        <a:spcAft>
                          <a:spcPts val="0"/>
                        </a:spcAft>
                      </a:pPr>
                      <a:r>
                        <a:rPr lang="ru-RU" sz="1000">
                          <a:effectLst/>
                        </a:rPr>
                        <a:t>в трудоспособном возрасте, чел.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00">
                          <a:effectLst/>
                        </a:rPr>
                        <a:t>2847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00">
                          <a:effectLst/>
                        </a:rPr>
                        <a:t>3629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1069274"/>
                  </a:ext>
                </a:extLst>
              </a:tr>
              <a:tr h="236733">
                <a:tc>
                  <a:txBody>
                    <a:bodyPr/>
                    <a:lstStyle/>
                    <a:p>
                      <a:pPr algn="ctr">
                        <a:lnSpc>
                          <a:spcPct val="115000"/>
                        </a:lnSpc>
                        <a:spcAft>
                          <a:spcPts val="0"/>
                        </a:spcAft>
                      </a:pPr>
                      <a:r>
                        <a:rPr lang="ru-RU" sz="1000">
                          <a:effectLst/>
                        </a:rPr>
                        <a:t>на 01.01.2015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00">
                          <a:effectLst/>
                        </a:rPr>
                        <a:t>6216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00">
                          <a:effectLst/>
                        </a:rPr>
                        <a:t>5601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6119508"/>
                  </a:ext>
                </a:extLst>
              </a:tr>
              <a:tr h="236733">
                <a:tc>
                  <a:txBody>
                    <a:bodyPr/>
                    <a:lstStyle/>
                    <a:p>
                      <a:pPr algn="ctr">
                        <a:lnSpc>
                          <a:spcPct val="115000"/>
                        </a:lnSpc>
                        <a:spcAft>
                          <a:spcPts val="0"/>
                        </a:spcAft>
                      </a:pPr>
                      <a:r>
                        <a:rPr lang="ru-RU" sz="1000">
                          <a:effectLst/>
                        </a:rPr>
                        <a:t>в трудоспособном возрасте, чел.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00">
                          <a:effectLst/>
                        </a:rPr>
                        <a:t>2698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00">
                          <a:effectLst/>
                        </a:rPr>
                        <a:t>3503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00632354"/>
                  </a:ext>
                </a:extLst>
              </a:tr>
              <a:tr h="236733">
                <a:tc>
                  <a:txBody>
                    <a:bodyPr/>
                    <a:lstStyle/>
                    <a:p>
                      <a:pPr algn="ctr">
                        <a:lnSpc>
                          <a:spcPct val="115000"/>
                        </a:lnSpc>
                        <a:spcAft>
                          <a:spcPts val="0"/>
                        </a:spcAft>
                      </a:pPr>
                      <a:r>
                        <a:rPr lang="ru-RU" sz="1000">
                          <a:effectLst/>
                        </a:rPr>
                        <a:t>на 01.01.2016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00">
                          <a:effectLst/>
                        </a:rPr>
                        <a:t>6077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00">
                          <a:effectLst/>
                        </a:rPr>
                        <a:t>5478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77131869"/>
                  </a:ext>
                </a:extLst>
              </a:tr>
              <a:tr h="236733">
                <a:tc>
                  <a:txBody>
                    <a:bodyPr/>
                    <a:lstStyle/>
                    <a:p>
                      <a:pPr algn="ctr">
                        <a:lnSpc>
                          <a:spcPct val="115000"/>
                        </a:lnSpc>
                        <a:spcAft>
                          <a:spcPts val="0"/>
                        </a:spcAft>
                      </a:pPr>
                      <a:r>
                        <a:rPr lang="ru-RU" sz="1000">
                          <a:effectLst/>
                        </a:rPr>
                        <a:t>в трудоспособном возрасте, чел.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00">
                          <a:effectLst/>
                        </a:rPr>
                        <a:t>2559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00">
                          <a:effectLst/>
                        </a:rPr>
                        <a:t>3390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79401152"/>
                  </a:ext>
                </a:extLst>
              </a:tr>
              <a:tr h="236733">
                <a:tc>
                  <a:txBody>
                    <a:bodyPr/>
                    <a:lstStyle/>
                    <a:p>
                      <a:pPr algn="ctr">
                        <a:lnSpc>
                          <a:spcPct val="115000"/>
                        </a:lnSpc>
                        <a:spcAft>
                          <a:spcPts val="0"/>
                        </a:spcAft>
                      </a:pPr>
                      <a:r>
                        <a:rPr lang="ru-RU" sz="1000">
                          <a:effectLst/>
                        </a:rPr>
                        <a:t>на 01.01.2017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00">
                          <a:effectLst/>
                        </a:rPr>
                        <a:t>5967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00">
                          <a:effectLst/>
                        </a:rPr>
                        <a:t>5418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05032468"/>
                  </a:ext>
                </a:extLst>
              </a:tr>
              <a:tr h="236733">
                <a:tc>
                  <a:txBody>
                    <a:bodyPr/>
                    <a:lstStyle/>
                    <a:p>
                      <a:pPr algn="ctr">
                        <a:lnSpc>
                          <a:spcPct val="115000"/>
                        </a:lnSpc>
                        <a:spcAft>
                          <a:spcPts val="0"/>
                        </a:spcAft>
                      </a:pPr>
                      <a:r>
                        <a:rPr lang="ru-RU" sz="1000">
                          <a:effectLst/>
                        </a:rPr>
                        <a:t>в трудоспособном возрасте, чел.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00">
                          <a:effectLst/>
                        </a:rPr>
                        <a:t>2430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00" dirty="0">
                          <a:effectLst/>
                        </a:rPr>
                        <a:t>3332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2760105"/>
                  </a:ext>
                </a:extLst>
              </a:tr>
            </a:tbl>
          </a:graphicData>
        </a:graphic>
      </p:graphicFrame>
      <p:sp>
        <p:nvSpPr>
          <p:cNvPr id="2" name="Номер слайда 1"/>
          <p:cNvSpPr>
            <a:spLocks noGrp="1"/>
          </p:cNvSpPr>
          <p:nvPr>
            <p:ph type="sldNum" sz="quarter" idx="12"/>
          </p:nvPr>
        </p:nvSpPr>
        <p:spPr/>
        <p:txBody>
          <a:bodyPr/>
          <a:lstStyle/>
          <a:p>
            <a:fld id="{FE838723-FF53-456F-BAAC-0DCAD086AC8B}" type="slidenum">
              <a:rPr lang="ru-RU" smtClean="0"/>
              <a:t>7</a:t>
            </a:fld>
            <a:endParaRPr lang="ru-RU"/>
          </a:p>
        </p:txBody>
      </p:sp>
    </p:spTree>
    <p:extLst>
      <p:ext uri="{BB962C8B-B14F-4D97-AF65-F5344CB8AC3E}">
        <p14:creationId xmlns:p14="http://schemas.microsoft.com/office/powerpoint/2010/main" val="7034144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5476" y="3603567"/>
            <a:ext cx="5436524" cy="3254433"/>
          </a:xfrm>
          <a:prstGeom prst="rect">
            <a:avLst/>
          </a:prstGeom>
        </p:spPr>
      </p:pic>
      <p:sp>
        <p:nvSpPr>
          <p:cNvPr id="2" name="Заголовок 1"/>
          <p:cNvSpPr>
            <a:spLocks noGrp="1"/>
          </p:cNvSpPr>
          <p:nvPr>
            <p:ph type="title"/>
          </p:nvPr>
        </p:nvSpPr>
        <p:spPr>
          <a:xfrm>
            <a:off x="838200" y="356813"/>
            <a:ext cx="10515600" cy="349770"/>
          </a:xfrm>
        </p:spPr>
        <p:txBody>
          <a:bodyPr>
            <a:normAutofit fontScale="90000"/>
          </a:bodyPr>
          <a:lstStyle/>
          <a:p>
            <a:pPr algn="ctr"/>
            <a:r>
              <a:rPr lang="ru-RU" sz="4000" b="1" dirty="0" smtClean="0">
                <a:latin typeface="Times New Roman" panose="02020603050405020304" pitchFamily="18" charset="0"/>
                <a:cs typeface="Times New Roman" panose="02020603050405020304" pitchFamily="18" charset="0"/>
              </a:rPr>
              <a:t>Характеристика транспортной инфраструктуры</a:t>
            </a:r>
            <a:endParaRPr lang="ru-RU" sz="4000" b="1"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5849389" y="2381086"/>
            <a:ext cx="6096000" cy="1477328"/>
          </a:xfrm>
          <a:prstGeom prst="rect">
            <a:avLst/>
          </a:prstGeom>
        </p:spPr>
        <p:txBody>
          <a:bodyPr>
            <a:spAutoFit/>
          </a:bodyPr>
          <a:lstStyle/>
          <a:p>
            <a:pPr algn="just"/>
            <a:r>
              <a:rPr lang="ru-RU" dirty="0">
                <a:latin typeface="Times New Roman" panose="02020603050405020304" pitchFamily="18" charset="0"/>
                <a:ea typeface="Calibri" panose="020F0502020204030204" pitchFamily="34" charset="0"/>
              </a:rPr>
              <a:t>Общая протяженность автомобильных дорог по г. Карабашу составляет 106 км</a:t>
            </a:r>
            <a:r>
              <a:rPr lang="ru-RU" dirty="0" smtClean="0">
                <a:latin typeface="Times New Roman" panose="02020603050405020304" pitchFamily="18" charset="0"/>
                <a:ea typeface="Calibri" panose="020F0502020204030204" pitchFamily="34" charset="0"/>
              </a:rPr>
              <a:t>. </a:t>
            </a:r>
          </a:p>
          <a:p>
            <a:pPr algn="just"/>
            <a:r>
              <a:rPr lang="ru-RU" dirty="0" smtClean="0">
                <a:latin typeface="Times New Roman" panose="02020603050405020304" pitchFamily="18" charset="0"/>
                <a:ea typeface="Calibri" panose="020F0502020204030204" pitchFamily="34" charset="0"/>
              </a:rPr>
              <a:t>Протяженность </a:t>
            </a:r>
            <a:r>
              <a:rPr lang="ru-RU" dirty="0">
                <a:latin typeface="Times New Roman" panose="02020603050405020304" pitchFamily="18" charset="0"/>
                <a:ea typeface="Calibri" panose="020F0502020204030204" pitchFamily="34" charset="0"/>
              </a:rPr>
              <a:t>автомобильных дорог по сельским населенным пунктам – 28,52 км. (в том числе протяженность подъездных дорог). </a:t>
            </a:r>
            <a:endParaRPr lang="ru-RU" dirty="0"/>
          </a:p>
        </p:txBody>
      </p:sp>
      <p:sp>
        <p:nvSpPr>
          <p:cNvPr id="4" name="Номер слайда 3"/>
          <p:cNvSpPr>
            <a:spLocks noGrp="1"/>
          </p:cNvSpPr>
          <p:nvPr>
            <p:ph type="sldNum" sz="quarter" idx="12"/>
          </p:nvPr>
        </p:nvSpPr>
        <p:spPr/>
        <p:txBody>
          <a:bodyPr/>
          <a:lstStyle/>
          <a:p>
            <a:fld id="{FE838723-FF53-456F-BAAC-0DCAD086AC8B}" type="slidenum">
              <a:rPr lang="ru-RU" smtClean="0"/>
              <a:t>8</a:t>
            </a:fld>
            <a:endParaRPr lang="ru-RU"/>
          </a:p>
        </p:txBody>
      </p:sp>
      <p:sp>
        <p:nvSpPr>
          <p:cNvPr id="7" name="Прямоугольник 6"/>
          <p:cNvSpPr/>
          <p:nvPr/>
        </p:nvSpPr>
        <p:spPr>
          <a:xfrm>
            <a:off x="1134110" y="2154761"/>
            <a:ext cx="593090" cy="45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332231" y="2189922"/>
            <a:ext cx="593090" cy="45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3"/>
          <a:stretch>
            <a:fillRect/>
          </a:stretch>
        </p:blipFill>
        <p:spPr>
          <a:xfrm>
            <a:off x="838200" y="948170"/>
            <a:ext cx="4365374" cy="5590742"/>
          </a:xfrm>
          <a:prstGeom prst="rect">
            <a:avLst/>
          </a:prstGeom>
        </p:spPr>
      </p:pic>
    </p:spTree>
    <p:extLst>
      <p:ext uri="{BB962C8B-B14F-4D97-AF65-F5344CB8AC3E}">
        <p14:creationId xmlns:p14="http://schemas.microsoft.com/office/powerpoint/2010/main" val="32950367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55476" y="3603567"/>
            <a:ext cx="5436524" cy="3254433"/>
          </a:xfrm>
          <a:prstGeom prst="rect">
            <a:avLst/>
          </a:prstGeom>
        </p:spPr>
      </p:pic>
      <p:sp>
        <p:nvSpPr>
          <p:cNvPr id="2" name="Заголовок 1"/>
          <p:cNvSpPr>
            <a:spLocks noGrp="1"/>
          </p:cNvSpPr>
          <p:nvPr>
            <p:ph type="title"/>
          </p:nvPr>
        </p:nvSpPr>
        <p:spPr>
          <a:xfrm>
            <a:off x="838200" y="157941"/>
            <a:ext cx="10515600" cy="424584"/>
          </a:xfrm>
        </p:spPr>
        <p:txBody>
          <a:bodyPr>
            <a:normAutofit fontScale="90000"/>
          </a:bodyPr>
          <a:lstStyle/>
          <a:p>
            <a:pPr algn="ctr"/>
            <a:r>
              <a:rPr lang="ru-RU" sz="4000" b="1" dirty="0" smtClean="0">
                <a:latin typeface="Times New Roman" panose="02020603050405020304" pitchFamily="18" charset="0"/>
                <a:cs typeface="Times New Roman" panose="02020603050405020304" pitchFamily="18" charset="0"/>
              </a:rPr>
              <a:t>Состояние существующей УДС</a:t>
            </a:r>
            <a:endParaRPr lang="ru-RU" sz="4000" b="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835" t="7678" r="835" b="6762"/>
          <a:stretch/>
        </p:blipFill>
        <p:spPr>
          <a:xfrm>
            <a:off x="216131" y="541611"/>
            <a:ext cx="5212080" cy="6316389"/>
          </a:xfrm>
          <a:prstGeom prst="rect">
            <a:avLst/>
          </a:prstGeom>
        </p:spPr>
      </p:pic>
      <p:sp>
        <p:nvSpPr>
          <p:cNvPr id="6" name="Прямоугольник 5"/>
          <p:cNvSpPr/>
          <p:nvPr/>
        </p:nvSpPr>
        <p:spPr>
          <a:xfrm>
            <a:off x="5428211" y="1367931"/>
            <a:ext cx="6096000" cy="3862852"/>
          </a:xfrm>
          <a:prstGeom prst="rect">
            <a:avLst/>
          </a:prstGeom>
        </p:spPr>
        <p:txBody>
          <a:bodyPr>
            <a:spAutoFit/>
          </a:bodyPr>
          <a:lstStyle/>
          <a:p>
            <a:pPr indent="450215" algn="just">
              <a:lnSpc>
                <a:spcPct val="115000"/>
              </a:lnSpc>
            </a:pPr>
            <a:r>
              <a:rPr lang="ru-RU" dirty="0">
                <a:latin typeface="Times New Roman" panose="02020603050405020304" pitchFamily="18" charset="0"/>
                <a:ea typeface="Calibri" panose="020F0502020204030204" pitchFamily="34" charset="0"/>
                <a:cs typeface="Times New Roman" panose="02020603050405020304" pitchFamily="18" charset="0"/>
              </a:rPr>
              <a:t>Совокупность улиц, проездов и транспортных узлов </a:t>
            </a:r>
            <a:r>
              <a:rPr lang="ru-RU" dirty="0" err="1">
                <a:latin typeface="Times New Roman" panose="02020603050405020304" pitchFamily="18" charset="0"/>
                <a:ea typeface="Calibri" panose="020F0502020204030204" pitchFamily="34" charset="0"/>
                <a:cs typeface="Times New Roman" panose="02020603050405020304" pitchFamily="18" charset="0"/>
              </a:rPr>
              <a:t>Карабашского</a:t>
            </a:r>
            <a:r>
              <a:rPr lang="ru-RU" dirty="0">
                <a:latin typeface="Times New Roman" panose="02020603050405020304" pitchFamily="18" charset="0"/>
                <a:ea typeface="Calibri" panose="020F0502020204030204" pitchFamily="34" charset="0"/>
                <a:cs typeface="Times New Roman" panose="02020603050405020304" pitchFamily="18" charset="0"/>
              </a:rPr>
              <a:t> городского округа представляет собой планировочную смешанную (</a:t>
            </a:r>
            <a:r>
              <a:rPr lang="ru-RU" i="1" dirty="0">
                <a:latin typeface="Times New Roman" panose="02020603050405020304" pitchFamily="18" charset="0"/>
                <a:ea typeface="Calibri" panose="020F0502020204030204" pitchFamily="34" charset="0"/>
                <a:cs typeface="Times New Roman" panose="02020603050405020304" pitchFamily="18" charset="0"/>
              </a:rPr>
              <a:t>радиальная, радиально-кольцевая, прямоугольные, прямоугольно-диагональная</a:t>
            </a:r>
            <a:r>
              <a:rPr lang="ru-RU" dirty="0">
                <a:latin typeface="Times New Roman" panose="02020603050405020304" pitchFamily="18" charset="0"/>
                <a:ea typeface="Calibri" panose="020F0502020204030204" pitchFamily="34" charset="0"/>
                <a:cs typeface="Times New Roman" panose="02020603050405020304" pitchFamily="18" charset="0"/>
              </a:rPr>
              <a:t>) схему улично-дорожной сети с наиболее приближенной к радиально-кольцевой</a:t>
            </a:r>
            <a:r>
              <a:rPr lang="ru-RU" dirty="0" smtClean="0">
                <a:latin typeface="Times New Roman" panose="02020603050405020304" pitchFamily="18" charset="0"/>
                <a:ea typeface="Calibri" panose="020F0502020204030204" pitchFamily="34"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pPr indent="450215" algn="just">
              <a:lnSpc>
                <a:spcPct val="115000"/>
              </a:lnSpc>
            </a:pPr>
            <a:r>
              <a:rPr lang="ru-RU" dirty="0" smtClean="0">
                <a:latin typeface="Times New Roman" panose="02020603050405020304" pitchFamily="18" charset="0"/>
                <a:cs typeface="Times New Roman" panose="02020603050405020304" pitchFamily="18" charset="0"/>
              </a:rPr>
              <a:t>Общее </a:t>
            </a:r>
            <a:r>
              <a:rPr lang="ru-RU" dirty="0">
                <a:latin typeface="Times New Roman" panose="02020603050405020304" pitchFamily="18" charset="0"/>
                <a:cs typeface="Times New Roman" panose="02020603050405020304" pitchFamily="18" charset="0"/>
              </a:rPr>
              <a:t>состояние УДС </a:t>
            </a:r>
            <a:r>
              <a:rPr lang="ru-RU" dirty="0" err="1">
                <a:latin typeface="Times New Roman" panose="02020603050405020304" pitchFamily="18" charset="0"/>
                <a:cs typeface="Times New Roman" panose="02020603050405020304" pitchFamily="18" charset="0"/>
              </a:rPr>
              <a:t>Карабашского</a:t>
            </a:r>
            <a:r>
              <a:rPr lang="ru-RU" dirty="0">
                <a:latin typeface="Times New Roman" panose="02020603050405020304" pitchFamily="18" charset="0"/>
                <a:cs typeface="Times New Roman" panose="02020603050405020304" pitchFamily="18" charset="0"/>
              </a:rPr>
              <a:t> городского округа оценивается, как недостаточное с недостатками: в виде большого количества дорог и улиц не имеющих твердого покрытия; наблюдается износ дорожной одежды проезжей части; наличие дефектов искусственных сооружений.</a:t>
            </a:r>
          </a:p>
          <a:p>
            <a:pPr indent="450215" algn="just">
              <a:lnSpc>
                <a:spcPct val="115000"/>
              </a:lnSpc>
              <a:spcAft>
                <a:spcPts val="0"/>
              </a:spcAft>
            </a:pP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FE838723-FF53-456F-BAAC-0DCAD086AC8B}" type="slidenum">
              <a:rPr lang="ru-RU" smtClean="0"/>
              <a:t>9</a:t>
            </a:fld>
            <a:endParaRPr lang="ru-RU"/>
          </a:p>
        </p:txBody>
      </p:sp>
      <p:pic>
        <p:nvPicPr>
          <p:cNvPr id="7" name="Рисунок 6"/>
          <p:cNvPicPr>
            <a:picLocks noChangeAspect="1"/>
          </p:cNvPicPr>
          <p:nvPr/>
        </p:nvPicPr>
        <p:blipFill>
          <a:blip r:embed="rId4"/>
          <a:stretch>
            <a:fillRect/>
          </a:stretch>
        </p:blipFill>
        <p:spPr>
          <a:xfrm>
            <a:off x="4385310" y="4881562"/>
            <a:ext cx="3238500" cy="1657350"/>
          </a:xfrm>
          <a:prstGeom prst="rect">
            <a:avLst/>
          </a:prstGeom>
        </p:spPr>
      </p:pic>
    </p:spTree>
    <p:extLst>
      <p:ext uri="{BB962C8B-B14F-4D97-AF65-F5344CB8AC3E}">
        <p14:creationId xmlns:p14="http://schemas.microsoft.com/office/powerpoint/2010/main" val="173230113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2483</TotalTime>
  <Words>4845</Words>
  <Application>Microsoft Office PowerPoint</Application>
  <PresentationFormat>Широкоэкранный</PresentationFormat>
  <Paragraphs>826</Paragraphs>
  <Slides>58</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58</vt:i4>
      </vt:variant>
    </vt:vector>
  </HeadingPairs>
  <TitlesOfParts>
    <vt:vector size="66" baseType="lpstr">
      <vt:lpstr>Arial</vt:lpstr>
      <vt:lpstr>Arial Unicode MS</vt:lpstr>
      <vt:lpstr>Calibri</vt:lpstr>
      <vt:lpstr>Calibri Light</vt:lpstr>
      <vt:lpstr>Cambria Math</vt:lpstr>
      <vt:lpstr>Helvetica</vt:lpstr>
      <vt:lpstr>Times New Roman</vt:lpstr>
      <vt:lpstr>Тема Office</vt:lpstr>
      <vt:lpstr>Комплексная схема организации дорожного движения Карабашского городского округа</vt:lpstr>
      <vt:lpstr>Презентация PowerPoint</vt:lpstr>
      <vt:lpstr>Содержание</vt:lpstr>
      <vt:lpstr>Этап №1 Сбор и анализ исходных данных</vt:lpstr>
      <vt:lpstr>Анализ исходных данных</vt:lpstr>
      <vt:lpstr>Демографические показатели КГО</vt:lpstr>
      <vt:lpstr>Презентация PowerPoint</vt:lpstr>
      <vt:lpstr>Характеристика транспортной инфраструктуры</vt:lpstr>
      <vt:lpstr>Состояние существующей УДС</vt:lpstr>
      <vt:lpstr>Подготовка и проведение транспортных обследований </vt:lpstr>
      <vt:lpstr>Оценка параметров УДС</vt:lpstr>
      <vt:lpstr>Анализ полученных данных и результатов обследований транспортных потоков</vt:lpstr>
      <vt:lpstr>Анализ параметров и условий дорожного движения</vt:lpstr>
      <vt:lpstr>Характеристика сети пешеходного и велосипедного движения</vt:lpstr>
      <vt:lpstr>Анализ данных об эксплуатационном состоянии УДС и ТСОДД.</vt:lpstr>
      <vt:lpstr>Характеристика сети движения пассажирского транспорта</vt:lpstr>
      <vt:lpstr>Анализ организации парковочного пространства  на территории Карабашского городского округа</vt:lpstr>
      <vt:lpstr>Анализ аварийности с выявлением причин возникновения  дорожно-транспортных происшествий, наличия резервов  по снижению количества и тяжести последствий</vt:lpstr>
      <vt:lpstr>Презентация PowerPoint</vt:lpstr>
      <vt:lpstr>Презентация PowerPoint</vt:lpstr>
      <vt:lpstr>Экологическая обстановка от воздействия автомобильного транспорта</vt:lpstr>
      <vt:lpstr>Этап №2 Разработка транспортной модели Карабашского городского округа</vt:lpstr>
      <vt:lpstr>Проведение транспортного районирования Карабашского городского округа</vt:lpstr>
      <vt:lpstr>Ввод параметров УДС, транспортных инфраструктурных объектов и объектов притяжения</vt:lpstr>
      <vt:lpstr>Ввод параметров маршрутной сети пассажирского транспорта</vt:lpstr>
      <vt:lpstr>Калибровка макромодели по интенсивности транспортных и пассажирских потоков</vt:lpstr>
      <vt:lpstr>Разработка вариантов транспортной модели прогнозных лет (на краткосрочную, среднесрочную и долгосрочную перспективу)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Этап №3 Разработка моделей ключевых транспортных узлов</vt:lpstr>
      <vt:lpstr>Проблемные транспортные узлы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Этап №4 Разработка мероприятий в рамках Комплексной схемы организации дорожного движения на территории Карабашского городского округа на прогнозные периоды</vt:lpstr>
      <vt:lpstr>Мероприятия по организации движения грузового транспорта  </vt:lpstr>
      <vt:lpstr>Разработка мероприятий по оптимизации системы пассажирских перевозок на территории Карабашского городского округа  на краткосрочную перспективу (0-5 лет), на среднесрочную перспективу   (6-10 лет), на долгосрочную перспективу (более 10 лет) </vt:lpstr>
      <vt:lpstr>Презентация PowerPoint</vt:lpstr>
      <vt:lpstr>Мероприятия по совершенствованию условий пешеходного движения</vt:lpstr>
      <vt:lpstr>Презентация PowerPoint</vt:lpstr>
      <vt:lpstr>Мероприятия по совершенствованию условий велосипедного движения</vt:lpstr>
      <vt:lpstr>Презентация PowerPoint</vt:lpstr>
      <vt:lpstr>Презентация PowerPoint</vt:lpstr>
      <vt:lpstr>Разработка мероприятий по повышению общего уровня безопасности дорожного движения на территории Карабашского городского округа  на краткосрочную перспективу (0-5 лет), на среднесрочную перспективу (6-10 лет), на долгосрочную перспективу (более 10 лет)</vt:lpstr>
      <vt:lpstr>Презентация PowerPoint</vt:lpstr>
      <vt:lpstr>Мероприятия по оптимизации парковочного пространства на УДС и развитие внеуличного парковочного пространства</vt:lpstr>
      <vt:lpstr>Презентация PowerPoint</vt:lpstr>
      <vt:lpstr>Разработка системы показателей и прогнозная оценка эффективности Программы мероприятий (общих и локальных) по выбранным критериям</vt:lpstr>
      <vt:lpstr>Результаты разработки КСОДД</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ПроектГрупп</dc:creator>
  <cp:lastModifiedBy>Паша</cp:lastModifiedBy>
  <cp:revision>96</cp:revision>
  <cp:lastPrinted>2018-05-11T02:32:01Z</cp:lastPrinted>
  <dcterms:created xsi:type="dcterms:W3CDTF">2018-04-21T06:42:05Z</dcterms:created>
  <dcterms:modified xsi:type="dcterms:W3CDTF">2018-05-11T02:33:08Z</dcterms:modified>
</cp:coreProperties>
</file>