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5" r:id="rId2"/>
    <p:sldId id="293" r:id="rId3"/>
    <p:sldId id="294" r:id="rId4"/>
    <p:sldId id="289" r:id="rId5"/>
    <p:sldId id="283" r:id="rId6"/>
    <p:sldId id="296" r:id="rId7"/>
    <p:sldId id="288" r:id="rId8"/>
    <p:sldId id="291" r:id="rId9"/>
    <p:sldId id="29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N" initials=" : )" lastIdx="7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6699"/>
    <a:srgbClr val="7F6F41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235" autoAdjust="0"/>
  </p:normalViewPr>
  <p:slideViewPr>
    <p:cSldViewPr>
      <p:cViewPr>
        <p:scale>
          <a:sx n="80" d="100"/>
          <a:sy n="80" d="100"/>
        </p:scale>
        <p:origin x="-1522" y="-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566 200,3</a:t>
            </a:r>
            <a:endParaRPr lang="ru-RU" sz="1600" dirty="0"/>
          </a:p>
        </c:rich>
      </c:tx>
      <c:layout>
        <c:manualLayout>
          <c:xMode val="edge"/>
          <c:yMode val="edge"/>
          <c:x val="0.26646198830409357"/>
          <c:y val="5.050859905584713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566200.30000000005</c:v>
                </c:pt>
                <c:pt idx="1">
                  <c:v>576166.6</c:v>
                </c:pt>
                <c:pt idx="2">
                  <c:v>-9966.2999999999302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7009664"/>
        <c:axId val="77011200"/>
        <c:axId val="0"/>
      </c:bar3DChart>
      <c:catAx>
        <c:axId val="77009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7011200"/>
        <c:crosses val="autoZero"/>
        <c:auto val="1"/>
        <c:lblAlgn val="ctr"/>
        <c:lblOffset val="100"/>
        <c:noMultiLvlLbl val="0"/>
      </c:catAx>
      <c:valAx>
        <c:axId val="77011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009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252069755604674E-2"/>
          <c:y val="0.17840042144005555"/>
          <c:w val="0.84238962655403093"/>
          <c:h val="0.811254995645742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Pt>
            <c:idx val="1"/>
            <c:bubble3D val="0"/>
            <c:explosion val="7"/>
          </c:dPt>
          <c:dLbls>
            <c:dLbl>
              <c:idx val="0"/>
              <c:layout>
                <c:manualLayout>
                  <c:x val="0.15507693399436659"/>
                  <c:y val="9.7966560857956311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/>
                      <a:t>Налоговые и неналоговые доходы              </a:t>
                    </a:r>
                    <a:r>
                      <a:rPr lang="ru-RU" sz="1600" b="1" dirty="0"/>
                      <a:t>117 174,90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5651645384692698E-2"/>
                  <c:y val="-2.3219586936168983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/>
                      <a:t>Безвозмездные поступления </a:t>
                    </a:r>
                    <a:r>
                      <a:rPr lang="ru-RU" sz="1600" b="1" dirty="0" smtClean="0"/>
                      <a:t>    449 </a:t>
                    </a:r>
                    <a:r>
                      <a:rPr lang="ru-RU" sz="1600" b="1" dirty="0" smtClean="0"/>
                      <a:t>902,7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757437353514012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Возврат </a:t>
                    </a:r>
                    <a:r>
                      <a:rPr lang="ru-RU" sz="1600" b="1" dirty="0" smtClean="0"/>
                      <a:t>остатков субсидий, </a:t>
                    </a:r>
                    <a:r>
                      <a:rPr lang="ru-RU" sz="1600" b="1" dirty="0" smtClean="0"/>
                      <a:t>субвенций</a:t>
                    </a:r>
                  </a:p>
                  <a:p>
                    <a:r>
                      <a:rPr lang="ru-RU" sz="1600" b="1" dirty="0" smtClean="0"/>
                      <a:t> </a:t>
                    </a:r>
                    <a:r>
                      <a:rPr lang="ru-RU" sz="1600" b="1" dirty="0"/>
                      <a:t>-877,4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не налоговые доходы</c:v>
                </c:pt>
                <c:pt idx="1">
                  <c:v>Безвозмездные поступления</c:v>
                </c:pt>
                <c:pt idx="2">
                  <c:v>Возврат остатков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117174.9</c:v>
                </c:pt>
                <c:pt idx="1">
                  <c:v>449902.7</c:v>
                </c:pt>
                <c:pt idx="2">
                  <c:v>-877.4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explosion val="13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0.26402500112073318"/>
                  <c:y val="0.14620137363053995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/>
                      <a:t>Нецелевые </a:t>
                    </a:r>
                    <a:r>
                      <a:rPr lang="ru-RU" b="1" dirty="0" smtClean="0"/>
                      <a:t>средства</a:t>
                    </a:r>
                  </a:p>
                  <a:p>
                    <a:pPr>
                      <a:defRPr b="1"/>
                    </a:pPr>
                    <a:r>
                      <a:rPr lang="ru-RU" b="1" dirty="0" smtClean="0"/>
                      <a:t> 22 992,5</a:t>
                    </a:r>
                    <a:endParaRPr lang="ru-RU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2189392729819718"/>
                  <c:y val="-1.7869504775519622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/>
                      <a:t>Целевые </a:t>
                    </a:r>
                    <a:r>
                      <a:rPr lang="ru-RU" b="1" dirty="0" smtClean="0"/>
                      <a:t>средства</a:t>
                    </a:r>
                  </a:p>
                  <a:p>
                    <a:pPr>
                      <a:defRPr b="1"/>
                    </a:pPr>
                    <a:r>
                      <a:rPr lang="ru-RU" b="1" dirty="0" smtClean="0"/>
                      <a:t> 426 910,2</a:t>
                    </a:r>
                    <a:endParaRPr lang="ru-RU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Нецелевые средства</c:v>
                </c:pt>
                <c:pt idx="1">
                  <c:v>Целевые средства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22992.5</c:v>
                </c:pt>
                <c:pt idx="1">
                  <c:v>426910.2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259196585823525"/>
          <c:y val="0.17633318378325849"/>
          <c:w val="0.61405145805055472"/>
          <c:h val="0.59613209751216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-4.4414882429647078E-2"/>
                  <c:y val="0.3171659377914238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Налог на доходы физических </a:t>
                    </a:r>
                    <a:r>
                      <a:rPr lang="ru-RU" sz="1400" b="1" dirty="0" smtClean="0"/>
                      <a:t>лиц</a:t>
                    </a:r>
                  </a:p>
                  <a:p>
                    <a:r>
                      <a:rPr lang="ru-RU" sz="1400" b="1" dirty="0" smtClean="0"/>
                      <a:t>66 056,0</a:t>
                    </a:r>
                    <a:r>
                      <a:rPr lang="ru-RU" sz="1400" b="1" dirty="0"/>
                      <a:t>
</a:t>
                    </a:r>
                    <a:r>
                      <a:rPr lang="ru-RU" sz="1400" b="1" dirty="0" smtClean="0"/>
                      <a:t>56%</a:t>
                    </a:r>
                    <a:endParaRPr lang="ru-RU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735233881117034"/>
                  <c:y val="5.306797634401339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Налоги на товары (работы, услуги) реализуемых на территории РФ
</a:t>
                    </a:r>
                    <a:r>
                      <a:rPr lang="ru-RU" sz="1400" b="1" dirty="0" smtClean="0"/>
                      <a:t>5 571,8</a:t>
                    </a:r>
                  </a:p>
                  <a:p>
                    <a:r>
                      <a:rPr lang="ru-RU" sz="1400" b="1" dirty="0" smtClean="0"/>
                      <a:t>5</a:t>
                    </a:r>
                    <a:r>
                      <a:rPr lang="ru-RU" sz="1400" b="1" dirty="0"/>
                      <a:t>%</a:t>
                    </a:r>
                    <a:endParaRPr lang="ru-RU" sz="1600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2830385995758925E-2"/>
                  <c:y val="0.18676585213563709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Налог на совокупный </a:t>
                    </a:r>
                    <a:r>
                      <a:rPr lang="ru-RU" sz="1400" b="1" dirty="0" smtClean="0"/>
                      <a:t>доход</a:t>
                    </a:r>
                  </a:p>
                  <a:p>
                    <a:r>
                      <a:rPr lang="ru-RU" sz="1400" b="1" dirty="0" smtClean="0"/>
                      <a:t>5 051,7</a:t>
                    </a:r>
                    <a:r>
                      <a:rPr lang="ru-RU" sz="1400" b="1" dirty="0"/>
                      <a:t>
4%</a:t>
                    </a:r>
                    <a:endParaRPr lang="ru-RU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0133481717476348"/>
                  <c:y val="9.809495072938023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Налог </a:t>
                    </a:r>
                    <a:r>
                      <a:rPr lang="ru-RU" sz="1400" b="1" dirty="0"/>
                      <a:t>на </a:t>
                    </a:r>
                    <a:r>
                      <a:rPr lang="ru-RU" sz="1400" b="1" dirty="0" smtClean="0"/>
                      <a:t>имущество</a:t>
                    </a:r>
                  </a:p>
                  <a:p>
                    <a:r>
                      <a:rPr lang="ru-RU" sz="1400" b="1" dirty="0" smtClean="0"/>
                      <a:t>6 048,5</a:t>
                    </a:r>
                    <a:r>
                      <a:rPr lang="ru-RU" sz="1400" b="1" dirty="0"/>
                      <a:t>
5%</a:t>
                    </a:r>
                    <a:endParaRPr lang="ru-RU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5398216623273746E-2"/>
                  <c:y val="-3.995571388107254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Государственная пошлина</a:t>
                    </a:r>
                  </a:p>
                  <a:p>
                    <a:r>
                      <a:rPr lang="ru-RU" sz="1400" b="1" dirty="0" smtClean="0"/>
                      <a:t>3 148,5</a:t>
                    </a:r>
                    <a:r>
                      <a:rPr lang="ru-RU" sz="1400" b="1" dirty="0"/>
                      <a:t>
3%</a:t>
                    </a:r>
                    <a:endParaRPr lang="ru-RU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367882407700369"/>
                  <c:y val="-7.152214568751620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Доходы </a:t>
                    </a:r>
                    <a:r>
                      <a:rPr lang="ru-RU" sz="1400" b="1" dirty="0"/>
                      <a:t>от использования </a:t>
                    </a:r>
                    <a:r>
                      <a:rPr lang="ru-RU" sz="1400" b="1" dirty="0" smtClean="0"/>
                      <a:t>имущества</a:t>
                    </a:r>
                  </a:p>
                  <a:p>
                    <a:r>
                      <a:rPr lang="ru-RU" sz="1400" b="1" dirty="0" smtClean="0"/>
                      <a:t>10 816,5</a:t>
                    </a:r>
                    <a:r>
                      <a:rPr lang="ru-RU" sz="1400" b="1" dirty="0"/>
                      <a:t>
9%</a:t>
                    </a:r>
                    <a:endParaRPr lang="ru-RU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858898659238924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Доходы от оказания платных </a:t>
                    </a:r>
                    <a:r>
                      <a:rPr lang="ru-RU" sz="1400" b="1" dirty="0" smtClean="0"/>
                      <a:t>услуг</a:t>
                    </a:r>
                  </a:p>
                  <a:p>
                    <a:r>
                      <a:rPr lang="ru-RU" sz="1400" b="1" dirty="0" smtClean="0"/>
                      <a:t>18 299,9</a:t>
                    </a:r>
                    <a:r>
                      <a:rPr lang="ru-RU" sz="1400" b="1" dirty="0"/>
                      <a:t>
16%</a:t>
                    </a:r>
                    <a:endParaRPr lang="ru-RU" sz="1600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Налоги на товары (работы, услуги) реализуемых на территории РФ</c:v>
                </c:pt>
                <c:pt idx="2">
                  <c:v>Налог на совокупный доход</c:v>
                </c:pt>
                <c:pt idx="3">
                  <c:v>Налог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</c:v>
                </c:pt>
                <c:pt idx="6">
                  <c:v>Доходы от оказания платных услуг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66056</c:v>
                </c:pt>
                <c:pt idx="1">
                  <c:v>5571.8</c:v>
                </c:pt>
                <c:pt idx="2" formatCode="#,##0.00">
                  <c:v>5051.7</c:v>
                </c:pt>
                <c:pt idx="3">
                  <c:v>6048.5</c:v>
                </c:pt>
                <c:pt idx="4">
                  <c:v>3148.5</c:v>
                </c:pt>
                <c:pt idx="5">
                  <c:v>10816.5</c:v>
                </c:pt>
                <c:pt idx="6">
                  <c:v>18299.900000000001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46462055180278"/>
          <c:y val="0.15686267710981353"/>
          <c:w val="0.78900186480657342"/>
          <c:h val="0.75547403314041384"/>
        </c:manualLayout>
      </c:layout>
      <c:pie3DChart>
        <c:varyColors val="1"/>
        <c:ser>
          <c:idx val="0"/>
          <c:order val="0"/>
          <c:tx>
            <c:strRef>
              <c:f>Лист1!$D$1</c:f>
              <c:strCache>
                <c:ptCount val="1"/>
                <c:pt idx="0">
                  <c:v>сумма тыс.руб.</c:v>
                </c:pt>
              </c:strCache>
            </c:strRef>
          </c:tx>
          <c:explosion val="25"/>
          <c:dPt>
            <c:idx val="0"/>
            <c:bubble3D val="0"/>
            <c:explosion val="19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FFFF"/>
              </a:solidFill>
            </c:spPr>
          </c:dPt>
          <c:dPt>
            <c:idx val="2"/>
            <c:bubble3D val="0"/>
            <c:explosion val="22"/>
          </c:dPt>
          <c:dPt>
            <c:idx val="3"/>
            <c:bubble3D val="0"/>
            <c:explosion val="21"/>
            <c:spPr>
              <a:solidFill>
                <a:srgbClr val="9900FF"/>
              </a:solidFill>
            </c:spPr>
          </c:dPt>
          <c:dPt>
            <c:idx val="4"/>
            <c:bubble3D val="0"/>
            <c:explosion val="16"/>
            <c:spPr>
              <a:solidFill>
                <a:srgbClr val="0033CC"/>
              </a:solidFill>
            </c:spPr>
          </c:dPt>
          <c:dPt>
            <c:idx val="5"/>
            <c:bubble3D val="0"/>
            <c:explosion val="23"/>
            <c:spPr>
              <a:solidFill>
                <a:srgbClr val="FF6600"/>
              </a:solidFill>
            </c:spPr>
          </c:dPt>
          <c:dPt>
            <c:idx val="6"/>
            <c:bubble3D val="0"/>
            <c:explosion val="8"/>
            <c:spPr>
              <a:solidFill>
                <a:srgbClr val="00B0F0"/>
              </a:solidFill>
            </c:spPr>
          </c:dPt>
          <c:dPt>
            <c:idx val="7"/>
            <c:bubble3D val="0"/>
            <c:explosion val="13"/>
            <c:spPr>
              <a:solidFill>
                <a:srgbClr val="FF0000"/>
              </a:solidFill>
            </c:spPr>
          </c:dPt>
          <c:dPt>
            <c:idx val="8"/>
            <c:bubble3D val="0"/>
            <c:explosion val="11"/>
            <c:spPr>
              <a:solidFill>
                <a:srgbClr val="00B050"/>
              </a:solidFill>
            </c:spPr>
          </c:dPt>
          <c:dPt>
            <c:idx val="9"/>
            <c:bubble3D val="0"/>
            <c:spPr>
              <a:solidFill>
                <a:srgbClr val="FFC000"/>
              </a:solidFill>
            </c:spPr>
          </c:dPt>
          <c:dPt>
            <c:idx val="10"/>
            <c:bubble3D val="0"/>
            <c:spPr>
              <a:solidFill>
                <a:srgbClr val="FF66CC"/>
              </a:solidFill>
            </c:spPr>
          </c:dPt>
          <c:dLbls>
            <c:dLbl>
              <c:idx val="0"/>
              <c:layout>
                <c:manualLayout>
                  <c:x val="-9.1491293217653688E-2"/>
                  <c:y val="-3.270253080536793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 Общегосударственные вопросы;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59 </a:t>
                    </a:r>
                    <a:r>
                      <a:rPr lang="ru-RU" b="1" dirty="0"/>
                      <a:t>915,60;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10</a:t>
                    </a:r>
                    <a:r>
                      <a:rPr lang="ru-RU" b="1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82030404651584E-2"/>
                  <c:y val="-8.420381572455770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Национальная </a:t>
                    </a:r>
                    <a:r>
                      <a:rPr lang="ru-RU" b="1" dirty="0"/>
                      <a:t>оборона ; 651,00;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0</a:t>
                    </a:r>
                    <a:r>
                      <a:rPr lang="ru-RU" b="1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847463229521789"/>
                  <c:y val="6.8395693687945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Национальная </a:t>
                    </a:r>
                    <a:r>
                      <a:rPr lang="ru-RU" b="1" dirty="0"/>
                      <a:t>безопасность и правоохранительная деятельность;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7 </a:t>
                    </a:r>
                    <a:r>
                      <a:rPr lang="ru-RU" b="1" dirty="0"/>
                      <a:t>598,30</a:t>
                    </a:r>
                    <a:r>
                      <a:rPr lang="ru-RU" b="1" dirty="0" smtClean="0"/>
                      <a:t>;</a:t>
                    </a:r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b="1" dirty="0"/>
                      <a:t>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6423253247343604E-2"/>
                  <c:y val="0.1366757248351003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Национальная </a:t>
                    </a:r>
                    <a:r>
                      <a:rPr lang="ru-RU" b="1" dirty="0"/>
                      <a:t>экономика</a:t>
                    </a:r>
                    <a:r>
                      <a:rPr lang="ru-RU" b="1" dirty="0" smtClean="0"/>
                      <a:t>;</a:t>
                    </a:r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b="1" dirty="0"/>
                      <a:t>43 304,60;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8</a:t>
                    </a:r>
                    <a:r>
                      <a:rPr lang="ru-RU" b="1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9216165524092097E-3"/>
                  <c:y val="0.2506865451029421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Жилищно-коммунальное </a:t>
                    </a:r>
                    <a:r>
                      <a:rPr lang="ru-RU" b="1" dirty="0"/>
                      <a:t>хозяйство;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48 </a:t>
                    </a:r>
                    <a:r>
                      <a:rPr lang="ru-RU" b="1" dirty="0"/>
                      <a:t>600,00;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9</a:t>
                    </a:r>
                    <a:r>
                      <a:rPr lang="ru-RU" b="1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20797589950322981"/>
                  <c:y val="-3.97482866092993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234 </a:t>
                    </a:r>
                    <a:r>
                      <a:rPr lang="ru-RU" dirty="0"/>
                      <a:t>399,20; </a:t>
                    </a:r>
                    <a:endParaRPr lang="ru-RU" dirty="0" smtClean="0"/>
                  </a:p>
                  <a:p>
                    <a:r>
                      <a:rPr lang="ru-RU" dirty="0" smtClean="0"/>
                      <a:t>41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0.2020993618003530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Культура </a:t>
                    </a:r>
                    <a:r>
                      <a:rPr lang="ru-RU" b="1" dirty="0"/>
                      <a:t>и кинематография; 28 950,60;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5</a:t>
                    </a:r>
                    <a:r>
                      <a:rPr lang="ru-RU" b="1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7.4316439163155543E-2"/>
                  <c:y val="-2.8799229642897332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Социальная </a:t>
                    </a:r>
                    <a:r>
                      <a:rPr lang="ru-RU" b="1" dirty="0"/>
                      <a:t>политика;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143 </a:t>
                    </a:r>
                    <a:r>
                      <a:rPr lang="ru-RU" b="1" dirty="0"/>
                      <a:t>658,30</a:t>
                    </a:r>
                    <a:r>
                      <a:rPr lang="ru-RU" b="1" dirty="0" smtClean="0"/>
                      <a:t>;</a:t>
                    </a:r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b="1" dirty="0"/>
                      <a:t>25%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7137918382551331"/>
                  <c:y val="-1.9752041307625704E-2"/>
                </c:manualLayout>
              </c:layout>
              <c:tx>
                <c:rich>
                  <a:bodyPr/>
                  <a:lstStyle/>
                  <a:p>
                    <a:endParaRPr lang="ru-RU" b="1" dirty="0" smtClean="0"/>
                  </a:p>
                  <a:p>
                    <a:r>
                      <a:rPr lang="ru-RU" b="1" dirty="0" smtClean="0"/>
                      <a:t>Физическая </a:t>
                    </a:r>
                    <a:r>
                      <a:rPr lang="ru-RU" b="1" dirty="0"/>
                      <a:t>культура и спорт; 7 154,00;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1</a:t>
                    </a:r>
                    <a:r>
                      <a:rPr lang="ru-RU" b="1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Лист1!$C$2:$C$10</c:f>
              <c:strCache>
                <c:ptCount val="9"/>
                <c:pt idx="0">
                  <c:v> 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Лист1!$D$2:$D$10</c:f>
              <c:numCache>
                <c:formatCode>#,##0.00</c:formatCode>
                <c:ptCount val="9"/>
                <c:pt idx="0">
                  <c:v>59915.6</c:v>
                </c:pt>
                <c:pt idx="1">
                  <c:v>651</c:v>
                </c:pt>
                <c:pt idx="2">
                  <c:v>7598.3</c:v>
                </c:pt>
                <c:pt idx="3">
                  <c:v>43304.6</c:v>
                </c:pt>
                <c:pt idx="4">
                  <c:v>48600</c:v>
                </c:pt>
                <c:pt idx="5">
                  <c:v>234399.2</c:v>
                </c:pt>
                <c:pt idx="6">
                  <c:v>28950.6</c:v>
                </c:pt>
                <c:pt idx="7">
                  <c:v>143658.29999999999</c:v>
                </c:pt>
                <c:pt idx="8">
                  <c:v>7154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916666666666665E-2"/>
          <c:y val="0.22715895669291339"/>
          <c:w val="0.95416666666666672"/>
          <c:h val="0.72596604330708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326,6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966,4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</c:v>
                </c:pt>
                <c:pt idx="1">
                  <c:v>2017г</c:v>
                </c:pt>
                <c:pt idx="2">
                  <c:v>2018г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-29326.6</c:v>
                </c:pt>
                <c:pt idx="2">
                  <c:v>-9966.4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профицит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110,6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</c:v>
                </c:pt>
                <c:pt idx="1">
                  <c:v>2017г</c:v>
                </c:pt>
                <c:pt idx="2">
                  <c:v>2018г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10110.6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260224"/>
        <c:axId val="28261760"/>
      </c:barChart>
      <c:catAx>
        <c:axId val="2826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8261760"/>
        <c:crosses val="autoZero"/>
        <c:auto val="1"/>
        <c:lblAlgn val="ctr"/>
        <c:lblOffset val="100"/>
        <c:noMultiLvlLbl val="0"/>
      </c:catAx>
      <c:valAx>
        <c:axId val="28261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2602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487631233595802"/>
          <c:y val="0.90153125000000001"/>
          <c:w val="0.36149044427225291"/>
          <c:h val="6.897057043413086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Бюджетный кредит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1 января 2018 года</c:v>
                </c:pt>
                <c:pt idx="1">
                  <c:v>на 1 января 2019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22500</c:v>
                </c:pt>
                <c:pt idx="1">
                  <c:v>22500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Коммерческий кредит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1 января 2018 года</c:v>
                </c:pt>
                <c:pt idx="1">
                  <c:v>на 1 января 2019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300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8449408"/>
        <c:axId val="28490752"/>
        <c:axId val="0"/>
      </c:bar3DChart>
      <c:catAx>
        <c:axId val="2844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490752"/>
        <c:crosses val="autoZero"/>
        <c:auto val="1"/>
        <c:lblAlgn val="ctr"/>
        <c:lblOffset val="100"/>
        <c:noMultiLvlLbl val="0"/>
      </c:catAx>
      <c:valAx>
        <c:axId val="28490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8449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0.73775</cdr:x>
      <cdr:y>0.68413</cdr:y>
    </cdr:from>
    <cdr:to>
      <cdr:x>0.87867</cdr:x>
      <cdr:y>0.77959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08712" y="3096344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0.74604</cdr:x>
      <cdr:y>0.66822</cdr:y>
    </cdr:from>
    <cdr:to>
      <cdr:x>0.87867</cdr:x>
      <cdr:y>0.74777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80720" y="3024336"/>
          <a:ext cx="11521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0.75433</cdr:x>
      <cdr:y>0.66822</cdr:y>
    </cdr:from>
    <cdr:to>
      <cdr:x>0.87867</cdr:x>
      <cdr:y>0.73186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552728" y="3024336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- 9 966,4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0.5471</cdr:x>
      <cdr:y>0.11137</cdr:y>
    </cdr:from>
    <cdr:to>
      <cdr:x>0.66315</cdr:x>
      <cdr:y>0.17501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752528" y="504056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0.53052</cdr:x>
      <cdr:y>0.04773</cdr:y>
    </cdr:from>
    <cdr:to>
      <cdr:x>0.66315</cdr:x>
      <cdr:y>0.12728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608512" y="216024"/>
          <a:ext cx="11521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576 166,6</a:t>
          </a:r>
          <a:endParaRPr lang="ru-RU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0.81671</cdr:x>
      <cdr:y>0</cdr:y>
    </cdr:from>
    <cdr:to>
      <cdr:x>1</cdr:x>
      <cdr:y>0.08314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97407" y="-2214284"/>
          <a:ext cx="1570392" cy="364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Тыс.рублей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0.8087</cdr:x>
      <cdr:y>0</cdr:y>
    </cdr:from>
    <cdr:to>
      <cdr:x>1</cdr:x>
      <cdr:y>0.08127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38547" y="-2113468"/>
          <a:ext cx="1570365" cy="36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/>
            <a:t>Тыс.рублей</a:t>
          </a:r>
          <a:endParaRPr lang="ru-RU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0.8087</cdr:x>
      <cdr:y>0.00491</cdr:y>
    </cdr:from>
    <cdr:to>
      <cdr:x>0.99834</cdr:x>
      <cdr:y>0.08025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6744" y="23729"/>
          <a:ext cx="1570401" cy="364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Тыс.рублей</a:t>
          </a:r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AD012-A1ED-4F05-B876-7D28F9E5C193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CB89C-3927-474A-A36C-5AF8DAF2DF4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71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129FCA-2CC4-4F79-877F-96C097DFE730}" type="datetimeFigureOut">
              <a:rPr lang="ru-RU" smtClean="0"/>
              <a:pPr/>
              <a:t>06.05.2019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A2A2FA-2D1C-4BB6-82B2-CDFC831A36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hotos.wikimapia.org/p/00/03/80/82/79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7884368" cy="16910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D:\ААА ДИСК С\Documents\Downloads\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187624" cy="16700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31640" y="2564904"/>
            <a:ext cx="64087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 Black" panose="020B0A04020102020204" pitchFamily="34" charset="0"/>
              </a:rPr>
              <a:t>БЮДЖЕТ ДЛЯ ГРАЖДАН </a:t>
            </a:r>
          </a:p>
          <a:p>
            <a:pPr algn="ctr"/>
            <a:r>
              <a:rPr lang="ru-RU" sz="3200" b="1" dirty="0" smtClean="0">
                <a:latin typeface="Arial Black" panose="020B0A04020102020204" pitchFamily="34" charset="0"/>
              </a:rPr>
              <a:t>об исполнении бюджета Карабашского городского округа </a:t>
            </a:r>
          </a:p>
          <a:p>
            <a:pPr algn="ctr"/>
            <a:r>
              <a:rPr lang="ru-RU" sz="3200" b="1" dirty="0" smtClean="0">
                <a:latin typeface="Arial Black" panose="020B0A04020102020204" pitchFamily="34" charset="0"/>
              </a:rPr>
              <a:t>за 2018 год</a:t>
            </a:r>
            <a:endParaRPr lang="ru-RU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096695"/>
              </p:ext>
            </p:extLst>
          </p:nvPr>
        </p:nvGraphicFramePr>
        <p:xfrm>
          <a:off x="395536" y="2382715"/>
          <a:ext cx="8542784" cy="4237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5536" y="1492738"/>
            <a:ext cx="8347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cs typeface="Aharoni" panose="02010803020104030203" pitchFamily="2" charset="-79"/>
              </a:rPr>
              <a:t>Параметры исполнения бюджета Карабашского городского округа             за 2018 год</a:t>
            </a:r>
            <a:endParaRPr lang="ru-RU" sz="2000" b="1" dirty="0">
              <a:cs typeface="Aharoni" panose="02010803020104030203" pitchFamily="2" charset="-79"/>
            </a:endParaRPr>
          </a:p>
        </p:txBody>
      </p:sp>
      <p:pic>
        <p:nvPicPr>
          <p:cNvPr id="12" name="Picture 2" descr="D:\ААА ДИСК С\Documents\Downloads\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187624" cy="1484783"/>
          </a:xfrm>
          <a:prstGeom prst="rect">
            <a:avLst/>
          </a:prstGeom>
          <a:noFill/>
        </p:spPr>
      </p:pic>
      <p:pic>
        <p:nvPicPr>
          <p:cNvPr id="13" name="Picture 2" descr="http://photos.wikimapia.org/p/00/03/80/82/79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1" y="1"/>
            <a:ext cx="7786707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1"/>
          <p:cNvSpPr txBox="1"/>
          <p:nvPr/>
        </p:nvSpPr>
        <p:spPr>
          <a:xfrm>
            <a:off x="7321202" y="2132112"/>
            <a:ext cx="1570401" cy="3644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/>
              <a:t>Тыс.рублей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0556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619305"/>
              </p:ext>
            </p:extLst>
          </p:nvPr>
        </p:nvGraphicFramePr>
        <p:xfrm>
          <a:off x="348557" y="1976122"/>
          <a:ext cx="8567799" cy="453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8557" y="1576012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cs typeface="Aharoni" panose="02010803020104030203" pitchFamily="2" charset="-79"/>
              </a:rPr>
              <a:t>Доходы Карабашского городского округа в 2018 году</a:t>
            </a:r>
            <a:endParaRPr lang="ru-RU" sz="2000" b="1" dirty="0">
              <a:cs typeface="Aharoni" panose="02010803020104030203" pitchFamily="2" charset="-79"/>
            </a:endParaRPr>
          </a:p>
        </p:txBody>
      </p:sp>
      <p:pic>
        <p:nvPicPr>
          <p:cNvPr id="6" name="Picture 2" descr="D:\ААА ДИСК С\Documents\Downloads\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64096" cy="1484784"/>
          </a:xfrm>
          <a:prstGeom prst="rect">
            <a:avLst/>
          </a:prstGeom>
          <a:noFill/>
        </p:spPr>
      </p:pic>
      <p:pic>
        <p:nvPicPr>
          <p:cNvPr id="7" name="Picture 2" descr="http://photos.wikimapia.org/p/00/03/80/82/79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0"/>
            <a:ext cx="7786710" cy="16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7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hotos.wikimapia.org/p/00/03/80/82/79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7786710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714876" y="192880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6146" name="Picture 2" descr="D:\ААА ДИСК С\Documents\Downloads\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59632" cy="1484784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79730256"/>
              </p:ext>
            </p:extLst>
          </p:nvPr>
        </p:nvGraphicFramePr>
        <p:xfrm>
          <a:off x="467544" y="2113468"/>
          <a:ext cx="8208912" cy="4483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1484784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Безвозмездные поступления в бюджет Карабашского городского округа </a:t>
            </a:r>
          </a:p>
          <a:p>
            <a:pPr algn="ctr"/>
            <a:r>
              <a:rPr lang="ru-RU" sz="2000" b="1" dirty="0" smtClean="0"/>
              <a:t>в 2018 году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64114570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hotos.wikimapia.org/p/00/03/80/82/79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"/>
            <a:ext cx="8028384" cy="1605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714876" y="192880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6146" name="Picture 2" descr="D:\ААА ДИСК С\Documents\Downloads\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69" y="0"/>
            <a:ext cx="1080120" cy="1518911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479500"/>
              </p:ext>
            </p:extLst>
          </p:nvPr>
        </p:nvGraphicFramePr>
        <p:xfrm>
          <a:off x="251520" y="2204865"/>
          <a:ext cx="8712968" cy="4425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2448"/>
                <a:gridCol w="1080120"/>
                <a:gridCol w="1024392"/>
                <a:gridCol w="1212240"/>
                <a:gridCol w="1363768"/>
              </a:tblGrid>
              <a:tr h="166773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68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налоговые и неналоговые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из них: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120 056,6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117 174,9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2 881,7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2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63 842,0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66 056,0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6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товары (работы, услуги), реализуемых на территории РФ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5 278,0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5 571,8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2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по упрощенной системе налогообложения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2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990,0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231,9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-758,1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5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2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2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2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6 435,0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5 259,1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-1 175,9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2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-851,5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2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полученные в виде арендной платы за земельные участки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6 830,6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7 540,7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8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казну городского округа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3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17 205,4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18 299,0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8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муниципального имущества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-3 478,3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8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- 1943,3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8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8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8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459 491,9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449 025,3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10 466,6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8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579 548,5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566 200,2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-13 348,3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1186" y="1605636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бюджета Карабашского городского округа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  году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39310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10634077"/>
              </p:ext>
            </p:extLst>
          </p:nvPr>
        </p:nvGraphicFramePr>
        <p:xfrm>
          <a:off x="395536" y="1904638"/>
          <a:ext cx="8496944" cy="4836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://photos.wikimapia.org/p/00/03/80/82/79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151" y="52278"/>
            <a:ext cx="8347159" cy="1144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D:\ААА ДИСК С\Documents\Downloads\герб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5852" cy="11967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11151" y="1196752"/>
            <a:ext cx="7145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Структура налоговых и неналоговых доходов бюджета Карабашского городского округа в 2018 году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006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hotos.wikimapia.org/p/00/03/80/82/79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7786710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339752" y="192880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6146" name="Picture 2" descr="D:\ААА ДИСК С\Documents\Downloads\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71600" cy="1556792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425962"/>
              </p:ext>
            </p:extLst>
          </p:nvPr>
        </p:nvGraphicFramePr>
        <p:xfrm>
          <a:off x="264821" y="2394119"/>
          <a:ext cx="8712968" cy="428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4821" y="149697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Отраслевая структура расходов бюджета Карабашского городского округа в 2018 году</a:t>
            </a:r>
            <a:endParaRPr lang="ru-RU" sz="20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5621" y="202478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35031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hotos.wikimapia.org/p/00/03/80/82/79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7786710" cy="1412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714876" y="192880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6146" name="Picture 2" descr="D:\ААА ДИСК С\Documents\Downloads\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71600" cy="1412776"/>
          </a:xfrm>
          <a:prstGeom prst="rect">
            <a:avLst/>
          </a:prstGeom>
          <a:noFill/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95279421"/>
              </p:ext>
            </p:extLst>
          </p:nvPr>
        </p:nvGraphicFramePr>
        <p:xfrm>
          <a:off x="826444" y="1412776"/>
          <a:ext cx="7381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6444" y="1340768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Баланс исполнения бюджета Карабашского городского округа 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17728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69315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hotos.wikimapia.org/p/00/03/80/82/79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7786710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714876" y="192880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6146" name="Picture 2" descr="D:\ААА ДИСК С\Documents\Downloads\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71600" cy="1484784"/>
          </a:xfrm>
          <a:prstGeom prst="rect">
            <a:avLst/>
          </a:prstGeom>
          <a:noFill/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97714663"/>
              </p:ext>
            </p:extLst>
          </p:nvPr>
        </p:nvGraphicFramePr>
        <p:xfrm>
          <a:off x="685800" y="2276872"/>
          <a:ext cx="777463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62688" y="1540889"/>
            <a:ext cx="706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Муниципальный долг Карабашского городского округа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96336" y="229813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69315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515</Words>
  <Application>Microsoft Office PowerPoint</Application>
  <PresentationFormat>Экран (4:3)</PresentationFormat>
  <Paragraphs>186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RusAk Warez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NON</dc:creator>
  <cp:lastModifiedBy>fin2</cp:lastModifiedBy>
  <cp:revision>216</cp:revision>
  <dcterms:created xsi:type="dcterms:W3CDTF">2017-02-18T05:22:55Z</dcterms:created>
  <dcterms:modified xsi:type="dcterms:W3CDTF">2019-05-06T07:48:43Z</dcterms:modified>
</cp:coreProperties>
</file>