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7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86" r:id="rId18"/>
    <p:sldId id="287" r:id="rId19"/>
    <p:sldId id="288" r:id="rId20"/>
    <p:sldId id="289" r:id="rId21"/>
    <p:sldId id="290" r:id="rId22"/>
    <p:sldId id="291" r:id="rId23"/>
    <p:sldId id="276" r:id="rId24"/>
    <p:sldId id="277" r:id="rId25"/>
    <p:sldId id="278" r:id="rId26"/>
    <p:sldId id="279" r:id="rId27"/>
    <p:sldId id="280" r:id="rId28"/>
    <p:sldId id="281" r:id="rId29"/>
    <p:sldId id="292" r:id="rId30"/>
    <p:sldId id="293" r:id="rId31"/>
    <p:sldId id="294" r:id="rId3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  <a:r>
              <a:rPr lang="ru-RU" sz="1400"/>
              <a:t>Отгружено товаров собственного производства, выполнено работ и услуг собственными силами по «чистым» видам  деятельности (по крупным и средним организациям) </a:t>
            </a:r>
          </a:p>
          <a:p>
            <a:pPr>
              <a:defRPr/>
            </a:pPr>
            <a:r>
              <a:rPr lang="ru-RU" sz="1400"/>
              <a:t>(млн. руб.)                       </a:t>
            </a:r>
          </a:p>
        </c:rich>
      </c:tx>
      <c:layout>
        <c:manualLayout>
          <c:xMode val="edge"/>
          <c:yMode val="edge"/>
          <c:x val="0.13074323026694834"/>
          <c:y val="0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1.6053039241654427E-7"/>
                  <c:y val="-0.261078175354662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774719673801873E-3"/>
                  <c:y val="-0.305554071563839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387359836901123E-3"/>
                  <c:y val="-0.31632653061224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4752789184704548E-17"/>
                  <c:y val="-0.320675105485232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327426160337552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 (6)'!$A$4:$A$8</c:f>
              <c:strCache>
                <c:ptCount val="5"/>
                <c:pt idx="0">
                  <c:v>2016 год факт</c:v>
                </c:pt>
                <c:pt idx="1">
                  <c:v>2017 год оценка</c:v>
                </c:pt>
                <c:pt idx="2">
                  <c:v>2018 год  оценка</c:v>
                </c:pt>
                <c:pt idx="3">
                  <c:v>2019 год  прогноз</c:v>
                </c:pt>
                <c:pt idx="4">
                  <c:v>2020 год прогноз</c:v>
                </c:pt>
              </c:strCache>
            </c:strRef>
          </c:cat>
          <c:val>
            <c:numRef>
              <c:f>'[Диаграмма в Microsoft PowerPoint]Лист1 (6)'!$B$4:$B$8</c:f>
              <c:numCache>
                <c:formatCode>General</c:formatCode>
                <c:ptCount val="5"/>
                <c:pt idx="0">
                  <c:v>10337.4</c:v>
                </c:pt>
                <c:pt idx="1">
                  <c:v>11123.7</c:v>
                </c:pt>
                <c:pt idx="2">
                  <c:v>11630.9</c:v>
                </c:pt>
                <c:pt idx="3">
                  <c:v>12318.1</c:v>
                </c:pt>
                <c:pt idx="4">
                  <c:v>13163.5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457088"/>
        <c:axId val="140458624"/>
      </c:barChart>
      <c:catAx>
        <c:axId val="140457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40458624"/>
        <c:crosses val="autoZero"/>
        <c:auto val="1"/>
        <c:lblAlgn val="ctr"/>
        <c:lblOffset val="100"/>
        <c:noMultiLvlLbl val="0"/>
      </c:catAx>
      <c:valAx>
        <c:axId val="14045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04570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Среднегодовая численность постоянного населения      </a:t>
            </a:r>
          </a:p>
          <a:p>
            <a:pPr>
              <a:defRPr/>
            </a:pPr>
            <a:r>
              <a:rPr lang="ru-RU"/>
              <a:t>( тыс. чел.)</a:t>
            </a:r>
          </a:p>
        </c:rich>
      </c:tx>
      <c:layout>
        <c:manualLayout>
          <c:xMode val="edge"/>
          <c:yMode val="edge"/>
          <c:x val="0.20210411198600176"/>
          <c:y val="0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6166998365033722E-17"/>
                  <c:y val="-0.394818271220893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273858460171093E-3"/>
                  <c:y val="-0.376299752702374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3191867570269967E-3"/>
                  <c:y val="-0.294076378344792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918009110098879E-3"/>
                  <c:y val="-0.233352158402152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636929230085547E-3"/>
                  <c:y val="-0.192509988602089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 (7)'!$A$4:$A$8</c:f>
              <c:strCache>
                <c:ptCount val="5"/>
                <c:pt idx="0">
                  <c:v>2016 год  факт</c:v>
                </c:pt>
                <c:pt idx="1">
                  <c:v>2017 год  оценка</c:v>
                </c:pt>
                <c:pt idx="2">
                  <c:v>2018 год  оценка</c:v>
                </c:pt>
                <c:pt idx="3">
                  <c:v>2019 год  прогноз</c:v>
                </c:pt>
                <c:pt idx="4">
                  <c:v>2020 год  прогноз</c:v>
                </c:pt>
              </c:strCache>
            </c:strRef>
          </c:cat>
          <c:val>
            <c:numRef>
              <c:f>'[Диаграмма в Microsoft PowerPoint]Лист1 (7)'!$B$4:$B$8</c:f>
              <c:numCache>
                <c:formatCode>General</c:formatCode>
                <c:ptCount val="5"/>
                <c:pt idx="0">
                  <c:v>11.5</c:v>
                </c:pt>
                <c:pt idx="1">
                  <c:v>11.5</c:v>
                </c:pt>
                <c:pt idx="2">
                  <c:v>11.1</c:v>
                </c:pt>
                <c:pt idx="3">
                  <c:v>10.9</c:v>
                </c:pt>
                <c:pt idx="4">
                  <c:v>10.7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491776"/>
        <c:axId val="140911360"/>
      </c:barChart>
      <c:catAx>
        <c:axId val="140491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40911360"/>
        <c:crosses val="autoZero"/>
        <c:auto val="1"/>
        <c:lblAlgn val="ctr"/>
        <c:lblOffset val="100"/>
        <c:noMultiLvlLbl val="0"/>
      </c:catAx>
      <c:valAx>
        <c:axId val="140911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04917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1.6483111429986491E-3"/>
                  <c:y val="-0.468784023510959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45403503444730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76572904152914E-3"/>
                  <c:y val="-0.45469652651723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483111429986491E-3"/>
                  <c:y val="-0.261640939238124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2966222859972982E-3"/>
                  <c:y val="-0.19054285792341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 (9)'!$A$3:$A$7</c:f>
              <c:strCache>
                <c:ptCount val="5"/>
                <c:pt idx="0">
                  <c:v>2016 год факт</c:v>
                </c:pt>
                <c:pt idx="1">
                  <c:v>2019 год  оценка</c:v>
                </c:pt>
                <c:pt idx="2">
                  <c:v>2018 год оценка</c:v>
                </c:pt>
                <c:pt idx="3">
                  <c:v>2019 год  прогноз</c:v>
                </c:pt>
                <c:pt idx="4">
                  <c:v>2020 год прогноз</c:v>
                </c:pt>
              </c:strCache>
            </c:strRef>
          </c:cat>
          <c:val>
            <c:numRef>
              <c:f>'[Диаграмма в Microsoft PowerPoint]Лист1 (9)'!$B$3:$B$7</c:f>
              <c:numCache>
                <c:formatCode>General</c:formatCode>
                <c:ptCount val="5"/>
                <c:pt idx="0">
                  <c:v>4.8</c:v>
                </c:pt>
                <c:pt idx="1">
                  <c:v>4.8</c:v>
                </c:pt>
                <c:pt idx="2">
                  <c:v>4.8</c:v>
                </c:pt>
                <c:pt idx="3">
                  <c:v>4.5999999999999996</c:v>
                </c:pt>
                <c:pt idx="4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0965376"/>
        <c:axId val="140966912"/>
      </c:barChart>
      <c:catAx>
        <c:axId val="140965376"/>
        <c:scaling>
          <c:orientation val="minMax"/>
        </c:scaling>
        <c:delete val="0"/>
        <c:axPos val="b"/>
        <c:majorTickMark val="out"/>
        <c:minorTickMark val="none"/>
        <c:tickLblPos val="nextTo"/>
        <c:crossAx val="140966912"/>
        <c:crosses val="autoZero"/>
        <c:auto val="1"/>
        <c:lblAlgn val="ctr"/>
        <c:lblOffset val="100"/>
        <c:noMultiLvlLbl val="0"/>
      </c:catAx>
      <c:valAx>
        <c:axId val="140966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09653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63842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072577370021444E-2"/>
                  <c:y val="-5.04442824671132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r>
                      <a:rPr lang="en-US" dirty="0" smtClean="0"/>
                      <a:t>435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298398217191555E-2"/>
                  <c:y val="-4.05335968676153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15077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64562901040874E-2"/>
                  <c:y val="5.601479715467050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</a:t>
                    </a:r>
                    <a:r>
                      <a:rPr lang="ru-RU" dirty="0" smtClean="0"/>
                      <a:t>90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33930496984929E-3"/>
                  <c:y val="8.74032014460855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2098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442341,3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134401499739988E-2"/>
                  <c:y val="-0.100790602845930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5278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6552997379376143E-2"/>
                  <c:y val="-0.1092834655008302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12835,2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доходы от использования и продажи имущества</c:v>
                </c:pt>
                <c:pt idx="3">
                  <c:v>единый налог на вмененный доход</c:v>
                </c:pt>
                <c:pt idx="4">
                  <c:v>прочие налоговые и неналоговые доходы</c:v>
                </c:pt>
                <c:pt idx="5">
                  <c:v>поступления из областного бюджета</c:v>
                </c:pt>
                <c:pt idx="6">
                  <c:v>акцизы</c:v>
                </c:pt>
                <c:pt idx="7">
                  <c:v>доходы от оказания платных услуг</c:v>
                </c:pt>
                <c:pt idx="8">
                  <c:v>прочие налоговые и неналоговые доходы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63842</c:v>
                </c:pt>
                <c:pt idx="1">
                  <c:v>6435</c:v>
                </c:pt>
                <c:pt idx="2">
                  <c:v>15077</c:v>
                </c:pt>
                <c:pt idx="3">
                  <c:v>1990</c:v>
                </c:pt>
                <c:pt idx="4">
                  <c:v>2098</c:v>
                </c:pt>
                <c:pt idx="5">
                  <c:v>442341.3</c:v>
                </c:pt>
                <c:pt idx="6">
                  <c:v>5278</c:v>
                </c:pt>
                <c:pt idx="7">
                  <c:v>12835.2</c:v>
                </c:pt>
                <c:pt idx="8">
                  <c:v>7377.6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7054483442082532"/>
          <c:y val="0"/>
          <c:w val="0.28565908643203974"/>
          <c:h val="0.93170503577680563"/>
        </c:manualLayout>
      </c:layout>
      <c:overlay val="0"/>
      <c:spPr>
        <a:noFill/>
        <a:effectLst>
          <a:glow rad="63500">
            <a:schemeClr val="accent2">
              <a:satMod val="175000"/>
              <a:alpha val="40000"/>
            </a:schemeClr>
          </a:glow>
        </a:effectLst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3116140248681081E-2"/>
          <c:y val="4.4548689992299703E-2"/>
          <c:w val="0.88828343397280185"/>
          <c:h val="0.571898620459795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'Лист1 (2)'!$G$1:$G$4</c:f>
              <c:strCache>
                <c:ptCount val="1"/>
                <c:pt idx="0">
                  <c:v>Доходы  бюджета Карабашского городского округа в 2018году. млн. руб. 2017 год 475,7</c:v>
                </c:pt>
              </c:strCache>
            </c:strRef>
          </c:tx>
          <c:invertIfNegative val="0"/>
          <c:cat>
            <c:strRef>
              <c:f>'Лист1 (2)'!$F$5:$F$7</c:f>
              <c:strCache>
                <c:ptCount val="3"/>
                <c:pt idx="0">
                  <c:v>Доходы</c:v>
                </c:pt>
                <c:pt idx="1">
                  <c:v>Налоговые и неналоговые</c:v>
                </c:pt>
                <c:pt idx="2">
                  <c:v>Федеральные и областные трансферты, дотации</c:v>
                </c:pt>
              </c:strCache>
            </c:strRef>
          </c:cat>
          <c:val>
            <c:numRef>
              <c:f>'Лист1 (2)'!$G$5:$G$7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'Лист1 (2)'!$H$1:$H$4</c:f>
              <c:strCache>
                <c:ptCount val="1"/>
                <c:pt idx="0">
                  <c:v>Доходы  бюджета Карабашского городского округа в 2018году. млн. руб. 2017 год 475,7</c:v>
                </c:pt>
              </c:strCache>
            </c:strRef>
          </c:tx>
          <c:invertIfNegative val="0"/>
          <c:cat>
            <c:strRef>
              <c:f>'Лист1 (2)'!$F$5:$F$7</c:f>
              <c:strCache>
                <c:ptCount val="3"/>
                <c:pt idx="0">
                  <c:v>Доходы</c:v>
                </c:pt>
                <c:pt idx="1">
                  <c:v>Налоговые и неналоговые</c:v>
                </c:pt>
                <c:pt idx="2">
                  <c:v>Федеральные и областные трансферты, дотации</c:v>
                </c:pt>
              </c:strCache>
            </c:strRef>
          </c:cat>
          <c:val>
            <c:numRef>
              <c:f>'Лист1 (2)'!$H$5:$H$7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'Лист1 (2)'!$I$1:$I$4</c:f>
              <c:strCache>
                <c:ptCount val="1"/>
                <c:pt idx="0">
                  <c:v>Доходы  бюджета Карабашского городского округа в 2018году. млн. руб. 2017 год 475,7</c:v>
                </c:pt>
              </c:strCache>
            </c:strRef>
          </c:tx>
          <c:spPr>
            <a:gradFill>
              <a:gsLst>
                <a:gs pos="0">
                  <a:srgbClr val="000000"/>
                </a:gs>
                <a:gs pos="11000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c:spPr>
          <c:invertIfNegative val="0"/>
          <c:dLbls>
            <c:dLbl>
              <c:idx val="0"/>
              <c:layout>
                <c:manualLayout>
                  <c:x val="4.4090587156982554E-3"/>
                  <c:y val="-0.3072686368181313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2037037037037036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209770930801927E-2"/>
                  <c:y val="-0.22949644826843654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442,3</a:t>
                    </a:r>
                  </a:p>
                  <a:p>
                    <a:pPr>
                      <a:defRPr b="1"/>
                    </a:pPr>
                    <a:endParaRPr lang="ru-RU" b="1" dirty="0" smtClean="0"/>
                  </a:p>
                  <a:p>
                    <a:pPr>
                      <a:defRPr b="1"/>
                    </a:pPr>
                    <a:endParaRPr lang="ru-RU" b="1" dirty="0" smtClean="0"/>
                  </a:p>
                  <a:p>
                    <a:pPr>
                      <a:defRPr b="1"/>
                    </a:pPr>
                    <a:endParaRPr lang="en-US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'Лист1 (2)'!$F$5:$F$7</c:f>
              <c:strCache>
                <c:ptCount val="3"/>
                <c:pt idx="0">
                  <c:v>Доходы</c:v>
                </c:pt>
                <c:pt idx="1">
                  <c:v>Налоговые и неналоговые</c:v>
                </c:pt>
                <c:pt idx="2">
                  <c:v>Федеральные и областные трансферты, дотации</c:v>
                </c:pt>
              </c:strCache>
            </c:strRef>
          </c:cat>
          <c:val>
            <c:numRef>
              <c:f>'Лист1 (2)'!$I$5:$I$7</c:f>
              <c:numCache>
                <c:formatCode>General</c:formatCode>
                <c:ptCount val="3"/>
                <c:pt idx="0">
                  <c:v>557.29999999999995</c:v>
                </c:pt>
                <c:pt idx="1">
                  <c:v>114.9</c:v>
                </c:pt>
                <c:pt idx="2">
                  <c:v>442.3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104960"/>
        <c:axId val="152106496"/>
      </c:barChart>
      <c:catAx>
        <c:axId val="152104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2106496"/>
        <c:crosses val="autoZero"/>
        <c:auto val="1"/>
        <c:lblAlgn val="ctr"/>
        <c:lblOffset val="100"/>
        <c:noMultiLvlLbl val="0"/>
      </c:catAx>
      <c:valAx>
        <c:axId val="152106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5210496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gradFill>
      <a:gsLst>
        <a:gs pos="11000">
          <a:srgbClr val="E3DED1">
            <a:tint val="80000"/>
            <a:satMod val="300000"/>
          </a:srgbClr>
        </a:gs>
        <a:gs pos="100000">
          <a:srgbClr val="E3DED1">
            <a:shade val="30000"/>
            <a:satMod val="200000"/>
          </a:srgbClr>
        </a:gs>
      </a:gsLst>
      <a:path path="circle">
        <a:fillToRect l="50000" t="50000" r="50000" b="50000"/>
      </a:path>
    </a:gradFill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820969402536977E-2"/>
          <c:y val="4.8922594459201503E-2"/>
          <c:w val="0.90866933848837761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Лист1!$G$5:$G$7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Лист1!$H$5:$H$7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invertIfNegative val="0"/>
          <c:cat>
            <c:strRef>
              <c:f>Лист1!$G$5:$G$7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Лист1!$I$5:$I$7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spPr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Лист1!$G$5:$G$7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</c:v>
                </c:pt>
              </c:strCache>
            </c:strRef>
          </c:cat>
          <c:val>
            <c:numRef>
              <c:f>Лист1!$J$5:$J$7</c:f>
              <c:numCache>
                <c:formatCode>General</c:formatCode>
                <c:ptCount val="3"/>
                <c:pt idx="0">
                  <c:v>557274.1</c:v>
                </c:pt>
                <c:pt idx="1">
                  <c:v>552274.1</c:v>
                </c:pt>
                <c:pt idx="2">
                  <c:v>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520192"/>
        <c:axId val="152521728"/>
      </c:barChart>
      <c:catAx>
        <c:axId val="152520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2521728"/>
        <c:crosses val="autoZero"/>
        <c:auto val="1"/>
        <c:lblAlgn val="ctr"/>
        <c:lblOffset val="100"/>
        <c:noMultiLvlLbl val="0"/>
      </c:catAx>
      <c:valAx>
        <c:axId val="15252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52520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6686742408738211E-3"/>
          <c:w val="0.68437628239282422"/>
          <c:h val="0.986728082844596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8"/>
            <c:bubble3D val="0"/>
            <c:explosion val="2"/>
          </c:dPt>
          <c:dLbls>
            <c:dLbl>
              <c:idx val="1"/>
              <c:layout>
                <c:manualLayout>
                  <c:x val="0.16813371608623992"/>
                  <c:y val="5.7157391868739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880114385852809"/>
                  <c:y val="9.373940176237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325757669964576E-2"/>
                  <c:y val="0.164733889216987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455321314432917E-2"/>
                  <c:y val="-0.214833220285465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573158448033258"/>
                  <c:y val="0.114998552792379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0275672009710959E-3"/>
                  <c:y val="8.6583581356457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1018309580269539E-2"/>
                  <c:y val="-2.754993597202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052219753225771E-5"/>
                  <c:y val="0.18725477870879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6814287518091005E-2"/>
                  <c:y val="0.18369431905226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оборона</c:v>
                </c:pt>
                <c:pt idx="3">
                  <c:v>национальная экономика</c:v>
                </c:pt>
                <c:pt idx="4">
                  <c:v>культура, кинематография</c:v>
                </c:pt>
                <c:pt idx="5">
                  <c:v>физическая культура и спорт</c:v>
                </c:pt>
                <c:pt idx="6">
                  <c:v>социальная политика</c:v>
                </c:pt>
                <c:pt idx="7">
                  <c:v>образование</c:v>
                </c:pt>
                <c:pt idx="8">
                  <c:v>жилищно-коммунальное хозяйство</c:v>
                </c:pt>
                <c:pt idx="9">
                  <c:v>обслуживание муниципального долга</c:v>
                </c:pt>
                <c:pt idx="10">
                  <c:v>Охрана окружающей среды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54730.8</c:v>
                </c:pt>
                <c:pt idx="1">
                  <c:v>5833.1</c:v>
                </c:pt>
                <c:pt idx="2">
                  <c:v>623.29999999999995</c:v>
                </c:pt>
                <c:pt idx="3">
                  <c:v>37923.9</c:v>
                </c:pt>
                <c:pt idx="4">
                  <c:v>23264.1</c:v>
                </c:pt>
                <c:pt idx="5">
                  <c:v>5525.8</c:v>
                </c:pt>
                <c:pt idx="6">
                  <c:v>139306.5</c:v>
                </c:pt>
                <c:pt idx="7">
                  <c:v>193049.7</c:v>
                </c:pt>
                <c:pt idx="8">
                  <c:v>39969.4</c:v>
                </c:pt>
                <c:pt idx="9">
                  <c:v>2047.5</c:v>
                </c:pt>
                <c:pt idx="10">
                  <c:v>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10"/>
        <c:delete val="1"/>
      </c:legendEntry>
      <c:layout>
        <c:manualLayout>
          <c:xMode val="edge"/>
          <c:yMode val="edge"/>
          <c:x val="0.68033360627276018"/>
          <c:y val="1.4887965664633754E-2"/>
          <c:w val="0.30144386072819346"/>
          <c:h val="0.9470175828416725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34D174-4E8C-42FA-9BB5-7D5280F837B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D79324-2CEC-40ED-BAE5-7B3AEE5ACBD4}">
      <dgm:prSet phldrT="[Текст]"/>
      <dgm:spPr/>
      <dgm:t>
        <a:bodyPr/>
        <a:lstStyle/>
        <a:p>
          <a:r>
            <a:rPr lang="ru-RU" dirty="0" smtClean="0"/>
            <a:t>Расходы больше чем доходы</a:t>
          </a:r>
          <a:endParaRPr lang="ru-RU" dirty="0"/>
        </a:p>
      </dgm:t>
    </dgm:pt>
    <dgm:pt modelId="{BB93D261-3F82-423D-8F02-6C6BE4FBCA27}" type="parTrans" cxnId="{DD23D18A-9EDF-4F22-B983-96D5AE93C0A4}">
      <dgm:prSet/>
      <dgm:spPr/>
      <dgm:t>
        <a:bodyPr/>
        <a:lstStyle/>
        <a:p>
          <a:endParaRPr lang="ru-RU"/>
        </a:p>
      </dgm:t>
    </dgm:pt>
    <dgm:pt modelId="{0B04772C-C870-41A4-8BD3-E20E70F3DC35}" type="sibTrans" cxnId="{DD23D18A-9EDF-4F22-B983-96D5AE93C0A4}">
      <dgm:prSet/>
      <dgm:spPr/>
      <dgm:t>
        <a:bodyPr/>
        <a:lstStyle/>
        <a:p>
          <a:endParaRPr lang="ru-RU"/>
        </a:p>
      </dgm:t>
    </dgm:pt>
    <dgm:pt modelId="{9E5114B9-745E-44F3-A0F3-9334578FBE3B}">
      <dgm:prSet phldrT="[Текст]"/>
      <dgm:spPr/>
      <dgm:t>
        <a:bodyPr/>
        <a:lstStyle/>
        <a:p>
          <a:r>
            <a:rPr lang="ru-RU" dirty="0" smtClean="0"/>
            <a:t>Принимается решение как покрывать дефицит (например, использовать имеющиеся накопления, остатки, взять в долг)</a:t>
          </a:r>
          <a:endParaRPr lang="ru-RU" dirty="0"/>
        </a:p>
      </dgm:t>
    </dgm:pt>
    <dgm:pt modelId="{CDAC6D55-B21F-44AA-BA52-28526345C1E4}" type="parTrans" cxnId="{7EFE31D1-DEAA-4D07-B6BC-990FAFBCABC4}">
      <dgm:prSet/>
      <dgm:spPr/>
      <dgm:t>
        <a:bodyPr/>
        <a:lstStyle/>
        <a:p>
          <a:endParaRPr lang="ru-RU"/>
        </a:p>
      </dgm:t>
    </dgm:pt>
    <dgm:pt modelId="{C1CB3A2B-B9AA-42CA-9A7E-8DB7A2A6D5ED}" type="sibTrans" cxnId="{7EFE31D1-DEAA-4D07-B6BC-990FAFBCABC4}">
      <dgm:prSet/>
      <dgm:spPr/>
      <dgm:t>
        <a:bodyPr/>
        <a:lstStyle/>
        <a:p>
          <a:endParaRPr lang="ru-RU"/>
        </a:p>
      </dgm:t>
    </dgm:pt>
    <dgm:pt modelId="{441007A7-83CD-4E1A-8D40-C21494D42DCC}">
      <dgm:prSet phldrT="[Текст]"/>
      <dgm:spPr/>
      <dgm:t>
        <a:bodyPr/>
        <a:lstStyle/>
        <a:p>
          <a:endParaRPr lang="ru-RU" dirty="0"/>
        </a:p>
      </dgm:t>
    </dgm:pt>
    <dgm:pt modelId="{596F6623-F35E-466A-B6F4-33A8949918D3}" type="parTrans" cxnId="{971AEEF9-6419-423B-9C3C-B852C5E58D14}">
      <dgm:prSet/>
      <dgm:spPr/>
      <dgm:t>
        <a:bodyPr/>
        <a:lstStyle/>
        <a:p>
          <a:endParaRPr lang="ru-RU"/>
        </a:p>
      </dgm:t>
    </dgm:pt>
    <dgm:pt modelId="{9008B0DA-1694-4D07-BE16-D24E9F201890}" type="sibTrans" cxnId="{971AEEF9-6419-423B-9C3C-B852C5E58D14}">
      <dgm:prSet/>
      <dgm:spPr/>
      <dgm:t>
        <a:bodyPr/>
        <a:lstStyle/>
        <a:p>
          <a:endParaRPr lang="ru-RU"/>
        </a:p>
      </dgm:t>
    </dgm:pt>
    <dgm:pt modelId="{E8278AAD-923C-4FD6-A6CF-F72FE959A9D1}" type="pres">
      <dgm:prSet presAssocID="{1D34D174-4E8C-42FA-9BB5-7D5280F837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51D0A4-E9B8-4E89-93B4-9483C4CAE469}" type="pres">
      <dgm:prSet presAssocID="{E6D79324-2CEC-40ED-BAE5-7B3AEE5ACBD4}" presName="composite" presStyleCnt="0"/>
      <dgm:spPr/>
    </dgm:pt>
    <dgm:pt modelId="{58EDA294-FFD8-452D-9D58-14269A27A568}" type="pres">
      <dgm:prSet presAssocID="{E6D79324-2CEC-40ED-BAE5-7B3AEE5ACBD4}" presName="parTx" presStyleLbl="alignNode1" presStyleIdx="0" presStyleCnt="1" custLinFactNeighborX="2172" custLinFactNeighborY="-57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78927-945D-4DDA-9AB5-4F1D120C7FCF}" type="pres">
      <dgm:prSet presAssocID="{E6D79324-2CEC-40ED-BAE5-7B3AEE5ACBD4}" presName="desTx" presStyleLbl="alignAccFollowNode1" presStyleIdx="0" presStyleCnt="1" custLinFactNeighborY="3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AC5015-59FF-4E4C-89F9-CC21E277CFF2}" type="presOf" srcId="{1D34D174-4E8C-42FA-9BB5-7D5280F837B4}" destId="{E8278AAD-923C-4FD6-A6CF-F72FE959A9D1}" srcOrd="0" destOrd="0" presId="urn:microsoft.com/office/officeart/2005/8/layout/hList1"/>
    <dgm:cxn modelId="{A535F28C-C406-4CA9-9880-355542E6B5D1}" type="presOf" srcId="{441007A7-83CD-4E1A-8D40-C21494D42DCC}" destId="{56C78927-945D-4DDA-9AB5-4F1D120C7FCF}" srcOrd="0" destOrd="1" presId="urn:microsoft.com/office/officeart/2005/8/layout/hList1"/>
    <dgm:cxn modelId="{7EFE31D1-DEAA-4D07-B6BC-990FAFBCABC4}" srcId="{E6D79324-2CEC-40ED-BAE5-7B3AEE5ACBD4}" destId="{9E5114B9-745E-44F3-A0F3-9334578FBE3B}" srcOrd="0" destOrd="0" parTransId="{CDAC6D55-B21F-44AA-BA52-28526345C1E4}" sibTransId="{C1CB3A2B-B9AA-42CA-9A7E-8DB7A2A6D5ED}"/>
    <dgm:cxn modelId="{971AEEF9-6419-423B-9C3C-B852C5E58D14}" srcId="{E6D79324-2CEC-40ED-BAE5-7B3AEE5ACBD4}" destId="{441007A7-83CD-4E1A-8D40-C21494D42DCC}" srcOrd="1" destOrd="0" parTransId="{596F6623-F35E-466A-B6F4-33A8949918D3}" sibTransId="{9008B0DA-1694-4D07-BE16-D24E9F201890}"/>
    <dgm:cxn modelId="{DD23D18A-9EDF-4F22-B983-96D5AE93C0A4}" srcId="{1D34D174-4E8C-42FA-9BB5-7D5280F837B4}" destId="{E6D79324-2CEC-40ED-BAE5-7B3AEE5ACBD4}" srcOrd="0" destOrd="0" parTransId="{BB93D261-3F82-423D-8F02-6C6BE4FBCA27}" sibTransId="{0B04772C-C870-41A4-8BD3-E20E70F3DC35}"/>
    <dgm:cxn modelId="{91DBAC1D-E82D-4ED6-BF4F-B973F0495EAE}" type="presOf" srcId="{E6D79324-2CEC-40ED-BAE5-7B3AEE5ACBD4}" destId="{58EDA294-FFD8-452D-9D58-14269A27A568}" srcOrd="0" destOrd="0" presId="urn:microsoft.com/office/officeart/2005/8/layout/hList1"/>
    <dgm:cxn modelId="{B7EA8C22-AE46-405F-A0FE-D3833F7108DC}" type="presOf" srcId="{9E5114B9-745E-44F3-A0F3-9334578FBE3B}" destId="{56C78927-945D-4DDA-9AB5-4F1D120C7FCF}" srcOrd="0" destOrd="0" presId="urn:microsoft.com/office/officeart/2005/8/layout/hList1"/>
    <dgm:cxn modelId="{A5B8B983-7DDE-49CD-8378-5E92848E834D}" type="presParOf" srcId="{E8278AAD-923C-4FD6-A6CF-F72FE959A9D1}" destId="{5351D0A4-E9B8-4E89-93B4-9483C4CAE469}" srcOrd="0" destOrd="0" presId="urn:microsoft.com/office/officeart/2005/8/layout/hList1"/>
    <dgm:cxn modelId="{DE116DAF-9002-412C-978B-AC9F9BBF1ED2}" type="presParOf" srcId="{5351D0A4-E9B8-4E89-93B4-9483C4CAE469}" destId="{58EDA294-FFD8-452D-9D58-14269A27A568}" srcOrd="0" destOrd="0" presId="urn:microsoft.com/office/officeart/2005/8/layout/hList1"/>
    <dgm:cxn modelId="{5057905E-2CD1-41E9-ACAC-4CA2EC37B820}" type="presParOf" srcId="{5351D0A4-E9B8-4E89-93B4-9483C4CAE469}" destId="{56C78927-945D-4DDA-9AB5-4F1D120C7FC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9405B49-F918-42A1-8BB1-6C2CFAB66BE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2179DE-FE2E-4B7B-ACB3-2CEB3524D598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/>
            <a:t>Сфера «Человек»</a:t>
          </a:r>
        </a:p>
        <a:p>
          <a:r>
            <a:rPr lang="ru-RU" sz="1400" dirty="0" smtClean="0"/>
            <a:t>361146,1</a:t>
          </a:r>
        </a:p>
        <a:p>
          <a:r>
            <a:rPr lang="ru-RU" sz="1400" dirty="0" smtClean="0"/>
            <a:t>65,4 %</a:t>
          </a:r>
          <a:endParaRPr lang="ru-RU" sz="1400" dirty="0"/>
        </a:p>
      </dgm:t>
    </dgm:pt>
    <dgm:pt modelId="{5D6FEBE1-8E94-4336-A6F3-30FB6F283021}" type="parTrans" cxnId="{C989C856-C94D-4DFF-98A0-EBE612B8AA86}">
      <dgm:prSet/>
      <dgm:spPr/>
      <dgm:t>
        <a:bodyPr/>
        <a:lstStyle/>
        <a:p>
          <a:endParaRPr lang="ru-RU"/>
        </a:p>
      </dgm:t>
    </dgm:pt>
    <dgm:pt modelId="{A49B47B7-E2CD-487E-AC24-2634015C4DFE}" type="sibTrans" cxnId="{C989C856-C94D-4DFF-98A0-EBE612B8AA86}">
      <dgm:prSet/>
      <dgm:spPr/>
      <dgm:t>
        <a:bodyPr/>
        <a:lstStyle/>
        <a:p>
          <a:endParaRPr lang="ru-RU"/>
        </a:p>
      </dgm:t>
    </dgm:pt>
    <dgm:pt modelId="{060906EE-7A39-405E-B59A-91CD64F1018E}">
      <dgm:prSet phldrT="[Текст]" custT="1"/>
      <dgm:spPr/>
      <dgm:t>
        <a:bodyPr/>
        <a:lstStyle/>
        <a:p>
          <a:r>
            <a:rPr lang="ru-RU" sz="1050" dirty="0" smtClean="0"/>
            <a:t>Создание единого многообразного образовательного пространства</a:t>
          </a:r>
        </a:p>
        <a:p>
          <a:r>
            <a:rPr lang="ru-RU" sz="1050" dirty="0" smtClean="0"/>
            <a:t>193049,7</a:t>
          </a:r>
        </a:p>
        <a:p>
          <a:r>
            <a:rPr lang="ru-RU" sz="1050" dirty="0" smtClean="0"/>
            <a:t>53,5 %</a:t>
          </a:r>
          <a:endParaRPr lang="ru-RU" sz="1050" dirty="0"/>
        </a:p>
      </dgm:t>
    </dgm:pt>
    <dgm:pt modelId="{FF32E0D1-ED18-4A2D-929D-3301D38F30C9}" type="parTrans" cxnId="{1A7C0B5B-A220-43AE-8A43-965E38086D34}">
      <dgm:prSet/>
      <dgm:spPr/>
      <dgm:t>
        <a:bodyPr/>
        <a:lstStyle/>
        <a:p>
          <a:endParaRPr lang="ru-RU"/>
        </a:p>
      </dgm:t>
    </dgm:pt>
    <dgm:pt modelId="{A8859D38-A7C3-40B8-BDD7-F13C41A4932C}" type="sibTrans" cxnId="{1A7C0B5B-A220-43AE-8A43-965E38086D34}">
      <dgm:prSet/>
      <dgm:spPr/>
      <dgm:t>
        <a:bodyPr/>
        <a:lstStyle/>
        <a:p>
          <a:endParaRPr lang="ru-RU"/>
        </a:p>
      </dgm:t>
    </dgm:pt>
    <dgm:pt modelId="{5EE062FA-92D7-4EF9-A74E-0821DFD97C2A}">
      <dgm:prSet phldrT="[Текст]" custT="1"/>
      <dgm:spPr/>
      <dgm:t>
        <a:bodyPr/>
        <a:lstStyle/>
        <a:p>
          <a:r>
            <a:rPr lang="ru-RU" sz="1050" dirty="0" smtClean="0"/>
            <a:t>Повышение культурного уровня жителей города</a:t>
          </a:r>
        </a:p>
        <a:p>
          <a:r>
            <a:rPr lang="ru-RU" sz="1050" dirty="0" smtClean="0"/>
            <a:t>23264,1</a:t>
          </a:r>
        </a:p>
        <a:p>
          <a:r>
            <a:rPr lang="ru-RU" sz="1050" dirty="0" smtClean="0"/>
            <a:t>6,4 %</a:t>
          </a:r>
          <a:endParaRPr lang="ru-RU" sz="1050" dirty="0"/>
        </a:p>
      </dgm:t>
    </dgm:pt>
    <dgm:pt modelId="{F814DE56-2C03-4797-B3BD-893736372CE3}" type="parTrans" cxnId="{68422B4B-6C8D-4F7F-9D47-3E880A66D230}">
      <dgm:prSet/>
      <dgm:spPr/>
      <dgm:t>
        <a:bodyPr/>
        <a:lstStyle/>
        <a:p>
          <a:endParaRPr lang="ru-RU"/>
        </a:p>
      </dgm:t>
    </dgm:pt>
    <dgm:pt modelId="{5943DFC9-32FD-46F7-998B-0C4AFD7A4B36}" type="sibTrans" cxnId="{68422B4B-6C8D-4F7F-9D47-3E880A66D230}">
      <dgm:prSet/>
      <dgm:spPr/>
      <dgm:t>
        <a:bodyPr/>
        <a:lstStyle/>
        <a:p>
          <a:endParaRPr lang="ru-RU"/>
        </a:p>
      </dgm:t>
    </dgm:pt>
    <dgm:pt modelId="{57B23360-FEF3-40E8-B7B3-BA4F864DE871}">
      <dgm:prSet phldrT="[Текст]" custT="1"/>
      <dgm:spPr/>
      <dgm:t>
        <a:bodyPr/>
        <a:lstStyle/>
        <a:p>
          <a:r>
            <a:rPr lang="ru-RU" sz="1050" dirty="0" smtClean="0"/>
            <a:t>Развитие массовой физической культуры и формирование здорового образа жизни</a:t>
          </a:r>
        </a:p>
        <a:p>
          <a:r>
            <a:rPr lang="ru-RU" sz="1050" dirty="0" smtClean="0"/>
            <a:t>5525,8</a:t>
          </a:r>
        </a:p>
        <a:p>
          <a:r>
            <a:rPr lang="ru-RU" sz="1050" dirty="0" smtClean="0"/>
            <a:t>1,5 %</a:t>
          </a:r>
          <a:endParaRPr lang="ru-RU" sz="1050" dirty="0"/>
        </a:p>
      </dgm:t>
    </dgm:pt>
    <dgm:pt modelId="{0823950D-4AA7-4121-8427-9AC8D20FEC04}" type="parTrans" cxnId="{6B337D15-906B-4804-B52F-B728A93D5323}">
      <dgm:prSet/>
      <dgm:spPr/>
      <dgm:t>
        <a:bodyPr/>
        <a:lstStyle/>
        <a:p>
          <a:endParaRPr lang="ru-RU"/>
        </a:p>
      </dgm:t>
    </dgm:pt>
    <dgm:pt modelId="{4B8C15C7-CFBA-4B8F-A8BD-BC324B1374DB}" type="sibTrans" cxnId="{6B337D15-906B-4804-B52F-B728A93D5323}">
      <dgm:prSet/>
      <dgm:spPr/>
      <dgm:t>
        <a:bodyPr/>
        <a:lstStyle/>
        <a:p>
          <a:endParaRPr lang="ru-RU"/>
        </a:p>
      </dgm:t>
    </dgm:pt>
    <dgm:pt modelId="{8FD52F1A-144C-41AB-A13F-B0F66461526A}">
      <dgm:prSet phldrT="[Текст]" custT="1"/>
      <dgm:spPr/>
      <dgm:t>
        <a:bodyPr/>
        <a:lstStyle/>
        <a:p>
          <a:r>
            <a:rPr lang="ru-RU" sz="1050" dirty="0" smtClean="0"/>
            <a:t>Формирование устойчивой социальной среды, обеспечивающей равенство социальных возможностей</a:t>
          </a:r>
        </a:p>
        <a:p>
          <a:r>
            <a:rPr lang="ru-RU" sz="1050" dirty="0" smtClean="0"/>
            <a:t>139306,5</a:t>
          </a:r>
        </a:p>
        <a:p>
          <a:r>
            <a:rPr lang="ru-RU" sz="1050" dirty="0" smtClean="0"/>
            <a:t>38,6 %</a:t>
          </a:r>
        </a:p>
        <a:p>
          <a:endParaRPr lang="ru-RU" sz="1050" dirty="0"/>
        </a:p>
      </dgm:t>
    </dgm:pt>
    <dgm:pt modelId="{D1F415CD-92B6-457B-9D2C-9C0E919DA6AC}" type="parTrans" cxnId="{5988DA2E-A18A-4079-B703-81993587626F}">
      <dgm:prSet/>
      <dgm:spPr/>
      <dgm:t>
        <a:bodyPr/>
        <a:lstStyle/>
        <a:p>
          <a:endParaRPr lang="ru-RU"/>
        </a:p>
      </dgm:t>
    </dgm:pt>
    <dgm:pt modelId="{A8193D81-2570-4ED7-B087-357C616FD894}" type="sibTrans" cxnId="{5988DA2E-A18A-4079-B703-81993587626F}">
      <dgm:prSet/>
      <dgm:spPr/>
      <dgm:t>
        <a:bodyPr/>
        <a:lstStyle/>
        <a:p>
          <a:endParaRPr lang="ru-RU"/>
        </a:p>
      </dgm:t>
    </dgm:pt>
    <dgm:pt modelId="{160DB4CB-033D-4E93-9899-339E45C9A061}" type="pres">
      <dgm:prSet presAssocID="{39405B49-F918-42A1-8BB1-6C2CFAB66BE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4A0F0F-E7D6-4176-A4EC-7B2A6D17C777}" type="pres">
      <dgm:prSet presAssocID="{1C2179DE-FE2E-4B7B-ACB3-2CEB3524D598}" presName="centerShape" presStyleLbl="node0" presStyleIdx="0" presStyleCnt="1"/>
      <dgm:spPr/>
      <dgm:t>
        <a:bodyPr/>
        <a:lstStyle/>
        <a:p>
          <a:endParaRPr lang="ru-RU"/>
        </a:p>
      </dgm:t>
    </dgm:pt>
    <dgm:pt modelId="{3963B0F3-2DE4-459A-8104-21A252D0CF69}" type="pres">
      <dgm:prSet presAssocID="{060906EE-7A39-405E-B59A-91CD64F1018E}" presName="node" presStyleLbl="node1" presStyleIdx="0" presStyleCnt="4" custScaleX="157634" custScaleY="161125" custRadScaleRad="103209" custRadScaleInc="-25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915A9-D93B-43BC-B361-BD988C28C873}" type="pres">
      <dgm:prSet presAssocID="{060906EE-7A39-405E-B59A-91CD64F1018E}" presName="dummy" presStyleCnt="0"/>
      <dgm:spPr/>
    </dgm:pt>
    <dgm:pt modelId="{B82FC9F8-1212-481C-9716-A0958C027743}" type="pres">
      <dgm:prSet presAssocID="{A8859D38-A7C3-40B8-BDD7-F13C41A4932C}" presName="sibTrans" presStyleLbl="sibTrans2D1" presStyleIdx="0" presStyleCnt="4"/>
      <dgm:spPr/>
      <dgm:t>
        <a:bodyPr/>
        <a:lstStyle/>
        <a:p>
          <a:endParaRPr lang="ru-RU"/>
        </a:p>
      </dgm:t>
    </dgm:pt>
    <dgm:pt modelId="{6FEEB53D-1913-48CC-989A-34D4FEF7EA40}" type="pres">
      <dgm:prSet presAssocID="{8FD52F1A-144C-41AB-A13F-B0F66461526A}" presName="node" presStyleLbl="node1" presStyleIdx="1" presStyleCnt="4" custScaleX="151322" custScaleY="241615" custRadScaleRad="107841" custRadScaleInc="-59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287BD-E668-45C3-B8DE-C381E2D43031}" type="pres">
      <dgm:prSet presAssocID="{8FD52F1A-144C-41AB-A13F-B0F66461526A}" presName="dummy" presStyleCnt="0"/>
      <dgm:spPr/>
    </dgm:pt>
    <dgm:pt modelId="{6502947D-E3AF-4A4E-B25E-825465E1B167}" type="pres">
      <dgm:prSet presAssocID="{A8193D81-2570-4ED7-B087-357C616FD89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E3CA9947-6833-41F5-9E12-8EC9D1DD8EF3}" type="pres">
      <dgm:prSet presAssocID="{5EE062FA-92D7-4EF9-A74E-0821DFD97C2A}" presName="node" presStyleLbl="node1" presStyleIdx="2" presStyleCnt="4" custScaleX="190014" custScaleY="146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F1659-4C8C-4715-85BF-804E6C65FBF1}" type="pres">
      <dgm:prSet presAssocID="{5EE062FA-92D7-4EF9-A74E-0821DFD97C2A}" presName="dummy" presStyleCnt="0"/>
      <dgm:spPr/>
    </dgm:pt>
    <dgm:pt modelId="{EC0785A3-1242-45BA-BBF4-9FCB288C88F1}" type="pres">
      <dgm:prSet presAssocID="{5943DFC9-32FD-46F7-998B-0C4AFD7A4B3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C70D4CD-EFDC-4DBE-8830-D72540892948}" type="pres">
      <dgm:prSet presAssocID="{57B23360-FEF3-40E8-B7B3-BA4F864DE871}" presName="node" presStyleLbl="node1" presStyleIdx="3" presStyleCnt="4" custScaleX="140006" custScaleY="195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9EA37-9ABB-4CF9-A0FA-B7C2B56B526C}" type="pres">
      <dgm:prSet presAssocID="{57B23360-FEF3-40E8-B7B3-BA4F864DE871}" presName="dummy" presStyleCnt="0"/>
      <dgm:spPr/>
    </dgm:pt>
    <dgm:pt modelId="{0A31927F-41F6-4B66-B7FC-DE4A4DA0BEE9}" type="pres">
      <dgm:prSet presAssocID="{4B8C15C7-CFBA-4B8F-A8BD-BC324B1374DB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988DA2E-A18A-4079-B703-81993587626F}" srcId="{1C2179DE-FE2E-4B7B-ACB3-2CEB3524D598}" destId="{8FD52F1A-144C-41AB-A13F-B0F66461526A}" srcOrd="1" destOrd="0" parTransId="{D1F415CD-92B6-457B-9D2C-9C0E919DA6AC}" sibTransId="{A8193D81-2570-4ED7-B087-357C616FD894}"/>
    <dgm:cxn modelId="{BDBCA28C-4766-4890-A9D0-273192492451}" type="presOf" srcId="{060906EE-7A39-405E-B59A-91CD64F1018E}" destId="{3963B0F3-2DE4-459A-8104-21A252D0CF69}" srcOrd="0" destOrd="0" presId="urn:microsoft.com/office/officeart/2005/8/layout/radial6"/>
    <dgm:cxn modelId="{C989C856-C94D-4DFF-98A0-EBE612B8AA86}" srcId="{39405B49-F918-42A1-8BB1-6C2CFAB66BE2}" destId="{1C2179DE-FE2E-4B7B-ACB3-2CEB3524D598}" srcOrd="0" destOrd="0" parTransId="{5D6FEBE1-8E94-4336-A6F3-30FB6F283021}" sibTransId="{A49B47B7-E2CD-487E-AC24-2634015C4DFE}"/>
    <dgm:cxn modelId="{45795017-8D97-4A0E-8F60-9D87990DB5D0}" type="presOf" srcId="{8FD52F1A-144C-41AB-A13F-B0F66461526A}" destId="{6FEEB53D-1913-48CC-989A-34D4FEF7EA40}" srcOrd="0" destOrd="0" presId="urn:microsoft.com/office/officeart/2005/8/layout/radial6"/>
    <dgm:cxn modelId="{1A7C0B5B-A220-43AE-8A43-965E38086D34}" srcId="{1C2179DE-FE2E-4B7B-ACB3-2CEB3524D598}" destId="{060906EE-7A39-405E-B59A-91CD64F1018E}" srcOrd="0" destOrd="0" parTransId="{FF32E0D1-ED18-4A2D-929D-3301D38F30C9}" sibTransId="{A8859D38-A7C3-40B8-BDD7-F13C41A4932C}"/>
    <dgm:cxn modelId="{584ABD49-09F5-4B54-B3B6-3F52A28207B5}" type="presOf" srcId="{4B8C15C7-CFBA-4B8F-A8BD-BC324B1374DB}" destId="{0A31927F-41F6-4B66-B7FC-DE4A4DA0BEE9}" srcOrd="0" destOrd="0" presId="urn:microsoft.com/office/officeart/2005/8/layout/radial6"/>
    <dgm:cxn modelId="{D86F3147-FB2C-4770-BD04-DF9972AA3642}" type="presOf" srcId="{5EE062FA-92D7-4EF9-A74E-0821DFD97C2A}" destId="{E3CA9947-6833-41F5-9E12-8EC9D1DD8EF3}" srcOrd="0" destOrd="0" presId="urn:microsoft.com/office/officeart/2005/8/layout/radial6"/>
    <dgm:cxn modelId="{6B337D15-906B-4804-B52F-B728A93D5323}" srcId="{1C2179DE-FE2E-4B7B-ACB3-2CEB3524D598}" destId="{57B23360-FEF3-40E8-B7B3-BA4F864DE871}" srcOrd="3" destOrd="0" parTransId="{0823950D-4AA7-4121-8427-9AC8D20FEC04}" sibTransId="{4B8C15C7-CFBA-4B8F-A8BD-BC324B1374DB}"/>
    <dgm:cxn modelId="{68422B4B-6C8D-4F7F-9D47-3E880A66D230}" srcId="{1C2179DE-FE2E-4B7B-ACB3-2CEB3524D598}" destId="{5EE062FA-92D7-4EF9-A74E-0821DFD97C2A}" srcOrd="2" destOrd="0" parTransId="{F814DE56-2C03-4797-B3BD-893736372CE3}" sibTransId="{5943DFC9-32FD-46F7-998B-0C4AFD7A4B36}"/>
    <dgm:cxn modelId="{7BF33999-B32D-4BDE-840A-B8FFB55997F2}" type="presOf" srcId="{A8859D38-A7C3-40B8-BDD7-F13C41A4932C}" destId="{B82FC9F8-1212-481C-9716-A0958C027743}" srcOrd="0" destOrd="0" presId="urn:microsoft.com/office/officeart/2005/8/layout/radial6"/>
    <dgm:cxn modelId="{134074C7-4EAE-4426-A352-209DD9574611}" type="presOf" srcId="{39405B49-F918-42A1-8BB1-6C2CFAB66BE2}" destId="{160DB4CB-033D-4E93-9899-339E45C9A061}" srcOrd="0" destOrd="0" presId="urn:microsoft.com/office/officeart/2005/8/layout/radial6"/>
    <dgm:cxn modelId="{17701EA9-455A-4198-BD1E-5B98ED139422}" type="presOf" srcId="{5943DFC9-32FD-46F7-998B-0C4AFD7A4B36}" destId="{EC0785A3-1242-45BA-BBF4-9FCB288C88F1}" srcOrd="0" destOrd="0" presId="urn:microsoft.com/office/officeart/2005/8/layout/radial6"/>
    <dgm:cxn modelId="{A347948D-209B-4855-B8BA-4995C95FFA38}" type="presOf" srcId="{A8193D81-2570-4ED7-B087-357C616FD894}" destId="{6502947D-E3AF-4A4E-B25E-825465E1B167}" srcOrd="0" destOrd="0" presId="urn:microsoft.com/office/officeart/2005/8/layout/radial6"/>
    <dgm:cxn modelId="{BEDCE6E5-F978-45E9-A9C3-0C99657F6F92}" type="presOf" srcId="{1C2179DE-FE2E-4B7B-ACB3-2CEB3524D598}" destId="{434A0F0F-E7D6-4176-A4EC-7B2A6D17C777}" srcOrd="0" destOrd="0" presId="urn:microsoft.com/office/officeart/2005/8/layout/radial6"/>
    <dgm:cxn modelId="{E5AEB7A8-DF78-4F49-B996-B198DF18840A}" type="presOf" srcId="{57B23360-FEF3-40E8-B7B3-BA4F864DE871}" destId="{8C70D4CD-EFDC-4DBE-8830-D72540892948}" srcOrd="0" destOrd="0" presId="urn:microsoft.com/office/officeart/2005/8/layout/radial6"/>
    <dgm:cxn modelId="{03CF9DCC-AADE-4015-A0BB-67886B632FFB}" type="presParOf" srcId="{160DB4CB-033D-4E93-9899-339E45C9A061}" destId="{434A0F0F-E7D6-4176-A4EC-7B2A6D17C777}" srcOrd="0" destOrd="0" presId="urn:microsoft.com/office/officeart/2005/8/layout/radial6"/>
    <dgm:cxn modelId="{A05AD590-71E3-4978-9718-392DFF9AF44A}" type="presParOf" srcId="{160DB4CB-033D-4E93-9899-339E45C9A061}" destId="{3963B0F3-2DE4-459A-8104-21A252D0CF69}" srcOrd="1" destOrd="0" presId="urn:microsoft.com/office/officeart/2005/8/layout/radial6"/>
    <dgm:cxn modelId="{5E7F02D4-8CE5-4224-B346-0F961EED2CD9}" type="presParOf" srcId="{160DB4CB-033D-4E93-9899-339E45C9A061}" destId="{04F915A9-D93B-43BC-B361-BD988C28C873}" srcOrd="2" destOrd="0" presId="urn:microsoft.com/office/officeart/2005/8/layout/radial6"/>
    <dgm:cxn modelId="{E549FCB7-8CC0-4F45-8452-0F0A45136491}" type="presParOf" srcId="{160DB4CB-033D-4E93-9899-339E45C9A061}" destId="{B82FC9F8-1212-481C-9716-A0958C027743}" srcOrd="3" destOrd="0" presId="urn:microsoft.com/office/officeart/2005/8/layout/radial6"/>
    <dgm:cxn modelId="{10CEE192-30E8-49E0-BFC6-7E926E266FCA}" type="presParOf" srcId="{160DB4CB-033D-4E93-9899-339E45C9A061}" destId="{6FEEB53D-1913-48CC-989A-34D4FEF7EA40}" srcOrd="4" destOrd="0" presId="urn:microsoft.com/office/officeart/2005/8/layout/radial6"/>
    <dgm:cxn modelId="{A284397B-D199-48EA-A0A0-E85EF26CE0F2}" type="presParOf" srcId="{160DB4CB-033D-4E93-9899-339E45C9A061}" destId="{A80287BD-E668-45C3-B8DE-C381E2D43031}" srcOrd="5" destOrd="0" presId="urn:microsoft.com/office/officeart/2005/8/layout/radial6"/>
    <dgm:cxn modelId="{9F21286C-D630-4B67-8D39-F17B9EF07BCA}" type="presParOf" srcId="{160DB4CB-033D-4E93-9899-339E45C9A061}" destId="{6502947D-E3AF-4A4E-B25E-825465E1B167}" srcOrd="6" destOrd="0" presId="urn:microsoft.com/office/officeart/2005/8/layout/radial6"/>
    <dgm:cxn modelId="{9B45DE23-7974-4005-AE4A-B58DD2D5197D}" type="presParOf" srcId="{160DB4CB-033D-4E93-9899-339E45C9A061}" destId="{E3CA9947-6833-41F5-9E12-8EC9D1DD8EF3}" srcOrd="7" destOrd="0" presId="urn:microsoft.com/office/officeart/2005/8/layout/radial6"/>
    <dgm:cxn modelId="{E39B2982-BA4D-480C-B142-6FEAE2EB59CB}" type="presParOf" srcId="{160DB4CB-033D-4E93-9899-339E45C9A061}" destId="{309F1659-4C8C-4715-85BF-804E6C65FBF1}" srcOrd="8" destOrd="0" presId="urn:microsoft.com/office/officeart/2005/8/layout/radial6"/>
    <dgm:cxn modelId="{7C474944-5FB9-4F28-9C29-AE6BF3195644}" type="presParOf" srcId="{160DB4CB-033D-4E93-9899-339E45C9A061}" destId="{EC0785A3-1242-45BA-BBF4-9FCB288C88F1}" srcOrd="9" destOrd="0" presId="urn:microsoft.com/office/officeart/2005/8/layout/radial6"/>
    <dgm:cxn modelId="{85866080-59F7-43FA-9A80-48EA9F8823FD}" type="presParOf" srcId="{160DB4CB-033D-4E93-9899-339E45C9A061}" destId="{8C70D4CD-EFDC-4DBE-8830-D72540892948}" srcOrd="10" destOrd="0" presId="urn:microsoft.com/office/officeart/2005/8/layout/radial6"/>
    <dgm:cxn modelId="{598518F2-D37B-49CE-9167-72F7FC708DB5}" type="presParOf" srcId="{160DB4CB-033D-4E93-9899-339E45C9A061}" destId="{0F89EA37-9ABB-4CF9-A0FA-B7C2B56B526C}" srcOrd="11" destOrd="0" presId="urn:microsoft.com/office/officeart/2005/8/layout/radial6"/>
    <dgm:cxn modelId="{652F714B-B6E4-49E3-A17F-F2D8DD65D943}" type="presParOf" srcId="{160DB4CB-033D-4E93-9899-339E45C9A061}" destId="{0A31927F-41F6-4B66-B7FC-DE4A4DA0BEE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E06B927-CEA7-4EBB-AE45-864D81A51FF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18C438-9044-4904-B89D-8F294CF3F4CF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050" dirty="0" smtClean="0"/>
            <a:t>Расходы в сферах экономики, управления и решения  общегосударственных вопросов</a:t>
          </a:r>
        </a:p>
        <a:p>
          <a:r>
            <a:rPr lang="ru-RU" sz="1050" dirty="0" smtClean="0"/>
            <a:t>56778,3</a:t>
          </a:r>
        </a:p>
        <a:p>
          <a:r>
            <a:rPr lang="ru-RU" sz="1050" dirty="0" smtClean="0"/>
            <a:t>10,3 %</a:t>
          </a:r>
          <a:endParaRPr lang="ru-RU" sz="1050" dirty="0"/>
        </a:p>
      </dgm:t>
    </dgm:pt>
    <dgm:pt modelId="{6BBC7F91-0625-4BB0-9762-B50A66F1ABD0}" type="parTrans" cxnId="{A0E582F0-7560-4C93-89C2-E3A445B1C097}">
      <dgm:prSet/>
      <dgm:spPr/>
      <dgm:t>
        <a:bodyPr/>
        <a:lstStyle/>
        <a:p>
          <a:endParaRPr lang="ru-RU"/>
        </a:p>
      </dgm:t>
    </dgm:pt>
    <dgm:pt modelId="{F9CA29B8-8D01-45AD-A909-CF15FDA8F11C}" type="sibTrans" cxnId="{A0E582F0-7560-4C93-89C2-E3A445B1C097}">
      <dgm:prSet/>
      <dgm:spPr/>
      <dgm:t>
        <a:bodyPr/>
        <a:lstStyle/>
        <a:p>
          <a:endParaRPr lang="ru-RU"/>
        </a:p>
      </dgm:t>
    </dgm:pt>
    <dgm:pt modelId="{394C75E7-97D8-4AA6-BEBE-4E5CEF204D62}" type="pres">
      <dgm:prSet presAssocID="{6E06B927-CEA7-4EBB-AE45-864D81A51FF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F8F0CE-1BCC-41D2-B784-2005FC94C216}" type="pres">
      <dgm:prSet presAssocID="{7D18C438-9044-4904-B89D-8F294CF3F4CF}" presName="centerShape" presStyleLbl="node0" presStyleIdx="0" presStyleCnt="1" custScaleX="252406" custScaleY="100037"/>
      <dgm:spPr/>
      <dgm:t>
        <a:bodyPr/>
        <a:lstStyle/>
        <a:p>
          <a:endParaRPr lang="ru-RU"/>
        </a:p>
      </dgm:t>
    </dgm:pt>
  </dgm:ptLst>
  <dgm:cxnLst>
    <dgm:cxn modelId="{EA0035C1-4808-45ED-893C-A34A61E32659}" type="presOf" srcId="{7D18C438-9044-4904-B89D-8F294CF3F4CF}" destId="{2AF8F0CE-1BCC-41D2-B784-2005FC94C216}" srcOrd="0" destOrd="0" presId="urn:microsoft.com/office/officeart/2005/8/layout/radial1"/>
    <dgm:cxn modelId="{27F25D21-A9AC-48DF-8E33-0D4E7FA084F4}" type="presOf" srcId="{6E06B927-CEA7-4EBB-AE45-864D81A51FFC}" destId="{394C75E7-97D8-4AA6-BEBE-4E5CEF204D62}" srcOrd="0" destOrd="0" presId="urn:microsoft.com/office/officeart/2005/8/layout/radial1"/>
    <dgm:cxn modelId="{A0E582F0-7560-4C93-89C2-E3A445B1C097}" srcId="{6E06B927-CEA7-4EBB-AE45-864D81A51FFC}" destId="{7D18C438-9044-4904-B89D-8F294CF3F4CF}" srcOrd="0" destOrd="0" parTransId="{6BBC7F91-0625-4BB0-9762-B50A66F1ABD0}" sibTransId="{F9CA29B8-8D01-45AD-A909-CF15FDA8F11C}"/>
    <dgm:cxn modelId="{5077AFB0-BB38-4629-9D03-FB8EE94C3A7B}" type="presParOf" srcId="{394C75E7-97D8-4AA6-BEBE-4E5CEF204D62}" destId="{2AF8F0CE-1BCC-41D2-B784-2005FC94C216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34D174-4E8C-42FA-9BB5-7D5280F837B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D79324-2CEC-40ED-BAE5-7B3AEE5ACBD4}">
      <dgm:prSet phldrT="[Текст]"/>
      <dgm:spPr/>
      <dgm:t>
        <a:bodyPr/>
        <a:lstStyle/>
        <a:p>
          <a:r>
            <a:rPr lang="ru-RU" dirty="0" smtClean="0"/>
            <a:t>Доходы больше чем расходы</a:t>
          </a:r>
          <a:endParaRPr lang="ru-RU" dirty="0"/>
        </a:p>
      </dgm:t>
    </dgm:pt>
    <dgm:pt modelId="{BB93D261-3F82-423D-8F02-6C6BE4FBCA27}" type="parTrans" cxnId="{DD23D18A-9EDF-4F22-B983-96D5AE93C0A4}">
      <dgm:prSet/>
      <dgm:spPr/>
      <dgm:t>
        <a:bodyPr/>
        <a:lstStyle/>
        <a:p>
          <a:endParaRPr lang="ru-RU"/>
        </a:p>
      </dgm:t>
    </dgm:pt>
    <dgm:pt modelId="{0B04772C-C870-41A4-8BD3-E20E70F3DC35}" type="sibTrans" cxnId="{DD23D18A-9EDF-4F22-B983-96D5AE93C0A4}">
      <dgm:prSet/>
      <dgm:spPr/>
      <dgm:t>
        <a:bodyPr/>
        <a:lstStyle/>
        <a:p>
          <a:endParaRPr lang="ru-RU"/>
        </a:p>
      </dgm:t>
    </dgm:pt>
    <dgm:pt modelId="{9E5114B9-745E-44F3-A0F3-9334578FBE3B}">
      <dgm:prSet phldrT="[Текст]"/>
      <dgm:spPr/>
      <dgm:t>
        <a:bodyPr/>
        <a:lstStyle/>
        <a:p>
          <a:endParaRPr lang="ru-RU" dirty="0"/>
        </a:p>
      </dgm:t>
    </dgm:pt>
    <dgm:pt modelId="{CDAC6D55-B21F-44AA-BA52-28526345C1E4}" type="parTrans" cxnId="{7EFE31D1-DEAA-4D07-B6BC-990FAFBCABC4}">
      <dgm:prSet/>
      <dgm:spPr/>
      <dgm:t>
        <a:bodyPr/>
        <a:lstStyle/>
        <a:p>
          <a:endParaRPr lang="ru-RU"/>
        </a:p>
      </dgm:t>
    </dgm:pt>
    <dgm:pt modelId="{C1CB3A2B-B9AA-42CA-9A7E-8DB7A2A6D5ED}" type="sibTrans" cxnId="{7EFE31D1-DEAA-4D07-B6BC-990FAFBCABC4}">
      <dgm:prSet/>
      <dgm:spPr/>
      <dgm:t>
        <a:bodyPr/>
        <a:lstStyle/>
        <a:p>
          <a:endParaRPr lang="ru-RU"/>
        </a:p>
      </dgm:t>
    </dgm:pt>
    <dgm:pt modelId="{441007A7-83CD-4E1A-8D40-C21494D42DCC}">
      <dgm:prSet phldrT="[Текст]"/>
      <dgm:spPr/>
      <dgm:t>
        <a:bodyPr/>
        <a:lstStyle/>
        <a:p>
          <a:r>
            <a:rPr lang="ru-RU" dirty="0" smtClean="0"/>
            <a:t>Принимается решение как использовать избыточные доходы (например, накапливать резервы, остатки, погашать долг)</a:t>
          </a:r>
          <a:endParaRPr lang="ru-RU" dirty="0"/>
        </a:p>
      </dgm:t>
    </dgm:pt>
    <dgm:pt modelId="{596F6623-F35E-466A-B6F4-33A8949918D3}" type="parTrans" cxnId="{971AEEF9-6419-423B-9C3C-B852C5E58D14}">
      <dgm:prSet/>
      <dgm:spPr/>
      <dgm:t>
        <a:bodyPr/>
        <a:lstStyle/>
        <a:p>
          <a:endParaRPr lang="ru-RU"/>
        </a:p>
      </dgm:t>
    </dgm:pt>
    <dgm:pt modelId="{9008B0DA-1694-4D07-BE16-D24E9F201890}" type="sibTrans" cxnId="{971AEEF9-6419-423B-9C3C-B852C5E58D14}">
      <dgm:prSet/>
      <dgm:spPr/>
      <dgm:t>
        <a:bodyPr/>
        <a:lstStyle/>
        <a:p>
          <a:endParaRPr lang="ru-RU"/>
        </a:p>
      </dgm:t>
    </dgm:pt>
    <dgm:pt modelId="{E8278AAD-923C-4FD6-A6CF-F72FE959A9D1}" type="pres">
      <dgm:prSet presAssocID="{1D34D174-4E8C-42FA-9BB5-7D5280F837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9C5729-3F1D-4B12-9934-33600198F035}" type="pres">
      <dgm:prSet presAssocID="{E6D79324-2CEC-40ED-BAE5-7B3AEE5ACBD4}" presName="composite" presStyleCnt="0"/>
      <dgm:spPr/>
    </dgm:pt>
    <dgm:pt modelId="{84F50344-FE4D-4966-80BF-AFC655594964}" type="pres">
      <dgm:prSet presAssocID="{E6D79324-2CEC-40ED-BAE5-7B3AEE5ACBD4}" presName="parTx" presStyleLbl="alignNode1" presStyleIdx="0" presStyleCnt="1" custLinFactNeighborY="-370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9C317-998C-4BB1-890B-C6B5B49471AB}" type="pres">
      <dgm:prSet presAssocID="{E6D79324-2CEC-40ED-BAE5-7B3AEE5ACBD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6D40D7-F357-40A8-8AFB-EFB1AC3DDB6F}" type="presOf" srcId="{9E5114B9-745E-44F3-A0F3-9334578FBE3B}" destId="{D159C317-998C-4BB1-890B-C6B5B49471AB}" srcOrd="0" destOrd="0" presId="urn:microsoft.com/office/officeart/2005/8/layout/hList1"/>
    <dgm:cxn modelId="{840FD8A6-CBF9-410E-8CC1-53D17EFD7498}" type="presOf" srcId="{E6D79324-2CEC-40ED-BAE5-7B3AEE5ACBD4}" destId="{84F50344-FE4D-4966-80BF-AFC655594964}" srcOrd="0" destOrd="0" presId="urn:microsoft.com/office/officeart/2005/8/layout/hList1"/>
    <dgm:cxn modelId="{7EFE31D1-DEAA-4D07-B6BC-990FAFBCABC4}" srcId="{E6D79324-2CEC-40ED-BAE5-7B3AEE5ACBD4}" destId="{9E5114B9-745E-44F3-A0F3-9334578FBE3B}" srcOrd="0" destOrd="0" parTransId="{CDAC6D55-B21F-44AA-BA52-28526345C1E4}" sibTransId="{C1CB3A2B-B9AA-42CA-9A7E-8DB7A2A6D5ED}"/>
    <dgm:cxn modelId="{F3E85728-CDF0-4770-8888-C0FF3972706A}" type="presOf" srcId="{1D34D174-4E8C-42FA-9BB5-7D5280F837B4}" destId="{E8278AAD-923C-4FD6-A6CF-F72FE959A9D1}" srcOrd="0" destOrd="0" presId="urn:microsoft.com/office/officeart/2005/8/layout/hList1"/>
    <dgm:cxn modelId="{971AEEF9-6419-423B-9C3C-B852C5E58D14}" srcId="{E6D79324-2CEC-40ED-BAE5-7B3AEE5ACBD4}" destId="{441007A7-83CD-4E1A-8D40-C21494D42DCC}" srcOrd="1" destOrd="0" parTransId="{596F6623-F35E-466A-B6F4-33A8949918D3}" sibTransId="{9008B0DA-1694-4D07-BE16-D24E9F201890}"/>
    <dgm:cxn modelId="{DD23D18A-9EDF-4F22-B983-96D5AE93C0A4}" srcId="{1D34D174-4E8C-42FA-9BB5-7D5280F837B4}" destId="{E6D79324-2CEC-40ED-BAE5-7B3AEE5ACBD4}" srcOrd="0" destOrd="0" parTransId="{BB93D261-3F82-423D-8F02-6C6BE4FBCA27}" sibTransId="{0B04772C-C870-41A4-8BD3-E20E70F3DC35}"/>
    <dgm:cxn modelId="{F565CC57-E707-4CF7-A040-14BEEDB173F1}" type="presOf" srcId="{441007A7-83CD-4E1A-8D40-C21494D42DCC}" destId="{D159C317-998C-4BB1-890B-C6B5B49471AB}" srcOrd="0" destOrd="1" presId="urn:microsoft.com/office/officeart/2005/8/layout/hList1"/>
    <dgm:cxn modelId="{F0228F23-65E9-47EF-A62C-90CA3CEFEA6C}" type="presParOf" srcId="{E8278AAD-923C-4FD6-A6CF-F72FE959A9D1}" destId="{969C5729-3F1D-4B12-9934-33600198F035}" srcOrd="0" destOrd="0" presId="urn:microsoft.com/office/officeart/2005/8/layout/hList1"/>
    <dgm:cxn modelId="{F49342D2-73A7-418C-8490-73FC392E2D13}" type="presParOf" srcId="{969C5729-3F1D-4B12-9934-33600198F035}" destId="{84F50344-FE4D-4966-80BF-AFC655594964}" srcOrd="0" destOrd="0" presId="urn:microsoft.com/office/officeart/2005/8/layout/hList1"/>
    <dgm:cxn modelId="{49042C7B-A6FB-43EA-BF8D-3993794985CA}" type="presParOf" srcId="{969C5729-3F1D-4B12-9934-33600198F035}" destId="{D159C317-998C-4BB1-890B-C6B5B49471A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65EBC5-5FAC-430D-8F57-2B540A26BF6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E59F33-E651-44E6-9C6B-AE8E9F6D2DD4}">
      <dgm:prSet phldrT="[Текст]"/>
      <dgm:spPr/>
      <dgm:t>
        <a:bodyPr/>
        <a:lstStyle/>
        <a:p>
          <a:r>
            <a:rPr lang="ru-RU" b="1" dirty="0" smtClean="0"/>
            <a:t>Налоговые доходы</a:t>
          </a:r>
          <a:endParaRPr lang="ru-RU" b="1" dirty="0"/>
        </a:p>
      </dgm:t>
    </dgm:pt>
    <dgm:pt modelId="{CCA01C70-D2FD-4C0D-9EC6-58D39B9CBBCE}" type="parTrans" cxnId="{881B2FFF-FCF0-4DCE-B7CB-ED337B5E4A23}">
      <dgm:prSet/>
      <dgm:spPr/>
      <dgm:t>
        <a:bodyPr/>
        <a:lstStyle/>
        <a:p>
          <a:endParaRPr lang="ru-RU"/>
        </a:p>
      </dgm:t>
    </dgm:pt>
    <dgm:pt modelId="{C4110C6E-DD80-495A-BD34-2320B78AC5CA}" type="sibTrans" cxnId="{881B2FFF-FCF0-4DCE-B7CB-ED337B5E4A23}">
      <dgm:prSet/>
      <dgm:spPr/>
      <dgm:t>
        <a:bodyPr/>
        <a:lstStyle/>
        <a:p>
          <a:endParaRPr lang="ru-RU"/>
        </a:p>
      </dgm:t>
    </dgm:pt>
    <dgm:pt modelId="{FDFE7A37-5319-4688-81D1-7DDAC1BE8605}">
      <dgm:prSet phldrT="[Текст]"/>
      <dgm:spPr/>
      <dgm:t>
        <a:bodyPr/>
        <a:lstStyle/>
        <a:p>
          <a:r>
            <a:rPr lang="ru-RU" dirty="0" smtClean="0"/>
            <a:t>Неналоговые доходы</a:t>
          </a:r>
          <a:endParaRPr lang="ru-RU" dirty="0"/>
        </a:p>
      </dgm:t>
    </dgm:pt>
    <dgm:pt modelId="{ABAD4380-D1DA-410B-B6E7-69A1094822FC}" type="parTrans" cxnId="{306F5612-75F8-431A-BF2F-6197A8BF8FDD}">
      <dgm:prSet/>
      <dgm:spPr/>
      <dgm:t>
        <a:bodyPr/>
        <a:lstStyle/>
        <a:p>
          <a:endParaRPr lang="ru-RU"/>
        </a:p>
      </dgm:t>
    </dgm:pt>
    <dgm:pt modelId="{CE1E6399-E462-4B74-B0EE-3B09820362E1}" type="sibTrans" cxnId="{306F5612-75F8-431A-BF2F-6197A8BF8FDD}">
      <dgm:prSet/>
      <dgm:spPr/>
      <dgm:t>
        <a:bodyPr/>
        <a:lstStyle/>
        <a:p>
          <a:endParaRPr lang="ru-RU"/>
        </a:p>
      </dgm:t>
    </dgm:pt>
    <dgm:pt modelId="{8AF330C5-A7D6-4C4D-B690-888A5FE3095E}">
      <dgm:prSet phldrT="[Текст]"/>
      <dgm:spPr/>
      <dgm:t>
        <a:bodyPr/>
        <a:lstStyle/>
        <a:p>
          <a:r>
            <a:rPr lang="ru-RU" dirty="0" smtClean="0"/>
            <a:t>Безвозмездные поступления</a:t>
          </a:r>
          <a:endParaRPr lang="ru-RU" dirty="0"/>
        </a:p>
      </dgm:t>
    </dgm:pt>
    <dgm:pt modelId="{E938C96B-7BC0-40B3-BA00-7DB0E8BB8E36}" type="parTrans" cxnId="{F8D86745-3028-43D0-931E-74FD8637EE69}">
      <dgm:prSet/>
      <dgm:spPr/>
      <dgm:t>
        <a:bodyPr/>
        <a:lstStyle/>
        <a:p>
          <a:endParaRPr lang="ru-RU"/>
        </a:p>
      </dgm:t>
    </dgm:pt>
    <dgm:pt modelId="{B90651F1-F68C-4939-AAE9-BF2D50897EC5}" type="sibTrans" cxnId="{F8D86745-3028-43D0-931E-74FD8637EE69}">
      <dgm:prSet/>
      <dgm:spPr/>
      <dgm:t>
        <a:bodyPr/>
        <a:lstStyle/>
        <a:p>
          <a:endParaRPr lang="ru-RU"/>
        </a:p>
      </dgm:t>
    </dgm:pt>
    <dgm:pt modelId="{1F084303-74BC-473F-B69F-C0052633A6BD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00" dirty="0" smtClean="0"/>
            <a:t>Налоги на совокупный доход</a:t>
          </a:r>
          <a:endParaRPr lang="ru-RU" sz="1000" dirty="0"/>
        </a:p>
      </dgm:t>
    </dgm:pt>
    <dgm:pt modelId="{76DE30B3-6797-410E-B2D1-2C38C870531E}" type="parTrans" cxnId="{C1DCFC4C-5279-48A7-A0B8-F551C707B881}">
      <dgm:prSet/>
      <dgm:spPr/>
      <dgm:t>
        <a:bodyPr/>
        <a:lstStyle/>
        <a:p>
          <a:endParaRPr lang="ru-RU"/>
        </a:p>
      </dgm:t>
    </dgm:pt>
    <dgm:pt modelId="{FA4B6503-A89B-490F-A4F8-68DAFF23F07A}" type="sibTrans" cxnId="{C1DCFC4C-5279-48A7-A0B8-F551C707B881}">
      <dgm:prSet/>
      <dgm:spPr/>
      <dgm:t>
        <a:bodyPr/>
        <a:lstStyle/>
        <a:p>
          <a:endParaRPr lang="ru-RU"/>
        </a:p>
      </dgm:t>
    </dgm:pt>
    <dgm:pt modelId="{9C82491A-7C67-4DA7-873C-A5549C553FD5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Доходы от использования и продажи муниципального имущества</a:t>
          </a:r>
          <a:endParaRPr lang="ru-RU" dirty="0"/>
        </a:p>
      </dgm:t>
    </dgm:pt>
    <dgm:pt modelId="{B893F737-4DBA-4DD7-8B29-56212DD523E5}" type="parTrans" cxnId="{F2B4C96F-0346-4DA9-839A-1F506B00C305}">
      <dgm:prSet/>
      <dgm:spPr/>
      <dgm:t>
        <a:bodyPr/>
        <a:lstStyle/>
        <a:p>
          <a:endParaRPr lang="ru-RU"/>
        </a:p>
      </dgm:t>
    </dgm:pt>
    <dgm:pt modelId="{8A8F7C92-3A81-4C2A-833A-43A6AE846662}" type="sibTrans" cxnId="{F2B4C96F-0346-4DA9-839A-1F506B00C305}">
      <dgm:prSet/>
      <dgm:spPr/>
      <dgm:t>
        <a:bodyPr/>
        <a:lstStyle/>
        <a:p>
          <a:endParaRPr lang="ru-RU"/>
        </a:p>
      </dgm:t>
    </dgm:pt>
    <dgm:pt modelId="{360B4FF7-351A-4538-8606-6A849C867644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Плата за выбросы промышленных предприятий</a:t>
          </a:r>
          <a:endParaRPr lang="ru-RU" dirty="0"/>
        </a:p>
      </dgm:t>
    </dgm:pt>
    <dgm:pt modelId="{16D80DA0-92B3-4913-84DB-18EC6064FF41}" type="parTrans" cxnId="{38177FE2-3CF7-48EC-B674-39C80EE1D638}">
      <dgm:prSet/>
      <dgm:spPr/>
      <dgm:t>
        <a:bodyPr/>
        <a:lstStyle/>
        <a:p>
          <a:endParaRPr lang="ru-RU"/>
        </a:p>
      </dgm:t>
    </dgm:pt>
    <dgm:pt modelId="{474416D7-F37D-421A-8FD2-EAD6BCD0C8E1}" type="sibTrans" cxnId="{38177FE2-3CF7-48EC-B674-39C80EE1D638}">
      <dgm:prSet/>
      <dgm:spPr/>
      <dgm:t>
        <a:bodyPr/>
        <a:lstStyle/>
        <a:p>
          <a:endParaRPr lang="ru-RU"/>
        </a:p>
      </dgm:t>
    </dgm:pt>
    <dgm:pt modelId="{6C3DB9A5-9C5D-49FB-A413-39F55836B913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Доходы от оказания платных услуг</a:t>
          </a:r>
          <a:endParaRPr lang="ru-RU" dirty="0"/>
        </a:p>
      </dgm:t>
    </dgm:pt>
    <dgm:pt modelId="{70057629-8667-41E7-AABD-B5F78F6500F4}" type="parTrans" cxnId="{F8B048F0-C2C4-4176-93C0-F3ED89DB6B2E}">
      <dgm:prSet/>
      <dgm:spPr/>
      <dgm:t>
        <a:bodyPr/>
        <a:lstStyle/>
        <a:p>
          <a:endParaRPr lang="ru-RU"/>
        </a:p>
      </dgm:t>
    </dgm:pt>
    <dgm:pt modelId="{6D5B3CE5-B68F-4184-AB07-6600F975F43E}" type="sibTrans" cxnId="{F8B048F0-C2C4-4176-93C0-F3ED89DB6B2E}">
      <dgm:prSet/>
      <dgm:spPr/>
      <dgm:t>
        <a:bodyPr/>
        <a:lstStyle/>
        <a:p>
          <a:endParaRPr lang="ru-RU"/>
        </a:p>
      </dgm:t>
    </dgm:pt>
    <dgm:pt modelId="{64481049-1497-4AA4-B341-2CF40069CE7A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Штрафы за административные нарушения</a:t>
          </a:r>
          <a:endParaRPr lang="ru-RU" dirty="0"/>
        </a:p>
      </dgm:t>
    </dgm:pt>
    <dgm:pt modelId="{4CCE0FC1-A401-4D3A-8DAE-1AC3AB959D14}" type="parTrans" cxnId="{3538EE25-4F23-4AA3-9A85-5578C9735DAD}">
      <dgm:prSet/>
      <dgm:spPr/>
      <dgm:t>
        <a:bodyPr/>
        <a:lstStyle/>
        <a:p>
          <a:endParaRPr lang="ru-RU"/>
        </a:p>
      </dgm:t>
    </dgm:pt>
    <dgm:pt modelId="{AF1A5C32-6EFE-46E7-98E1-2C47D7C6A80A}" type="sibTrans" cxnId="{3538EE25-4F23-4AA3-9A85-5578C9735DAD}">
      <dgm:prSet/>
      <dgm:spPr/>
      <dgm:t>
        <a:bodyPr/>
        <a:lstStyle/>
        <a:p>
          <a:endParaRPr lang="ru-RU"/>
        </a:p>
      </dgm:t>
    </dgm:pt>
    <dgm:pt modelId="{5436EBC1-B8C6-4CD8-8E5A-5A791DB09E50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Дотации</a:t>
          </a:r>
          <a:endParaRPr lang="ru-RU" dirty="0"/>
        </a:p>
      </dgm:t>
    </dgm:pt>
    <dgm:pt modelId="{D6CA2291-852D-4F2B-A9B3-1FB3A26ED04B}" type="parTrans" cxnId="{7B537740-6FE4-49AE-ABD0-8C66B5738960}">
      <dgm:prSet/>
      <dgm:spPr/>
      <dgm:t>
        <a:bodyPr/>
        <a:lstStyle/>
        <a:p>
          <a:endParaRPr lang="ru-RU"/>
        </a:p>
      </dgm:t>
    </dgm:pt>
    <dgm:pt modelId="{1F8FB4E6-2DF6-421E-A03D-5451DCEEE72B}" type="sibTrans" cxnId="{7B537740-6FE4-49AE-ABD0-8C66B5738960}">
      <dgm:prSet/>
      <dgm:spPr/>
      <dgm:t>
        <a:bodyPr/>
        <a:lstStyle/>
        <a:p>
          <a:endParaRPr lang="ru-RU"/>
        </a:p>
      </dgm:t>
    </dgm:pt>
    <dgm:pt modelId="{34A5E65D-38C1-4F21-B10E-58A63E7D0DE7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Субсидии</a:t>
          </a:r>
          <a:endParaRPr lang="ru-RU" dirty="0"/>
        </a:p>
      </dgm:t>
    </dgm:pt>
    <dgm:pt modelId="{375BA6A9-2CD8-4DF0-8B18-BC035B7EDD3D}" type="parTrans" cxnId="{D9DC72C4-FCE5-453D-9AD9-E396903E595E}">
      <dgm:prSet/>
      <dgm:spPr/>
      <dgm:t>
        <a:bodyPr/>
        <a:lstStyle/>
        <a:p>
          <a:endParaRPr lang="ru-RU"/>
        </a:p>
      </dgm:t>
    </dgm:pt>
    <dgm:pt modelId="{14327A83-5909-4194-9974-5FFA48BEC905}" type="sibTrans" cxnId="{D9DC72C4-FCE5-453D-9AD9-E396903E595E}">
      <dgm:prSet/>
      <dgm:spPr/>
      <dgm:t>
        <a:bodyPr/>
        <a:lstStyle/>
        <a:p>
          <a:endParaRPr lang="ru-RU"/>
        </a:p>
      </dgm:t>
    </dgm:pt>
    <dgm:pt modelId="{50B8152F-9B68-42D1-A9EE-B8DB42003FF2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Субвенции</a:t>
          </a:r>
          <a:endParaRPr lang="ru-RU" dirty="0"/>
        </a:p>
      </dgm:t>
    </dgm:pt>
    <dgm:pt modelId="{823E7988-B100-4253-BBE0-54D1073B5E49}" type="parTrans" cxnId="{9EB831C2-9D1A-4423-97E3-268F8B836FA8}">
      <dgm:prSet/>
      <dgm:spPr/>
      <dgm:t>
        <a:bodyPr/>
        <a:lstStyle/>
        <a:p>
          <a:endParaRPr lang="ru-RU"/>
        </a:p>
      </dgm:t>
    </dgm:pt>
    <dgm:pt modelId="{89698779-51E3-4823-8B85-20FC904E407C}" type="sibTrans" cxnId="{9EB831C2-9D1A-4423-97E3-268F8B836FA8}">
      <dgm:prSet/>
      <dgm:spPr/>
      <dgm:t>
        <a:bodyPr/>
        <a:lstStyle/>
        <a:p>
          <a:endParaRPr lang="ru-RU"/>
        </a:p>
      </dgm:t>
    </dgm:pt>
    <dgm:pt modelId="{8C92253D-5CFA-4BDF-B252-17FFABD819E6}">
      <dgm:prSet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 smtClean="0"/>
            <a:t>Иные межбюджетные трансферты</a:t>
          </a:r>
          <a:endParaRPr lang="ru-RU" dirty="0"/>
        </a:p>
      </dgm:t>
    </dgm:pt>
    <dgm:pt modelId="{FB42CCA0-F1FA-4C53-9EBC-02D61F72EA6F}" type="parTrans" cxnId="{05A7F2C6-0284-4DA4-8192-C9FD80DDF2F8}">
      <dgm:prSet/>
      <dgm:spPr/>
      <dgm:t>
        <a:bodyPr/>
        <a:lstStyle/>
        <a:p>
          <a:endParaRPr lang="ru-RU"/>
        </a:p>
      </dgm:t>
    </dgm:pt>
    <dgm:pt modelId="{E5A7A99E-2BDE-4059-9BEC-019DB89122E1}" type="sibTrans" cxnId="{05A7F2C6-0284-4DA4-8192-C9FD80DDF2F8}">
      <dgm:prSet/>
      <dgm:spPr/>
      <dgm:t>
        <a:bodyPr/>
        <a:lstStyle/>
        <a:p>
          <a:endParaRPr lang="ru-RU"/>
        </a:p>
      </dgm:t>
    </dgm:pt>
    <dgm:pt modelId="{E9D18616-BE2C-4EFB-BC79-3FE95C5EEDE4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00" dirty="0" smtClean="0"/>
            <a:t>ФЕДЕРАЛЬНЫЕ И ОБЛАСТНЫЕ</a:t>
          </a:r>
          <a:endParaRPr lang="ru-RU" sz="1000" dirty="0"/>
        </a:p>
      </dgm:t>
    </dgm:pt>
    <dgm:pt modelId="{5A66D93F-030F-4C06-8ACF-AC56DFAD813D}" type="parTrans" cxnId="{9B6627D9-5BFC-4D8B-B863-116716181471}">
      <dgm:prSet/>
      <dgm:spPr/>
      <dgm:t>
        <a:bodyPr/>
        <a:lstStyle/>
        <a:p>
          <a:endParaRPr lang="ru-RU"/>
        </a:p>
      </dgm:t>
    </dgm:pt>
    <dgm:pt modelId="{95648306-29D9-4AB1-A765-655539E5FF1A}" type="sibTrans" cxnId="{9B6627D9-5BFC-4D8B-B863-116716181471}">
      <dgm:prSet/>
      <dgm:spPr/>
      <dgm:t>
        <a:bodyPr/>
        <a:lstStyle/>
        <a:p>
          <a:endParaRPr lang="ru-RU"/>
        </a:p>
      </dgm:t>
    </dgm:pt>
    <dgm:pt modelId="{894BBDBC-37CB-4BDC-B05A-4B1563794719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00" dirty="0" smtClean="0"/>
            <a:t>Налог на доходы физических лиц</a:t>
          </a:r>
          <a:endParaRPr lang="ru-RU" sz="1000" dirty="0"/>
        </a:p>
      </dgm:t>
    </dgm:pt>
    <dgm:pt modelId="{8A77AA76-0CE0-47FB-BC4B-11AAE31095D4}" type="parTrans" cxnId="{B335273C-4D5F-49B0-84B4-1D4524190ADE}">
      <dgm:prSet/>
      <dgm:spPr/>
      <dgm:t>
        <a:bodyPr/>
        <a:lstStyle/>
        <a:p>
          <a:endParaRPr lang="ru-RU"/>
        </a:p>
      </dgm:t>
    </dgm:pt>
    <dgm:pt modelId="{862674C7-801C-484A-B3F3-9B5FD15903AD}" type="sibTrans" cxnId="{B335273C-4D5F-49B0-84B4-1D4524190ADE}">
      <dgm:prSet/>
      <dgm:spPr/>
      <dgm:t>
        <a:bodyPr/>
        <a:lstStyle/>
        <a:p>
          <a:endParaRPr lang="ru-RU"/>
        </a:p>
      </dgm:t>
    </dgm:pt>
    <dgm:pt modelId="{13FA54BC-C87C-4801-B42F-5BFE6975C306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00" dirty="0" smtClean="0"/>
            <a:t>Государственная пошлина</a:t>
          </a:r>
          <a:endParaRPr lang="ru-RU" sz="1000" dirty="0"/>
        </a:p>
      </dgm:t>
    </dgm:pt>
    <dgm:pt modelId="{ED036101-1836-4982-A721-7E20EC9CFA05}" type="parTrans" cxnId="{6B4E87C6-0214-43A6-A5DF-91C0DAC39DE5}">
      <dgm:prSet/>
      <dgm:spPr/>
      <dgm:t>
        <a:bodyPr/>
        <a:lstStyle/>
        <a:p>
          <a:endParaRPr lang="ru-RU"/>
        </a:p>
      </dgm:t>
    </dgm:pt>
    <dgm:pt modelId="{4BB993CE-F637-4E0E-888B-CDD221EF6B8E}" type="sibTrans" cxnId="{6B4E87C6-0214-43A6-A5DF-91C0DAC39DE5}">
      <dgm:prSet/>
      <dgm:spPr/>
      <dgm:t>
        <a:bodyPr/>
        <a:lstStyle/>
        <a:p>
          <a:endParaRPr lang="ru-RU"/>
        </a:p>
      </dgm:t>
    </dgm:pt>
    <dgm:pt modelId="{B8003A10-DFDA-415C-8578-07D7451917DE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00" dirty="0" smtClean="0"/>
            <a:t>МЕСТНЫЕ НАЛОГИ</a:t>
          </a:r>
          <a:endParaRPr lang="ru-RU" sz="1000" dirty="0"/>
        </a:p>
      </dgm:t>
    </dgm:pt>
    <dgm:pt modelId="{B9147B10-D4D2-4638-96EE-C73A44AB7D1D}" type="parTrans" cxnId="{6E6A8618-826C-4C07-A0C3-48787B05B89F}">
      <dgm:prSet/>
      <dgm:spPr/>
      <dgm:t>
        <a:bodyPr/>
        <a:lstStyle/>
        <a:p>
          <a:endParaRPr lang="ru-RU"/>
        </a:p>
      </dgm:t>
    </dgm:pt>
    <dgm:pt modelId="{80789F62-8EEC-447F-9711-64A967B08E31}" type="sibTrans" cxnId="{6E6A8618-826C-4C07-A0C3-48787B05B89F}">
      <dgm:prSet/>
      <dgm:spPr/>
      <dgm:t>
        <a:bodyPr/>
        <a:lstStyle/>
        <a:p>
          <a:endParaRPr lang="ru-RU"/>
        </a:p>
      </dgm:t>
    </dgm:pt>
    <dgm:pt modelId="{3D87C651-6432-4D6C-927F-BBE06FFD26B0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00" dirty="0" smtClean="0"/>
            <a:t>Налог на имущество физических лиц</a:t>
          </a:r>
          <a:endParaRPr lang="ru-RU" sz="1000" dirty="0"/>
        </a:p>
      </dgm:t>
    </dgm:pt>
    <dgm:pt modelId="{A952B8AB-23DC-4595-B9FB-F99FBFB349E3}" type="parTrans" cxnId="{830408DC-81D2-4759-8279-E270C884E11D}">
      <dgm:prSet/>
      <dgm:spPr/>
      <dgm:t>
        <a:bodyPr/>
        <a:lstStyle/>
        <a:p>
          <a:endParaRPr lang="ru-RU"/>
        </a:p>
      </dgm:t>
    </dgm:pt>
    <dgm:pt modelId="{116ADABB-7B40-4770-857C-656E876C6B19}" type="sibTrans" cxnId="{830408DC-81D2-4759-8279-E270C884E11D}">
      <dgm:prSet/>
      <dgm:spPr/>
      <dgm:t>
        <a:bodyPr/>
        <a:lstStyle/>
        <a:p>
          <a:endParaRPr lang="ru-RU"/>
        </a:p>
      </dgm:t>
    </dgm:pt>
    <dgm:pt modelId="{1170133F-C67F-4716-96F7-D809CCB5E0B1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000" dirty="0"/>
        </a:p>
      </dgm:t>
    </dgm:pt>
    <dgm:pt modelId="{D4429BFB-D5FF-48DB-9331-688411DC7212}" type="parTrans" cxnId="{82F1EC57-9F38-4B2D-A5EA-9CF1B8E1508E}">
      <dgm:prSet/>
      <dgm:spPr/>
      <dgm:t>
        <a:bodyPr/>
        <a:lstStyle/>
        <a:p>
          <a:endParaRPr lang="ru-RU"/>
        </a:p>
      </dgm:t>
    </dgm:pt>
    <dgm:pt modelId="{07AA023C-5B65-4032-88C6-908A19B66C97}" type="sibTrans" cxnId="{82F1EC57-9F38-4B2D-A5EA-9CF1B8E1508E}">
      <dgm:prSet/>
      <dgm:spPr/>
      <dgm:t>
        <a:bodyPr/>
        <a:lstStyle/>
        <a:p>
          <a:endParaRPr lang="ru-RU"/>
        </a:p>
      </dgm:t>
    </dgm:pt>
    <dgm:pt modelId="{E5A34CB8-5267-4E53-84E7-9D70D362B184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00" dirty="0" smtClean="0"/>
            <a:t>Земельный налог</a:t>
          </a:r>
          <a:endParaRPr lang="ru-RU" sz="1000" dirty="0"/>
        </a:p>
      </dgm:t>
    </dgm:pt>
    <dgm:pt modelId="{BD3A21C0-4549-4DF2-B5D7-980019E5B21B}" type="parTrans" cxnId="{7D028BA3-3C8A-450A-BA4F-45D3F0ED64E2}">
      <dgm:prSet/>
      <dgm:spPr/>
      <dgm:t>
        <a:bodyPr/>
        <a:lstStyle/>
        <a:p>
          <a:endParaRPr lang="ru-RU"/>
        </a:p>
      </dgm:t>
    </dgm:pt>
    <dgm:pt modelId="{1C269F93-253A-43CF-8B72-582A2D502828}" type="sibTrans" cxnId="{7D028BA3-3C8A-450A-BA4F-45D3F0ED64E2}">
      <dgm:prSet/>
      <dgm:spPr/>
      <dgm:t>
        <a:bodyPr/>
        <a:lstStyle/>
        <a:p>
          <a:endParaRPr lang="ru-RU"/>
        </a:p>
      </dgm:t>
    </dgm:pt>
    <dgm:pt modelId="{4B62CCD2-C567-42A5-AB0F-7B2173C10AE7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00" dirty="0" smtClean="0"/>
            <a:t>Акцизы</a:t>
          </a:r>
          <a:endParaRPr lang="ru-RU" sz="1000" dirty="0"/>
        </a:p>
      </dgm:t>
    </dgm:pt>
    <dgm:pt modelId="{F8102D93-F3ED-4148-8244-142EB62C5116}" type="parTrans" cxnId="{081A804D-2BC6-4686-8919-C2B52BB4D677}">
      <dgm:prSet/>
      <dgm:spPr/>
      <dgm:t>
        <a:bodyPr/>
        <a:lstStyle/>
        <a:p>
          <a:endParaRPr lang="ru-RU"/>
        </a:p>
      </dgm:t>
    </dgm:pt>
    <dgm:pt modelId="{F5E52C1E-DF68-495B-9FB3-1A2DFA563231}" type="sibTrans" cxnId="{081A804D-2BC6-4686-8919-C2B52BB4D677}">
      <dgm:prSet/>
      <dgm:spPr/>
      <dgm:t>
        <a:bodyPr/>
        <a:lstStyle/>
        <a:p>
          <a:endParaRPr lang="ru-RU"/>
        </a:p>
      </dgm:t>
    </dgm:pt>
    <dgm:pt modelId="{073F424F-E7D2-4CDA-8D0C-8D40DE200F54}" type="pres">
      <dgm:prSet presAssocID="{4C65EBC5-5FAC-430D-8F57-2B540A26BF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BA5B4B-A88A-47E7-B91C-750A1B80853A}" type="pres">
      <dgm:prSet presAssocID="{AEE59F33-E651-44E6-9C6B-AE8E9F6D2DD4}" presName="composite" presStyleCnt="0"/>
      <dgm:spPr/>
    </dgm:pt>
    <dgm:pt modelId="{E0DF9AFC-EDCD-43A4-B244-67FDBECEA9B9}" type="pres">
      <dgm:prSet presAssocID="{AEE59F33-E651-44E6-9C6B-AE8E9F6D2DD4}" presName="parTx" presStyleLbl="alignNode1" presStyleIdx="0" presStyleCnt="3" custLinFactNeighborX="-103" custLinFactNeighborY="60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31212-2CBA-4398-9D78-7608E7FE0E9E}" type="pres">
      <dgm:prSet presAssocID="{AEE59F33-E651-44E6-9C6B-AE8E9F6D2DD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F6B2F-8395-4D10-8FE2-93EB1A2FF3D1}" type="pres">
      <dgm:prSet presAssocID="{C4110C6E-DD80-495A-BD34-2320B78AC5CA}" presName="space" presStyleCnt="0"/>
      <dgm:spPr/>
    </dgm:pt>
    <dgm:pt modelId="{7FF6F433-5688-4BF1-AD76-DDC40EF6373B}" type="pres">
      <dgm:prSet presAssocID="{FDFE7A37-5319-4688-81D1-7DDAC1BE8605}" presName="composite" presStyleCnt="0"/>
      <dgm:spPr/>
    </dgm:pt>
    <dgm:pt modelId="{CB19F2AA-9C97-4A1A-BD3D-74AA927DC634}" type="pres">
      <dgm:prSet presAssocID="{FDFE7A37-5319-4688-81D1-7DDAC1BE860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B6626-A28B-4B96-86AF-FDF70B8A52F4}" type="pres">
      <dgm:prSet presAssocID="{FDFE7A37-5319-4688-81D1-7DDAC1BE860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8DF81-B646-4BB5-8A3C-A21FF0754D59}" type="pres">
      <dgm:prSet presAssocID="{CE1E6399-E462-4B74-B0EE-3B09820362E1}" presName="space" presStyleCnt="0"/>
      <dgm:spPr/>
    </dgm:pt>
    <dgm:pt modelId="{6BD069C5-24BD-4DC5-9C9C-1A47B8F01CCE}" type="pres">
      <dgm:prSet presAssocID="{8AF330C5-A7D6-4C4D-B690-888A5FE3095E}" presName="composite" presStyleCnt="0"/>
      <dgm:spPr/>
    </dgm:pt>
    <dgm:pt modelId="{64CCD1DA-A084-4859-BA7C-CCF21418FF99}" type="pres">
      <dgm:prSet presAssocID="{8AF330C5-A7D6-4C4D-B690-888A5FE3095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DDD62-5D20-4E32-AB67-1CF57CD2CA48}" type="pres">
      <dgm:prSet presAssocID="{8AF330C5-A7D6-4C4D-B690-888A5FE3095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B048F0-C2C4-4176-93C0-F3ED89DB6B2E}" srcId="{FDFE7A37-5319-4688-81D1-7DDAC1BE8605}" destId="{6C3DB9A5-9C5D-49FB-A413-39F55836B913}" srcOrd="2" destOrd="0" parTransId="{70057629-8667-41E7-AABD-B5F78F6500F4}" sibTransId="{6D5B3CE5-B68F-4184-AB07-6600F975F43E}"/>
    <dgm:cxn modelId="{D07C7091-4343-4595-AE6F-D49482B0033B}" type="presOf" srcId="{8C92253D-5CFA-4BDF-B252-17FFABD819E6}" destId="{C17DDD62-5D20-4E32-AB67-1CF57CD2CA48}" srcOrd="0" destOrd="3" presId="urn:microsoft.com/office/officeart/2005/8/layout/hList1"/>
    <dgm:cxn modelId="{F8D86745-3028-43D0-931E-74FD8637EE69}" srcId="{4C65EBC5-5FAC-430D-8F57-2B540A26BF6F}" destId="{8AF330C5-A7D6-4C4D-B690-888A5FE3095E}" srcOrd="2" destOrd="0" parTransId="{E938C96B-7BC0-40B3-BA00-7DB0E8BB8E36}" sibTransId="{B90651F1-F68C-4939-AAE9-BF2D50897EC5}"/>
    <dgm:cxn modelId="{AE727294-B752-4152-855C-8157C8056EC6}" type="presOf" srcId="{4C65EBC5-5FAC-430D-8F57-2B540A26BF6F}" destId="{073F424F-E7D2-4CDA-8D0C-8D40DE200F54}" srcOrd="0" destOrd="0" presId="urn:microsoft.com/office/officeart/2005/8/layout/hList1"/>
    <dgm:cxn modelId="{41394773-C1A7-4DE3-A62A-2921844F3E3A}" type="presOf" srcId="{AEE59F33-E651-44E6-9C6B-AE8E9F6D2DD4}" destId="{E0DF9AFC-EDCD-43A4-B244-67FDBECEA9B9}" srcOrd="0" destOrd="0" presId="urn:microsoft.com/office/officeart/2005/8/layout/hList1"/>
    <dgm:cxn modelId="{830408DC-81D2-4759-8279-E270C884E11D}" srcId="{AEE59F33-E651-44E6-9C6B-AE8E9F6D2DD4}" destId="{3D87C651-6432-4D6C-927F-BBE06FFD26B0}" srcOrd="5" destOrd="0" parTransId="{A952B8AB-23DC-4595-B9FB-F99FBFB349E3}" sibTransId="{116ADABB-7B40-4770-857C-656E876C6B19}"/>
    <dgm:cxn modelId="{71B5623A-FDD8-47DE-8EA2-825471560E9B}" type="presOf" srcId="{4B62CCD2-C567-42A5-AB0F-7B2173C10AE7}" destId="{B0331212-2CBA-4398-9D78-7608E7FE0E9E}" srcOrd="0" destOrd="7" presId="urn:microsoft.com/office/officeart/2005/8/layout/hList1"/>
    <dgm:cxn modelId="{9612C265-48F6-476F-99F0-2E4AEEDDC28F}" type="presOf" srcId="{894BBDBC-37CB-4BDC-B05A-4B1563794719}" destId="{B0331212-2CBA-4398-9D78-7608E7FE0E9E}" srcOrd="0" destOrd="1" presId="urn:microsoft.com/office/officeart/2005/8/layout/hList1"/>
    <dgm:cxn modelId="{AFE27E1D-CC31-4A33-93E6-BC83D570EB36}" type="presOf" srcId="{3D87C651-6432-4D6C-927F-BBE06FFD26B0}" destId="{B0331212-2CBA-4398-9D78-7608E7FE0E9E}" srcOrd="0" destOrd="5" presId="urn:microsoft.com/office/officeart/2005/8/layout/hList1"/>
    <dgm:cxn modelId="{9216C1E0-FC0B-44A6-8FFB-CFA37FFE02FD}" type="presOf" srcId="{E5A34CB8-5267-4E53-84E7-9D70D362B184}" destId="{B0331212-2CBA-4398-9D78-7608E7FE0E9E}" srcOrd="0" destOrd="6" presId="urn:microsoft.com/office/officeart/2005/8/layout/hList1"/>
    <dgm:cxn modelId="{306F5612-75F8-431A-BF2F-6197A8BF8FDD}" srcId="{4C65EBC5-5FAC-430D-8F57-2B540A26BF6F}" destId="{FDFE7A37-5319-4688-81D1-7DDAC1BE8605}" srcOrd="1" destOrd="0" parTransId="{ABAD4380-D1DA-410B-B6E7-69A1094822FC}" sibTransId="{CE1E6399-E462-4B74-B0EE-3B09820362E1}"/>
    <dgm:cxn modelId="{081A804D-2BC6-4686-8919-C2B52BB4D677}" srcId="{AEE59F33-E651-44E6-9C6B-AE8E9F6D2DD4}" destId="{4B62CCD2-C567-42A5-AB0F-7B2173C10AE7}" srcOrd="7" destOrd="0" parTransId="{F8102D93-F3ED-4148-8244-142EB62C5116}" sibTransId="{F5E52C1E-DF68-495B-9FB3-1A2DFA563231}"/>
    <dgm:cxn modelId="{028D2F9B-2640-41F4-83AE-34FB704FBD57}" type="presOf" srcId="{9C82491A-7C67-4DA7-873C-A5549C553FD5}" destId="{0F8B6626-A28B-4B96-86AF-FDF70B8A52F4}" srcOrd="0" destOrd="0" presId="urn:microsoft.com/office/officeart/2005/8/layout/hList1"/>
    <dgm:cxn modelId="{6B4E87C6-0214-43A6-A5DF-91C0DAC39DE5}" srcId="{AEE59F33-E651-44E6-9C6B-AE8E9F6D2DD4}" destId="{13FA54BC-C87C-4801-B42F-5BFE6975C306}" srcOrd="3" destOrd="0" parTransId="{ED036101-1836-4982-A721-7E20EC9CFA05}" sibTransId="{4BB993CE-F637-4E0E-888B-CDD221EF6B8E}"/>
    <dgm:cxn modelId="{9EB831C2-9D1A-4423-97E3-268F8B836FA8}" srcId="{8AF330C5-A7D6-4C4D-B690-888A5FE3095E}" destId="{50B8152F-9B68-42D1-A9EE-B8DB42003FF2}" srcOrd="2" destOrd="0" parTransId="{823E7988-B100-4253-BBE0-54D1073B5E49}" sibTransId="{89698779-51E3-4823-8B85-20FC904E407C}"/>
    <dgm:cxn modelId="{881B2FFF-FCF0-4DCE-B7CB-ED337B5E4A23}" srcId="{4C65EBC5-5FAC-430D-8F57-2B540A26BF6F}" destId="{AEE59F33-E651-44E6-9C6B-AE8E9F6D2DD4}" srcOrd="0" destOrd="0" parTransId="{CCA01C70-D2FD-4C0D-9EC6-58D39B9CBBCE}" sibTransId="{C4110C6E-DD80-495A-BD34-2320B78AC5CA}"/>
    <dgm:cxn modelId="{3538EE25-4F23-4AA3-9A85-5578C9735DAD}" srcId="{FDFE7A37-5319-4688-81D1-7DDAC1BE8605}" destId="{64481049-1497-4AA4-B341-2CF40069CE7A}" srcOrd="3" destOrd="0" parTransId="{4CCE0FC1-A401-4D3A-8DAE-1AC3AB959D14}" sibTransId="{AF1A5C32-6EFE-46E7-98E1-2C47D7C6A80A}"/>
    <dgm:cxn modelId="{1EA1A16C-E80C-4F50-A0A6-DC05ED38A23E}" type="presOf" srcId="{64481049-1497-4AA4-B341-2CF40069CE7A}" destId="{0F8B6626-A28B-4B96-86AF-FDF70B8A52F4}" srcOrd="0" destOrd="3" presId="urn:microsoft.com/office/officeart/2005/8/layout/hList1"/>
    <dgm:cxn modelId="{C4C418F3-003B-445A-B1F1-411C22C09DCB}" type="presOf" srcId="{1F084303-74BC-473F-B69F-C0052633A6BD}" destId="{B0331212-2CBA-4398-9D78-7608E7FE0E9E}" srcOrd="0" destOrd="2" presId="urn:microsoft.com/office/officeart/2005/8/layout/hList1"/>
    <dgm:cxn modelId="{D9DC72C4-FCE5-453D-9AD9-E396903E595E}" srcId="{8AF330C5-A7D6-4C4D-B690-888A5FE3095E}" destId="{34A5E65D-38C1-4F21-B10E-58A63E7D0DE7}" srcOrd="1" destOrd="0" parTransId="{375BA6A9-2CD8-4DF0-8B18-BC035B7EDD3D}" sibTransId="{14327A83-5909-4194-9974-5FFA48BEC905}"/>
    <dgm:cxn modelId="{D5EC8467-5EAA-4063-ACA2-77B96F2E1CE1}" type="presOf" srcId="{8AF330C5-A7D6-4C4D-B690-888A5FE3095E}" destId="{64CCD1DA-A084-4859-BA7C-CCF21418FF99}" srcOrd="0" destOrd="0" presId="urn:microsoft.com/office/officeart/2005/8/layout/hList1"/>
    <dgm:cxn modelId="{FC940F58-A325-4F4D-9C04-D8086BB0B048}" type="presOf" srcId="{50B8152F-9B68-42D1-A9EE-B8DB42003FF2}" destId="{C17DDD62-5D20-4E32-AB67-1CF57CD2CA48}" srcOrd="0" destOrd="2" presId="urn:microsoft.com/office/officeart/2005/8/layout/hList1"/>
    <dgm:cxn modelId="{0C65B07F-844D-45F8-8D63-A5FD3AC9D80F}" type="presOf" srcId="{34A5E65D-38C1-4F21-B10E-58A63E7D0DE7}" destId="{C17DDD62-5D20-4E32-AB67-1CF57CD2CA48}" srcOrd="0" destOrd="1" presId="urn:microsoft.com/office/officeart/2005/8/layout/hList1"/>
    <dgm:cxn modelId="{336C6621-40A6-4368-8A54-63D8A5E62696}" type="presOf" srcId="{6C3DB9A5-9C5D-49FB-A413-39F55836B913}" destId="{0F8B6626-A28B-4B96-86AF-FDF70B8A52F4}" srcOrd="0" destOrd="2" presId="urn:microsoft.com/office/officeart/2005/8/layout/hList1"/>
    <dgm:cxn modelId="{05A7F2C6-0284-4DA4-8192-C9FD80DDF2F8}" srcId="{8AF330C5-A7D6-4C4D-B690-888A5FE3095E}" destId="{8C92253D-5CFA-4BDF-B252-17FFABD819E6}" srcOrd="3" destOrd="0" parTransId="{FB42CCA0-F1FA-4C53-9EBC-02D61F72EA6F}" sibTransId="{E5A7A99E-2BDE-4059-9BEC-019DB89122E1}"/>
    <dgm:cxn modelId="{82F1EC57-9F38-4B2D-A5EA-9CF1B8E1508E}" srcId="{AEE59F33-E651-44E6-9C6B-AE8E9F6D2DD4}" destId="{1170133F-C67F-4716-96F7-D809CCB5E0B1}" srcOrd="8" destOrd="0" parTransId="{D4429BFB-D5FF-48DB-9331-688411DC7212}" sibTransId="{07AA023C-5B65-4032-88C6-908A19B66C97}"/>
    <dgm:cxn modelId="{F2B4C96F-0346-4DA9-839A-1F506B00C305}" srcId="{FDFE7A37-5319-4688-81D1-7DDAC1BE8605}" destId="{9C82491A-7C67-4DA7-873C-A5549C553FD5}" srcOrd="0" destOrd="0" parTransId="{B893F737-4DBA-4DD7-8B29-56212DD523E5}" sibTransId="{8A8F7C92-3A81-4C2A-833A-43A6AE846662}"/>
    <dgm:cxn modelId="{5DA40195-22C4-4A83-8192-081C0FF838F9}" type="presOf" srcId="{5436EBC1-B8C6-4CD8-8E5A-5A791DB09E50}" destId="{C17DDD62-5D20-4E32-AB67-1CF57CD2CA48}" srcOrd="0" destOrd="0" presId="urn:microsoft.com/office/officeart/2005/8/layout/hList1"/>
    <dgm:cxn modelId="{9B6627D9-5BFC-4D8B-B863-116716181471}" srcId="{AEE59F33-E651-44E6-9C6B-AE8E9F6D2DD4}" destId="{E9D18616-BE2C-4EFB-BC79-3FE95C5EEDE4}" srcOrd="0" destOrd="0" parTransId="{5A66D93F-030F-4C06-8ACF-AC56DFAD813D}" sibTransId="{95648306-29D9-4AB1-A765-655539E5FF1A}"/>
    <dgm:cxn modelId="{C1DCFC4C-5279-48A7-A0B8-F551C707B881}" srcId="{AEE59F33-E651-44E6-9C6B-AE8E9F6D2DD4}" destId="{1F084303-74BC-473F-B69F-C0052633A6BD}" srcOrd="2" destOrd="0" parTransId="{76DE30B3-6797-410E-B2D1-2C38C870531E}" sibTransId="{FA4B6503-A89B-490F-A4F8-68DAFF23F07A}"/>
    <dgm:cxn modelId="{7D028BA3-3C8A-450A-BA4F-45D3F0ED64E2}" srcId="{AEE59F33-E651-44E6-9C6B-AE8E9F6D2DD4}" destId="{E5A34CB8-5267-4E53-84E7-9D70D362B184}" srcOrd="6" destOrd="0" parTransId="{BD3A21C0-4549-4DF2-B5D7-980019E5B21B}" sibTransId="{1C269F93-253A-43CF-8B72-582A2D502828}"/>
    <dgm:cxn modelId="{AAE154B3-B5F4-49AE-8BF3-43F3BBECB2C2}" type="presOf" srcId="{1170133F-C67F-4716-96F7-D809CCB5E0B1}" destId="{B0331212-2CBA-4398-9D78-7608E7FE0E9E}" srcOrd="0" destOrd="8" presId="urn:microsoft.com/office/officeart/2005/8/layout/hList1"/>
    <dgm:cxn modelId="{4D6C3E7E-55B4-455D-93C8-40AFFE96E94F}" type="presOf" srcId="{360B4FF7-351A-4538-8606-6A849C867644}" destId="{0F8B6626-A28B-4B96-86AF-FDF70B8A52F4}" srcOrd="0" destOrd="1" presId="urn:microsoft.com/office/officeart/2005/8/layout/hList1"/>
    <dgm:cxn modelId="{38177FE2-3CF7-48EC-B674-39C80EE1D638}" srcId="{FDFE7A37-5319-4688-81D1-7DDAC1BE8605}" destId="{360B4FF7-351A-4538-8606-6A849C867644}" srcOrd="1" destOrd="0" parTransId="{16D80DA0-92B3-4913-84DB-18EC6064FF41}" sibTransId="{474416D7-F37D-421A-8FD2-EAD6BCD0C8E1}"/>
    <dgm:cxn modelId="{6E6A8618-826C-4C07-A0C3-48787B05B89F}" srcId="{AEE59F33-E651-44E6-9C6B-AE8E9F6D2DD4}" destId="{B8003A10-DFDA-415C-8578-07D7451917DE}" srcOrd="4" destOrd="0" parTransId="{B9147B10-D4D2-4638-96EE-C73A44AB7D1D}" sibTransId="{80789F62-8EEC-447F-9711-64A967B08E31}"/>
    <dgm:cxn modelId="{ED77B269-B829-4024-8368-1F8607442836}" type="presOf" srcId="{B8003A10-DFDA-415C-8578-07D7451917DE}" destId="{B0331212-2CBA-4398-9D78-7608E7FE0E9E}" srcOrd="0" destOrd="4" presId="urn:microsoft.com/office/officeart/2005/8/layout/hList1"/>
    <dgm:cxn modelId="{D4A30E1A-D68C-4F42-87E2-00EBE5430B74}" type="presOf" srcId="{13FA54BC-C87C-4801-B42F-5BFE6975C306}" destId="{B0331212-2CBA-4398-9D78-7608E7FE0E9E}" srcOrd="0" destOrd="3" presId="urn:microsoft.com/office/officeart/2005/8/layout/hList1"/>
    <dgm:cxn modelId="{B335273C-4D5F-49B0-84B4-1D4524190ADE}" srcId="{AEE59F33-E651-44E6-9C6B-AE8E9F6D2DD4}" destId="{894BBDBC-37CB-4BDC-B05A-4B1563794719}" srcOrd="1" destOrd="0" parTransId="{8A77AA76-0CE0-47FB-BC4B-11AAE31095D4}" sibTransId="{862674C7-801C-484A-B3F3-9B5FD15903AD}"/>
    <dgm:cxn modelId="{7B537740-6FE4-49AE-ABD0-8C66B5738960}" srcId="{8AF330C5-A7D6-4C4D-B690-888A5FE3095E}" destId="{5436EBC1-B8C6-4CD8-8E5A-5A791DB09E50}" srcOrd="0" destOrd="0" parTransId="{D6CA2291-852D-4F2B-A9B3-1FB3A26ED04B}" sibTransId="{1F8FB4E6-2DF6-421E-A03D-5451DCEEE72B}"/>
    <dgm:cxn modelId="{00883243-ECF0-421A-972A-54E78897ADC7}" type="presOf" srcId="{FDFE7A37-5319-4688-81D1-7DDAC1BE8605}" destId="{CB19F2AA-9C97-4A1A-BD3D-74AA927DC634}" srcOrd="0" destOrd="0" presId="urn:microsoft.com/office/officeart/2005/8/layout/hList1"/>
    <dgm:cxn modelId="{F38DBE20-BAC0-4BDA-9FEB-F2D5AB529ADB}" type="presOf" srcId="{E9D18616-BE2C-4EFB-BC79-3FE95C5EEDE4}" destId="{B0331212-2CBA-4398-9D78-7608E7FE0E9E}" srcOrd="0" destOrd="0" presId="urn:microsoft.com/office/officeart/2005/8/layout/hList1"/>
    <dgm:cxn modelId="{DB15846B-FFC3-4957-A072-9751AF9E832B}" type="presParOf" srcId="{073F424F-E7D2-4CDA-8D0C-8D40DE200F54}" destId="{62BA5B4B-A88A-47E7-B91C-750A1B80853A}" srcOrd="0" destOrd="0" presId="urn:microsoft.com/office/officeart/2005/8/layout/hList1"/>
    <dgm:cxn modelId="{D1D62FE2-09D9-4C4F-95B0-0974BCC81F2D}" type="presParOf" srcId="{62BA5B4B-A88A-47E7-B91C-750A1B80853A}" destId="{E0DF9AFC-EDCD-43A4-B244-67FDBECEA9B9}" srcOrd="0" destOrd="0" presId="urn:microsoft.com/office/officeart/2005/8/layout/hList1"/>
    <dgm:cxn modelId="{669DCC76-F42C-4AC1-AF20-7FC19AE20C1E}" type="presParOf" srcId="{62BA5B4B-A88A-47E7-B91C-750A1B80853A}" destId="{B0331212-2CBA-4398-9D78-7608E7FE0E9E}" srcOrd="1" destOrd="0" presId="urn:microsoft.com/office/officeart/2005/8/layout/hList1"/>
    <dgm:cxn modelId="{5651C664-B49B-4962-AEDB-B675A1540BBD}" type="presParOf" srcId="{073F424F-E7D2-4CDA-8D0C-8D40DE200F54}" destId="{DF7F6B2F-8395-4D10-8FE2-93EB1A2FF3D1}" srcOrd="1" destOrd="0" presId="urn:microsoft.com/office/officeart/2005/8/layout/hList1"/>
    <dgm:cxn modelId="{86DEFE5A-4516-45CF-8E29-B5BFCC0E4350}" type="presParOf" srcId="{073F424F-E7D2-4CDA-8D0C-8D40DE200F54}" destId="{7FF6F433-5688-4BF1-AD76-DDC40EF6373B}" srcOrd="2" destOrd="0" presId="urn:microsoft.com/office/officeart/2005/8/layout/hList1"/>
    <dgm:cxn modelId="{64A63689-C949-45F1-B759-564CDCFC6EAA}" type="presParOf" srcId="{7FF6F433-5688-4BF1-AD76-DDC40EF6373B}" destId="{CB19F2AA-9C97-4A1A-BD3D-74AA927DC634}" srcOrd="0" destOrd="0" presId="urn:microsoft.com/office/officeart/2005/8/layout/hList1"/>
    <dgm:cxn modelId="{BCD6876D-14A2-415D-837D-EF2A46811B46}" type="presParOf" srcId="{7FF6F433-5688-4BF1-AD76-DDC40EF6373B}" destId="{0F8B6626-A28B-4B96-86AF-FDF70B8A52F4}" srcOrd="1" destOrd="0" presId="urn:microsoft.com/office/officeart/2005/8/layout/hList1"/>
    <dgm:cxn modelId="{D8C8836C-09AE-4938-B13E-2A49AB200904}" type="presParOf" srcId="{073F424F-E7D2-4CDA-8D0C-8D40DE200F54}" destId="{B158DF81-B646-4BB5-8A3C-A21FF0754D59}" srcOrd="3" destOrd="0" presId="urn:microsoft.com/office/officeart/2005/8/layout/hList1"/>
    <dgm:cxn modelId="{D3C16A83-659C-4779-A4A9-774C216D468A}" type="presParOf" srcId="{073F424F-E7D2-4CDA-8D0C-8D40DE200F54}" destId="{6BD069C5-24BD-4DC5-9C9C-1A47B8F01CCE}" srcOrd="4" destOrd="0" presId="urn:microsoft.com/office/officeart/2005/8/layout/hList1"/>
    <dgm:cxn modelId="{21B9B6F7-9BD5-4547-9953-A44473F7B5EE}" type="presParOf" srcId="{6BD069C5-24BD-4DC5-9C9C-1A47B8F01CCE}" destId="{64CCD1DA-A084-4859-BA7C-CCF21418FF99}" srcOrd="0" destOrd="0" presId="urn:microsoft.com/office/officeart/2005/8/layout/hList1"/>
    <dgm:cxn modelId="{C2300FC1-F595-41D9-8876-AEA954DDB1C9}" type="presParOf" srcId="{6BD069C5-24BD-4DC5-9C9C-1A47B8F01CCE}" destId="{C17DDD62-5D20-4E32-AB67-1CF57CD2CA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34D174-4E8C-42FA-9BB5-7D5280F837B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60F73C-128A-4EBE-AA9D-A918F639F822}">
      <dgm:prSet phldrT="[Текст]" custT="1"/>
      <dgm:spPr/>
      <dgm:t>
        <a:bodyPr/>
        <a:lstStyle/>
        <a:p>
          <a:r>
            <a:rPr lang="ru-RU" sz="1050" dirty="0" smtClean="0"/>
            <a:t>Социальная направленность</a:t>
          </a:r>
          <a:endParaRPr lang="ru-RU" sz="1050" dirty="0"/>
        </a:p>
      </dgm:t>
    </dgm:pt>
    <dgm:pt modelId="{29DC6EBE-72E8-4C0B-94D6-2513DA58F370}" type="parTrans" cxnId="{389C4A86-2507-45EC-854F-F54504C9A596}">
      <dgm:prSet/>
      <dgm:spPr/>
      <dgm:t>
        <a:bodyPr/>
        <a:lstStyle/>
        <a:p>
          <a:endParaRPr lang="ru-RU"/>
        </a:p>
      </dgm:t>
    </dgm:pt>
    <dgm:pt modelId="{E0507B05-D5C2-4B90-BFC6-7B9DB33C270B}" type="sibTrans" cxnId="{389C4A86-2507-45EC-854F-F54504C9A596}">
      <dgm:prSet/>
      <dgm:spPr/>
      <dgm:t>
        <a:bodyPr/>
        <a:lstStyle/>
        <a:p>
          <a:endParaRPr lang="ru-RU"/>
        </a:p>
      </dgm:t>
    </dgm:pt>
    <dgm:pt modelId="{E6D79324-2CEC-40ED-BAE5-7B3AEE5ACBD4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50" dirty="0" smtClean="0"/>
            <a:t>Образование</a:t>
          </a:r>
          <a:endParaRPr lang="ru-RU" sz="1050" dirty="0"/>
        </a:p>
      </dgm:t>
    </dgm:pt>
    <dgm:pt modelId="{BB93D261-3F82-423D-8F02-6C6BE4FBCA27}" type="parTrans" cxnId="{DD23D18A-9EDF-4F22-B983-96D5AE93C0A4}">
      <dgm:prSet/>
      <dgm:spPr/>
      <dgm:t>
        <a:bodyPr/>
        <a:lstStyle/>
        <a:p>
          <a:endParaRPr lang="ru-RU"/>
        </a:p>
      </dgm:t>
    </dgm:pt>
    <dgm:pt modelId="{0B04772C-C870-41A4-8BD3-E20E70F3DC35}" type="sibTrans" cxnId="{DD23D18A-9EDF-4F22-B983-96D5AE93C0A4}">
      <dgm:prSet/>
      <dgm:spPr/>
      <dgm:t>
        <a:bodyPr/>
        <a:lstStyle/>
        <a:p>
          <a:endParaRPr lang="ru-RU"/>
        </a:p>
      </dgm:t>
    </dgm:pt>
    <dgm:pt modelId="{9E5114B9-745E-44F3-A0F3-9334578FBE3B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50" dirty="0" smtClean="0"/>
            <a:t>Культура</a:t>
          </a:r>
          <a:endParaRPr lang="ru-RU" sz="1050" dirty="0"/>
        </a:p>
      </dgm:t>
    </dgm:pt>
    <dgm:pt modelId="{CDAC6D55-B21F-44AA-BA52-28526345C1E4}" type="parTrans" cxnId="{7EFE31D1-DEAA-4D07-B6BC-990FAFBCABC4}">
      <dgm:prSet/>
      <dgm:spPr/>
      <dgm:t>
        <a:bodyPr/>
        <a:lstStyle/>
        <a:p>
          <a:endParaRPr lang="ru-RU"/>
        </a:p>
      </dgm:t>
    </dgm:pt>
    <dgm:pt modelId="{C1CB3A2B-B9AA-42CA-9A7E-8DB7A2A6D5ED}" type="sibTrans" cxnId="{7EFE31D1-DEAA-4D07-B6BC-990FAFBCABC4}">
      <dgm:prSet/>
      <dgm:spPr/>
      <dgm:t>
        <a:bodyPr/>
        <a:lstStyle/>
        <a:p>
          <a:endParaRPr lang="ru-RU"/>
        </a:p>
      </dgm:t>
    </dgm:pt>
    <dgm:pt modelId="{4F8115AC-0FF7-4E00-98AF-78894FF189F2}">
      <dgm:prSet phldrT="[Текст]" custT="1"/>
      <dgm:spPr/>
      <dgm:t>
        <a:bodyPr/>
        <a:lstStyle/>
        <a:p>
          <a:r>
            <a:rPr lang="ru-RU" sz="1050" dirty="0" smtClean="0"/>
            <a:t>Экономическая направленность</a:t>
          </a:r>
        </a:p>
      </dgm:t>
    </dgm:pt>
    <dgm:pt modelId="{553868FA-9F49-4FCD-BEB7-82F1AAAD3DD3}" type="parTrans" cxnId="{82BE9D6E-4F77-4FB0-AF73-21DEDE28B3BB}">
      <dgm:prSet/>
      <dgm:spPr/>
      <dgm:t>
        <a:bodyPr/>
        <a:lstStyle/>
        <a:p>
          <a:endParaRPr lang="ru-RU"/>
        </a:p>
      </dgm:t>
    </dgm:pt>
    <dgm:pt modelId="{D547B7B9-1DAA-4FE9-9602-B19061D1E94F}" type="sibTrans" cxnId="{82BE9D6E-4F77-4FB0-AF73-21DEDE28B3BB}">
      <dgm:prSet/>
      <dgm:spPr/>
      <dgm:t>
        <a:bodyPr/>
        <a:lstStyle/>
        <a:p>
          <a:endParaRPr lang="ru-RU"/>
        </a:p>
      </dgm:t>
    </dgm:pt>
    <dgm:pt modelId="{441007A7-83CD-4E1A-8D40-C21494D42DCC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050" dirty="0"/>
        </a:p>
      </dgm:t>
    </dgm:pt>
    <dgm:pt modelId="{596F6623-F35E-466A-B6F4-33A8949918D3}" type="parTrans" cxnId="{971AEEF9-6419-423B-9C3C-B852C5E58D14}">
      <dgm:prSet/>
      <dgm:spPr/>
      <dgm:t>
        <a:bodyPr/>
        <a:lstStyle/>
        <a:p>
          <a:endParaRPr lang="ru-RU"/>
        </a:p>
      </dgm:t>
    </dgm:pt>
    <dgm:pt modelId="{9008B0DA-1694-4D07-BE16-D24E9F201890}" type="sibTrans" cxnId="{971AEEF9-6419-423B-9C3C-B852C5E58D14}">
      <dgm:prSet/>
      <dgm:spPr/>
      <dgm:t>
        <a:bodyPr/>
        <a:lstStyle/>
        <a:p>
          <a:endParaRPr lang="ru-RU"/>
        </a:p>
      </dgm:t>
    </dgm:pt>
    <dgm:pt modelId="{7B530F00-A240-40E0-B343-B6B8F290F385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50" dirty="0" smtClean="0"/>
            <a:t>Социальная политика</a:t>
          </a:r>
          <a:endParaRPr lang="ru-RU" sz="1050" dirty="0"/>
        </a:p>
      </dgm:t>
    </dgm:pt>
    <dgm:pt modelId="{AC91B071-E294-40F7-9B3D-7A3FBB9D6510}" type="parTrans" cxnId="{8993905C-1753-4CE0-B643-CB787A02AED5}">
      <dgm:prSet/>
      <dgm:spPr/>
      <dgm:t>
        <a:bodyPr/>
        <a:lstStyle/>
        <a:p>
          <a:endParaRPr lang="ru-RU"/>
        </a:p>
      </dgm:t>
    </dgm:pt>
    <dgm:pt modelId="{917C3F45-1FAA-4A40-9ACE-27C697E3113C}" type="sibTrans" cxnId="{8993905C-1753-4CE0-B643-CB787A02AED5}">
      <dgm:prSet/>
      <dgm:spPr/>
      <dgm:t>
        <a:bodyPr/>
        <a:lstStyle/>
        <a:p>
          <a:endParaRPr lang="ru-RU"/>
        </a:p>
      </dgm:t>
    </dgm:pt>
    <dgm:pt modelId="{B2F2D889-53E8-4485-A756-B0926437407C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50" dirty="0" smtClean="0"/>
            <a:t>Физическая культура и спорт</a:t>
          </a:r>
          <a:endParaRPr lang="ru-RU" sz="1050" dirty="0"/>
        </a:p>
      </dgm:t>
    </dgm:pt>
    <dgm:pt modelId="{D4F4770D-82C6-4F0D-8749-C5C4740B1941}" type="parTrans" cxnId="{93D8D1D2-AE52-455D-B166-0A2A8BE9EF2E}">
      <dgm:prSet/>
      <dgm:spPr/>
      <dgm:t>
        <a:bodyPr/>
        <a:lstStyle/>
        <a:p>
          <a:endParaRPr lang="ru-RU"/>
        </a:p>
      </dgm:t>
    </dgm:pt>
    <dgm:pt modelId="{A5F64DDC-31BF-4078-BA3E-B49B3391AEEB}" type="sibTrans" cxnId="{93D8D1D2-AE52-455D-B166-0A2A8BE9EF2E}">
      <dgm:prSet/>
      <dgm:spPr/>
      <dgm:t>
        <a:bodyPr/>
        <a:lstStyle/>
        <a:p>
          <a:endParaRPr lang="ru-RU"/>
        </a:p>
      </dgm:t>
    </dgm:pt>
    <dgm:pt modelId="{3992F208-6657-42C1-A5C7-8682F565B26C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200" dirty="0" smtClean="0"/>
            <a:t>Жилищно-коммунальное хозяйство</a:t>
          </a:r>
          <a:endParaRPr lang="ru-RU" sz="1200" dirty="0"/>
        </a:p>
      </dgm:t>
    </dgm:pt>
    <dgm:pt modelId="{92857273-E41E-465E-B4A1-60E85014E8F7}" type="parTrans" cxnId="{D1E831C7-D244-474A-B9EA-9822849FE84C}">
      <dgm:prSet/>
      <dgm:spPr/>
      <dgm:t>
        <a:bodyPr/>
        <a:lstStyle/>
        <a:p>
          <a:endParaRPr lang="ru-RU"/>
        </a:p>
      </dgm:t>
    </dgm:pt>
    <dgm:pt modelId="{35688C34-CD1E-41E1-8E54-1898346BB7B0}" type="sibTrans" cxnId="{D1E831C7-D244-474A-B9EA-9822849FE84C}">
      <dgm:prSet/>
      <dgm:spPr/>
      <dgm:t>
        <a:bodyPr/>
        <a:lstStyle/>
        <a:p>
          <a:endParaRPr lang="ru-RU"/>
        </a:p>
      </dgm:t>
    </dgm:pt>
    <dgm:pt modelId="{5AE9067C-F74D-42B0-BD4F-4A6E22388A26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200" dirty="0" smtClean="0"/>
            <a:t>Благоустройство</a:t>
          </a:r>
          <a:endParaRPr lang="ru-RU" sz="1200" dirty="0"/>
        </a:p>
      </dgm:t>
    </dgm:pt>
    <dgm:pt modelId="{BD9AA9C2-9198-4CD0-B8DC-11123123DF38}" type="parTrans" cxnId="{E991E544-17DA-45C1-95D3-7B70CC72990F}">
      <dgm:prSet/>
      <dgm:spPr/>
      <dgm:t>
        <a:bodyPr/>
        <a:lstStyle/>
        <a:p>
          <a:endParaRPr lang="ru-RU"/>
        </a:p>
      </dgm:t>
    </dgm:pt>
    <dgm:pt modelId="{C6E7D194-E0C4-4481-9C29-9816332A1202}" type="sibTrans" cxnId="{E991E544-17DA-45C1-95D3-7B70CC72990F}">
      <dgm:prSet/>
      <dgm:spPr/>
      <dgm:t>
        <a:bodyPr/>
        <a:lstStyle/>
        <a:p>
          <a:endParaRPr lang="ru-RU"/>
        </a:p>
      </dgm:t>
    </dgm:pt>
    <dgm:pt modelId="{1128E181-F78F-4044-8D72-576EF4C63515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200" dirty="0" smtClean="0"/>
            <a:t>Строительство и реконструкция объектов города</a:t>
          </a:r>
          <a:endParaRPr lang="ru-RU" sz="1200" dirty="0"/>
        </a:p>
      </dgm:t>
    </dgm:pt>
    <dgm:pt modelId="{294FAADF-FC80-41FE-B019-CB8A913ECB45}" type="parTrans" cxnId="{E1F894F3-20FD-425B-8233-A46D7D3AA472}">
      <dgm:prSet/>
      <dgm:spPr/>
      <dgm:t>
        <a:bodyPr/>
        <a:lstStyle/>
        <a:p>
          <a:endParaRPr lang="ru-RU"/>
        </a:p>
      </dgm:t>
    </dgm:pt>
    <dgm:pt modelId="{F5094962-4A1B-4B6D-9DCC-E201B33196DD}" type="sibTrans" cxnId="{E1F894F3-20FD-425B-8233-A46D7D3AA472}">
      <dgm:prSet/>
      <dgm:spPr/>
      <dgm:t>
        <a:bodyPr/>
        <a:lstStyle/>
        <a:p>
          <a:endParaRPr lang="ru-RU"/>
        </a:p>
      </dgm:t>
    </dgm:pt>
    <dgm:pt modelId="{E54D8BD7-B8DD-41C0-8D81-A65773BA9731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200" dirty="0" smtClean="0"/>
            <a:t>Ремонт и  содержание городских дорог</a:t>
          </a:r>
          <a:endParaRPr lang="ru-RU" sz="1200" dirty="0"/>
        </a:p>
      </dgm:t>
    </dgm:pt>
    <dgm:pt modelId="{AAABAB69-5A2E-4B3A-BCA5-78C52E8FA1F1}" type="parTrans" cxnId="{425D1F9D-DF13-4BB6-AE83-CC337940D603}">
      <dgm:prSet/>
      <dgm:spPr/>
      <dgm:t>
        <a:bodyPr/>
        <a:lstStyle/>
        <a:p>
          <a:endParaRPr lang="ru-RU"/>
        </a:p>
      </dgm:t>
    </dgm:pt>
    <dgm:pt modelId="{BB29A290-6571-4537-8F6C-B1E27BC60F77}" type="sibTrans" cxnId="{425D1F9D-DF13-4BB6-AE83-CC337940D603}">
      <dgm:prSet/>
      <dgm:spPr/>
      <dgm:t>
        <a:bodyPr/>
        <a:lstStyle/>
        <a:p>
          <a:endParaRPr lang="ru-RU"/>
        </a:p>
      </dgm:t>
    </dgm:pt>
    <dgm:pt modelId="{3AB73A24-68E3-414D-B4CD-F2499B353462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900" dirty="0"/>
        </a:p>
      </dgm:t>
    </dgm:pt>
    <dgm:pt modelId="{F13CD7D0-F2EC-4336-99DB-BF8143A2D252}" type="parTrans" cxnId="{15B3C56B-3CF2-4EA8-B3B7-A868B05A2A50}">
      <dgm:prSet/>
      <dgm:spPr/>
      <dgm:t>
        <a:bodyPr/>
        <a:lstStyle/>
        <a:p>
          <a:endParaRPr lang="ru-RU"/>
        </a:p>
      </dgm:t>
    </dgm:pt>
    <dgm:pt modelId="{CE879A24-D958-44CF-8DC8-32694F7449D0}" type="sibTrans" cxnId="{15B3C56B-3CF2-4EA8-B3B7-A868B05A2A50}">
      <dgm:prSet/>
      <dgm:spPr/>
      <dgm:t>
        <a:bodyPr/>
        <a:lstStyle/>
        <a:p>
          <a:endParaRPr lang="ru-RU"/>
        </a:p>
      </dgm:t>
    </dgm:pt>
    <dgm:pt modelId="{9FC7831A-AEA8-4477-BBC3-9C10BD97B0D2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050" dirty="0" smtClean="0"/>
            <a:t>Защита населения и территории от чрезвычайных ситуаций природного и техногенного характера, гражданская оборона</a:t>
          </a:r>
          <a:endParaRPr lang="ru-RU" sz="1050" dirty="0"/>
        </a:p>
      </dgm:t>
    </dgm:pt>
    <dgm:pt modelId="{EEC3452A-913A-48C6-A40C-9445F6AB008D}" type="parTrans" cxnId="{50F9D08E-FE90-4FC4-91BD-48EAFC0FBF6D}">
      <dgm:prSet/>
      <dgm:spPr/>
      <dgm:t>
        <a:bodyPr/>
        <a:lstStyle/>
        <a:p>
          <a:endParaRPr lang="ru-RU"/>
        </a:p>
      </dgm:t>
    </dgm:pt>
    <dgm:pt modelId="{7A1C6467-BF52-4B28-9E7A-A833A00E4B0F}" type="sibTrans" cxnId="{50F9D08E-FE90-4FC4-91BD-48EAFC0FBF6D}">
      <dgm:prSet/>
      <dgm:spPr/>
      <dgm:t>
        <a:bodyPr/>
        <a:lstStyle/>
        <a:p>
          <a:endParaRPr lang="ru-RU"/>
        </a:p>
      </dgm:t>
    </dgm:pt>
    <dgm:pt modelId="{D7238A5D-DB5A-4493-AEF5-A835D5666E9C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050" dirty="0"/>
        </a:p>
      </dgm:t>
    </dgm:pt>
    <dgm:pt modelId="{C8713B91-E356-49F9-8E97-FD99BE761ACA}" type="parTrans" cxnId="{8B6D0B5D-8717-4B7B-9DF6-56E13728516A}">
      <dgm:prSet/>
      <dgm:spPr/>
      <dgm:t>
        <a:bodyPr/>
        <a:lstStyle/>
        <a:p>
          <a:endParaRPr lang="ru-RU"/>
        </a:p>
      </dgm:t>
    </dgm:pt>
    <dgm:pt modelId="{604DFDFF-B718-42ED-91C9-C9006B0EE193}" type="sibTrans" cxnId="{8B6D0B5D-8717-4B7B-9DF6-56E13728516A}">
      <dgm:prSet/>
      <dgm:spPr/>
      <dgm:t>
        <a:bodyPr/>
        <a:lstStyle/>
        <a:p>
          <a:endParaRPr lang="ru-RU"/>
        </a:p>
      </dgm:t>
    </dgm:pt>
    <dgm:pt modelId="{E8278AAD-923C-4FD6-A6CF-F72FE959A9D1}" type="pres">
      <dgm:prSet presAssocID="{1D34D174-4E8C-42FA-9BB5-7D5280F837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5F661A-B8D0-4860-BE70-7908BA9D0B2A}" type="pres">
      <dgm:prSet presAssocID="{BA60F73C-128A-4EBE-AA9D-A918F639F822}" presName="composite" presStyleCnt="0"/>
      <dgm:spPr/>
    </dgm:pt>
    <dgm:pt modelId="{F52ADD76-9260-42F9-ABC0-497F46FFD4B9}" type="pres">
      <dgm:prSet presAssocID="{BA60F73C-128A-4EBE-AA9D-A918F639F822}" presName="parTx" presStyleLbl="alignNode1" presStyleIdx="0" presStyleCnt="2" custScaleX="124536" custScaleY="110920" custLinFactNeighborX="12595" custLinFactNeighborY="-887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AF2CD-9A42-450B-99FD-5C2E6F977E4E}" type="pres">
      <dgm:prSet presAssocID="{BA60F73C-128A-4EBE-AA9D-A918F639F822}" presName="desTx" presStyleLbl="alignAccFollowNode1" presStyleIdx="0" presStyleCnt="2" custScaleX="122702" custScaleY="63229" custLinFactNeighborX="3227" custLinFactNeighborY="-19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D51770-4FDD-486B-BE43-DCFB65722CBA}" type="pres">
      <dgm:prSet presAssocID="{E0507B05-D5C2-4B90-BFC6-7B9DB33C270B}" presName="space" presStyleCnt="0"/>
      <dgm:spPr/>
    </dgm:pt>
    <dgm:pt modelId="{6A950DF9-8F2E-4435-801E-36E4A308DE31}" type="pres">
      <dgm:prSet presAssocID="{4F8115AC-0FF7-4E00-98AF-78894FF189F2}" presName="composite" presStyleCnt="0"/>
      <dgm:spPr/>
    </dgm:pt>
    <dgm:pt modelId="{90940E21-8979-49FF-AB9C-5E874DFE2BBD}" type="pres">
      <dgm:prSet presAssocID="{4F8115AC-0FF7-4E00-98AF-78894FF189F2}" presName="parTx" presStyleLbl="alignNode1" presStyleIdx="1" presStyleCnt="2" custScaleX="93069" custScaleY="114328" custLinFactNeighborX="11508" custLinFactNeighborY="-817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35244-E01F-4A67-BAFD-7EA3ED50C791}" type="pres">
      <dgm:prSet presAssocID="{4F8115AC-0FF7-4E00-98AF-78894FF189F2}" presName="desTx" presStyleLbl="alignAccFollowNode1" presStyleIdx="1" presStyleCnt="2" custScaleX="99139" custScaleY="75037" custLinFactNeighborX="1216" custLinFactNeighborY="-10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1AEEF9-6419-423B-9C3C-B852C5E58D14}" srcId="{BA60F73C-128A-4EBE-AA9D-A918F639F822}" destId="{441007A7-83CD-4E1A-8D40-C21494D42DCC}" srcOrd="6" destOrd="0" parTransId="{596F6623-F35E-466A-B6F4-33A8949918D3}" sibTransId="{9008B0DA-1694-4D07-BE16-D24E9F201890}"/>
    <dgm:cxn modelId="{47772C35-F80F-48F3-8077-491B11BC4E5D}" type="presOf" srcId="{B2F2D889-53E8-4485-A756-B0926437407C}" destId="{083AF2CD-9A42-450B-99FD-5C2E6F977E4E}" srcOrd="0" destOrd="3" presId="urn:microsoft.com/office/officeart/2005/8/layout/hList1"/>
    <dgm:cxn modelId="{D1E831C7-D244-474A-B9EA-9822849FE84C}" srcId="{4F8115AC-0FF7-4E00-98AF-78894FF189F2}" destId="{3992F208-6657-42C1-A5C7-8682F565B26C}" srcOrd="0" destOrd="0" parTransId="{92857273-E41E-465E-B4A1-60E85014E8F7}" sibTransId="{35688C34-CD1E-41E1-8E54-1898346BB7B0}"/>
    <dgm:cxn modelId="{15B3C56B-3CF2-4EA8-B3B7-A868B05A2A50}" srcId="{4F8115AC-0FF7-4E00-98AF-78894FF189F2}" destId="{3AB73A24-68E3-414D-B4CD-F2499B353462}" srcOrd="4" destOrd="0" parTransId="{F13CD7D0-F2EC-4336-99DB-BF8143A2D252}" sibTransId="{CE879A24-D958-44CF-8DC8-32694F7449D0}"/>
    <dgm:cxn modelId="{E991E544-17DA-45C1-95D3-7B70CC72990F}" srcId="{4F8115AC-0FF7-4E00-98AF-78894FF189F2}" destId="{5AE9067C-F74D-42B0-BD4F-4A6E22388A26}" srcOrd="1" destOrd="0" parTransId="{BD9AA9C2-9198-4CD0-B8DC-11123123DF38}" sibTransId="{C6E7D194-E0C4-4481-9C29-9816332A1202}"/>
    <dgm:cxn modelId="{0240C474-9E53-4664-838D-D16CD8AF157A}" type="presOf" srcId="{1D34D174-4E8C-42FA-9BB5-7D5280F837B4}" destId="{E8278AAD-923C-4FD6-A6CF-F72FE959A9D1}" srcOrd="0" destOrd="0" presId="urn:microsoft.com/office/officeart/2005/8/layout/hList1"/>
    <dgm:cxn modelId="{50BCC87F-2DFF-4446-9DFA-A36BFE09242F}" type="presOf" srcId="{1128E181-F78F-4044-8D72-576EF4C63515}" destId="{C9A35244-E01F-4A67-BAFD-7EA3ED50C791}" srcOrd="0" destOrd="2" presId="urn:microsoft.com/office/officeart/2005/8/layout/hList1"/>
    <dgm:cxn modelId="{0DEA8F9C-4D0A-4824-B6B7-29529F787923}" type="presOf" srcId="{D7238A5D-DB5A-4493-AEF5-A835D5666E9C}" destId="{083AF2CD-9A42-450B-99FD-5C2E6F977E4E}" srcOrd="0" destOrd="5" presId="urn:microsoft.com/office/officeart/2005/8/layout/hList1"/>
    <dgm:cxn modelId="{12D33DAA-9C08-49F9-AF6E-1189E3602622}" type="presOf" srcId="{3AB73A24-68E3-414D-B4CD-F2499B353462}" destId="{C9A35244-E01F-4A67-BAFD-7EA3ED50C791}" srcOrd="0" destOrd="4" presId="urn:microsoft.com/office/officeart/2005/8/layout/hList1"/>
    <dgm:cxn modelId="{86896AEE-5BD5-473B-8B8E-6E5EA0B8E544}" type="presOf" srcId="{7B530F00-A240-40E0-B343-B6B8F290F385}" destId="{083AF2CD-9A42-450B-99FD-5C2E6F977E4E}" srcOrd="0" destOrd="2" presId="urn:microsoft.com/office/officeart/2005/8/layout/hList1"/>
    <dgm:cxn modelId="{A6150F59-8F8F-4461-8BA6-459B85B40E95}" type="presOf" srcId="{E6D79324-2CEC-40ED-BAE5-7B3AEE5ACBD4}" destId="{083AF2CD-9A42-450B-99FD-5C2E6F977E4E}" srcOrd="0" destOrd="0" presId="urn:microsoft.com/office/officeart/2005/8/layout/hList1"/>
    <dgm:cxn modelId="{89B1AF49-F350-4CB3-808E-5C9C04A2E719}" type="presOf" srcId="{BA60F73C-128A-4EBE-AA9D-A918F639F822}" destId="{F52ADD76-9260-42F9-ABC0-497F46FFD4B9}" srcOrd="0" destOrd="0" presId="urn:microsoft.com/office/officeart/2005/8/layout/hList1"/>
    <dgm:cxn modelId="{190D49E8-B185-48EC-B9E8-4AE8E1660E20}" type="presOf" srcId="{4F8115AC-0FF7-4E00-98AF-78894FF189F2}" destId="{90940E21-8979-49FF-AB9C-5E874DFE2BBD}" srcOrd="0" destOrd="0" presId="urn:microsoft.com/office/officeart/2005/8/layout/hList1"/>
    <dgm:cxn modelId="{425D1F9D-DF13-4BB6-AE83-CC337940D603}" srcId="{4F8115AC-0FF7-4E00-98AF-78894FF189F2}" destId="{E54D8BD7-B8DD-41C0-8D81-A65773BA9731}" srcOrd="3" destOrd="0" parTransId="{AAABAB69-5A2E-4B3A-BCA5-78C52E8FA1F1}" sibTransId="{BB29A290-6571-4537-8F6C-B1E27BC60F77}"/>
    <dgm:cxn modelId="{53177FA3-A5DE-40E4-8D9F-0EA2EA3FA7C0}" type="presOf" srcId="{E54D8BD7-B8DD-41C0-8D81-A65773BA9731}" destId="{C9A35244-E01F-4A67-BAFD-7EA3ED50C791}" srcOrd="0" destOrd="3" presId="urn:microsoft.com/office/officeart/2005/8/layout/hList1"/>
    <dgm:cxn modelId="{37BF914E-E1DB-49C7-B431-95A7E9FFFD09}" type="presOf" srcId="{3992F208-6657-42C1-A5C7-8682F565B26C}" destId="{C9A35244-E01F-4A67-BAFD-7EA3ED50C791}" srcOrd="0" destOrd="0" presId="urn:microsoft.com/office/officeart/2005/8/layout/hList1"/>
    <dgm:cxn modelId="{DD23D18A-9EDF-4F22-B983-96D5AE93C0A4}" srcId="{BA60F73C-128A-4EBE-AA9D-A918F639F822}" destId="{E6D79324-2CEC-40ED-BAE5-7B3AEE5ACBD4}" srcOrd="0" destOrd="0" parTransId="{BB93D261-3F82-423D-8F02-6C6BE4FBCA27}" sibTransId="{0B04772C-C870-41A4-8BD3-E20E70F3DC35}"/>
    <dgm:cxn modelId="{8993905C-1753-4CE0-B643-CB787A02AED5}" srcId="{BA60F73C-128A-4EBE-AA9D-A918F639F822}" destId="{7B530F00-A240-40E0-B343-B6B8F290F385}" srcOrd="2" destOrd="0" parTransId="{AC91B071-E294-40F7-9B3D-7A3FBB9D6510}" sibTransId="{917C3F45-1FAA-4A40-9ACE-27C697E3113C}"/>
    <dgm:cxn modelId="{F487E22B-8253-4753-9DE7-EECE12F8528C}" type="presOf" srcId="{5AE9067C-F74D-42B0-BD4F-4A6E22388A26}" destId="{C9A35244-E01F-4A67-BAFD-7EA3ED50C791}" srcOrd="0" destOrd="1" presId="urn:microsoft.com/office/officeart/2005/8/layout/hList1"/>
    <dgm:cxn modelId="{B68612FD-E76B-48E7-9D44-5BD41F69B456}" type="presOf" srcId="{9E5114B9-745E-44F3-A0F3-9334578FBE3B}" destId="{083AF2CD-9A42-450B-99FD-5C2E6F977E4E}" srcOrd="0" destOrd="1" presId="urn:microsoft.com/office/officeart/2005/8/layout/hList1"/>
    <dgm:cxn modelId="{82BE9D6E-4F77-4FB0-AF73-21DEDE28B3BB}" srcId="{1D34D174-4E8C-42FA-9BB5-7D5280F837B4}" destId="{4F8115AC-0FF7-4E00-98AF-78894FF189F2}" srcOrd="1" destOrd="0" parTransId="{553868FA-9F49-4FCD-BEB7-82F1AAAD3DD3}" sibTransId="{D547B7B9-1DAA-4FE9-9602-B19061D1E94F}"/>
    <dgm:cxn modelId="{7EFE31D1-DEAA-4D07-B6BC-990FAFBCABC4}" srcId="{BA60F73C-128A-4EBE-AA9D-A918F639F822}" destId="{9E5114B9-745E-44F3-A0F3-9334578FBE3B}" srcOrd="1" destOrd="0" parTransId="{CDAC6D55-B21F-44AA-BA52-28526345C1E4}" sibTransId="{C1CB3A2B-B9AA-42CA-9A7E-8DB7A2A6D5ED}"/>
    <dgm:cxn modelId="{389C4A86-2507-45EC-854F-F54504C9A596}" srcId="{1D34D174-4E8C-42FA-9BB5-7D5280F837B4}" destId="{BA60F73C-128A-4EBE-AA9D-A918F639F822}" srcOrd="0" destOrd="0" parTransId="{29DC6EBE-72E8-4C0B-94D6-2513DA58F370}" sibTransId="{E0507B05-D5C2-4B90-BFC6-7B9DB33C270B}"/>
    <dgm:cxn modelId="{16104F88-BCB9-4AD7-8072-6D0B4FBD21FF}" type="presOf" srcId="{9FC7831A-AEA8-4477-BBC3-9C10BD97B0D2}" destId="{083AF2CD-9A42-450B-99FD-5C2E6F977E4E}" srcOrd="0" destOrd="4" presId="urn:microsoft.com/office/officeart/2005/8/layout/hList1"/>
    <dgm:cxn modelId="{93D8D1D2-AE52-455D-B166-0A2A8BE9EF2E}" srcId="{BA60F73C-128A-4EBE-AA9D-A918F639F822}" destId="{B2F2D889-53E8-4485-A756-B0926437407C}" srcOrd="3" destOrd="0" parTransId="{D4F4770D-82C6-4F0D-8749-C5C4740B1941}" sibTransId="{A5F64DDC-31BF-4078-BA3E-B49B3391AEEB}"/>
    <dgm:cxn modelId="{50F9D08E-FE90-4FC4-91BD-48EAFC0FBF6D}" srcId="{BA60F73C-128A-4EBE-AA9D-A918F639F822}" destId="{9FC7831A-AEA8-4477-BBC3-9C10BD97B0D2}" srcOrd="4" destOrd="0" parTransId="{EEC3452A-913A-48C6-A40C-9445F6AB008D}" sibTransId="{7A1C6467-BF52-4B28-9E7A-A833A00E4B0F}"/>
    <dgm:cxn modelId="{8B6D0B5D-8717-4B7B-9DF6-56E13728516A}" srcId="{BA60F73C-128A-4EBE-AA9D-A918F639F822}" destId="{D7238A5D-DB5A-4493-AEF5-A835D5666E9C}" srcOrd="5" destOrd="0" parTransId="{C8713B91-E356-49F9-8E97-FD99BE761ACA}" sibTransId="{604DFDFF-B718-42ED-91C9-C9006B0EE193}"/>
    <dgm:cxn modelId="{E1F894F3-20FD-425B-8233-A46D7D3AA472}" srcId="{4F8115AC-0FF7-4E00-98AF-78894FF189F2}" destId="{1128E181-F78F-4044-8D72-576EF4C63515}" srcOrd="2" destOrd="0" parTransId="{294FAADF-FC80-41FE-B019-CB8A913ECB45}" sibTransId="{F5094962-4A1B-4B6D-9DCC-E201B33196DD}"/>
    <dgm:cxn modelId="{E7CF1446-2B7D-4ECC-8D49-E5FBB344B474}" type="presOf" srcId="{441007A7-83CD-4E1A-8D40-C21494D42DCC}" destId="{083AF2CD-9A42-450B-99FD-5C2E6F977E4E}" srcOrd="0" destOrd="6" presId="urn:microsoft.com/office/officeart/2005/8/layout/hList1"/>
    <dgm:cxn modelId="{7E9A4E1A-C164-472F-9947-1B9B7A1B6314}" type="presParOf" srcId="{E8278AAD-923C-4FD6-A6CF-F72FE959A9D1}" destId="{925F661A-B8D0-4860-BE70-7908BA9D0B2A}" srcOrd="0" destOrd="0" presId="urn:microsoft.com/office/officeart/2005/8/layout/hList1"/>
    <dgm:cxn modelId="{7C0F2935-C393-4ADB-92F9-6288EE0DCFD7}" type="presParOf" srcId="{925F661A-B8D0-4860-BE70-7908BA9D0B2A}" destId="{F52ADD76-9260-42F9-ABC0-497F46FFD4B9}" srcOrd="0" destOrd="0" presId="urn:microsoft.com/office/officeart/2005/8/layout/hList1"/>
    <dgm:cxn modelId="{D52AC53F-58F3-4720-9DF5-F66684BBE26C}" type="presParOf" srcId="{925F661A-B8D0-4860-BE70-7908BA9D0B2A}" destId="{083AF2CD-9A42-450B-99FD-5C2E6F977E4E}" srcOrd="1" destOrd="0" presId="urn:microsoft.com/office/officeart/2005/8/layout/hList1"/>
    <dgm:cxn modelId="{3F14E0A9-F2A9-46A0-8B47-1594F6ADD9F1}" type="presParOf" srcId="{E8278AAD-923C-4FD6-A6CF-F72FE959A9D1}" destId="{ACD51770-4FDD-486B-BE43-DCFB65722CBA}" srcOrd="1" destOrd="0" presId="urn:microsoft.com/office/officeart/2005/8/layout/hList1"/>
    <dgm:cxn modelId="{019545B5-4A80-4392-A508-85CD320E9AD4}" type="presParOf" srcId="{E8278AAD-923C-4FD6-A6CF-F72FE959A9D1}" destId="{6A950DF9-8F2E-4435-801E-36E4A308DE31}" srcOrd="2" destOrd="0" presId="urn:microsoft.com/office/officeart/2005/8/layout/hList1"/>
    <dgm:cxn modelId="{53B00536-A2A0-4A82-9CCF-4979CC351B19}" type="presParOf" srcId="{6A950DF9-8F2E-4435-801E-36E4A308DE31}" destId="{90940E21-8979-49FF-AB9C-5E874DFE2BBD}" srcOrd="0" destOrd="0" presId="urn:microsoft.com/office/officeart/2005/8/layout/hList1"/>
    <dgm:cxn modelId="{5F8EE87A-B67F-44D5-B1FF-E0BAF399F1BE}" type="presParOf" srcId="{6A950DF9-8F2E-4435-801E-36E4A308DE31}" destId="{C9A35244-E01F-4A67-BAFD-7EA3ED50C79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C7F8FE-C9C2-49D8-B434-D3F99339BDBC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6CCE60-4809-4B13-8031-D72CF8BFB663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доходы</a:t>
          </a:r>
          <a:endParaRPr lang="ru-RU" dirty="0"/>
        </a:p>
      </dgm:t>
    </dgm:pt>
    <dgm:pt modelId="{55EE8890-1CA7-4E57-8C3B-38CE70F136DC}" type="parTrans" cxnId="{FA662D3D-3FC7-41B5-B236-39D6422ED81E}">
      <dgm:prSet/>
      <dgm:spPr/>
      <dgm:t>
        <a:bodyPr/>
        <a:lstStyle/>
        <a:p>
          <a:endParaRPr lang="ru-RU"/>
        </a:p>
      </dgm:t>
    </dgm:pt>
    <dgm:pt modelId="{14892865-C7E9-4ED8-AC59-4E993DF351E4}" type="sibTrans" cxnId="{FA662D3D-3FC7-41B5-B236-39D6422ED81E}">
      <dgm:prSet/>
      <dgm:spPr/>
      <dgm:t>
        <a:bodyPr/>
        <a:lstStyle/>
        <a:p>
          <a:endParaRPr lang="ru-RU"/>
        </a:p>
      </dgm:t>
    </dgm:pt>
    <dgm:pt modelId="{3A4C07D1-39ED-49E6-851F-8A6644C4C5A8}" type="pres">
      <dgm:prSet presAssocID="{C3C7F8FE-C9C2-49D8-B434-D3F99339BDB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95393E-8005-45BC-99BD-07002F06E11A}" type="pres">
      <dgm:prSet presAssocID="{4D6CCE60-4809-4B13-8031-D72CF8BFB663}" presName="node" presStyleLbl="node1" presStyleIdx="0" presStyleCnt="1" custScaleX="325897" custRadScaleRad="98951" custRadScaleInc="-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662D3D-3FC7-41B5-B236-39D6422ED81E}" srcId="{C3C7F8FE-C9C2-49D8-B434-D3F99339BDBC}" destId="{4D6CCE60-4809-4B13-8031-D72CF8BFB663}" srcOrd="0" destOrd="0" parTransId="{55EE8890-1CA7-4E57-8C3B-38CE70F136DC}" sibTransId="{14892865-C7E9-4ED8-AC59-4E993DF351E4}"/>
    <dgm:cxn modelId="{3DE38C87-C709-4ED0-8E82-3273FDF7FC5E}" type="presOf" srcId="{C3C7F8FE-C9C2-49D8-B434-D3F99339BDBC}" destId="{3A4C07D1-39ED-49E6-851F-8A6644C4C5A8}" srcOrd="0" destOrd="0" presId="urn:microsoft.com/office/officeart/2005/8/layout/cycle2"/>
    <dgm:cxn modelId="{1CB68FA9-4CCF-4D00-8A48-741AD4F7534A}" type="presOf" srcId="{4D6CCE60-4809-4B13-8031-D72CF8BFB663}" destId="{C095393E-8005-45BC-99BD-07002F06E11A}" srcOrd="0" destOrd="0" presId="urn:microsoft.com/office/officeart/2005/8/layout/cycle2"/>
    <dgm:cxn modelId="{3659EDFE-C737-4DA5-BBB3-C0F29C5BD54B}" type="presParOf" srcId="{3A4C07D1-39ED-49E6-851F-8A6644C4C5A8}" destId="{C095393E-8005-45BC-99BD-07002F06E11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BD2C82-8BEA-4345-8491-8BAA5F54771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015217-BBEE-429D-A0AA-C1708F55F504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расходы</a:t>
          </a:r>
          <a:endParaRPr lang="ru-RU" dirty="0"/>
        </a:p>
      </dgm:t>
    </dgm:pt>
    <dgm:pt modelId="{2DF47005-DF5B-41C9-B933-9FB4C6C0EDE2}" type="parTrans" cxnId="{B2CC421C-1FF1-4B6D-B34C-29DAF6FE4D22}">
      <dgm:prSet/>
      <dgm:spPr/>
      <dgm:t>
        <a:bodyPr/>
        <a:lstStyle/>
        <a:p>
          <a:endParaRPr lang="ru-RU"/>
        </a:p>
      </dgm:t>
    </dgm:pt>
    <dgm:pt modelId="{59B36B48-630A-4F9D-9AEB-03F5A4C001D9}" type="sibTrans" cxnId="{B2CC421C-1FF1-4B6D-B34C-29DAF6FE4D22}">
      <dgm:prSet/>
      <dgm:spPr/>
      <dgm:t>
        <a:bodyPr/>
        <a:lstStyle/>
        <a:p>
          <a:endParaRPr lang="ru-RU"/>
        </a:p>
      </dgm:t>
    </dgm:pt>
    <dgm:pt modelId="{EE95CF15-0702-4969-AE46-ED2DE204B17E}" type="pres">
      <dgm:prSet presAssocID="{E2BD2C82-8BEA-4345-8491-8BAA5F54771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60AE21-B3B6-4207-9A57-FE0DB4F3661E}" type="pres">
      <dgm:prSet presAssocID="{6B015217-BBEE-429D-A0AA-C1708F55F504}" presName="node" presStyleLbl="node1" presStyleIdx="0" presStyleCnt="1" custScaleX="335250" custScaleY="95937" custRadScaleRad="95943" custRadScaleInc="-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CC421C-1FF1-4B6D-B34C-29DAF6FE4D22}" srcId="{E2BD2C82-8BEA-4345-8491-8BAA5F547717}" destId="{6B015217-BBEE-429D-A0AA-C1708F55F504}" srcOrd="0" destOrd="0" parTransId="{2DF47005-DF5B-41C9-B933-9FB4C6C0EDE2}" sibTransId="{59B36B48-630A-4F9D-9AEB-03F5A4C001D9}"/>
    <dgm:cxn modelId="{02BFA158-297C-4FF0-9417-ACD4BDEC7745}" type="presOf" srcId="{6B015217-BBEE-429D-A0AA-C1708F55F504}" destId="{D060AE21-B3B6-4207-9A57-FE0DB4F3661E}" srcOrd="0" destOrd="0" presId="urn:microsoft.com/office/officeart/2005/8/layout/cycle2"/>
    <dgm:cxn modelId="{ACA7BDDC-B785-4BA8-A5C8-6112F30D0138}" type="presOf" srcId="{E2BD2C82-8BEA-4345-8491-8BAA5F547717}" destId="{EE95CF15-0702-4969-AE46-ED2DE204B17E}" srcOrd="0" destOrd="0" presId="urn:microsoft.com/office/officeart/2005/8/layout/cycle2"/>
    <dgm:cxn modelId="{5BEEFB66-3AB0-4633-AA71-F68B9510751D}" type="presParOf" srcId="{EE95CF15-0702-4969-AE46-ED2DE204B17E}" destId="{D060AE21-B3B6-4207-9A57-FE0DB4F3661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6E316D-4005-41DA-B323-44C9F5B84F6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1A3FA2-736C-4D56-8E47-4EB8656A549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/>
            <a:t>Общегосударственные вопросы</a:t>
          </a:r>
        </a:p>
        <a:p>
          <a:r>
            <a:rPr lang="ru-RU" sz="1200" dirty="0" smtClean="0"/>
            <a:t>54730,8 </a:t>
          </a:r>
          <a:r>
            <a:rPr lang="ru-RU" sz="1200" dirty="0" err="1" smtClean="0"/>
            <a:t>т.р</a:t>
          </a:r>
          <a:r>
            <a:rPr lang="ru-RU" sz="1200" dirty="0" smtClean="0"/>
            <a:t>.</a:t>
          </a:r>
        </a:p>
        <a:p>
          <a:r>
            <a:rPr lang="ru-RU" sz="1200" dirty="0" smtClean="0"/>
            <a:t>9,9 %</a:t>
          </a:r>
          <a:endParaRPr lang="ru-RU" sz="900" dirty="0"/>
        </a:p>
      </dgm:t>
    </dgm:pt>
    <dgm:pt modelId="{43698CE3-5517-45BF-9183-F49F87A4E4BE}" type="parTrans" cxnId="{95BA6C3B-3394-4800-84CC-08AC7E9515CC}">
      <dgm:prSet/>
      <dgm:spPr/>
      <dgm:t>
        <a:bodyPr/>
        <a:lstStyle/>
        <a:p>
          <a:endParaRPr lang="ru-RU"/>
        </a:p>
      </dgm:t>
    </dgm:pt>
    <dgm:pt modelId="{E7DAC3A7-677B-4569-BFF6-EE26DD8A8308}" type="sibTrans" cxnId="{95BA6C3B-3394-4800-84CC-08AC7E9515CC}">
      <dgm:prSet/>
      <dgm:spPr/>
      <dgm:t>
        <a:bodyPr/>
        <a:lstStyle/>
        <a:p>
          <a:endParaRPr lang="ru-RU">
            <a:solidFill>
              <a:schemeClr val="bg2">
                <a:lumMod val="90000"/>
              </a:schemeClr>
            </a:solidFill>
          </a:endParaRPr>
        </a:p>
      </dgm:t>
    </dgm:pt>
    <dgm:pt modelId="{40536C8A-28E5-48DA-A4B1-3D79B10E0847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bg1"/>
              </a:solidFill>
            </a:rPr>
            <a:t>Жилищно-коммунальное хозяйство</a:t>
          </a:r>
        </a:p>
        <a:p>
          <a:r>
            <a:rPr lang="ru-RU" sz="1200" dirty="0" smtClean="0">
              <a:solidFill>
                <a:schemeClr val="bg1"/>
              </a:solidFill>
            </a:rPr>
            <a:t>39969,4 </a:t>
          </a:r>
          <a:r>
            <a:rPr lang="ru-RU" sz="1200" dirty="0" err="1" smtClean="0">
              <a:solidFill>
                <a:schemeClr val="bg1"/>
              </a:solidFill>
            </a:rPr>
            <a:t>т.р</a:t>
          </a:r>
          <a:r>
            <a:rPr lang="ru-RU" sz="1200" dirty="0" smtClean="0">
              <a:solidFill>
                <a:schemeClr val="bg1"/>
              </a:solidFill>
            </a:rPr>
            <a:t>.</a:t>
          </a:r>
        </a:p>
        <a:p>
          <a:r>
            <a:rPr lang="ru-RU" sz="1200" dirty="0" smtClean="0">
              <a:solidFill>
                <a:schemeClr val="bg1"/>
              </a:solidFill>
            </a:rPr>
            <a:t>7,2 %</a:t>
          </a:r>
          <a:endParaRPr lang="ru-RU" sz="900" dirty="0">
            <a:solidFill>
              <a:schemeClr val="bg1"/>
            </a:solidFill>
          </a:endParaRPr>
        </a:p>
      </dgm:t>
    </dgm:pt>
    <dgm:pt modelId="{35CB0569-0E28-4CB6-AF27-D2B63BC23D1A}" type="parTrans" cxnId="{AC1861BF-5AB4-4E08-AD7C-322019E28D5D}">
      <dgm:prSet/>
      <dgm:spPr/>
      <dgm:t>
        <a:bodyPr/>
        <a:lstStyle/>
        <a:p>
          <a:endParaRPr lang="ru-RU"/>
        </a:p>
      </dgm:t>
    </dgm:pt>
    <dgm:pt modelId="{019BA0AC-DEB4-4A03-BF67-697AB8C6E163}" type="sibTrans" cxnId="{AC1861BF-5AB4-4E08-AD7C-322019E28D5D}">
      <dgm:prSet/>
      <dgm:spPr/>
      <dgm:t>
        <a:bodyPr/>
        <a:lstStyle/>
        <a:p>
          <a:endParaRPr lang="ru-RU">
            <a:solidFill>
              <a:schemeClr val="bg2">
                <a:lumMod val="90000"/>
              </a:schemeClr>
            </a:solidFill>
          </a:endParaRPr>
        </a:p>
      </dgm:t>
    </dgm:pt>
    <dgm:pt modelId="{992C3752-134D-4C17-BF36-D524DFD4C332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bg1"/>
              </a:solidFill>
            </a:rPr>
            <a:t>Физическая культура и спорт</a:t>
          </a:r>
        </a:p>
        <a:p>
          <a:r>
            <a:rPr lang="ru-RU" sz="1200" dirty="0" smtClean="0">
              <a:solidFill>
                <a:schemeClr val="bg1"/>
              </a:solidFill>
            </a:rPr>
            <a:t>5525,8 </a:t>
          </a:r>
          <a:r>
            <a:rPr lang="ru-RU" sz="1200" dirty="0" err="1" smtClean="0">
              <a:solidFill>
                <a:schemeClr val="bg1"/>
              </a:solidFill>
            </a:rPr>
            <a:t>т.р</a:t>
          </a:r>
          <a:r>
            <a:rPr lang="ru-RU" sz="1200" dirty="0" smtClean="0">
              <a:solidFill>
                <a:schemeClr val="bg1"/>
              </a:solidFill>
            </a:rPr>
            <a:t>.</a:t>
          </a:r>
        </a:p>
        <a:p>
          <a:r>
            <a:rPr lang="ru-RU" sz="1200" dirty="0" smtClean="0">
              <a:solidFill>
                <a:schemeClr val="bg1"/>
              </a:solidFill>
            </a:rPr>
            <a:t>1,0 %</a:t>
          </a:r>
        </a:p>
        <a:p>
          <a:endParaRPr lang="ru-RU" sz="800" dirty="0">
            <a:solidFill>
              <a:schemeClr val="bg2">
                <a:lumMod val="90000"/>
              </a:schemeClr>
            </a:solidFill>
          </a:endParaRPr>
        </a:p>
      </dgm:t>
    </dgm:pt>
    <dgm:pt modelId="{A328FD0E-E0FB-4D9E-8F22-3C7C99F35C70}" type="parTrans" cxnId="{68870B43-18A8-46CB-BA8E-5F37FA0C1876}">
      <dgm:prSet/>
      <dgm:spPr/>
      <dgm:t>
        <a:bodyPr/>
        <a:lstStyle/>
        <a:p>
          <a:endParaRPr lang="ru-RU"/>
        </a:p>
      </dgm:t>
    </dgm:pt>
    <dgm:pt modelId="{53F5BFEF-010F-4281-858C-B095E1965E1D}" type="sibTrans" cxnId="{68870B43-18A8-46CB-BA8E-5F37FA0C1876}">
      <dgm:prSet/>
      <dgm:spPr/>
      <dgm:t>
        <a:bodyPr/>
        <a:lstStyle/>
        <a:p>
          <a:endParaRPr lang="ru-RU">
            <a:solidFill>
              <a:schemeClr val="bg2">
                <a:lumMod val="90000"/>
              </a:schemeClr>
            </a:solidFill>
          </a:endParaRPr>
        </a:p>
      </dgm:t>
    </dgm:pt>
    <dgm:pt modelId="{D3132DE6-EC0F-4BED-B4EF-57DAEF174B6B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bg1"/>
              </a:solidFill>
            </a:rPr>
            <a:t>Культура, кинематография</a:t>
          </a:r>
        </a:p>
        <a:p>
          <a:r>
            <a:rPr lang="ru-RU" sz="1200" dirty="0" smtClean="0">
              <a:solidFill>
                <a:schemeClr val="bg1"/>
              </a:solidFill>
            </a:rPr>
            <a:t>23264,1 </a:t>
          </a:r>
          <a:r>
            <a:rPr lang="ru-RU" sz="1200" dirty="0" err="1" smtClean="0">
              <a:solidFill>
                <a:schemeClr val="bg1"/>
              </a:solidFill>
            </a:rPr>
            <a:t>т.р</a:t>
          </a:r>
          <a:r>
            <a:rPr lang="ru-RU" sz="1200" dirty="0" smtClean="0">
              <a:solidFill>
                <a:schemeClr val="bg1"/>
              </a:solidFill>
            </a:rPr>
            <a:t>.</a:t>
          </a:r>
        </a:p>
        <a:p>
          <a:r>
            <a:rPr lang="ru-RU" sz="1200" dirty="0" smtClean="0">
              <a:solidFill>
                <a:schemeClr val="bg1"/>
              </a:solidFill>
            </a:rPr>
            <a:t>4,2%</a:t>
          </a:r>
        </a:p>
        <a:p>
          <a:endParaRPr lang="ru-RU" sz="800" dirty="0">
            <a:solidFill>
              <a:schemeClr val="bg2">
                <a:lumMod val="90000"/>
              </a:schemeClr>
            </a:solidFill>
          </a:endParaRPr>
        </a:p>
      </dgm:t>
    </dgm:pt>
    <dgm:pt modelId="{A3A9FB1A-064D-49D4-A18F-14CFBD7D237F}" type="parTrans" cxnId="{613CB93B-885E-4CA6-8F89-A42B209277E7}">
      <dgm:prSet/>
      <dgm:spPr/>
      <dgm:t>
        <a:bodyPr/>
        <a:lstStyle/>
        <a:p>
          <a:endParaRPr lang="ru-RU"/>
        </a:p>
      </dgm:t>
    </dgm:pt>
    <dgm:pt modelId="{4FD7D844-4A8C-4F47-96F7-66E6B2B32713}" type="sibTrans" cxnId="{613CB93B-885E-4CA6-8F89-A42B209277E7}">
      <dgm:prSet/>
      <dgm:spPr/>
      <dgm:t>
        <a:bodyPr/>
        <a:lstStyle/>
        <a:p>
          <a:endParaRPr lang="ru-RU">
            <a:solidFill>
              <a:schemeClr val="bg2">
                <a:lumMod val="90000"/>
              </a:schemeClr>
            </a:solidFill>
          </a:endParaRPr>
        </a:p>
      </dgm:t>
    </dgm:pt>
    <dgm:pt modelId="{FA2F8A7C-1DA7-4F3C-8AFF-F3CB1703487B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/>
            <a:t>Национальная безопасность и правоохранительная деятельность</a:t>
          </a:r>
        </a:p>
        <a:p>
          <a:r>
            <a:rPr lang="ru-RU" sz="1200" dirty="0" smtClean="0"/>
            <a:t>5833,1 </a:t>
          </a:r>
          <a:r>
            <a:rPr lang="ru-RU" sz="1200" dirty="0" err="1" smtClean="0"/>
            <a:t>т.р</a:t>
          </a:r>
          <a:r>
            <a:rPr lang="ru-RU" sz="1200" dirty="0" smtClean="0"/>
            <a:t>.</a:t>
          </a:r>
        </a:p>
        <a:p>
          <a:r>
            <a:rPr lang="ru-RU" sz="1200" dirty="0" smtClean="0"/>
            <a:t>1,1%</a:t>
          </a:r>
        </a:p>
      </dgm:t>
    </dgm:pt>
    <dgm:pt modelId="{A31495AF-A89A-42D5-A269-351F6680D261}" type="sibTrans" cxnId="{3D1D6CD5-67A3-41FA-8E2B-301B88828960}">
      <dgm:prSet/>
      <dgm:spPr/>
      <dgm:t>
        <a:bodyPr/>
        <a:lstStyle/>
        <a:p>
          <a:endParaRPr lang="ru-RU">
            <a:solidFill>
              <a:schemeClr val="bg2">
                <a:lumMod val="90000"/>
              </a:schemeClr>
            </a:solidFill>
          </a:endParaRPr>
        </a:p>
      </dgm:t>
    </dgm:pt>
    <dgm:pt modelId="{7CFF8C12-CAE9-44BC-8048-472AF08DBA3A}" type="parTrans" cxnId="{3D1D6CD5-67A3-41FA-8E2B-301B88828960}">
      <dgm:prSet/>
      <dgm:spPr/>
      <dgm:t>
        <a:bodyPr/>
        <a:lstStyle/>
        <a:p>
          <a:endParaRPr lang="ru-RU"/>
        </a:p>
      </dgm:t>
    </dgm:pt>
    <dgm:pt modelId="{4CC12475-DB99-44C8-A832-A2E8639A31D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bg1"/>
              </a:solidFill>
            </a:rPr>
            <a:t>Национальная экономика</a:t>
          </a:r>
        </a:p>
        <a:p>
          <a:r>
            <a:rPr lang="ru-RU" sz="1200" dirty="0" smtClean="0">
              <a:solidFill>
                <a:schemeClr val="bg1"/>
              </a:solidFill>
            </a:rPr>
            <a:t>37923,9 </a:t>
          </a:r>
          <a:r>
            <a:rPr lang="ru-RU" sz="1200" dirty="0" err="1" smtClean="0">
              <a:solidFill>
                <a:schemeClr val="bg1"/>
              </a:solidFill>
            </a:rPr>
            <a:t>т.р</a:t>
          </a:r>
          <a:r>
            <a:rPr lang="ru-RU" sz="1200" dirty="0" smtClean="0">
              <a:solidFill>
                <a:schemeClr val="bg1"/>
              </a:solidFill>
            </a:rPr>
            <a:t>.</a:t>
          </a:r>
        </a:p>
        <a:p>
          <a:r>
            <a:rPr lang="ru-RU" sz="1200" dirty="0" smtClean="0">
              <a:solidFill>
                <a:schemeClr val="bg1"/>
              </a:solidFill>
            </a:rPr>
            <a:t>6,9 %</a:t>
          </a:r>
        </a:p>
        <a:p>
          <a:endParaRPr lang="ru-RU" sz="700" dirty="0">
            <a:solidFill>
              <a:schemeClr val="bg1"/>
            </a:solidFill>
          </a:endParaRPr>
        </a:p>
      </dgm:t>
    </dgm:pt>
    <dgm:pt modelId="{A755109C-9BCF-4796-AFB8-4A329088E467}" type="sibTrans" cxnId="{6B5D9DE2-B946-4CE1-A704-14761361478A}">
      <dgm:prSet/>
      <dgm:spPr/>
      <dgm:t>
        <a:bodyPr/>
        <a:lstStyle/>
        <a:p>
          <a:endParaRPr lang="ru-RU">
            <a:solidFill>
              <a:schemeClr val="bg2">
                <a:lumMod val="90000"/>
              </a:schemeClr>
            </a:solidFill>
          </a:endParaRPr>
        </a:p>
      </dgm:t>
    </dgm:pt>
    <dgm:pt modelId="{A8C3E8A2-9D29-48F6-B4FC-9D969BC01F2C}" type="parTrans" cxnId="{6B5D9DE2-B946-4CE1-A704-14761361478A}">
      <dgm:prSet/>
      <dgm:spPr/>
      <dgm:t>
        <a:bodyPr/>
        <a:lstStyle/>
        <a:p>
          <a:endParaRPr lang="ru-RU"/>
        </a:p>
      </dgm:t>
    </dgm:pt>
    <dgm:pt modelId="{ED2DF9AF-4F27-4249-802F-63841F5A9C32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/>
            <a:t>Социальная политика </a:t>
          </a:r>
        </a:p>
        <a:p>
          <a:r>
            <a:rPr lang="ru-RU" sz="1200" dirty="0" smtClean="0"/>
            <a:t>139306,5 </a:t>
          </a:r>
          <a:r>
            <a:rPr lang="ru-RU" sz="1200" dirty="0" err="1" smtClean="0"/>
            <a:t>т.р</a:t>
          </a:r>
          <a:r>
            <a:rPr lang="ru-RU" sz="1200" dirty="0" smtClean="0"/>
            <a:t>.</a:t>
          </a:r>
        </a:p>
        <a:p>
          <a:r>
            <a:rPr lang="ru-RU" sz="1200" dirty="0" smtClean="0"/>
            <a:t>25,2 %</a:t>
          </a:r>
        </a:p>
        <a:p>
          <a:endParaRPr lang="ru-RU" sz="700" dirty="0"/>
        </a:p>
      </dgm:t>
    </dgm:pt>
    <dgm:pt modelId="{2C2AB6B0-F17D-496C-BAAD-FE21FE8510BD}" type="sibTrans" cxnId="{E2C1E11F-C363-4B35-92FA-7384B04CB426}">
      <dgm:prSet/>
      <dgm:spPr/>
      <dgm:t>
        <a:bodyPr/>
        <a:lstStyle/>
        <a:p>
          <a:endParaRPr lang="ru-RU">
            <a:solidFill>
              <a:schemeClr val="bg2">
                <a:lumMod val="90000"/>
              </a:schemeClr>
            </a:solidFill>
          </a:endParaRPr>
        </a:p>
      </dgm:t>
    </dgm:pt>
    <dgm:pt modelId="{D422267F-23F8-496E-9927-BB865C75562A}" type="parTrans" cxnId="{E2C1E11F-C363-4B35-92FA-7384B04CB426}">
      <dgm:prSet/>
      <dgm:spPr/>
      <dgm:t>
        <a:bodyPr/>
        <a:lstStyle/>
        <a:p>
          <a:endParaRPr lang="ru-RU"/>
        </a:p>
      </dgm:t>
    </dgm:pt>
    <dgm:pt modelId="{F0572488-5E21-4CD2-9A36-064D85CBB77D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/>
            <a:t>Охрана окружающей среды</a:t>
          </a:r>
        </a:p>
        <a:p>
          <a:r>
            <a:rPr lang="ru-RU" sz="1200" dirty="0" smtClean="0"/>
            <a:t>50000,0 </a:t>
          </a:r>
          <a:r>
            <a:rPr lang="ru-RU" sz="1200" dirty="0" err="1" smtClean="0"/>
            <a:t>т.р</a:t>
          </a:r>
          <a:r>
            <a:rPr lang="ru-RU" sz="1200" dirty="0" smtClean="0"/>
            <a:t>.</a:t>
          </a:r>
        </a:p>
        <a:p>
          <a:r>
            <a:rPr lang="ru-RU" sz="1200" dirty="0" smtClean="0"/>
            <a:t>9,1 %</a:t>
          </a:r>
        </a:p>
        <a:p>
          <a:endParaRPr lang="ru-RU" sz="700" dirty="0" smtClean="0"/>
        </a:p>
        <a:p>
          <a:endParaRPr lang="ru-RU" sz="700" dirty="0"/>
        </a:p>
      </dgm:t>
    </dgm:pt>
    <dgm:pt modelId="{6728B947-C31E-4083-9F63-03DF52F49091}" type="sibTrans" cxnId="{CE35A85C-EF24-443E-AE5F-4F3D69D1D772}">
      <dgm:prSet/>
      <dgm:spPr/>
      <dgm:t>
        <a:bodyPr/>
        <a:lstStyle/>
        <a:p>
          <a:endParaRPr lang="ru-RU">
            <a:solidFill>
              <a:schemeClr val="bg2">
                <a:lumMod val="90000"/>
              </a:schemeClr>
            </a:solidFill>
          </a:endParaRPr>
        </a:p>
      </dgm:t>
    </dgm:pt>
    <dgm:pt modelId="{806A049B-3CD7-46E1-B9AD-4BD7BACD0549}" type="parTrans" cxnId="{CE35A85C-EF24-443E-AE5F-4F3D69D1D772}">
      <dgm:prSet/>
      <dgm:spPr/>
      <dgm:t>
        <a:bodyPr/>
        <a:lstStyle/>
        <a:p>
          <a:endParaRPr lang="ru-RU"/>
        </a:p>
      </dgm:t>
    </dgm:pt>
    <dgm:pt modelId="{8AFE3553-9347-4B3C-BDB9-56961EBF052B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/>
            <a:t>Национальная оборона</a:t>
          </a:r>
        </a:p>
        <a:p>
          <a:r>
            <a:rPr lang="ru-RU" sz="1200" dirty="0" smtClean="0"/>
            <a:t>623,3 </a:t>
          </a:r>
          <a:r>
            <a:rPr lang="ru-RU" sz="1200" dirty="0" err="1" smtClean="0"/>
            <a:t>т.р</a:t>
          </a:r>
          <a:r>
            <a:rPr lang="ru-RU" sz="1200" dirty="0" smtClean="0"/>
            <a:t>.</a:t>
          </a:r>
        </a:p>
        <a:p>
          <a:r>
            <a:rPr lang="ru-RU" sz="1200" dirty="0" smtClean="0"/>
            <a:t>0,1%</a:t>
          </a:r>
        </a:p>
        <a:p>
          <a:endParaRPr lang="ru-RU" sz="1000" dirty="0"/>
        </a:p>
      </dgm:t>
    </dgm:pt>
    <dgm:pt modelId="{FC6BDA9A-EA6E-4FF6-9916-18E78C0675D2}" type="sibTrans" cxnId="{23005112-34F2-40FA-9120-7D4E4761D1B1}">
      <dgm:prSet/>
      <dgm:spPr/>
      <dgm:t>
        <a:bodyPr/>
        <a:lstStyle/>
        <a:p>
          <a:endParaRPr lang="ru-RU">
            <a:solidFill>
              <a:schemeClr val="bg2">
                <a:lumMod val="90000"/>
              </a:schemeClr>
            </a:solidFill>
          </a:endParaRPr>
        </a:p>
      </dgm:t>
    </dgm:pt>
    <dgm:pt modelId="{36D4371E-99B9-4714-AD02-2012C88C4B4B}" type="parTrans" cxnId="{23005112-34F2-40FA-9120-7D4E4761D1B1}">
      <dgm:prSet/>
      <dgm:spPr/>
      <dgm:t>
        <a:bodyPr/>
        <a:lstStyle/>
        <a:p>
          <a:endParaRPr lang="ru-RU"/>
        </a:p>
      </dgm:t>
    </dgm:pt>
    <dgm:pt modelId="{EB4E64EA-CFB1-4A4E-AB1B-CD0856F1224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/>
            <a:t>Образование</a:t>
          </a:r>
        </a:p>
        <a:p>
          <a:r>
            <a:rPr lang="ru-RU" sz="1400" dirty="0" smtClean="0"/>
            <a:t>193049,7 </a:t>
          </a:r>
          <a:r>
            <a:rPr lang="ru-RU" sz="1400" dirty="0" err="1" smtClean="0"/>
            <a:t>т.р</a:t>
          </a:r>
          <a:r>
            <a:rPr lang="ru-RU" sz="1400" dirty="0" smtClean="0"/>
            <a:t>.</a:t>
          </a:r>
        </a:p>
        <a:p>
          <a:r>
            <a:rPr lang="ru-RU" sz="1400" dirty="0" smtClean="0"/>
            <a:t>34,9%</a:t>
          </a:r>
        </a:p>
        <a:p>
          <a:endParaRPr lang="ru-RU" sz="1000" dirty="0"/>
        </a:p>
      </dgm:t>
    </dgm:pt>
    <dgm:pt modelId="{4A766727-ECCD-4A6F-A8CC-4BB4575FFBCD}" type="parTrans" cxnId="{ADE5FD7D-855E-48AA-B2C3-16DD4E71E5AC}">
      <dgm:prSet/>
      <dgm:spPr/>
      <dgm:t>
        <a:bodyPr/>
        <a:lstStyle/>
        <a:p>
          <a:endParaRPr lang="ru-RU"/>
        </a:p>
      </dgm:t>
    </dgm:pt>
    <dgm:pt modelId="{1D33B77D-6739-4377-9AB4-F6CEC8D64356}" type="sibTrans" cxnId="{ADE5FD7D-855E-48AA-B2C3-16DD4E71E5AC}">
      <dgm:prSet/>
      <dgm:spPr/>
      <dgm:t>
        <a:bodyPr/>
        <a:lstStyle/>
        <a:p>
          <a:endParaRPr lang="ru-RU"/>
        </a:p>
      </dgm:t>
    </dgm:pt>
    <dgm:pt modelId="{11B46D6B-6952-4326-937B-37B3A6031E57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Обслуживание муниципального долга</a:t>
          </a:r>
        </a:p>
        <a:p>
          <a:r>
            <a:rPr lang="ru-RU" dirty="0" smtClean="0"/>
            <a:t>2047,5 </a:t>
          </a:r>
          <a:r>
            <a:rPr lang="ru-RU" dirty="0" err="1" smtClean="0"/>
            <a:t>т.р</a:t>
          </a:r>
          <a:r>
            <a:rPr lang="ru-RU" dirty="0" smtClean="0"/>
            <a:t>.</a:t>
          </a:r>
        </a:p>
        <a:p>
          <a:r>
            <a:rPr lang="ru-RU" dirty="0" smtClean="0"/>
            <a:t>0,4 %</a:t>
          </a:r>
          <a:endParaRPr lang="ru-RU" dirty="0"/>
        </a:p>
      </dgm:t>
    </dgm:pt>
    <dgm:pt modelId="{2FBD009B-C9F9-4064-9C12-1F6965AF4A43}" type="sibTrans" cxnId="{ABB9ADBF-D540-46C3-BBCB-D3C748BCFC25}">
      <dgm:prSet/>
      <dgm:spPr/>
      <dgm:t>
        <a:bodyPr/>
        <a:lstStyle/>
        <a:p>
          <a:endParaRPr lang="ru-RU"/>
        </a:p>
      </dgm:t>
    </dgm:pt>
    <dgm:pt modelId="{52F0066D-EA80-4808-BE72-480E42541160}" type="parTrans" cxnId="{ABB9ADBF-D540-46C3-BBCB-D3C748BCFC25}">
      <dgm:prSet/>
      <dgm:spPr/>
      <dgm:t>
        <a:bodyPr/>
        <a:lstStyle/>
        <a:p>
          <a:endParaRPr lang="ru-RU"/>
        </a:p>
      </dgm:t>
    </dgm:pt>
    <dgm:pt modelId="{6B07E28C-B484-48E6-B6AD-F1076CFB9311}" type="pres">
      <dgm:prSet presAssocID="{A26E316D-4005-41DA-B323-44C9F5B84F6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41BE089-CE37-4BAF-AC20-99FE10708A70}" type="pres">
      <dgm:prSet presAssocID="{011A3FA2-736C-4D56-8E47-4EB8656A5490}" presName="compNode" presStyleCnt="0"/>
      <dgm:spPr/>
    </dgm:pt>
    <dgm:pt modelId="{9A4BDF0E-0A77-4E44-A5F4-A53B4DCC75EF}" type="pres">
      <dgm:prSet presAssocID="{011A3FA2-736C-4D56-8E47-4EB8656A5490}" presName="dummyConnPt" presStyleCnt="0"/>
      <dgm:spPr/>
    </dgm:pt>
    <dgm:pt modelId="{1ED81A36-5818-4163-A130-FDC66E832690}" type="pres">
      <dgm:prSet presAssocID="{011A3FA2-736C-4D56-8E47-4EB8656A5490}" presName="node" presStyleLbl="node1" presStyleIdx="0" presStyleCnt="11" custScaleX="235111" custScaleY="255218" custLinFactNeighborX="-900" custLinFactNeighborY="-67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B745E2-0FB6-4DFE-87A8-9648887F4272}" type="pres">
      <dgm:prSet presAssocID="{E7DAC3A7-677B-4569-BFF6-EE26DD8A8308}" presName="sibTrans" presStyleLbl="bgSibTrans2D1" presStyleIdx="0" presStyleCnt="10"/>
      <dgm:spPr/>
      <dgm:t>
        <a:bodyPr/>
        <a:lstStyle/>
        <a:p>
          <a:endParaRPr lang="ru-RU"/>
        </a:p>
      </dgm:t>
    </dgm:pt>
    <dgm:pt modelId="{3E87EC55-5B2C-4431-B1F0-AD4B8272A268}" type="pres">
      <dgm:prSet presAssocID="{40536C8A-28E5-48DA-A4B1-3D79B10E0847}" presName="compNode" presStyleCnt="0"/>
      <dgm:spPr/>
    </dgm:pt>
    <dgm:pt modelId="{17400369-C846-446F-BFB8-93283502D0E1}" type="pres">
      <dgm:prSet presAssocID="{40536C8A-28E5-48DA-A4B1-3D79B10E0847}" presName="dummyConnPt" presStyleCnt="0"/>
      <dgm:spPr/>
    </dgm:pt>
    <dgm:pt modelId="{AA7D6A25-20E6-4B92-AC6A-6A5F2DC074B9}" type="pres">
      <dgm:prSet presAssocID="{40536C8A-28E5-48DA-A4B1-3D79B10E0847}" presName="node" presStyleLbl="node1" presStyleIdx="1" presStyleCnt="11" custScaleX="217750" custScaleY="253789" custLinFactNeighborX="-1027" custLinFactNeighborY="-10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D54AC-004F-44BC-8656-D45FD9A0B569}" type="pres">
      <dgm:prSet presAssocID="{019BA0AC-DEB4-4A03-BF67-697AB8C6E163}" presName="sibTrans" presStyleLbl="bgSibTrans2D1" presStyleIdx="1" presStyleCnt="10"/>
      <dgm:spPr/>
      <dgm:t>
        <a:bodyPr/>
        <a:lstStyle/>
        <a:p>
          <a:endParaRPr lang="ru-RU"/>
        </a:p>
      </dgm:t>
    </dgm:pt>
    <dgm:pt modelId="{A2649076-A483-4569-B934-2EBD41327559}" type="pres">
      <dgm:prSet presAssocID="{FA2F8A7C-1DA7-4F3C-8AFF-F3CB1703487B}" presName="compNode" presStyleCnt="0"/>
      <dgm:spPr/>
    </dgm:pt>
    <dgm:pt modelId="{04A99FB7-8373-437D-8ED0-F53D346CAF81}" type="pres">
      <dgm:prSet presAssocID="{FA2F8A7C-1DA7-4F3C-8AFF-F3CB1703487B}" presName="dummyConnPt" presStyleCnt="0"/>
      <dgm:spPr/>
    </dgm:pt>
    <dgm:pt modelId="{D930279A-A956-4DFB-B354-15D867244332}" type="pres">
      <dgm:prSet presAssocID="{FA2F8A7C-1DA7-4F3C-8AFF-F3CB1703487B}" presName="node" presStyleLbl="node1" presStyleIdx="2" presStyleCnt="11" custScaleX="252833" custScaleY="270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1332C-CAED-4F2B-88A1-C6F19D47FAD8}" type="pres">
      <dgm:prSet presAssocID="{A31495AF-A89A-42D5-A269-351F6680D261}" presName="sibTrans" presStyleLbl="bgSibTrans2D1" presStyleIdx="2" presStyleCnt="10"/>
      <dgm:spPr/>
      <dgm:t>
        <a:bodyPr/>
        <a:lstStyle/>
        <a:p>
          <a:endParaRPr lang="ru-RU"/>
        </a:p>
      </dgm:t>
    </dgm:pt>
    <dgm:pt modelId="{95C934B9-7678-4ACA-9486-8B905C878548}" type="pres">
      <dgm:prSet presAssocID="{992C3752-134D-4C17-BF36-D524DFD4C332}" presName="compNode" presStyleCnt="0"/>
      <dgm:spPr/>
    </dgm:pt>
    <dgm:pt modelId="{DB50B78D-FE19-431C-AB0D-FF7520D27DF0}" type="pres">
      <dgm:prSet presAssocID="{992C3752-134D-4C17-BF36-D524DFD4C332}" presName="dummyConnPt" presStyleCnt="0"/>
      <dgm:spPr/>
    </dgm:pt>
    <dgm:pt modelId="{75575293-3E09-467C-9DE4-E523D4216FA8}" type="pres">
      <dgm:prSet presAssocID="{992C3752-134D-4C17-BF36-D524DFD4C332}" presName="node" presStyleLbl="node1" presStyleIdx="3" presStyleCnt="11" custScaleX="160301" custScaleY="276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25010-8A5A-4CF1-B769-9CEE0178F9F5}" type="pres">
      <dgm:prSet presAssocID="{53F5BFEF-010F-4281-858C-B095E1965E1D}" presName="sibTrans" presStyleLbl="bgSibTrans2D1" presStyleIdx="3" presStyleCnt="10"/>
      <dgm:spPr/>
      <dgm:t>
        <a:bodyPr/>
        <a:lstStyle/>
        <a:p>
          <a:endParaRPr lang="ru-RU"/>
        </a:p>
      </dgm:t>
    </dgm:pt>
    <dgm:pt modelId="{57A4611B-2984-4305-8B40-280DB3DF74F2}" type="pres">
      <dgm:prSet presAssocID="{D3132DE6-EC0F-4BED-B4EF-57DAEF174B6B}" presName="compNode" presStyleCnt="0"/>
      <dgm:spPr/>
    </dgm:pt>
    <dgm:pt modelId="{B063F6DF-4BC4-4E91-BAB1-0DB20E8EDF8C}" type="pres">
      <dgm:prSet presAssocID="{D3132DE6-EC0F-4BED-B4EF-57DAEF174B6B}" presName="dummyConnPt" presStyleCnt="0"/>
      <dgm:spPr/>
    </dgm:pt>
    <dgm:pt modelId="{069B7545-26E1-48A0-8C15-26D5550E3004}" type="pres">
      <dgm:prSet presAssocID="{D3132DE6-EC0F-4BED-B4EF-57DAEF174B6B}" presName="node" presStyleLbl="node1" presStyleIdx="4" presStyleCnt="11" custScaleX="169112" custScaleY="271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B0CF1-0422-42D7-8468-FF770CD74904}" type="pres">
      <dgm:prSet presAssocID="{4FD7D844-4A8C-4F47-96F7-66E6B2B32713}" presName="sibTrans" presStyleLbl="bgSibTrans2D1" presStyleIdx="4" presStyleCnt="10"/>
      <dgm:spPr/>
      <dgm:t>
        <a:bodyPr/>
        <a:lstStyle/>
        <a:p>
          <a:endParaRPr lang="ru-RU"/>
        </a:p>
      </dgm:t>
    </dgm:pt>
    <dgm:pt modelId="{4E599246-FDE7-44C2-A961-04361348B474}" type="pres">
      <dgm:prSet presAssocID="{4CC12475-DB99-44C8-A832-A2E8639A31D0}" presName="compNode" presStyleCnt="0"/>
      <dgm:spPr/>
    </dgm:pt>
    <dgm:pt modelId="{E559853C-F488-4FC4-89CB-12184E96EDA9}" type="pres">
      <dgm:prSet presAssocID="{4CC12475-DB99-44C8-A832-A2E8639A31D0}" presName="dummyConnPt" presStyleCnt="0"/>
      <dgm:spPr/>
    </dgm:pt>
    <dgm:pt modelId="{4225AF75-ACB6-4118-9054-EFCF7F2A94D9}" type="pres">
      <dgm:prSet presAssocID="{4CC12475-DB99-44C8-A832-A2E8639A31D0}" presName="node" presStyleLbl="node1" presStyleIdx="5" presStyleCnt="11" custScaleX="150066" custScaleY="297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08807-A2A8-435D-AB6B-F7E09F8F7428}" type="pres">
      <dgm:prSet presAssocID="{A755109C-9BCF-4796-AFB8-4A329088E467}" presName="sibTrans" presStyleLbl="bgSibTrans2D1" presStyleIdx="5" presStyleCnt="10"/>
      <dgm:spPr/>
      <dgm:t>
        <a:bodyPr/>
        <a:lstStyle/>
        <a:p>
          <a:endParaRPr lang="ru-RU"/>
        </a:p>
      </dgm:t>
    </dgm:pt>
    <dgm:pt modelId="{F2C260E9-0F4F-411E-B7EA-2ADDF9AF70FA}" type="pres">
      <dgm:prSet presAssocID="{ED2DF9AF-4F27-4249-802F-63841F5A9C32}" presName="compNode" presStyleCnt="0"/>
      <dgm:spPr/>
    </dgm:pt>
    <dgm:pt modelId="{73B24041-0E1C-4048-A97F-ADDA167CCCAF}" type="pres">
      <dgm:prSet presAssocID="{ED2DF9AF-4F27-4249-802F-63841F5A9C32}" presName="dummyConnPt" presStyleCnt="0"/>
      <dgm:spPr/>
    </dgm:pt>
    <dgm:pt modelId="{C0B6F0D7-9843-45A2-B8D6-FBF2705DCAEF}" type="pres">
      <dgm:prSet presAssocID="{ED2DF9AF-4F27-4249-802F-63841F5A9C32}" presName="node" presStyleLbl="node1" presStyleIdx="6" presStyleCnt="11" custScaleX="160301" custScaleY="261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DAA3B-9AD3-4AD5-8B6E-D1B910F7524B}" type="pres">
      <dgm:prSet presAssocID="{2C2AB6B0-F17D-496C-BAAD-FE21FE8510BD}" presName="sibTrans" presStyleLbl="bgSibTrans2D1" presStyleIdx="6" presStyleCnt="10"/>
      <dgm:spPr/>
      <dgm:t>
        <a:bodyPr/>
        <a:lstStyle/>
        <a:p>
          <a:endParaRPr lang="ru-RU"/>
        </a:p>
      </dgm:t>
    </dgm:pt>
    <dgm:pt modelId="{6D24D763-A914-4774-A289-B56B9E835CCD}" type="pres">
      <dgm:prSet presAssocID="{F0572488-5E21-4CD2-9A36-064D85CBB77D}" presName="compNode" presStyleCnt="0"/>
      <dgm:spPr/>
    </dgm:pt>
    <dgm:pt modelId="{89AD0514-2C11-44DF-83C1-52099336B950}" type="pres">
      <dgm:prSet presAssocID="{F0572488-5E21-4CD2-9A36-064D85CBB77D}" presName="dummyConnPt" presStyleCnt="0"/>
      <dgm:spPr/>
    </dgm:pt>
    <dgm:pt modelId="{848450D6-675A-4B64-940E-49A34B4EED8F}" type="pres">
      <dgm:prSet presAssocID="{F0572488-5E21-4CD2-9A36-064D85CBB77D}" presName="node" presStyleLbl="node1" presStyleIdx="7" presStyleCnt="11" custScaleX="166522" custScaleY="269186" custLinFactNeighborX="-8919" custLinFactNeighborY="-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875C7-6AFC-4010-BAED-1ED66E060DF4}" type="pres">
      <dgm:prSet presAssocID="{6728B947-C31E-4083-9F63-03DF52F49091}" presName="sibTrans" presStyleLbl="bgSibTrans2D1" presStyleIdx="7" presStyleCnt="10"/>
      <dgm:spPr/>
      <dgm:t>
        <a:bodyPr/>
        <a:lstStyle/>
        <a:p>
          <a:endParaRPr lang="ru-RU"/>
        </a:p>
      </dgm:t>
    </dgm:pt>
    <dgm:pt modelId="{80B881D3-F096-46AE-8C59-B0A1A9FE0329}" type="pres">
      <dgm:prSet presAssocID="{8AFE3553-9347-4B3C-BDB9-56961EBF052B}" presName="compNode" presStyleCnt="0"/>
      <dgm:spPr/>
    </dgm:pt>
    <dgm:pt modelId="{2261AA50-4EF4-446C-B694-7322979DAF52}" type="pres">
      <dgm:prSet presAssocID="{8AFE3553-9347-4B3C-BDB9-56961EBF052B}" presName="dummyConnPt" presStyleCnt="0"/>
      <dgm:spPr/>
    </dgm:pt>
    <dgm:pt modelId="{C4FDAA68-3AB1-4CED-9D94-AF552AA05A09}" type="pres">
      <dgm:prSet presAssocID="{8AFE3553-9347-4B3C-BDB9-56961EBF052B}" presName="node" presStyleLbl="node1" presStyleIdx="8" presStyleCnt="11" custScaleX="160301" custScaleY="285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F394D-432C-42D3-A668-728A8597C7A1}" type="pres">
      <dgm:prSet presAssocID="{FC6BDA9A-EA6E-4FF6-9916-18E78C0675D2}" presName="sibTrans" presStyleLbl="bgSibTrans2D1" presStyleIdx="8" presStyleCnt="10"/>
      <dgm:spPr/>
      <dgm:t>
        <a:bodyPr/>
        <a:lstStyle/>
        <a:p>
          <a:endParaRPr lang="ru-RU"/>
        </a:p>
      </dgm:t>
    </dgm:pt>
    <dgm:pt modelId="{29F8F73E-76AA-4505-9BF4-DEAFC7D575E7}" type="pres">
      <dgm:prSet presAssocID="{EB4E64EA-CFB1-4A4E-AB1B-CD0856F12249}" presName="compNode" presStyleCnt="0"/>
      <dgm:spPr/>
    </dgm:pt>
    <dgm:pt modelId="{EEBF400C-6DFE-4CF7-8DBE-7D42123FA24B}" type="pres">
      <dgm:prSet presAssocID="{EB4E64EA-CFB1-4A4E-AB1B-CD0856F12249}" presName="dummyConnPt" presStyleCnt="0"/>
      <dgm:spPr/>
    </dgm:pt>
    <dgm:pt modelId="{7E334680-B0A2-4EEB-86B0-2F2B3DD7824F}" type="pres">
      <dgm:prSet presAssocID="{EB4E64EA-CFB1-4A4E-AB1B-CD0856F12249}" presName="node" presStyleLbl="node1" presStyleIdx="9" presStyleCnt="11" custScaleX="160301" custScaleY="282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BC50B-8243-49A2-95F9-3567916B6AB4}" type="pres">
      <dgm:prSet presAssocID="{1D33B77D-6739-4377-9AB4-F6CEC8D64356}" presName="sibTrans" presStyleLbl="bgSibTrans2D1" presStyleIdx="9" presStyleCnt="10"/>
      <dgm:spPr/>
      <dgm:t>
        <a:bodyPr/>
        <a:lstStyle/>
        <a:p>
          <a:endParaRPr lang="ru-RU"/>
        </a:p>
      </dgm:t>
    </dgm:pt>
    <dgm:pt modelId="{42732039-FEAD-4FE9-BC15-B109F8777B8F}" type="pres">
      <dgm:prSet presAssocID="{11B46D6B-6952-4326-937B-37B3A6031E57}" presName="compNode" presStyleCnt="0"/>
      <dgm:spPr/>
    </dgm:pt>
    <dgm:pt modelId="{4245DA26-E9D5-4951-BD2E-B6408224FEE0}" type="pres">
      <dgm:prSet presAssocID="{11B46D6B-6952-4326-937B-37B3A6031E57}" presName="dummyConnPt" presStyleCnt="0"/>
      <dgm:spPr/>
    </dgm:pt>
    <dgm:pt modelId="{6759D3A7-6497-4FE1-94F5-413EAA0AC1ED}" type="pres">
      <dgm:prSet presAssocID="{11B46D6B-6952-4326-937B-37B3A6031E57}" presName="node" presStyleLbl="node1" presStyleIdx="10" presStyleCnt="11" custScaleX="160301" custScaleY="282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AC3411-E6F7-461F-9B26-1BD13ABA4DFA}" type="presOf" srcId="{EB4E64EA-CFB1-4A4E-AB1B-CD0856F12249}" destId="{7E334680-B0A2-4EEB-86B0-2F2B3DD7824F}" srcOrd="0" destOrd="0" presId="urn:microsoft.com/office/officeart/2005/8/layout/bProcess4"/>
    <dgm:cxn modelId="{66D32FE7-0830-435F-BD7A-09C4387661F0}" type="presOf" srcId="{A755109C-9BCF-4796-AFB8-4A329088E467}" destId="{8C508807-A2A8-435D-AB6B-F7E09F8F7428}" srcOrd="0" destOrd="0" presId="urn:microsoft.com/office/officeart/2005/8/layout/bProcess4"/>
    <dgm:cxn modelId="{50AB64CF-0EB9-4500-8400-62311178E209}" type="presOf" srcId="{11B46D6B-6952-4326-937B-37B3A6031E57}" destId="{6759D3A7-6497-4FE1-94F5-413EAA0AC1ED}" srcOrd="0" destOrd="0" presId="urn:microsoft.com/office/officeart/2005/8/layout/bProcess4"/>
    <dgm:cxn modelId="{613CB93B-885E-4CA6-8F89-A42B209277E7}" srcId="{A26E316D-4005-41DA-B323-44C9F5B84F69}" destId="{D3132DE6-EC0F-4BED-B4EF-57DAEF174B6B}" srcOrd="4" destOrd="0" parTransId="{A3A9FB1A-064D-49D4-A18F-14CFBD7D237F}" sibTransId="{4FD7D844-4A8C-4F47-96F7-66E6B2B32713}"/>
    <dgm:cxn modelId="{2E05BDB7-1E03-4B00-8124-1C18AFE17498}" type="presOf" srcId="{992C3752-134D-4C17-BF36-D524DFD4C332}" destId="{75575293-3E09-467C-9DE4-E523D4216FA8}" srcOrd="0" destOrd="0" presId="urn:microsoft.com/office/officeart/2005/8/layout/bProcess4"/>
    <dgm:cxn modelId="{AC1861BF-5AB4-4E08-AD7C-322019E28D5D}" srcId="{A26E316D-4005-41DA-B323-44C9F5B84F69}" destId="{40536C8A-28E5-48DA-A4B1-3D79B10E0847}" srcOrd="1" destOrd="0" parTransId="{35CB0569-0E28-4CB6-AF27-D2B63BC23D1A}" sibTransId="{019BA0AC-DEB4-4A03-BF67-697AB8C6E163}"/>
    <dgm:cxn modelId="{CE35A85C-EF24-443E-AE5F-4F3D69D1D772}" srcId="{A26E316D-4005-41DA-B323-44C9F5B84F69}" destId="{F0572488-5E21-4CD2-9A36-064D85CBB77D}" srcOrd="7" destOrd="0" parTransId="{806A049B-3CD7-46E1-B9AD-4BD7BACD0549}" sibTransId="{6728B947-C31E-4083-9F63-03DF52F49091}"/>
    <dgm:cxn modelId="{0CFD8FF3-BEAA-42BE-A5C9-95F8BE708897}" type="presOf" srcId="{8AFE3553-9347-4B3C-BDB9-56961EBF052B}" destId="{C4FDAA68-3AB1-4CED-9D94-AF552AA05A09}" srcOrd="0" destOrd="0" presId="urn:microsoft.com/office/officeart/2005/8/layout/bProcess4"/>
    <dgm:cxn modelId="{32345939-C648-49AF-A073-F95AEB175D4A}" type="presOf" srcId="{53F5BFEF-010F-4281-858C-B095E1965E1D}" destId="{4A725010-8A5A-4CF1-B769-9CEE0178F9F5}" srcOrd="0" destOrd="0" presId="urn:microsoft.com/office/officeart/2005/8/layout/bProcess4"/>
    <dgm:cxn modelId="{68870B43-18A8-46CB-BA8E-5F37FA0C1876}" srcId="{A26E316D-4005-41DA-B323-44C9F5B84F69}" destId="{992C3752-134D-4C17-BF36-D524DFD4C332}" srcOrd="3" destOrd="0" parTransId="{A328FD0E-E0FB-4D9E-8F22-3C7C99F35C70}" sibTransId="{53F5BFEF-010F-4281-858C-B095E1965E1D}"/>
    <dgm:cxn modelId="{D9052726-F9A5-4DC2-98DB-8F1124671D3B}" type="presOf" srcId="{A26E316D-4005-41DA-B323-44C9F5B84F69}" destId="{6B07E28C-B484-48E6-B6AD-F1076CFB9311}" srcOrd="0" destOrd="0" presId="urn:microsoft.com/office/officeart/2005/8/layout/bProcess4"/>
    <dgm:cxn modelId="{E2C1E11F-C363-4B35-92FA-7384B04CB426}" srcId="{A26E316D-4005-41DA-B323-44C9F5B84F69}" destId="{ED2DF9AF-4F27-4249-802F-63841F5A9C32}" srcOrd="6" destOrd="0" parTransId="{D422267F-23F8-496E-9927-BB865C75562A}" sibTransId="{2C2AB6B0-F17D-496C-BAAD-FE21FE8510BD}"/>
    <dgm:cxn modelId="{2D0897B4-2446-425B-A39D-2D91E7CF2E0D}" type="presOf" srcId="{40536C8A-28E5-48DA-A4B1-3D79B10E0847}" destId="{AA7D6A25-20E6-4B92-AC6A-6A5F2DC074B9}" srcOrd="0" destOrd="0" presId="urn:microsoft.com/office/officeart/2005/8/layout/bProcess4"/>
    <dgm:cxn modelId="{23005112-34F2-40FA-9120-7D4E4761D1B1}" srcId="{A26E316D-4005-41DA-B323-44C9F5B84F69}" destId="{8AFE3553-9347-4B3C-BDB9-56961EBF052B}" srcOrd="8" destOrd="0" parTransId="{36D4371E-99B9-4714-AD02-2012C88C4B4B}" sibTransId="{FC6BDA9A-EA6E-4FF6-9916-18E78C0675D2}"/>
    <dgm:cxn modelId="{DE8C8A65-FC6E-45FD-B258-0B9BA71B4A08}" type="presOf" srcId="{F0572488-5E21-4CD2-9A36-064D85CBB77D}" destId="{848450D6-675A-4B64-940E-49A34B4EED8F}" srcOrd="0" destOrd="0" presId="urn:microsoft.com/office/officeart/2005/8/layout/bProcess4"/>
    <dgm:cxn modelId="{BE862B92-CFF4-4B1B-BDE8-8EAE0F22B36A}" type="presOf" srcId="{1D33B77D-6739-4377-9AB4-F6CEC8D64356}" destId="{6C5BC50B-8243-49A2-95F9-3567916B6AB4}" srcOrd="0" destOrd="0" presId="urn:microsoft.com/office/officeart/2005/8/layout/bProcess4"/>
    <dgm:cxn modelId="{3D1D6CD5-67A3-41FA-8E2B-301B88828960}" srcId="{A26E316D-4005-41DA-B323-44C9F5B84F69}" destId="{FA2F8A7C-1DA7-4F3C-8AFF-F3CB1703487B}" srcOrd="2" destOrd="0" parTransId="{7CFF8C12-CAE9-44BC-8048-472AF08DBA3A}" sibTransId="{A31495AF-A89A-42D5-A269-351F6680D261}"/>
    <dgm:cxn modelId="{BDC8EF5E-2601-4FB6-81BF-5BCB292B8105}" type="presOf" srcId="{ED2DF9AF-4F27-4249-802F-63841F5A9C32}" destId="{C0B6F0D7-9843-45A2-B8D6-FBF2705DCAEF}" srcOrd="0" destOrd="0" presId="urn:microsoft.com/office/officeart/2005/8/layout/bProcess4"/>
    <dgm:cxn modelId="{95BA6C3B-3394-4800-84CC-08AC7E9515CC}" srcId="{A26E316D-4005-41DA-B323-44C9F5B84F69}" destId="{011A3FA2-736C-4D56-8E47-4EB8656A5490}" srcOrd="0" destOrd="0" parTransId="{43698CE3-5517-45BF-9183-F49F87A4E4BE}" sibTransId="{E7DAC3A7-677B-4569-BFF6-EE26DD8A8308}"/>
    <dgm:cxn modelId="{D777A6F3-EEFE-453B-A4A0-47553061ACF1}" type="presOf" srcId="{019BA0AC-DEB4-4A03-BF67-697AB8C6E163}" destId="{6DDD54AC-004F-44BC-8656-D45FD9A0B569}" srcOrd="0" destOrd="0" presId="urn:microsoft.com/office/officeart/2005/8/layout/bProcess4"/>
    <dgm:cxn modelId="{C85E509A-295C-4D20-B0DE-19DE698A1BE7}" type="presOf" srcId="{4FD7D844-4A8C-4F47-96F7-66E6B2B32713}" destId="{2B4B0CF1-0422-42D7-8468-FF770CD74904}" srcOrd="0" destOrd="0" presId="urn:microsoft.com/office/officeart/2005/8/layout/bProcess4"/>
    <dgm:cxn modelId="{825CE2CB-96EA-428C-BB99-914C7AE75ADA}" type="presOf" srcId="{E7DAC3A7-677B-4569-BFF6-EE26DD8A8308}" destId="{A5B745E2-0FB6-4DFE-87A8-9648887F4272}" srcOrd="0" destOrd="0" presId="urn:microsoft.com/office/officeart/2005/8/layout/bProcess4"/>
    <dgm:cxn modelId="{CB720712-D57B-499D-8CC0-B20FED32D550}" type="presOf" srcId="{A31495AF-A89A-42D5-A269-351F6680D261}" destId="{A441332C-CAED-4F2B-88A1-C6F19D47FAD8}" srcOrd="0" destOrd="0" presId="urn:microsoft.com/office/officeart/2005/8/layout/bProcess4"/>
    <dgm:cxn modelId="{7ADDB942-406B-4B6E-890B-7E3144359734}" type="presOf" srcId="{D3132DE6-EC0F-4BED-B4EF-57DAEF174B6B}" destId="{069B7545-26E1-48A0-8C15-26D5550E3004}" srcOrd="0" destOrd="0" presId="urn:microsoft.com/office/officeart/2005/8/layout/bProcess4"/>
    <dgm:cxn modelId="{65563A51-6AB7-42FA-997D-6BB5500545EA}" type="presOf" srcId="{4CC12475-DB99-44C8-A832-A2E8639A31D0}" destId="{4225AF75-ACB6-4118-9054-EFCF7F2A94D9}" srcOrd="0" destOrd="0" presId="urn:microsoft.com/office/officeart/2005/8/layout/bProcess4"/>
    <dgm:cxn modelId="{94CD1C2A-C3BC-45EE-A88B-E6D0810AA595}" type="presOf" srcId="{FC6BDA9A-EA6E-4FF6-9916-18E78C0675D2}" destId="{EE5F394D-432C-42D3-A668-728A8597C7A1}" srcOrd="0" destOrd="0" presId="urn:microsoft.com/office/officeart/2005/8/layout/bProcess4"/>
    <dgm:cxn modelId="{84B396BB-6D72-4A5F-B8C1-0D79C3057E4D}" type="presOf" srcId="{011A3FA2-736C-4D56-8E47-4EB8656A5490}" destId="{1ED81A36-5818-4163-A130-FDC66E832690}" srcOrd="0" destOrd="0" presId="urn:microsoft.com/office/officeart/2005/8/layout/bProcess4"/>
    <dgm:cxn modelId="{ADE5FD7D-855E-48AA-B2C3-16DD4E71E5AC}" srcId="{A26E316D-4005-41DA-B323-44C9F5B84F69}" destId="{EB4E64EA-CFB1-4A4E-AB1B-CD0856F12249}" srcOrd="9" destOrd="0" parTransId="{4A766727-ECCD-4A6F-A8CC-4BB4575FFBCD}" sibTransId="{1D33B77D-6739-4377-9AB4-F6CEC8D64356}"/>
    <dgm:cxn modelId="{ABB9ADBF-D540-46C3-BBCB-D3C748BCFC25}" srcId="{A26E316D-4005-41DA-B323-44C9F5B84F69}" destId="{11B46D6B-6952-4326-937B-37B3A6031E57}" srcOrd="10" destOrd="0" parTransId="{52F0066D-EA80-4808-BE72-480E42541160}" sibTransId="{2FBD009B-C9F9-4064-9C12-1F6965AF4A43}"/>
    <dgm:cxn modelId="{19725207-DCF8-4AC8-BA6A-A800EAB94F3D}" type="presOf" srcId="{2C2AB6B0-F17D-496C-BAAD-FE21FE8510BD}" destId="{545DAA3B-9AD3-4AD5-8B6E-D1B910F7524B}" srcOrd="0" destOrd="0" presId="urn:microsoft.com/office/officeart/2005/8/layout/bProcess4"/>
    <dgm:cxn modelId="{6B5D9DE2-B946-4CE1-A704-14761361478A}" srcId="{A26E316D-4005-41DA-B323-44C9F5B84F69}" destId="{4CC12475-DB99-44C8-A832-A2E8639A31D0}" srcOrd="5" destOrd="0" parTransId="{A8C3E8A2-9D29-48F6-B4FC-9D969BC01F2C}" sibTransId="{A755109C-9BCF-4796-AFB8-4A329088E467}"/>
    <dgm:cxn modelId="{56974577-DD3E-4BE5-BBB7-04482A2492E7}" type="presOf" srcId="{FA2F8A7C-1DA7-4F3C-8AFF-F3CB1703487B}" destId="{D930279A-A956-4DFB-B354-15D867244332}" srcOrd="0" destOrd="0" presId="urn:microsoft.com/office/officeart/2005/8/layout/bProcess4"/>
    <dgm:cxn modelId="{5E6961EB-C541-4790-820B-1B88E09DBBF4}" type="presOf" srcId="{6728B947-C31E-4083-9F63-03DF52F49091}" destId="{4A2875C7-6AFC-4010-BAED-1ED66E060DF4}" srcOrd="0" destOrd="0" presId="urn:microsoft.com/office/officeart/2005/8/layout/bProcess4"/>
    <dgm:cxn modelId="{6FD2FD65-C2AA-4266-9605-969E447A12DF}" type="presParOf" srcId="{6B07E28C-B484-48E6-B6AD-F1076CFB9311}" destId="{E41BE089-CE37-4BAF-AC20-99FE10708A70}" srcOrd="0" destOrd="0" presId="urn:microsoft.com/office/officeart/2005/8/layout/bProcess4"/>
    <dgm:cxn modelId="{B5FABF84-D960-45A6-9A3C-3E93B5635E79}" type="presParOf" srcId="{E41BE089-CE37-4BAF-AC20-99FE10708A70}" destId="{9A4BDF0E-0A77-4E44-A5F4-A53B4DCC75EF}" srcOrd="0" destOrd="0" presId="urn:microsoft.com/office/officeart/2005/8/layout/bProcess4"/>
    <dgm:cxn modelId="{E074D5CD-ACD4-4862-BBCD-C8ADE24910D3}" type="presParOf" srcId="{E41BE089-CE37-4BAF-AC20-99FE10708A70}" destId="{1ED81A36-5818-4163-A130-FDC66E832690}" srcOrd="1" destOrd="0" presId="urn:microsoft.com/office/officeart/2005/8/layout/bProcess4"/>
    <dgm:cxn modelId="{941CBF30-818B-4B26-BC76-51FBB4CA9BD9}" type="presParOf" srcId="{6B07E28C-B484-48E6-B6AD-F1076CFB9311}" destId="{A5B745E2-0FB6-4DFE-87A8-9648887F4272}" srcOrd="1" destOrd="0" presId="urn:microsoft.com/office/officeart/2005/8/layout/bProcess4"/>
    <dgm:cxn modelId="{DBDAC14A-2817-47B1-8193-8466F02BD551}" type="presParOf" srcId="{6B07E28C-B484-48E6-B6AD-F1076CFB9311}" destId="{3E87EC55-5B2C-4431-B1F0-AD4B8272A268}" srcOrd="2" destOrd="0" presId="urn:microsoft.com/office/officeart/2005/8/layout/bProcess4"/>
    <dgm:cxn modelId="{9E172CA7-95CB-415B-92B0-BE4FE5BD57BB}" type="presParOf" srcId="{3E87EC55-5B2C-4431-B1F0-AD4B8272A268}" destId="{17400369-C846-446F-BFB8-93283502D0E1}" srcOrd="0" destOrd="0" presId="urn:microsoft.com/office/officeart/2005/8/layout/bProcess4"/>
    <dgm:cxn modelId="{EACA0BC8-34FA-4D17-AD33-D0664EBF3AA4}" type="presParOf" srcId="{3E87EC55-5B2C-4431-B1F0-AD4B8272A268}" destId="{AA7D6A25-20E6-4B92-AC6A-6A5F2DC074B9}" srcOrd="1" destOrd="0" presId="urn:microsoft.com/office/officeart/2005/8/layout/bProcess4"/>
    <dgm:cxn modelId="{45E78D14-8CD6-42EA-966D-CA6683955F5F}" type="presParOf" srcId="{6B07E28C-B484-48E6-B6AD-F1076CFB9311}" destId="{6DDD54AC-004F-44BC-8656-D45FD9A0B569}" srcOrd="3" destOrd="0" presId="urn:microsoft.com/office/officeart/2005/8/layout/bProcess4"/>
    <dgm:cxn modelId="{7010DF1C-D076-49D8-8BC4-93B44D616600}" type="presParOf" srcId="{6B07E28C-B484-48E6-B6AD-F1076CFB9311}" destId="{A2649076-A483-4569-B934-2EBD41327559}" srcOrd="4" destOrd="0" presId="urn:microsoft.com/office/officeart/2005/8/layout/bProcess4"/>
    <dgm:cxn modelId="{042A5CDF-A68D-452A-B0CD-CF47AE68404A}" type="presParOf" srcId="{A2649076-A483-4569-B934-2EBD41327559}" destId="{04A99FB7-8373-437D-8ED0-F53D346CAF81}" srcOrd="0" destOrd="0" presId="urn:microsoft.com/office/officeart/2005/8/layout/bProcess4"/>
    <dgm:cxn modelId="{7D1E147D-7A77-4269-B3E8-3DC8EFCC8687}" type="presParOf" srcId="{A2649076-A483-4569-B934-2EBD41327559}" destId="{D930279A-A956-4DFB-B354-15D867244332}" srcOrd="1" destOrd="0" presId="urn:microsoft.com/office/officeart/2005/8/layout/bProcess4"/>
    <dgm:cxn modelId="{E28A1F3D-796B-4FA1-AB7F-0D8521B582CE}" type="presParOf" srcId="{6B07E28C-B484-48E6-B6AD-F1076CFB9311}" destId="{A441332C-CAED-4F2B-88A1-C6F19D47FAD8}" srcOrd="5" destOrd="0" presId="urn:microsoft.com/office/officeart/2005/8/layout/bProcess4"/>
    <dgm:cxn modelId="{728151AD-57B8-425F-94C1-A3700FD2C90D}" type="presParOf" srcId="{6B07E28C-B484-48E6-B6AD-F1076CFB9311}" destId="{95C934B9-7678-4ACA-9486-8B905C878548}" srcOrd="6" destOrd="0" presId="urn:microsoft.com/office/officeart/2005/8/layout/bProcess4"/>
    <dgm:cxn modelId="{CC613992-CDC5-4054-A11F-A546831BBDC9}" type="presParOf" srcId="{95C934B9-7678-4ACA-9486-8B905C878548}" destId="{DB50B78D-FE19-431C-AB0D-FF7520D27DF0}" srcOrd="0" destOrd="0" presId="urn:microsoft.com/office/officeart/2005/8/layout/bProcess4"/>
    <dgm:cxn modelId="{73263ED2-590F-4438-BA05-C97A5DBA4CD8}" type="presParOf" srcId="{95C934B9-7678-4ACA-9486-8B905C878548}" destId="{75575293-3E09-467C-9DE4-E523D4216FA8}" srcOrd="1" destOrd="0" presId="urn:microsoft.com/office/officeart/2005/8/layout/bProcess4"/>
    <dgm:cxn modelId="{4911D0F8-26CE-4DE4-A85E-942C067B3622}" type="presParOf" srcId="{6B07E28C-B484-48E6-B6AD-F1076CFB9311}" destId="{4A725010-8A5A-4CF1-B769-9CEE0178F9F5}" srcOrd="7" destOrd="0" presId="urn:microsoft.com/office/officeart/2005/8/layout/bProcess4"/>
    <dgm:cxn modelId="{F6C7CFA5-5855-4103-A4AA-DB108F565DE5}" type="presParOf" srcId="{6B07E28C-B484-48E6-B6AD-F1076CFB9311}" destId="{57A4611B-2984-4305-8B40-280DB3DF74F2}" srcOrd="8" destOrd="0" presId="urn:microsoft.com/office/officeart/2005/8/layout/bProcess4"/>
    <dgm:cxn modelId="{FB1C2F8A-5E9B-4E87-8064-B7E0F62BBE15}" type="presParOf" srcId="{57A4611B-2984-4305-8B40-280DB3DF74F2}" destId="{B063F6DF-4BC4-4E91-BAB1-0DB20E8EDF8C}" srcOrd="0" destOrd="0" presId="urn:microsoft.com/office/officeart/2005/8/layout/bProcess4"/>
    <dgm:cxn modelId="{CD7112CC-C0B6-481F-88FD-C6C3DB828728}" type="presParOf" srcId="{57A4611B-2984-4305-8B40-280DB3DF74F2}" destId="{069B7545-26E1-48A0-8C15-26D5550E3004}" srcOrd="1" destOrd="0" presId="urn:microsoft.com/office/officeart/2005/8/layout/bProcess4"/>
    <dgm:cxn modelId="{243B02D4-AD07-451F-BA27-468B34B87BA3}" type="presParOf" srcId="{6B07E28C-B484-48E6-B6AD-F1076CFB9311}" destId="{2B4B0CF1-0422-42D7-8468-FF770CD74904}" srcOrd="9" destOrd="0" presId="urn:microsoft.com/office/officeart/2005/8/layout/bProcess4"/>
    <dgm:cxn modelId="{B0D54137-F96E-49AA-9518-1BAD2B9B968A}" type="presParOf" srcId="{6B07E28C-B484-48E6-B6AD-F1076CFB9311}" destId="{4E599246-FDE7-44C2-A961-04361348B474}" srcOrd="10" destOrd="0" presId="urn:microsoft.com/office/officeart/2005/8/layout/bProcess4"/>
    <dgm:cxn modelId="{E1CFBE1F-E367-46D5-9A06-B96858839946}" type="presParOf" srcId="{4E599246-FDE7-44C2-A961-04361348B474}" destId="{E559853C-F488-4FC4-89CB-12184E96EDA9}" srcOrd="0" destOrd="0" presId="urn:microsoft.com/office/officeart/2005/8/layout/bProcess4"/>
    <dgm:cxn modelId="{0968EFB4-25DD-4A8B-82AB-00BD64E54D37}" type="presParOf" srcId="{4E599246-FDE7-44C2-A961-04361348B474}" destId="{4225AF75-ACB6-4118-9054-EFCF7F2A94D9}" srcOrd="1" destOrd="0" presId="urn:microsoft.com/office/officeart/2005/8/layout/bProcess4"/>
    <dgm:cxn modelId="{17CB3F04-143D-4C85-BFF6-9F834C998F75}" type="presParOf" srcId="{6B07E28C-B484-48E6-B6AD-F1076CFB9311}" destId="{8C508807-A2A8-435D-AB6B-F7E09F8F7428}" srcOrd="11" destOrd="0" presId="urn:microsoft.com/office/officeart/2005/8/layout/bProcess4"/>
    <dgm:cxn modelId="{F6C6D1F9-4F5E-45DF-A37F-ED8BCD8F0C9E}" type="presParOf" srcId="{6B07E28C-B484-48E6-B6AD-F1076CFB9311}" destId="{F2C260E9-0F4F-411E-B7EA-2ADDF9AF70FA}" srcOrd="12" destOrd="0" presId="urn:microsoft.com/office/officeart/2005/8/layout/bProcess4"/>
    <dgm:cxn modelId="{B2922A6D-8F86-4692-A92C-536B3A526A7B}" type="presParOf" srcId="{F2C260E9-0F4F-411E-B7EA-2ADDF9AF70FA}" destId="{73B24041-0E1C-4048-A97F-ADDA167CCCAF}" srcOrd="0" destOrd="0" presId="urn:microsoft.com/office/officeart/2005/8/layout/bProcess4"/>
    <dgm:cxn modelId="{F491E522-1D1D-49B6-BB3E-4BCFD3922BEE}" type="presParOf" srcId="{F2C260E9-0F4F-411E-B7EA-2ADDF9AF70FA}" destId="{C0B6F0D7-9843-45A2-B8D6-FBF2705DCAEF}" srcOrd="1" destOrd="0" presId="urn:microsoft.com/office/officeart/2005/8/layout/bProcess4"/>
    <dgm:cxn modelId="{8EEB7BAB-86B6-4B2A-9A1C-07A82BC60233}" type="presParOf" srcId="{6B07E28C-B484-48E6-B6AD-F1076CFB9311}" destId="{545DAA3B-9AD3-4AD5-8B6E-D1B910F7524B}" srcOrd="13" destOrd="0" presId="urn:microsoft.com/office/officeart/2005/8/layout/bProcess4"/>
    <dgm:cxn modelId="{9687D97A-D259-4DB0-960E-E02631856160}" type="presParOf" srcId="{6B07E28C-B484-48E6-B6AD-F1076CFB9311}" destId="{6D24D763-A914-4774-A289-B56B9E835CCD}" srcOrd="14" destOrd="0" presId="urn:microsoft.com/office/officeart/2005/8/layout/bProcess4"/>
    <dgm:cxn modelId="{3B63594F-FAB0-452B-AE5D-694FADA534E2}" type="presParOf" srcId="{6D24D763-A914-4774-A289-B56B9E835CCD}" destId="{89AD0514-2C11-44DF-83C1-52099336B950}" srcOrd="0" destOrd="0" presId="urn:microsoft.com/office/officeart/2005/8/layout/bProcess4"/>
    <dgm:cxn modelId="{7F8769F1-3782-4BEF-908C-FE3AA2751929}" type="presParOf" srcId="{6D24D763-A914-4774-A289-B56B9E835CCD}" destId="{848450D6-675A-4B64-940E-49A34B4EED8F}" srcOrd="1" destOrd="0" presId="urn:microsoft.com/office/officeart/2005/8/layout/bProcess4"/>
    <dgm:cxn modelId="{E36563D3-EB2B-4367-BECB-AFBFD0E67037}" type="presParOf" srcId="{6B07E28C-B484-48E6-B6AD-F1076CFB9311}" destId="{4A2875C7-6AFC-4010-BAED-1ED66E060DF4}" srcOrd="15" destOrd="0" presId="urn:microsoft.com/office/officeart/2005/8/layout/bProcess4"/>
    <dgm:cxn modelId="{B95944A4-60BD-4E9E-813F-0BA9C1583EA4}" type="presParOf" srcId="{6B07E28C-B484-48E6-B6AD-F1076CFB9311}" destId="{80B881D3-F096-46AE-8C59-B0A1A9FE0329}" srcOrd="16" destOrd="0" presId="urn:microsoft.com/office/officeart/2005/8/layout/bProcess4"/>
    <dgm:cxn modelId="{FDF436DD-E78B-4184-A83B-8504A8A1FCB8}" type="presParOf" srcId="{80B881D3-F096-46AE-8C59-B0A1A9FE0329}" destId="{2261AA50-4EF4-446C-B694-7322979DAF52}" srcOrd="0" destOrd="0" presId="urn:microsoft.com/office/officeart/2005/8/layout/bProcess4"/>
    <dgm:cxn modelId="{87AC56E7-6E29-431D-ACCC-BCB1ECF8CC7E}" type="presParOf" srcId="{80B881D3-F096-46AE-8C59-B0A1A9FE0329}" destId="{C4FDAA68-3AB1-4CED-9D94-AF552AA05A09}" srcOrd="1" destOrd="0" presId="urn:microsoft.com/office/officeart/2005/8/layout/bProcess4"/>
    <dgm:cxn modelId="{5E757AFF-2000-4213-86EB-7F5EC28DCAE0}" type="presParOf" srcId="{6B07E28C-B484-48E6-B6AD-F1076CFB9311}" destId="{EE5F394D-432C-42D3-A668-728A8597C7A1}" srcOrd="17" destOrd="0" presId="urn:microsoft.com/office/officeart/2005/8/layout/bProcess4"/>
    <dgm:cxn modelId="{10A0A0FB-0597-40AA-B824-F10521BC55A5}" type="presParOf" srcId="{6B07E28C-B484-48E6-B6AD-F1076CFB9311}" destId="{29F8F73E-76AA-4505-9BF4-DEAFC7D575E7}" srcOrd="18" destOrd="0" presId="urn:microsoft.com/office/officeart/2005/8/layout/bProcess4"/>
    <dgm:cxn modelId="{976A1B3F-BC85-4D9A-ABCF-B768A1AC3D86}" type="presParOf" srcId="{29F8F73E-76AA-4505-9BF4-DEAFC7D575E7}" destId="{EEBF400C-6DFE-4CF7-8DBE-7D42123FA24B}" srcOrd="0" destOrd="0" presId="urn:microsoft.com/office/officeart/2005/8/layout/bProcess4"/>
    <dgm:cxn modelId="{2A0BD066-0957-465A-B3DD-01AC52FFCBD2}" type="presParOf" srcId="{29F8F73E-76AA-4505-9BF4-DEAFC7D575E7}" destId="{7E334680-B0A2-4EEB-86B0-2F2B3DD7824F}" srcOrd="1" destOrd="0" presId="urn:microsoft.com/office/officeart/2005/8/layout/bProcess4"/>
    <dgm:cxn modelId="{582EA08F-5395-4D26-B43C-856F9B57BAA6}" type="presParOf" srcId="{6B07E28C-B484-48E6-B6AD-F1076CFB9311}" destId="{6C5BC50B-8243-49A2-95F9-3567916B6AB4}" srcOrd="19" destOrd="0" presId="urn:microsoft.com/office/officeart/2005/8/layout/bProcess4"/>
    <dgm:cxn modelId="{DED85C5B-B52C-4127-B3C6-1E5FCEA6D297}" type="presParOf" srcId="{6B07E28C-B484-48E6-B6AD-F1076CFB9311}" destId="{42732039-FEAD-4FE9-BC15-B109F8777B8F}" srcOrd="20" destOrd="0" presId="urn:microsoft.com/office/officeart/2005/8/layout/bProcess4"/>
    <dgm:cxn modelId="{E473BB3B-D22A-4FF1-91E1-4A440EDBCA57}" type="presParOf" srcId="{42732039-FEAD-4FE9-BC15-B109F8777B8F}" destId="{4245DA26-E9D5-4951-BD2E-B6408224FEE0}" srcOrd="0" destOrd="0" presId="urn:microsoft.com/office/officeart/2005/8/layout/bProcess4"/>
    <dgm:cxn modelId="{78012BFE-9962-4849-B634-2DCDE87EC145}" type="presParOf" srcId="{42732039-FEAD-4FE9-BC15-B109F8777B8F}" destId="{6759D3A7-6497-4FE1-94F5-413EAA0AC1E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68509C8-9638-4175-AC2A-B176134D7E7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49F454-6721-4192-A92C-16A403B0289B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Всего расходов 552274,1</a:t>
          </a:r>
          <a:endParaRPr lang="ru-RU" dirty="0"/>
        </a:p>
      </dgm:t>
    </dgm:pt>
    <dgm:pt modelId="{B72EC8D4-2451-42A7-ABAF-337EA56C56EC}" type="parTrans" cxnId="{B5750E29-2ADA-498B-91D4-39D1FFB8DD5A}">
      <dgm:prSet/>
      <dgm:spPr/>
      <dgm:t>
        <a:bodyPr/>
        <a:lstStyle/>
        <a:p>
          <a:endParaRPr lang="ru-RU"/>
        </a:p>
      </dgm:t>
    </dgm:pt>
    <dgm:pt modelId="{0055F65A-C312-4FF2-93C7-CA3B990BCEDF}" type="sibTrans" cxnId="{B5750E29-2ADA-498B-91D4-39D1FFB8DD5A}">
      <dgm:prSet/>
      <dgm:spPr/>
      <dgm:t>
        <a:bodyPr/>
        <a:lstStyle/>
        <a:p>
          <a:endParaRPr lang="ru-RU"/>
        </a:p>
      </dgm:t>
    </dgm:pt>
    <dgm:pt modelId="{9430723E-85F2-4B9E-BE2B-3A233180A784}" type="pres">
      <dgm:prSet presAssocID="{068509C8-9638-4175-AC2A-B176134D7E7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CD243A-2012-41D0-AB6A-2F766B4DD1B4}" type="pres">
      <dgm:prSet presAssocID="{AD49F454-6721-4192-A92C-16A403B0289B}" presName="node" presStyleLbl="node1" presStyleIdx="0" presStyleCnt="1" custScaleX="3160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750E29-2ADA-498B-91D4-39D1FFB8DD5A}" srcId="{068509C8-9638-4175-AC2A-B176134D7E76}" destId="{AD49F454-6721-4192-A92C-16A403B0289B}" srcOrd="0" destOrd="0" parTransId="{B72EC8D4-2451-42A7-ABAF-337EA56C56EC}" sibTransId="{0055F65A-C312-4FF2-93C7-CA3B990BCEDF}"/>
    <dgm:cxn modelId="{0F545FC2-9FAA-4977-A090-E9607243F67C}" type="presOf" srcId="{068509C8-9638-4175-AC2A-B176134D7E76}" destId="{9430723E-85F2-4B9E-BE2B-3A233180A784}" srcOrd="0" destOrd="0" presId="urn:microsoft.com/office/officeart/2005/8/layout/cycle2"/>
    <dgm:cxn modelId="{ECAAB850-DD30-43D8-9AF6-7DBBAB13177E}" type="presOf" srcId="{AD49F454-6721-4192-A92C-16A403B0289B}" destId="{EDCD243A-2012-41D0-AB6A-2F766B4DD1B4}" srcOrd="0" destOrd="0" presId="urn:microsoft.com/office/officeart/2005/8/layout/cycle2"/>
    <dgm:cxn modelId="{23B750F4-346A-4F7E-96C8-CE12D760A5D6}" type="presParOf" srcId="{9430723E-85F2-4B9E-BE2B-3A233180A784}" destId="{EDCD243A-2012-41D0-AB6A-2F766B4DD1B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BC066B9-9EA3-4C40-97BF-82AE34F84E6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49DB1E-717F-42E5-A9A1-C9D81FDF6A0E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Сфера «Среда»</a:t>
          </a:r>
        </a:p>
        <a:p>
          <a:r>
            <a:rPr lang="ru-RU" dirty="0" smtClean="0"/>
            <a:t>134349,7</a:t>
          </a:r>
        </a:p>
        <a:p>
          <a:r>
            <a:rPr lang="ru-RU" dirty="0" smtClean="0"/>
            <a:t>24,3 %</a:t>
          </a:r>
          <a:endParaRPr lang="ru-RU" dirty="0"/>
        </a:p>
      </dgm:t>
    </dgm:pt>
    <dgm:pt modelId="{79CDA2A4-1EE8-4046-9B07-B730D181DB6D}" type="parTrans" cxnId="{8F008D5B-3F8A-4422-85D2-2A5B9AD532F8}">
      <dgm:prSet/>
      <dgm:spPr/>
      <dgm:t>
        <a:bodyPr/>
        <a:lstStyle/>
        <a:p>
          <a:endParaRPr lang="ru-RU"/>
        </a:p>
      </dgm:t>
    </dgm:pt>
    <dgm:pt modelId="{6911C027-A0AE-4943-B733-88D4832A6335}" type="sibTrans" cxnId="{8F008D5B-3F8A-4422-85D2-2A5B9AD532F8}">
      <dgm:prSet/>
      <dgm:spPr/>
      <dgm:t>
        <a:bodyPr/>
        <a:lstStyle/>
        <a:p>
          <a:endParaRPr lang="ru-RU"/>
        </a:p>
      </dgm:t>
    </dgm:pt>
    <dgm:pt modelId="{B40A3496-1FC3-4BF3-BA0B-1EACF2752856}">
      <dgm:prSet phldrT="[Текст]" custT="1"/>
      <dgm:spPr/>
      <dgm:t>
        <a:bodyPr/>
        <a:lstStyle/>
        <a:p>
          <a:r>
            <a:rPr lang="ru-RU" sz="1050" dirty="0" smtClean="0"/>
            <a:t>Жилищно-коммунальное хозяйство, мероприятия, направленные на обеспечение комфортных и качественных условий жизни горожан</a:t>
          </a:r>
        </a:p>
        <a:p>
          <a:r>
            <a:rPr lang="ru-RU" sz="1050" dirty="0" smtClean="0"/>
            <a:t>39969,4</a:t>
          </a:r>
        </a:p>
        <a:p>
          <a:r>
            <a:rPr lang="ru-RU" sz="1050" dirty="0" smtClean="0"/>
            <a:t>29,8 %</a:t>
          </a:r>
          <a:endParaRPr lang="ru-RU" sz="1050" dirty="0"/>
        </a:p>
      </dgm:t>
    </dgm:pt>
    <dgm:pt modelId="{F854E89C-E7CB-4FCC-A92A-551AD849F850}" type="parTrans" cxnId="{F2054F50-0DBB-4D16-9A3D-F7CBD22E8C4C}">
      <dgm:prSet/>
      <dgm:spPr/>
      <dgm:t>
        <a:bodyPr/>
        <a:lstStyle/>
        <a:p>
          <a:endParaRPr lang="ru-RU"/>
        </a:p>
      </dgm:t>
    </dgm:pt>
    <dgm:pt modelId="{9D9D4E00-A513-4141-9B59-9ACD493F581E}" type="sibTrans" cxnId="{F2054F50-0DBB-4D16-9A3D-F7CBD22E8C4C}">
      <dgm:prSet/>
      <dgm:spPr/>
      <dgm:t>
        <a:bodyPr/>
        <a:lstStyle/>
        <a:p>
          <a:endParaRPr lang="ru-RU"/>
        </a:p>
      </dgm:t>
    </dgm:pt>
    <dgm:pt modelId="{40E1AC12-B055-4367-B674-61C917503FF3}">
      <dgm:prSet phldrT="[Текст]" custT="1"/>
      <dgm:spPr/>
      <dgm:t>
        <a:bodyPr/>
        <a:lstStyle/>
        <a:p>
          <a:r>
            <a:rPr lang="ru-RU" sz="1050" dirty="0" smtClean="0"/>
            <a:t>Развитие услуг малого и среднего предпринимательства, национальная безопасность и правоохранительная деятельность</a:t>
          </a:r>
        </a:p>
        <a:p>
          <a:r>
            <a:rPr lang="ru-RU" sz="1050" dirty="0" smtClean="0"/>
            <a:t>6995,2</a:t>
          </a:r>
        </a:p>
        <a:p>
          <a:r>
            <a:rPr lang="ru-RU" sz="1050" dirty="0" smtClean="0"/>
            <a:t>5,2 %</a:t>
          </a:r>
        </a:p>
        <a:p>
          <a:endParaRPr lang="ru-RU" sz="600" dirty="0"/>
        </a:p>
      </dgm:t>
    </dgm:pt>
    <dgm:pt modelId="{6B7EE025-C102-4109-9E96-11BE8A9951BF}" type="parTrans" cxnId="{E193FE78-C205-474F-943F-45B039AF94B7}">
      <dgm:prSet/>
      <dgm:spPr/>
      <dgm:t>
        <a:bodyPr/>
        <a:lstStyle/>
        <a:p>
          <a:endParaRPr lang="ru-RU"/>
        </a:p>
      </dgm:t>
    </dgm:pt>
    <dgm:pt modelId="{6251F784-BA85-44DE-9CEA-0F847C7085C0}" type="sibTrans" cxnId="{E193FE78-C205-474F-943F-45B039AF94B7}">
      <dgm:prSet/>
      <dgm:spPr/>
      <dgm:t>
        <a:bodyPr/>
        <a:lstStyle/>
        <a:p>
          <a:endParaRPr lang="ru-RU"/>
        </a:p>
      </dgm:t>
    </dgm:pt>
    <dgm:pt modelId="{1B13971F-B9DC-48CE-ABCF-D7811626A210}">
      <dgm:prSet phldrT="[Текст]" custT="1"/>
      <dgm:spPr/>
      <dgm:t>
        <a:bodyPr/>
        <a:lstStyle/>
        <a:p>
          <a:r>
            <a:rPr lang="ru-RU" sz="1050" dirty="0" smtClean="0"/>
            <a:t>Дорожная и транспортная деятельность</a:t>
          </a:r>
        </a:p>
        <a:p>
          <a:r>
            <a:rPr lang="ru-RU" sz="1050" dirty="0" smtClean="0"/>
            <a:t>37385,1</a:t>
          </a:r>
        </a:p>
        <a:p>
          <a:r>
            <a:rPr lang="ru-RU" sz="1050" dirty="0" smtClean="0"/>
            <a:t>27,8 %</a:t>
          </a:r>
          <a:endParaRPr lang="ru-RU" sz="1050" dirty="0"/>
        </a:p>
      </dgm:t>
    </dgm:pt>
    <dgm:pt modelId="{8D25B892-6A4A-4632-B397-5D9029C0554F}" type="parTrans" cxnId="{A0765EE3-6971-495C-8C89-FCFAAFBEB750}">
      <dgm:prSet/>
      <dgm:spPr/>
      <dgm:t>
        <a:bodyPr/>
        <a:lstStyle/>
        <a:p>
          <a:endParaRPr lang="ru-RU"/>
        </a:p>
      </dgm:t>
    </dgm:pt>
    <dgm:pt modelId="{EAC57FF3-3047-4F09-B68E-8F6D5C6F2DE0}" type="sibTrans" cxnId="{A0765EE3-6971-495C-8C89-FCFAAFBEB750}">
      <dgm:prSet/>
      <dgm:spPr/>
      <dgm:t>
        <a:bodyPr/>
        <a:lstStyle/>
        <a:p>
          <a:endParaRPr lang="ru-RU"/>
        </a:p>
      </dgm:t>
    </dgm:pt>
    <dgm:pt modelId="{16017DC5-1E33-4C17-84B3-EE4F5874319B}">
      <dgm:prSet phldrT="[Текст]" custScaleX="130705" custScaleY="190026"/>
      <dgm:spPr/>
      <dgm:t>
        <a:bodyPr/>
        <a:lstStyle/>
        <a:p>
          <a:endParaRPr lang="ru-RU"/>
        </a:p>
      </dgm:t>
    </dgm:pt>
    <dgm:pt modelId="{9E4613D9-7597-4319-8C6C-90B42901BC95}" type="parTrans" cxnId="{63BA9AD5-D157-4DF4-943D-B3C01B94196C}">
      <dgm:prSet/>
      <dgm:spPr/>
      <dgm:t>
        <a:bodyPr/>
        <a:lstStyle/>
        <a:p>
          <a:endParaRPr lang="ru-RU"/>
        </a:p>
      </dgm:t>
    </dgm:pt>
    <dgm:pt modelId="{0B59CEB7-55A7-4C91-926F-7504BE7F0771}" type="sibTrans" cxnId="{63BA9AD5-D157-4DF4-943D-B3C01B94196C}">
      <dgm:prSet/>
      <dgm:spPr/>
      <dgm:t>
        <a:bodyPr/>
        <a:lstStyle/>
        <a:p>
          <a:endParaRPr lang="ru-RU"/>
        </a:p>
      </dgm:t>
    </dgm:pt>
    <dgm:pt modelId="{5CAC3DEE-B841-4400-A396-5E1362EF4686}">
      <dgm:prSet phldrT="[Текст]" custScaleX="130705" custScaleY="190026"/>
      <dgm:spPr/>
      <dgm:t>
        <a:bodyPr/>
        <a:lstStyle/>
        <a:p>
          <a:endParaRPr lang="ru-RU"/>
        </a:p>
      </dgm:t>
    </dgm:pt>
    <dgm:pt modelId="{25AE9770-5577-4FCC-83C7-252BCAFD1773}" type="parTrans" cxnId="{3EC9D7F7-6BF0-4C4B-9FCC-8B85FADD7BCF}">
      <dgm:prSet/>
      <dgm:spPr/>
      <dgm:t>
        <a:bodyPr/>
        <a:lstStyle/>
        <a:p>
          <a:endParaRPr lang="ru-RU"/>
        </a:p>
      </dgm:t>
    </dgm:pt>
    <dgm:pt modelId="{E920FB1F-5596-469B-A09F-BE942DC33650}" type="sibTrans" cxnId="{3EC9D7F7-6BF0-4C4B-9FCC-8B85FADD7BCF}">
      <dgm:prSet/>
      <dgm:spPr/>
      <dgm:t>
        <a:bodyPr/>
        <a:lstStyle/>
        <a:p>
          <a:endParaRPr lang="ru-RU"/>
        </a:p>
      </dgm:t>
    </dgm:pt>
    <dgm:pt modelId="{B1760DC6-32C9-46D9-A1D9-14770D7B76E3}">
      <dgm:prSet phldrT="[Текст]" custScaleX="130705" custScaleY="190026"/>
      <dgm:spPr/>
      <dgm:t>
        <a:bodyPr/>
        <a:lstStyle/>
        <a:p>
          <a:endParaRPr lang="ru-RU"/>
        </a:p>
      </dgm:t>
    </dgm:pt>
    <dgm:pt modelId="{7462020A-507C-45F7-9765-9CADDD4C1A0F}" type="parTrans" cxnId="{81CFD945-729F-4441-BA55-7BAFDE7DECF7}">
      <dgm:prSet/>
      <dgm:spPr/>
      <dgm:t>
        <a:bodyPr/>
        <a:lstStyle/>
        <a:p>
          <a:endParaRPr lang="ru-RU"/>
        </a:p>
      </dgm:t>
    </dgm:pt>
    <dgm:pt modelId="{0B81014E-834B-4898-B04D-B4A536DA4EFB}" type="sibTrans" cxnId="{81CFD945-729F-4441-BA55-7BAFDE7DECF7}">
      <dgm:prSet/>
      <dgm:spPr/>
      <dgm:t>
        <a:bodyPr/>
        <a:lstStyle/>
        <a:p>
          <a:endParaRPr lang="ru-RU"/>
        </a:p>
      </dgm:t>
    </dgm:pt>
    <dgm:pt modelId="{05C4A6A0-8CEE-4C7B-AA66-A4C48C4A45DF}">
      <dgm:prSet custT="1"/>
      <dgm:spPr/>
      <dgm:t>
        <a:bodyPr/>
        <a:lstStyle/>
        <a:p>
          <a:r>
            <a:rPr lang="ru-RU" sz="1100" dirty="0" smtClean="0"/>
            <a:t>Охрана окружающей среды </a:t>
          </a:r>
        </a:p>
        <a:p>
          <a:r>
            <a:rPr lang="ru-RU" sz="1100" dirty="0" smtClean="0"/>
            <a:t>50000,0</a:t>
          </a:r>
        </a:p>
        <a:p>
          <a:r>
            <a:rPr lang="ru-RU" sz="1100" dirty="0" smtClean="0"/>
            <a:t>37,2 %</a:t>
          </a:r>
          <a:endParaRPr lang="ru-RU" sz="1100" dirty="0"/>
        </a:p>
      </dgm:t>
    </dgm:pt>
    <dgm:pt modelId="{4DA2E0E5-4BBD-4179-B6E8-0D95AF625F01}" type="parTrans" cxnId="{92EE990F-2157-48D6-86A7-86B8C31B3496}">
      <dgm:prSet/>
      <dgm:spPr/>
      <dgm:t>
        <a:bodyPr/>
        <a:lstStyle/>
        <a:p>
          <a:endParaRPr lang="ru-RU"/>
        </a:p>
      </dgm:t>
    </dgm:pt>
    <dgm:pt modelId="{5E670459-B77A-46D3-B47B-A9D0A59B52DB}" type="sibTrans" cxnId="{92EE990F-2157-48D6-86A7-86B8C31B3496}">
      <dgm:prSet/>
      <dgm:spPr/>
      <dgm:t>
        <a:bodyPr/>
        <a:lstStyle/>
        <a:p>
          <a:endParaRPr lang="ru-RU"/>
        </a:p>
      </dgm:t>
    </dgm:pt>
    <dgm:pt modelId="{22BC3633-DF15-4CCD-BD4A-5247F2CB2CC7}" type="pres">
      <dgm:prSet presAssocID="{6BC066B9-9EA3-4C40-97BF-82AE34F84E6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A197FC-7BB1-404E-85EE-B78496583B4E}" type="pres">
      <dgm:prSet presAssocID="{6C49DB1E-717F-42E5-A9A1-C9D81FDF6A0E}" presName="centerShape" presStyleLbl="node0" presStyleIdx="0" presStyleCnt="1" custScaleY="178051" custLinFactNeighborX="-1518" custLinFactNeighborY="6286"/>
      <dgm:spPr/>
      <dgm:t>
        <a:bodyPr/>
        <a:lstStyle/>
        <a:p>
          <a:endParaRPr lang="ru-RU"/>
        </a:p>
      </dgm:t>
    </dgm:pt>
    <dgm:pt modelId="{6A34E192-EA32-4E23-A895-0EEA1A45D88D}" type="pres">
      <dgm:prSet presAssocID="{B40A3496-1FC3-4BF3-BA0B-1EACF2752856}" presName="node" presStyleLbl="node1" presStyleIdx="0" presStyleCnt="4" custScaleX="439863" custScaleY="137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223A3B-A127-4C92-8C38-A379B1633F2D}" type="pres">
      <dgm:prSet presAssocID="{B40A3496-1FC3-4BF3-BA0B-1EACF2752856}" presName="dummy" presStyleCnt="0"/>
      <dgm:spPr/>
    </dgm:pt>
    <dgm:pt modelId="{DBAB34C2-A56F-469F-B25D-61002C526262}" type="pres">
      <dgm:prSet presAssocID="{9D9D4E00-A513-4141-9B59-9ACD493F581E}" presName="sibTrans" presStyleLbl="sibTrans2D1" presStyleIdx="0" presStyleCnt="4"/>
      <dgm:spPr/>
      <dgm:t>
        <a:bodyPr/>
        <a:lstStyle/>
        <a:p>
          <a:endParaRPr lang="ru-RU"/>
        </a:p>
      </dgm:t>
    </dgm:pt>
    <dgm:pt modelId="{621980D5-6590-40FA-B727-ECBAD3E7BE16}" type="pres">
      <dgm:prSet presAssocID="{40E1AC12-B055-4367-B674-61C917503FF3}" presName="node" presStyleLbl="node1" presStyleIdx="1" presStyleCnt="4" custScaleX="190884" custScaleY="252610" custRadScaleRad="108803" custRadScaleInc="-14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24FC2-BAB8-4B5A-B750-B44B882F8DEA}" type="pres">
      <dgm:prSet presAssocID="{40E1AC12-B055-4367-B674-61C917503FF3}" presName="dummy" presStyleCnt="0"/>
      <dgm:spPr/>
    </dgm:pt>
    <dgm:pt modelId="{EFE79842-4F6B-41F5-80EF-DD3036289B98}" type="pres">
      <dgm:prSet presAssocID="{6251F784-BA85-44DE-9CEA-0F847C7085C0}" presName="sibTrans" presStyleLbl="sibTrans2D1" presStyleIdx="1" presStyleCnt="4"/>
      <dgm:spPr/>
      <dgm:t>
        <a:bodyPr/>
        <a:lstStyle/>
        <a:p>
          <a:endParaRPr lang="ru-RU"/>
        </a:p>
      </dgm:t>
    </dgm:pt>
    <dgm:pt modelId="{09A9FA22-3EBB-4238-83B0-4E47F9A9E92D}" type="pres">
      <dgm:prSet presAssocID="{05C4A6A0-8CEE-4C7B-AA66-A4C48C4A45DF}" presName="node" presStyleLbl="node1" presStyleIdx="2" presStyleCnt="4" custScaleX="141267" custRadScaleRad="109408" custRadScaleInc="-100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BB104-AD50-4E4E-B116-3E48040B2D96}" type="pres">
      <dgm:prSet presAssocID="{05C4A6A0-8CEE-4C7B-AA66-A4C48C4A45DF}" presName="dummy" presStyleCnt="0"/>
      <dgm:spPr/>
    </dgm:pt>
    <dgm:pt modelId="{F9D2032F-06ED-45B4-A0CE-6ADB4532DE17}" type="pres">
      <dgm:prSet presAssocID="{5E670459-B77A-46D3-B47B-A9D0A59B52DB}" presName="sibTrans" presStyleLbl="sibTrans2D1" presStyleIdx="2" presStyleCnt="4"/>
      <dgm:spPr/>
      <dgm:t>
        <a:bodyPr/>
        <a:lstStyle/>
        <a:p>
          <a:endParaRPr lang="ru-RU"/>
        </a:p>
      </dgm:t>
    </dgm:pt>
    <dgm:pt modelId="{6B071262-2F3C-4D72-843B-B4D677400CFA}" type="pres">
      <dgm:prSet presAssocID="{1B13971F-B9DC-48CE-ABCF-D7811626A210}" presName="node" presStyleLbl="node1" presStyleIdx="3" presStyleCnt="4" custScaleX="130705" custScaleY="190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A8E28-B127-4648-B967-9BE737F0C1E7}" type="pres">
      <dgm:prSet presAssocID="{1B13971F-B9DC-48CE-ABCF-D7811626A210}" presName="dummy" presStyleCnt="0"/>
      <dgm:spPr/>
    </dgm:pt>
    <dgm:pt modelId="{3BAE9233-CC5E-4A57-BF9A-51C774A92C3D}" type="pres">
      <dgm:prSet presAssocID="{EAC57FF3-3047-4F09-B68E-8F6D5C6F2DE0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C162E7C4-C084-4F45-BA7E-E1FF9F971ADA}" type="presOf" srcId="{6BC066B9-9EA3-4C40-97BF-82AE34F84E62}" destId="{22BC3633-DF15-4CCD-BD4A-5247F2CB2CC7}" srcOrd="0" destOrd="0" presId="urn:microsoft.com/office/officeart/2005/8/layout/radial6"/>
    <dgm:cxn modelId="{A0765EE3-6971-495C-8C89-FCFAAFBEB750}" srcId="{6C49DB1E-717F-42E5-A9A1-C9D81FDF6A0E}" destId="{1B13971F-B9DC-48CE-ABCF-D7811626A210}" srcOrd="3" destOrd="0" parTransId="{8D25B892-6A4A-4632-B397-5D9029C0554F}" sibTransId="{EAC57FF3-3047-4F09-B68E-8F6D5C6F2DE0}"/>
    <dgm:cxn modelId="{92EE990F-2157-48D6-86A7-86B8C31B3496}" srcId="{6C49DB1E-717F-42E5-A9A1-C9D81FDF6A0E}" destId="{05C4A6A0-8CEE-4C7B-AA66-A4C48C4A45DF}" srcOrd="2" destOrd="0" parTransId="{4DA2E0E5-4BBD-4179-B6E8-0D95AF625F01}" sibTransId="{5E670459-B77A-46D3-B47B-A9D0A59B52DB}"/>
    <dgm:cxn modelId="{A53B25BA-331C-411F-9B23-E2C52293F7A5}" type="presOf" srcId="{B40A3496-1FC3-4BF3-BA0B-1EACF2752856}" destId="{6A34E192-EA32-4E23-A895-0EEA1A45D88D}" srcOrd="0" destOrd="0" presId="urn:microsoft.com/office/officeart/2005/8/layout/radial6"/>
    <dgm:cxn modelId="{A1B78E56-728A-4AD2-9789-BA27F7FCEAE0}" type="presOf" srcId="{40E1AC12-B055-4367-B674-61C917503FF3}" destId="{621980D5-6590-40FA-B727-ECBAD3E7BE16}" srcOrd="0" destOrd="0" presId="urn:microsoft.com/office/officeart/2005/8/layout/radial6"/>
    <dgm:cxn modelId="{FC4BB3CC-CC34-4CA2-831D-8ECEC6856F87}" type="presOf" srcId="{05C4A6A0-8CEE-4C7B-AA66-A4C48C4A45DF}" destId="{09A9FA22-3EBB-4238-83B0-4E47F9A9E92D}" srcOrd="0" destOrd="0" presId="urn:microsoft.com/office/officeart/2005/8/layout/radial6"/>
    <dgm:cxn modelId="{A3B7B3E0-5756-461A-A15B-FAD2491D6376}" type="presOf" srcId="{5E670459-B77A-46D3-B47B-A9D0A59B52DB}" destId="{F9D2032F-06ED-45B4-A0CE-6ADB4532DE17}" srcOrd="0" destOrd="0" presId="urn:microsoft.com/office/officeart/2005/8/layout/radial6"/>
    <dgm:cxn modelId="{F2054F50-0DBB-4D16-9A3D-F7CBD22E8C4C}" srcId="{6C49DB1E-717F-42E5-A9A1-C9D81FDF6A0E}" destId="{B40A3496-1FC3-4BF3-BA0B-1EACF2752856}" srcOrd="0" destOrd="0" parTransId="{F854E89C-E7CB-4FCC-A92A-551AD849F850}" sibTransId="{9D9D4E00-A513-4141-9B59-9ACD493F581E}"/>
    <dgm:cxn modelId="{7466D49A-8440-4340-856B-AEEA21BD32CE}" type="presOf" srcId="{9D9D4E00-A513-4141-9B59-9ACD493F581E}" destId="{DBAB34C2-A56F-469F-B25D-61002C526262}" srcOrd="0" destOrd="0" presId="urn:microsoft.com/office/officeart/2005/8/layout/radial6"/>
    <dgm:cxn modelId="{63BA9AD5-D157-4DF4-943D-B3C01B94196C}" srcId="{6BC066B9-9EA3-4C40-97BF-82AE34F84E62}" destId="{16017DC5-1E33-4C17-84B3-EE4F5874319B}" srcOrd="1" destOrd="0" parTransId="{9E4613D9-7597-4319-8C6C-90B42901BC95}" sibTransId="{0B59CEB7-55A7-4C91-926F-7504BE7F0771}"/>
    <dgm:cxn modelId="{4B1FEE26-FBE7-4331-A4D9-7990CFAFCB09}" type="presOf" srcId="{6251F784-BA85-44DE-9CEA-0F847C7085C0}" destId="{EFE79842-4F6B-41F5-80EF-DD3036289B98}" srcOrd="0" destOrd="0" presId="urn:microsoft.com/office/officeart/2005/8/layout/radial6"/>
    <dgm:cxn modelId="{81CFD945-729F-4441-BA55-7BAFDE7DECF7}" srcId="{6BC066B9-9EA3-4C40-97BF-82AE34F84E62}" destId="{B1760DC6-32C9-46D9-A1D9-14770D7B76E3}" srcOrd="3" destOrd="0" parTransId="{7462020A-507C-45F7-9765-9CADDD4C1A0F}" sibTransId="{0B81014E-834B-4898-B04D-B4A536DA4EFB}"/>
    <dgm:cxn modelId="{DEF6B69E-8E47-43B6-A966-1E6F01879EBE}" type="presOf" srcId="{6C49DB1E-717F-42E5-A9A1-C9D81FDF6A0E}" destId="{63A197FC-7BB1-404E-85EE-B78496583B4E}" srcOrd="0" destOrd="0" presId="urn:microsoft.com/office/officeart/2005/8/layout/radial6"/>
    <dgm:cxn modelId="{E193FE78-C205-474F-943F-45B039AF94B7}" srcId="{6C49DB1E-717F-42E5-A9A1-C9D81FDF6A0E}" destId="{40E1AC12-B055-4367-B674-61C917503FF3}" srcOrd="1" destOrd="0" parTransId="{6B7EE025-C102-4109-9E96-11BE8A9951BF}" sibTransId="{6251F784-BA85-44DE-9CEA-0F847C7085C0}"/>
    <dgm:cxn modelId="{5423306A-CF9F-439F-B868-AC1B74E581B7}" type="presOf" srcId="{EAC57FF3-3047-4F09-B68E-8F6D5C6F2DE0}" destId="{3BAE9233-CC5E-4A57-BF9A-51C774A92C3D}" srcOrd="0" destOrd="0" presId="urn:microsoft.com/office/officeart/2005/8/layout/radial6"/>
    <dgm:cxn modelId="{B8FBE594-E637-4158-87A5-82B66DCB3521}" type="presOf" srcId="{1B13971F-B9DC-48CE-ABCF-D7811626A210}" destId="{6B071262-2F3C-4D72-843B-B4D677400CFA}" srcOrd="0" destOrd="0" presId="urn:microsoft.com/office/officeart/2005/8/layout/radial6"/>
    <dgm:cxn modelId="{3EC9D7F7-6BF0-4C4B-9FCC-8B85FADD7BCF}" srcId="{6BC066B9-9EA3-4C40-97BF-82AE34F84E62}" destId="{5CAC3DEE-B841-4400-A396-5E1362EF4686}" srcOrd="2" destOrd="0" parTransId="{25AE9770-5577-4FCC-83C7-252BCAFD1773}" sibTransId="{E920FB1F-5596-469B-A09F-BE942DC33650}"/>
    <dgm:cxn modelId="{8F008D5B-3F8A-4422-85D2-2A5B9AD532F8}" srcId="{6BC066B9-9EA3-4C40-97BF-82AE34F84E62}" destId="{6C49DB1E-717F-42E5-A9A1-C9D81FDF6A0E}" srcOrd="0" destOrd="0" parTransId="{79CDA2A4-1EE8-4046-9B07-B730D181DB6D}" sibTransId="{6911C027-A0AE-4943-B733-88D4832A6335}"/>
    <dgm:cxn modelId="{94CA0206-59B4-449A-8FC5-6C735478E169}" type="presParOf" srcId="{22BC3633-DF15-4CCD-BD4A-5247F2CB2CC7}" destId="{63A197FC-7BB1-404E-85EE-B78496583B4E}" srcOrd="0" destOrd="0" presId="urn:microsoft.com/office/officeart/2005/8/layout/radial6"/>
    <dgm:cxn modelId="{171D2161-F1F0-4692-A4AE-150CB76D728E}" type="presParOf" srcId="{22BC3633-DF15-4CCD-BD4A-5247F2CB2CC7}" destId="{6A34E192-EA32-4E23-A895-0EEA1A45D88D}" srcOrd="1" destOrd="0" presId="urn:microsoft.com/office/officeart/2005/8/layout/radial6"/>
    <dgm:cxn modelId="{A83CA082-590C-4E19-8743-CEC45415CCB3}" type="presParOf" srcId="{22BC3633-DF15-4CCD-BD4A-5247F2CB2CC7}" destId="{02223A3B-A127-4C92-8C38-A379B1633F2D}" srcOrd="2" destOrd="0" presId="urn:microsoft.com/office/officeart/2005/8/layout/radial6"/>
    <dgm:cxn modelId="{D47560CC-5872-4896-BFE0-E4910F31549D}" type="presParOf" srcId="{22BC3633-DF15-4CCD-BD4A-5247F2CB2CC7}" destId="{DBAB34C2-A56F-469F-B25D-61002C526262}" srcOrd="3" destOrd="0" presId="urn:microsoft.com/office/officeart/2005/8/layout/radial6"/>
    <dgm:cxn modelId="{9C7674AD-D4BD-487C-B3CE-A24DE8DD43F3}" type="presParOf" srcId="{22BC3633-DF15-4CCD-BD4A-5247F2CB2CC7}" destId="{621980D5-6590-40FA-B727-ECBAD3E7BE16}" srcOrd="4" destOrd="0" presId="urn:microsoft.com/office/officeart/2005/8/layout/radial6"/>
    <dgm:cxn modelId="{3387B94D-906B-49F1-B221-33DD66CA389F}" type="presParOf" srcId="{22BC3633-DF15-4CCD-BD4A-5247F2CB2CC7}" destId="{F9E24FC2-BAB8-4B5A-B750-B44B882F8DEA}" srcOrd="5" destOrd="0" presId="urn:microsoft.com/office/officeart/2005/8/layout/radial6"/>
    <dgm:cxn modelId="{64C9F185-307E-48E5-9EAA-0605EF6B650B}" type="presParOf" srcId="{22BC3633-DF15-4CCD-BD4A-5247F2CB2CC7}" destId="{EFE79842-4F6B-41F5-80EF-DD3036289B98}" srcOrd="6" destOrd="0" presId="urn:microsoft.com/office/officeart/2005/8/layout/radial6"/>
    <dgm:cxn modelId="{63571E54-B886-45DB-B073-BC38973B4CFB}" type="presParOf" srcId="{22BC3633-DF15-4CCD-BD4A-5247F2CB2CC7}" destId="{09A9FA22-3EBB-4238-83B0-4E47F9A9E92D}" srcOrd="7" destOrd="0" presId="urn:microsoft.com/office/officeart/2005/8/layout/radial6"/>
    <dgm:cxn modelId="{7F90AF2F-2686-40FB-AF62-7DFFEA2E666E}" type="presParOf" srcId="{22BC3633-DF15-4CCD-BD4A-5247F2CB2CC7}" destId="{8C8BB104-AD50-4E4E-B116-3E48040B2D96}" srcOrd="8" destOrd="0" presId="urn:microsoft.com/office/officeart/2005/8/layout/radial6"/>
    <dgm:cxn modelId="{0E1F03E8-1AD0-4DF6-AAC1-FDD05A1166B3}" type="presParOf" srcId="{22BC3633-DF15-4CCD-BD4A-5247F2CB2CC7}" destId="{F9D2032F-06ED-45B4-A0CE-6ADB4532DE17}" srcOrd="9" destOrd="0" presId="urn:microsoft.com/office/officeart/2005/8/layout/radial6"/>
    <dgm:cxn modelId="{49CB100C-7D64-4F3E-A4DF-DA39CCB12B71}" type="presParOf" srcId="{22BC3633-DF15-4CCD-BD4A-5247F2CB2CC7}" destId="{6B071262-2F3C-4D72-843B-B4D677400CFA}" srcOrd="10" destOrd="0" presId="urn:microsoft.com/office/officeart/2005/8/layout/radial6"/>
    <dgm:cxn modelId="{DEB828D2-D6E1-444C-8AFD-520219A88769}" type="presParOf" srcId="{22BC3633-DF15-4CCD-BD4A-5247F2CB2CC7}" destId="{8C5A8E28-B127-4648-B967-9BE737F0C1E7}" srcOrd="11" destOrd="0" presId="urn:microsoft.com/office/officeart/2005/8/layout/radial6"/>
    <dgm:cxn modelId="{49C26931-1743-43FD-BAAF-AFEDBD09A66B}" type="presParOf" srcId="{22BC3633-DF15-4CCD-BD4A-5247F2CB2CC7}" destId="{3BAE9233-CC5E-4A57-BF9A-51C774A92C3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DA294-FFD8-452D-9D58-14269A27A568}">
      <dsp:nvSpPr>
        <dsp:cNvPr id="0" name=""/>
        <dsp:cNvSpPr/>
      </dsp:nvSpPr>
      <dsp:spPr>
        <a:xfrm>
          <a:off x="0" y="72008"/>
          <a:ext cx="359008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Расходы больше чем доходы</a:t>
          </a:r>
          <a:endParaRPr lang="ru-RU" sz="1700" kern="1200" dirty="0"/>
        </a:p>
      </dsp:txBody>
      <dsp:txXfrm>
        <a:off x="0" y="72008"/>
        <a:ext cx="3590086" cy="489600"/>
      </dsp:txXfrm>
    </dsp:sp>
    <dsp:sp modelId="{56C78927-945D-4DDA-9AB5-4F1D120C7FCF}">
      <dsp:nvSpPr>
        <dsp:cNvPr id="0" name=""/>
        <dsp:cNvSpPr/>
      </dsp:nvSpPr>
      <dsp:spPr>
        <a:xfrm>
          <a:off x="0" y="648067"/>
          <a:ext cx="3590086" cy="14699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Принимается решение как покрывать дефицит (например, использовать имеющиеся накопления, остатки, взять в долг)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>
        <a:off x="0" y="648067"/>
        <a:ext cx="3590086" cy="146994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1927F-41F6-4B66-B7FC-DE4A4DA0BEE9}">
      <dsp:nvSpPr>
        <dsp:cNvPr id="0" name=""/>
        <dsp:cNvSpPr/>
      </dsp:nvSpPr>
      <dsp:spPr>
        <a:xfrm>
          <a:off x="429923" y="743122"/>
          <a:ext cx="3051898" cy="3051898"/>
        </a:xfrm>
        <a:prstGeom prst="blockArc">
          <a:avLst>
            <a:gd name="adj1" fmla="val 10720493"/>
            <a:gd name="adj2" fmla="val 15734058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785A3-1242-45BA-BBF4-9FCB288C88F1}">
      <dsp:nvSpPr>
        <dsp:cNvPr id="0" name=""/>
        <dsp:cNvSpPr/>
      </dsp:nvSpPr>
      <dsp:spPr>
        <a:xfrm>
          <a:off x="430322" y="777591"/>
          <a:ext cx="3051898" cy="3051898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2947D-E3AF-4A4E-B25E-825465E1B167}">
      <dsp:nvSpPr>
        <dsp:cNvPr id="0" name=""/>
        <dsp:cNvSpPr/>
      </dsp:nvSpPr>
      <dsp:spPr>
        <a:xfrm>
          <a:off x="514163" y="779951"/>
          <a:ext cx="3051898" cy="3051898"/>
        </a:xfrm>
        <a:prstGeom prst="blockArc">
          <a:avLst>
            <a:gd name="adj1" fmla="val 20441488"/>
            <a:gd name="adj2" fmla="val 5593469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FC9F8-1212-481C-9716-A0958C027743}">
      <dsp:nvSpPr>
        <dsp:cNvPr id="0" name=""/>
        <dsp:cNvSpPr/>
      </dsp:nvSpPr>
      <dsp:spPr>
        <a:xfrm>
          <a:off x="498323" y="732169"/>
          <a:ext cx="3051898" cy="3051898"/>
        </a:xfrm>
        <a:prstGeom prst="blockArc">
          <a:avLst>
            <a:gd name="adj1" fmla="val 15574281"/>
            <a:gd name="adj2" fmla="val 20557594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A0F0F-E7D6-4176-A4EC-7B2A6D17C777}">
      <dsp:nvSpPr>
        <dsp:cNvPr id="0" name=""/>
        <dsp:cNvSpPr/>
      </dsp:nvSpPr>
      <dsp:spPr>
        <a:xfrm>
          <a:off x="1253896" y="1601165"/>
          <a:ext cx="1404751" cy="140475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Сфера «Человек»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361146,1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65,4 %</a:t>
          </a:r>
          <a:endParaRPr lang="ru-RU" sz="1400" kern="1200" dirty="0"/>
        </a:p>
      </dsp:txBody>
      <dsp:txXfrm>
        <a:off x="1459617" y="1806886"/>
        <a:ext cx="993309" cy="993309"/>
      </dsp:txXfrm>
    </dsp:sp>
    <dsp:sp modelId="{3963B0F3-2DE4-459A-8104-21A252D0CF69}">
      <dsp:nvSpPr>
        <dsp:cNvPr id="0" name=""/>
        <dsp:cNvSpPr/>
      </dsp:nvSpPr>
      <dsp:spPr>
        <a:xfrm>
          <a:off x="979438" y="0"/>
          <a:ext cx="1550055" cy="15843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Создание единого многообразного образовательного пространства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193049,7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53,5 %</a:t>
          </a:r>
          <a:endParaRPr lang="ru-RU" sz="1050" kern="1200" dirty="0"/>
        </a:p>
      </dsp:txBody>
      <dsp:txXfrm>
        <a:off x="1206438" y="232028"/>
        <a:ext cx="1096055" cy="1120327"/>
      </dsp:txXfrm>
    </dsp:sp>
    <dsp:sp modelId="{6FEEB53D-1913-48CC-989A-34D4FEF7EA40}">
      <dsp:nvSpPr>
        <dsp:cNvPr id="0" name=""/>
        <dsp:cNvSpPr/>
      </dsp:nvSpPr>
      <dsp:spPr>
        <a:xfrm>
          <a:off x="2702826" y="625112"/>
          <a:ext cx="1487988" cy="23758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Формирование устойчивой социальной среды, обеспечивающей равенство социальных возможностей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139306,5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38,6 %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50" kern="1200" dirty="0"/>
        </a:p>
      </dsp:txBody>
      <dsp:txXfrm>
        <a:off x="2920737" y="973049"/>
        <a:ext cx="1052166" cy="1679988"/>
      </dsp:txXfrm>
    </dsp:sp>
    <dsp:sp modelId="{E3CA9947-6833-41F5-9E12-8EC9D1DD8EF3}">
      <dsp:nvSpPr>
        <dsp:cNvPr id="0" name=""/>
        <dsp:cNvSpPr/>
      </dsp:nvSpPr>
      <dsp:spPr>
        <a:xfrm>
          <a:off x="1022043" y="3072476"/>
          <a:ext cx="1868456" cy="14432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Повышение культурного уровня жителей города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23264,1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6,4 %</a:t>
          </a:r>
          <a:endParaRPr lang="ru-RU" sz="1050" kern="1200" dirty="0"/>
        </a:p>
      </dsp:txBody>
      <dsp:txXfrm>
        <a:off x="1295672" y="3283832"/>
        <a:ext cx="1321198" cy="1020515"/>
      </dsp:txXfrm>
    </dsp:sp>
    <dsp:sp modelId="{8C70D4CD-EFDC-4DBE-8830-D72540892948}">
      <dsp:nvSpPr>
        <dsp:cNvPr id="0" name=""/>
        <dsp:cNvSpPr/>
      </dsp:nvSpPr>
      <dsp:spPr>
        <a:xfrm>
          <a:off x="-222635" y="1343269"/>
          <a:ext cx="1376715" cy="19205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Развитие массовой физической культуры и формирование здорового образа жизни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5525,8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1,5 %</a:t>
          </a:r>
          <a:endParaRPr lang="ru-RU" sz="1050" kern="1200" dirty="0"/>
        </a:p>
      </dsp:txBody>
      <dsp:txXfrm>
        <a:off x="-21020" y="1624526"/>
        <a:ext cx="973485" cy="13580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8F0CE-1BCC-41D2-B784-2005FC94C216}">
      <dsp:nvSpPr>
        <dsp:cNvPr id="0" name=""/>
        <dsp:cNvSpPr/>
      </dsp:nvSpPr>
      <dsp:spPr>
        <a:xfrm>
          <a:off x="297361" y="983"/>
          <a:ext cx="3447052" cy="1366183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Расходы в сферах экономики, управления и решения  общегосударственных вопросов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56778,3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10,3 %</a:t>
          </a:r>
          <a:endParaRPr lang="ru-RU" sz="1050" kern="1200" dirty="0"/>
        </a:p>
      </dsp:txBody>
      <dsp:txXfrm>
        <a:off x="802170" y="201056"/>
        <a:ext cx="2437434" cy="966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50344-FE4D-4966-80BF-AFC655594964}">
      <dsp:nvSpPr>
        <dsp:cNvPr id="0" name=""/>
        <dsp:cNvSpPr/>
      </dsp:nvSpPr>
      <dsp:spPr>
        <a:xfrm>
          <a:off x="0" y="0"/>
          <a:ext cx="3859213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Доходы больше чем расходы</a:t>
          </a:r>
          <a:endParaRPr lang="ru-RU" sz="1800" kern="1200" dirty="0"/>
        </a:p>
      </dsp:txBody>
      <dsp:txXfrm>
        <a:off x="0" y="0"/>
        <a:ext cx="3859213" cy="518400"/>
      </dsp:txXfrm>
    </dsp:sp>
    <dsp:sp modelId="{D159C317-998C-4BB1-890B-C6B5B49471AB}">
      <dsp:nvSpPr>
        <dsp:cNvPr id="0" name=""/>
        <dsp:cNvSpPr/>
      </dsp:nvSpPr>
      <dsp:spPr>
        <a:xfrm>
          <a:off x="0" y="525567"/>
          <a:ext cx="3859213" cy="15564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Принимается решение как использовать избыточные доходы (например, накапливать резервы, остатки, погашать долг)</a:t>
          </a:r>
          <a:endParaRPr lang="ru-RU" sz="1800" kern="1200" dirty="0"/>
        </a:p>
      </dsp:txBody>
      <dsp:txXfrm>
        <a:off x="0" y="525567"/>
        <a:ext cx="3859213" cy="15564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F9AFC-EDCD-43A4-B244-67FDBECEA9B9}">
      <dsp:nvSpPr>
        <dsp:cNvPr id="0" name=""/>
        <dsp:cNvSpPr/>
      </dsp:nvSpPr>
      <dsp:spPr>
        <a:xfrm>
          <a:off x="0" y="144017"/>
          <a:ext cx="1230994" cy="364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Налоговые доходы</a:t>
          </a:r>
          <a:endParaRPr lang="ru-RU" sz="1000" b="1" kern="1200" dirty="0"/>
        </a:p>
      </dsp:txBody>
      <dsp:txXfrm>
        <a:off x="0" y="144017"/>
        <a:ext cx="1230994" cy="364649"/>
      </dsp:txXfrm>
    </dsp:sp>
    <dsp:sp modelId="{B0331212-2CBA-4398-9D78-7608E7FE0E9E}">
      <dsp:nvSpPr>
        <dsp:cNvPr id="0" name=""/>
        <dsp:cNvSpPr/>
      </dsp:nvSpPr>
      <dsp:spPr>
        <a:xfrm>
          <a:off x="1262" y="486693"/>
          <a:ext cx="1230994" cy="2415599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ФЕДЕРАЛЬНЫЕ И ОБЛАСТНЫЕ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 на доходы физических лиц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Налоги на совокупный доход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Государственная пошлина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МЕСТНЫЕ НАЛОГИ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 на имущество физических лиц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Земельный налог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Акцизы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>
        <a:off x="1262" y="486693"/>
        <a:ext cx="1230994" cy="2415599"/>
      </dsp:txXfrm>
    </dsp:sp>
    <dsp:sp modelId="{CB19F2AA-9C97-4A1A-BD3D-74AA927DC634}">
      <dsp:nvSpPr>
        <dsp:cNvPr id="0" name=""/>
        <dsp:cNvSpPr/>
      </dsp:nvSpPr>
      <dsp:spPr>
        <a:xfrm>
          <a:off x="1404596" y="122043"/>
          <a:ext cx="1230994" cy="364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Неналоговые доходы</a:t>
          </a:r>
          <a:endParaRPr lang="ru-RU" sz="1000" kern="1200" dirty="0"/>
        </a:p>
      </dsp:txBody>
      <dsp:txXfrm>
        <a:off x="1404596" y="122043"/>
        <a:ext cx="1230994" cy="364649"/>
      </dsp:txXfrm>
    </dsp:sp>
    <dsp:sp modelId="{0F8B6626-A28B-4B96-86AF-FDF70B8A52F4}">
      <dsp:nvSpPr>
        <dsp:cNvPr id="0" name=""/>
        <dsp:cNvSpPr/>
      </dsp:nvSpPr>
      <dsp:spPr>
        <a:xfrm>
          <a:off x="1404596" y="486693"/>
          <a:ext cx="1230994" cy="2415599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использования и продажи муниципального имущества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Плата за выбросы промышленных предприятий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оказания платных услуг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Штрафы за административные нарушения</a:t>
          </a:r>
          <a:endParaRPr lang="ru-RU" sz="1000" kern="1200" dirty="0"/>
        </a:p>
      </dsp:txBody>
      <dsp:txXfrm>
        <a:off x="1404596" y="486693"/>
        <a:ext cx="1230994" cy="2415599"/>
      </dsp:txXfrm>
    </dsp:sp>
    <dsp:sp modelId="{64CCD1DA-A084-4859-BA7C-CCF21418FF99}">
      <dsp:nvSpPr>
        <dsp:cNvPr id="0" name=""/>
        <dsp:cNvSpPr/>
      </dsp:nvSpPr>
      <dsp:spPr>
        <a:xfrm>
          <a:off x="2807930" y="122043"/>
          <a:ext cx="1230994" cy="364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Безвозмездные поступления</a:t>
          </a:r>
          <a:endParaRPr lang="ru-RU" sz="1000" kern="1200" dirty="0"/>
        </a:p>
      </dsp:txBody>
      <dsp:txXfrm>
        <a:off x="2807930" y="122043"/>
        <a:ext cx="1230994" cy="364649"/>
      </dsp:txXfrm>
    </dsp:sp>
    <dsp:sp modelId="{C17DDD62-5D20-4E32-AB67-1CF57CD2CA48}">
      <dsp:nvSpPr>
        <dsp:cNvPr id="0" name=""/>
        <dsp:cNvSpPr/>
      </dsp:nvSpPr>
      <dsp:spPr>
        <a:xfrm>
          <a:off x="2807930" y="486693"/>
          <a:ext cx="1230994" cy="2415599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Дотации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Субсидии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Субвенции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межбюджетные трансферты</a:t>
          </a:r>
          <a:endParaRPr lang="ru-RU" sz="1000" kern="1200" dirty="0"/>
        </a:p>
      </dsp:txBody>
      <dsp:txXfrm>
        <a:off x="2807930" y="486693"/>
        <a:ext cx="1230994" cy="24155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ADD76-9260-42F9-ABC0-497F46FFD4B9}">
      <dsp:nvSpPr>
        <dsp:cNvPr id="0" name=""/>
        <dsp:cNvSpPr/>
      </dsp:nvSpPr>
      <dsp:spPr>
        <a:xfrm>
          <a:off x="215611" y="0"/>
          <a:ext cx="2116119" cy="753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Социальная направленность</a:t>
          </a:r>
          <a:endParaRPr lang="ru-RU" sz="1050" kern="1200" dirty="0"/>
        </a:p>
      </dsp:txBody>
      <dsp:txXfrm>
        <a:off x="215611" y="0"/>
        <a:ext cx="2116119" cy="753902"/>
      </dsp:txXfrm>
    </dsp:sp>
    <dsp:sp modelId="{083AF2CD-9A42-450B-99FD-5C2E6F977E4E}">
      <dsp:nvSpPr>
        <dsp:cNvPr id="0" name=""/>
        <dsp:cNvSpPr/>
      </dsp:nvSpPr>
      <dsp:spPr>
        <a:xfrm>
          <a:off x="72011" y="1008099"/>
          <a:ext cx="2084956" cy="1777291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Образование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Культура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Социальная политика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Физическая культура и спорт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Защита населения и территории от чрезвычайных ситуаций природного и техногенного характера, гражданская оборона</a:t>
          </a: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50" kern="1200" dirty="0"/>
        </a:p>
      </dsp:txBody>
      <dsp:txXfrm>
        <a:off x="72011" y="1008099"/>
        <a:ext cx="2084956" cy="1777291"/>
      </dsp:txXfrm>
    </dsp:sp>
    <dsp:sp modelId="{90940E21-8979-49FF-AB9C-5E874DFE2BBD}">
      <dsp:nvSpPr>
        <dsp:cNvPr id="0" name=""/>
        <dsp:cNvSpPr/>
      </dsp:nvSpPr>
      <dsp:spPr>
        <a:xfrm>
          <a:off x="2460343" y="0"/>
          <a:ext cx="1581431" cy="777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Экономическая направленность</a:t>
          </a:r>
        </a:p>
      </dsp:txBody>
      <dsp:txXfrm>
        <a:off x="2460343" y="0"/>
        <a:ext cx="1581431" cy="777066"/>
      </dsp:txXfrm>
    </dsp:sp>
    <dsp:sp modelId="{C9A35244-E01F-4A67-BAFD-7EA3ED50C791}">
      <dsp:nvSpPr>
        <dsp:cNvPr id="0" name=""/>
        <dsp:cNvSpPr/>
      </dsp:nvSpPr>
      <dsp:spPr>
        <a:xfrm>
          <a:off x="2357201" y="1008100"/>
          <a:ext cx="1684573" cy="2109200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Жилищно-коммунальное хозяйство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Благоустройство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Строительство и реконструкция объектов города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Ремонт и  содержание городских дорог</a:t>
          </a:r>
          <a:endParaRPr lang="ru-RU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</dsp:txBody>
      <dsp:txXfrm>
        <a:off x="2357201" y="1008100"/>
        <a:ext cx="1684573" cy="21092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5393E-8005-45BC-99BD-07002F06E11A}">
      <dsp:nvSpPr>
        <dsp:cNvPr id="0" name=""/>
        <dsp:cNvSpPr/>
      </dsp:nvSpPr>
      <dsp:spPr>
        <a:xfrm>
          <a:off x="432040" y="37"/>
          <a:ext cx="3285283" cy="1008074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доходы</a:t>
          </a:r>
          <a:endParaRPr lang="ru-RU" sz="4300" kern="1200" dirty="0"/>
        </a:p>
      </dsp:txBody>
      <dsp:txXfrm>
        <a:off x="913159" y="147666"/>
        <a:ext cx="2323045" cy="7128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0AE21-B3B6-4207-9A57-FE0DB4F3661E}">
      <dsp:nvSpPr>
        <dsp:cNvPr id="0" name=""/>
        <dsp:cNvSpPr/>
      </dsp:nvSpPr>
      <dsp:spPr>
        <a:xfrm>
          <a:off x="504049" y="43362"/>
          <a:ext cx="3447058" cy="986429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расходы</a:t>
          </a:r>
          <a:endParaRPr lang="ru-RU" sz="4200" kern="1200" dirty="0"/>
        </a:p>
      </dsp:txBody>
      <dsp:txXfrm>
        <a:off x="1008859" y="187821"/>
        <a:ext cx="2437438" cy="6975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745E2-0FB6-4DFE-87A8-9648887F4272}">
      <dsp:nvSpPr>
        <dsp:cNvPr id="0" name=""/>
        <dsp:cNvSpPr/>
      </dsp:nvSpPr>
      <dsp:spPr>
        <a:xfrm rot="5402342">
          <a:off x="1519885" y="1214603"/>
          <a:ext cx="1504062" cy="726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81A36-5818-4163-A130-FDC66E832690}">
      <dsp:nvSpPr>
        <dsp:cNvPr id="0" name=""/>
        <dsp:cNvSpPr/>
      </dsp:nvSpPr>
      <dsp:spPr>
        <a:xfrm>
          <a:off x="1564366" y="0"/>
          <a:ext cx="1896606" cy="123528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Общегосударственные вопросы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54730,8 </a:t>
          </a:r>
          <a:r>
            <a:rPr lang="ru-RU" sz="1200" kern="1200" dirty="0" err="1" smtClean="0"/>
            <a:t>т.р</a:t>
          </a:r>
          <a:r>
            <a:rPr lang="ru-RU" sz="1200" kern="1200" dirty="0" smtClean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9,9 %</a:t>
          </a:r>
          <a:endParaRPr lang="ru-RU" sz="900" kern="1200" dirty="0"/>
        </a:p>
      </dsp:txBody>
      <dsp:txXfrm>
        <a:off x="1600546" y="36180"/>
        <a:ext cx="1824246" cy="1162924"/>
      </dsp:txXfrm>
    </dsp:sp>
    <dsp:sp modelId="{6DDD54AC-004F-44BC-8656-D45FD9A0B569}">
      <dsp:nvSpPr>
        <dsp:cNvPr id="0" name=""/>
        <dsp:cNvSpPr/>
      </dsp:nvSpPr>
      <dsp:spPr>
        <a:xfrm rot="5380090">
          <a:off x="1560326" y="2690797"/>
          <a:ext cx="1430439" cy="726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D6A25-20E6-4B92-AC6A-6A5F2DC074B9}">
      <dsp:nvSpPr>
        <dsp:cNvPr id="0" name=""/>
        <dsp:cNvSpPr/>
      </dsp:nvSpPr>
      <dsp:spPr>
        <a:xfrm>
          <a:off x="1633366" y="1516500"/>
          <a:ext cx="1756557" cy="122836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Жилищно-коммунальное хозяйство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39969,4 </a:t>
          </a:r>
          <a:r>
            <a:rPr lang="ru-RU" sz="1200" kern="1200" dirty="0" err="1" smtClean="0">
              <a:solidFill>
                <a:schemeClr val="bg1"/>
              </a:solidFill>
            </a:rPr>
            <a:t>т.р</a:t>
          </a:r>
          <a:r>
            <a:rPr lang="ru-RU" sz="1200" kern="1200" dirty="0" smtClean="0">
              <a:solidFill>
                <a:schemeClr val="bg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7,2 %</a:t>
          </a:r>
          <a:endParaRPr lang="ru-RU" sz="900" kern="1200" dirty="0">
            <a:solidFill>
              <a:schemeClr val="bg1"/>
            </a:solidFill>
          </a:endParaRPr>
        </a:p>
      </dsp:txBody>
      <dsp:txXfrm>
        <a:off x="1669344" y="1552478"/>
        <a:ext cx="1684601" cy="1156411"/>
      </dsp:txXfrm>
    </dsp:sp>
    <dsp:sp modelId="{A441332C-CAED-4F2B-88A1-C6F19D47FAD8}">
      <dsp:nvSpPr>
        <dsp:cNvPr id="0" name=""/>
        <dsp:cNvSpPr/>
      </dsp:nvSpPr>
      <dsp:spPr>
        <a:xfrm rot="5400000">
          <a:off x="1561555" y="4133682"/>
          <a:ext cx="1436266" cy="726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0279A-A956-4DFB-B354-15D867244332}">
      <dsp:nvSpPr>
        <dsp:cNvPr id="0" name=""/>
        <dsp:cNvSpPr/>
      </dsp:nvSpPr>
      <dsp:spPr>
        <a:xfrm>
          <a:off x="1500146" y="2915777"/>
          <a:ext cx="2039567" cy="130914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Национальная безопасность и правоохранительная деятельность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5833,1 </a:t>
          </a:r>
          <a:r>
            <a:rPr lang="ru-RU" sz="1200" kern="1200" dirty="0" err="1" smtClean="0"/>
            <a:t>т.р</a:t>
          </a:r>
          <a:r>
            <a:rPr lang="ru-RU" sz="1200" kern="1200" dirty="0" smtClean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1,1%</a:t>
          </a:r>
        </a:p>
      </dsp:txBody>
      <dsp:txXfrm>
        <a:off x="1538490" y="2954121"/>
        <a:ext cx="1962879" cy="1232456"/>
      </dsp:txXfrm>
    </dsp:sp>
    <dsp:sp modelId="{4A725010-8A5A-4CF1-B769-9CEE0178F9F5}">
      <dsp:nvSpPr>
        <dsp:cNvPr id="0" name=""/>
        <dsp:cNvSpPr/>
      </dsp:nvSpPr>
      <dsp:spPr>
        <a:xfrm rot="5485">
          <a:off x="2279687" y="4863160"/>
          <a:ext cx="1968093" cy="726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75293-3E09-467C-9DE4-E523D4216FA8}">
      <dsp:nvSpPr>
        <dsp:cNvPr id="0" name=""/>
        <dsp:cNvSpPr/>
      </dsp:nvSpPr>
      <dsp:spPr>
        <a:xfrm>
          <a:off x="1873367" y="4345925"/>
          <a:ext cx="1293125" cy="134070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Физическая культура и спорт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5525,8 </a:t>
          </a:r>
          <a:r>
            <a:rPr lang="ru-RU" sz="1200" kern="1200" dirty="0" err="1" smtClean="0">
              <a:solidFill>
                <a:schemeClr val="bg1"/>
              </a:solidFill>
            </a:rPr>
            <a:t>т.р</a:t>
          </a:r>
          <a:r>
            <a:rPr lang="ru-RU" sz="1200" kern="1200" dirty="0" smtClean="0">
              <a:solidFill>
                <a:schemeClr val="bg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1,0 %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1911241" y="4383799"/>
        <a:ext cx="1217377" cy="1264953"/>
      </dsp:txXfrm>
    </dsp:sp>
    <dsp:sp modelId="{2B4B0CF1-0422-42D7-8468-FF770CD74904}">
      <dsp:nvSpPr>
        <dsp:cNvPr id="0" name=""/>
        <dsp:cNvSpPr/>
      </dsp:nvSpPr>
      <dsp:spPr>
        <a:xfrm rot="16200000">
          <a:off x="3503850" y="4120801"/>
          <a:ext cx="1487858" cy="726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B7545-26E1-48A0-8C15-26D5550E3004}">
      <dsp:nvSpPr>
        <dsp:cNvPr id="0" name=""/>
        <dsp:cNvSpPr/>
      </dsp:nvSpPr>
      <dsp:spPr>
        <a:xfrm>
          <a:off x="3805920" y="4371567"/>
          <a:ext cx="1364202" cy="131505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Культура, кинематография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23264,1 </a:t>
          </a:r>
          <a:r>
            <a:rPr lang="ru-RU" sz="1200" kern="1200" dirty="0" err="1" smtClean="0">
              <a:solidFill>
                <a:schemeClr val="bg1"/>
              </a:solidFill>
            </a:rPr>
            <a:t>т.р</a:t>
          </a:r>
          <a:r>
            <a:rPr lang="ru-RU" sz="1200" kern="1200" dirty="0" smtClean="0">
              <a:solidFill>
                <a:schemeClr val="bg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4,2%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>
            <a:solidFill>
              <a:schemeClr val="bg2">
                <a:lumMod val="90000"/>
              </a:schemeClr>
            </a:solidFill>
          </a:endParaRPr>
        </a:p>
      </dsp:txBody>
      <dsp:txXfrm>
        <a:off x="3844437" y="4410084"/>
        <a:ext cx="1287168" cy="1238024"/>
      </dsp:txXfrm>
    </dsp:sp>
    <dsp:sp modelId="{8C508807-A2A8-435D-AB6B-F7E09F8F7428}">
      <dsp:nvSpPr>
        <dsp:cNvPr id="0" name=""/>
        <dsp:cNvSpPr/>
      </dsp:nvSpPr>
      <dsp:spPr>
        <a:xfrm rot="16200000">
          <a:off x="3516290" y="2634893"/>
          <a:ext cx="1462978" cy="726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5AF75-ACB6-4118-9054-EFCF7F2A94D9}">
      <dsp:nvSpPr>
        <dsp:cNvPr id="0" name=""/>
        <dsp:cNvSpPr/>
      </dsp:nvSpPr>
      <dsp:spPr>
        <a:xfrm>
          <a:off x="3882740" y="2811836"/>
          <a:ext cx="1210560" cy="143872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Национальная экономика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37923,9 </a:t>
          </a:r>
          <a:r>
            <a:rPr lang="ru-RU" sz="1200" kern="1200" dirty="0" err="1" smtClean="0">
              <a:solidFill>
                <a:schemeClr val="bg1"/>
              </a:solidFill>
            </a:rPr>
            <a:t>т.р</a:t>
          </a:r>
          <a:r>
            <a:rPr lang="ru-RU" sz="1200" kern="1200" dirty="0" smtClean="0">
              <a:solidFill>
                <a:schemeClr val="bg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1"/>
              </a:solidFill>
            </a:rPr>
            <a:t>6,9 %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>
            <a:solidFill>
              <a:schemeClr val="bg1"/>
            </a:solidFill>
          </a:endParaRPr>
        </a:p>
      </dsp:txBody>
      <dsp:txXfrm>
        <a:off x="3918196" y="2847292"/>
        <a:ext cx="1139648" cy="1367816"/>
      </dsp:txXfrm>
    </dsp:sp>
    <dsp:sp modelId="{545DAA3B-9AD3-4AD5-8B6E-D1B910F7524B}">
      <dsp:nvSpPr>
        <dsp:cNvPr id="0" name=""/>
        <dsp:cNvSpPr/>
      </dsp:nvSpPr>
      <dsp:spPr>
        <a:xfrm rot="16023176">
          <a:off x="3512100" y="1195402"/>
          <a:ext cx="1399409" cy="726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6F0D7-9843-45A2-B8D6-FBF2705DCAEF}">
      <dsp:nvSpPr>
        <dsp:cNvPr id="0" name=""/>
        <dsp:cNvSpPr/>
      </dsp:nvSpPr>
      <dsp:spPr>
        <a:xfrm>
          <a:off x="3841458" y="1425898"/>
          <a:ext cx="1293125" cy="126493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Социальная политика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139306,5 </a:t>
          </a:r>
          <a:r>
            <a:rPr lang="ru-RU" sz="1200" kern="1200" dirty="0" err="1" smtClean="0"/>
            <a:t>т.р</a:t>
          </a:r>
          <a:r>
            <a:rPr lang="ru-RU" sz="1200" kern="1200" dirty="0" smtClean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25,2 %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3878507" y="1462947"/>
        <a:ext cx="1219027" cy="1190836"/>
      </dsp:txXfrm>
    </dsp:sp>
    <dsp:sp modelId="{4A2875C7-6AFC-4010-BAED-1ED66E060DF4}">
      <dsp:nvSpPr>
        <dsp:cNvPr id="0" name=""/>
        <dsp:cNvSpPr/>
      </dsp:nvSpPr>
      <dsp:spPr>
        <a:xfrm rot="63272">
          <a:off x="4175690" y="511964"/>
          <a:ext cx="1667100" cy="726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450D6-675A-4B64-940E-49A34B4EED8F}">
      <dsp:nvSpPr>
        <dsp:cNvPr id="0" name=""/>
        <dsp:cNvSpPr/>
      </dsp:nvSpPr>
      <dsp:spPr>
        <a:xfrm>
          <a:off x="3744418" y="1"/>
          <a:ext cx="1343309" cy="130289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Охрана окружающей среды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50000,0 </a:t>
          </a:r>
          <a:r>
            <a:rPr lang="ru-RU" sz="1200" kern="1200" dirty="0" err="1" smtClean="0"/>
            <a:t>т.р</a:t>
          </a:r>
          <a:r>
            <a:rPr lang="ru-RU" sz="1200" kern="1200" dirty="0" smtClean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9,1 %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3782578" y="38161"/>
        <a:ext cx="1266989" cy="1226570"/>
      </dsp:txXfrm>
    </dsp:sp>
    <dsp:sp modelId="{EE5F394D-432C-42D3-A668-728A8597C7A1}">
      <dsp:nvSpPr>
        <dsp:cNvPr id="0" name=""/>
        <dsp:cNvSpPr/>
      </dsp:nvSpPr>
      <dsp:spPr>
        <a:xfrm rot="5400000">
          <a:off x="5100451" y="1279562"/>
          <a:ext cx="1484396" cy="726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DAA68-3AB1-4CED-9D94-AF552AA05A09}">
      <dsp:nvSpPr>
        <dsp:cNvPr id="0" name=""/>
        <dsp:cNvSpPr/>
      </dsp:nvSpPr>
      <dsp:spPr>
        <a:xfrm>
          <a:off x="5436328" y="2005"/>
          <a:ext cx="1293125" cy="1379805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Национальная оборона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623,3 </a:t>
          </a:r>
          <a:r>
            <a:rPr lang="ru-RU" sz="1200" kern="1200" dirty="0" err="1" smtClean="0"/>
            <a:t>т.р</a:t>
          </a:r>
          <a:r>
            <a:rPr lang="ru-RU" sz="1200" kern="1200" dirty="0" smtClean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0,1%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5474202" y="39879"/>
        <a:ext cx="1217377" cy="1304057"/>
      </dsp:txXfrm>
    </dsp:sp>
    <dsp:sp modelId="{6C5BC50B-8243-49A2-95F9-3567916B6AB4}">
      <dsp:nvSpPr>
        <dsp:cNvPr id="0" name=""/>
        <dsp:cNvSpPr/>
      </dsp:nvSpPr>
      <dsp:spPr>
        <a:xfrm rot="5400000">
          <a:off x="5103627" y="2770749"/>
          <a:ext cx="1478044" cy="7260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34680-B0A2-4EEB-86B0-2F2B3DD7824F}">
      <dsp:nvSpPr>
        <dsp:cNvPr id="0" name=""/>
        <dsp:cNvSpPr/>
      </dsp:nvSpPr>
      <dsp:spPr>
        <a:xfrm>
          <a:off x="5436328" y="1502813"/>
          <a:ext cx="1293125" cy="136700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Образование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193049,7 </a:t>
          </a:r>
          <a:r>
            <a:rPr lang="ru-RU" sz="1400" kern="1200" dirty="0" err="1" smtClean="0"/>
            <a:t>т.р</a:t>
          </a:r>
          <a:r>
            <a:rPr lang="ru-RU" sz="1400" kern="1200" dirty="0" smtClean="0"/>
            <a:t>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34,9%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5474202" y="1540687"/>
        <a:ext cx="1217377" cy="1291259"/>
      </dsp:txXfrm>
    </dsp:sp>
    <dsp:sp modelId="{6759D3A7-6497-4FE1-94F5-413EAA0AC1ED}">
      <dsp:nvSpPr>
        <dsp:cNvPr id="0" name=""/>
        <dsp:cNvSpPr/>
      </dsp:nvSpPr>
      <dsp:spPr>
        <a:xfrm>
          <a:off x="5436328" y="2990823"/>
          <a:ext cx="1293125" cy="136700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Обслуживание муниципального долга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2047,5 </a:t>
          </a:r>
          <a:r>
            <a:rPr lang="ru-RU" sz="1200" kern="1200" dirty="0" err="1" smtClean="0"/>
            <a:t>т.р</a:t>
          </a:r>
          <a:r>
            <a:rPr lang="ru-RU" sz="1200" kern="1200" dirty="0" smtClean="0"/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0,4 %</a:t>
          </a:r>
          <a:endParaRPr lang="ru-RU" sz="1200" kern="1200" dirty="0"/>
        </a:p>
      </dsp:txBody>
      <dsp:txXfrm>
        <a:off x="5474202" y="3028697"/>
        <a:ext cx="1217377" cy="12912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D243A-2012-41D0-AB6A-2F766B4DD1B4}">
      <dsp:nvSpPr>
        <dsp:cNvPr id="0" name=""/>
        <dsp:cNvSpPr/>
      </dsp:nvSpPr>
      <dsp:spPr>
        <a:xfrm>
          <a:off x="69401" y="642"/>
          <a:ext cx="2954936" cy="93507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Всего расходов 552274,1</a:t>
          </a:r>
          <a:endParaRPr lang="ru-RU" sz="2100" kern="1200" dirty="0"/>
        </a:p>
      </dsp:txBody>
      <dsp:txXfrm>
        <a:off x="502141" y="137580"/>
        <a:ext cx="2089456" cy="6611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E9233-CC5E-4A57-BF9A-51C774A92C3D}">
      <dsp:nvSpPr>
        <dsp:cNvPr id="0" name=""/>
        <dsp:cNvSpPr/>
      </dsp:nvSpPr>
      <dsp:spPr>
        <a:xfrm>
          <a:off x="320571" y="640708"/>
          <a:ext cx="3518017" cy="3518017"/>
        </a:xfrm>
        <a:prstGeom prst="blockArc">
          <a:avLst>
            <a:gd name="adj1" fmla="val 10800000"/>
            <a:gd name="adj2" fmla="val 16200000"/>
            <a:gd name="adj3" fmla="val 415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2032F-06ED-45B4-A0CE-6ADB4532DE17}">
      <dsp:nvSpPr>
        <dsp:cNvPr id="0" name=""/>
        <dsp:cNvSpPr/>
      </dsp:nvSpPr>
      <dsp:spPr>
        <a:xfrm>
          <a:off x="309129" y="838914"/>
          <a:ext cx="3518017" cy="3518017"/>
        </a:xfrm>
        <a:prstGeom prst="blockArc">
          <a:avLst>
            <a:gd name="adj1" fmla="val 3368846"/>
            <a:gd name="adj2" fmla="val 11196462"/>
            <a:gd name="adj3" fmla="val 415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79842-4F6B-41F5-80EF-DD3036289B98}">
      <dsp:nvSpPr>
        <dsp:cNvPr id="0" name=""/>
        <dsp:cNvSpPr/>
      </dsp:nvSpPr>
      <dsp:spPr>
        <a:xfrm>
          <a:off x="350132" y="812247"/>
          <a:ext cx="3518017" cy="3518017"/>
        </a:xfrm>
        <a:prstGeom prst="blockArc">
          <a:avLst>
            <a:gd name="adj1" fmla="val 20962180"/>
            <a:gd name="adj2" fmla="val 3466470"/>
            <a:gd name="adj3" fmla="val 415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B34C2-A56F-469F-B25D-61002C526262}">
      <dsp:nvSpPr>
        <dsp:cNvPr id="0" name=""/>
        <dsp:cNvSpPr/>
      </dsp:nvSpPr>
      <dsp:spPr>
        <a:xfrm>
          <a:off x="326786" y="640696"/>
          <a:ext cx="3518017" cy="3518017"/>
        </a:xfrm>
        <a:prstGeom prst="blockArc">
          <a:avLst>
            <a:gd name="adj1" fmla="val 16187595"/>
            <a:gd name="adj2" fmla="val 21307864"/>
            <a:gd name="adj3" fmla="val 415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197FC-7BB1-404E-85EE-B78496583B4E}">
      <dsp:nvSpPr>
        <dsp:cNvPr id="0" name=""/>
        <dsp:cNvSpPr/>
      </dsp:nvSpPr>
      <dsp:spPr>
        <a:xfrm>
          <a:off x="1302458" y="1325705"/>
          <a:ext cx="1449652" cy="258112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Сфера «Среда»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134349,7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24,3 %</a:t>
          </a:r>
          <a:endParaRPr lang="ru-RU" sz="2000" kern="1200" dirty="0"/>
        </a:p>
      </dsp:txBody>
      <dsp:txXfrm>
        <a:off x="1514755" y="1703701"/>
        <a:ext cx="1025058" cy="1825129"/>
      </dsp:txXfrm>
    </dsp:sp>
    <dsp:sp modelId="{6A34E192-EA32-4E23-A895-0EEA1A45D88D}">
      <dsp:nvSpPr>
        <dsp:cNvPr id="0" name=""/>
        <dsp:cNvSpPr/>
      </dsp:nvSpPr>
      <dsp:spPr>
        <a:xfrm>
          <a:off x="-152190" y="-21060"/>
          <a:ext cx="4463540" cy="13965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Жилищно-коммунальное хозяйство, мероприятия, направленные на обеспечение комфортных и качественных условий жизни горожан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39969,4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29,8 %</a:t>
          </a:r>
          <a:endParaRPr lang="ru-RU" sz="1050" kern="1200" dirty="0"/>
        </a:p>
      </dsp:txBody>
      <dsp:txXfrm>
        <a:off x="501480" y="183467"/>
        <a:ext cx="3156200" cy="987545"/>
      </dsp:txXfrm>
    </dsp:sp>
    <dsp:sp modelId="{621980D5-6590-40FA-B727-ECBAD3E7BE16}">
      <dsp:nvSpPr>
        <dsp:cNvPr id="0" name=""/>
        <dsp:cNvSpPr/>
      </dsp:nvSpPr>
      <dsp:spPr>
        <a:xfrm>
          <a:off x="2833552" y="971818"/>
          <a:ext cx="1937008" cy="25633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Развитие услуг малого и среднего предпринимательства, национальная безопасность и правоохранительная деятельность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6995,2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5,2 %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3117220" y="1347216"/>
        <a:ext cx="1369672" cy="1812581"/>
      </dsp:txXfrm>
    </dsp:sp>
    <dsp:sp modelId="{09A9FA22-3EBB-4238-83B0-4E47F9A9E92D}">
      <dsp:nvSpPr>
        <dsp:cNvPr id="0" name=""/>
        <dsp:cNvSpPr/>
      </dsp:nvSpPr>
      <dsp:spPr>
        <a:xfrm>
          <a:off x="2310898" y="3521017"/>
          <a:ext cx="1433516" cy="1014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Охрана окружающей среды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50000,0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37,2 %</a:t>
          </a:r>
          <a:endParaRPr lang="ru-RU" sz="1100" kern="1200" dirty="0"/>
        </a:p>
      </dsp:txBody>
      <dsp:txXfrm>
        <a:off x="2520832" y="3669625"/>
        <a:ext cx="1013648" cy="717541"/>
      </dsp:txXfrm>
    </dsp:sp>
    <dsp:sp modelId="{6B071262-2F3C-4D72-843B-B4D677400CFA}">
      <dsp:nvSpPr>
        <dsp:cNvPr id="0" name=""/>
        <dsp:cNvSpPr/>
      </dsp:nvSpPr>
      <dsp:spPr>
        <a:xfrm>
          <a:off x="-306066" y="1435565"/>
          <a:ext cx="1326338" cy="1928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Дорожная и транспортная деятельность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37385,1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27,8 %</a:t>
          </a:r>
          <a:endParaRPr lang="ru-RU" sz="1050" kern="1200" dirty="0"/>
        </a:p>
      </dsp:txBody>
      <dsp:txXfrm>
        <a:off x="-111828" y="1717958"/>
        <a:ext cx="937862" cy="1363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F0B2-4755-492D-AAB8-F26C79F4117A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BD22-5A2F-4E17-A767-66BC11BCC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06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F0B2-4755-492D-AAB8-F26C79F4117A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BD22-5A2F-4E17-A767-66BC11BCC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5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F0B2-4755-492D-AAB8-F26C79F4117A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BD22-5A2F-4E17-A767-66BC11BCC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182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1DCC-66CE-4539-8047-C76283CAE5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FDC5-89CC-4FA8-9AAC-19FAD3877B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376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1DCC-66CE-4539-8047-C76283CAE5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FDC5-89CC-4FA8-9AAC-19FAD3877B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302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1DCC-66CE-4539-8047-C76283CAE5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FDC5-89CC-4FA8-9AAC-19FAD3877B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48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1DCC-66CE-4539-8047-C76283CAE5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FDC5-89CC-4FA8-9AAC-19FAD3877B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74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1DCC-66CE-4539-8047-C76283CAE5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FDC5-89CC-4FA8-9AAC-19FAD3877B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382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1DCC-66CE-4539-8047-C76283CAE5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FDC5-89CC-4FA8-9AAC-19FAD3877B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687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1DCC-66CE-4539-8047-C76283CAE5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FDC5-89CC-4FA8-9AAC-19FAD3877B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54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9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0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1DCC-66CE-4539-8047-C76283CAE5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FDC5-89CC-4FA8-9AAC-19FAD3877B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5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F0B2-4755-492D-AAB8-F26C79F4117A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BD22-5A2F-4E17-A767-66BC11BCC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882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1DCC-66CE-4539-8047-C76283CAE5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FDC5-89CC-4FA8-9AAC-19FAD3877B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846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1DCC-66CE-4539-8047-C76283CAE5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FDC5-89CC-4FA8-9AAC-19FAD3877B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67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1DCC-66CE-4539-8047-C76283CAE5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FDC5-89CC-4FA8-9AAC-19FAD3877B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374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144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9382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20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3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776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6180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0622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1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F0B2-4755-492D-AAB8-F26C79F4117A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BD22-5A2F-4E17-A767-66BC11BCC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5430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7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9969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1042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0193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238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373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9719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4649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0502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82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08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F0B2-4755-492D-AAB8-F26C79F4117A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BD22-5A2F-4E17-A767-66BC11BCC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4579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44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7395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317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5025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9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F0B2-4755-492D-AAB8-F26C79F4117A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BD22-5A2F-4E17-A767-66BC11BCC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53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F0B2-4755-492D-AAB8-F26C79F4117A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BD22-5A2F-4E17-A767-66BC11BCC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98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F0B2-4755-492D-AAB8-F26C79F4117A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BD22-5A2F-4E17-A767-66BC11BCC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0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F0B2-4755-492D-AAB8-F26C79F4117A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BD22-5A2F-4E17-A767-66BC11BCC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74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5F0B2-4755-492D-AAB8-F26C79F4117A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8BD22-5A2F-4E17-A767-66BC11BCC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1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5F0B2-4755-492D-AAB8-F26C79F4117A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8BD22-5A2F-4E17-A767-66BC11BCC5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53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31DCC-66CE-4539-8047-C76283CAE5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FDC5-89CC-4FA8-9AAC-19FAD3877B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1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8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FE67-A8AF-4EC8-AF06-11681833069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13E1-2F1E-4EDA-A140-1DC9BA52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3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18" Type="http://schemas.openxmlformats.org/officeDocument/2006/relationships/diagramLayout" Target="../diagrams/layout11.xml"/><Relationship Id="rId3" Type="http://schemas.openxmlformats.org/officeDocument/2006/relationships/diagramLayout" Target="../diagrams/layout8.xml"/><Relationship Id="rId21" Type="http://schemas.microsoft.com/office/2007/relationships/diagramDrawing" Target="../diagrams/drawing11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17" Type="http://schemas.openxmlformats.org/officeDocument/2006/relationships/diagramData" Target="../diagrams/data11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20" Type="http://schemas.openxmlformats.org/officeDocument/2006/relationships/diagramColors" Target="../diagrams/colors11.xml"/><Relationship Id="rId1" Type="http://schemas.openxmlformats.org/officeDocument/2006/relationships/slideLayout" Target="../slideLayouts/slideLayout38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19" Type="http://schemas.openxmlformats.org/officeDocument/2006/relationships/diagramQuickStyle" Target="../diagrams/quickStyle11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8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Администрация </a:t>
            </a:r>
            <a:r>
              <a:rPr lang="ru-RU" sz="2800" b="1" dirty="0" err="1" smtClean="0"/>
              <a:t>Карабашского</a:t>
            </a:r>
            <a:r>
              <a:rPr lang="ru-RU" sz="2800" b="1" dirty="0" smtClean="0"/>
              <a:t> городского округа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268761"/>
            <a:ext cx="7776864" cy="504056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БЮДЖЕТ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ДЛЯ ГРАЖДАН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Бюджет  </a:t>
            </a:r>
            <a:r>
              <a:rPr lang="ru-RU" b="1" dirty="0" err="1" smtClean="0">
                <a:solidFill>
                  <a:schemeClr val="tx1"/>
                </a:solidFill>
              </a:rPr>
              <a:t>Карабашского</a:t>
            </a:r>
            <a:r>
              <a:rPr lang="ru-RU" b="1" dirty="0" smtClean="0">
                <a:solidFill>
                  <a:schemeClr val="tx1"/>
                </a:solidFill>
              </a:rPr>
              <a:t> городского округа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на 2018 год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 на плановый период 2019 и 2020 годов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600" dirty="0" smtClean="0"/>
              <a:t>Карабаш 2017г.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954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781" y="274638"/>
            <a:ext cx="8144019" cy="994122"/>
          </a:xfrm>
          <a:solidFill>
            <a:schemeClr val="tx2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Основные направления бюджетной политики Карабашского городского округа в 2018 году. 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2781" y="1268760"/>
            <a:ext cx="8144019" cy="54251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200" b="1" dirty="0" smtClean="0"/>
              <a:t>Цель: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6200" b="1" dirty="0" smtClean="0"/>
              <a:t>Задачи</a:t>
            </a:r>
            <a:r>
              <a:rPr lang="ru-RU" sz="6200" b="1" dirty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6822" y="2726920"/>
            <a:ext cx="1056117" cy="43204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7744" y="1412776"/>
            <a:ext cx="5592624" cy="7560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</a:rPr>
              <a:t>Обеспечение устойчивости и эффективности бюджетной системы городского округа.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38228" y="2533649"/>
            <a:ext cx="5345975" cy="62531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prstClr val="black"/>
                </a:solidFill>
              </a:rPr>
              <a:t>Поддержание долгосрочной сбалансированности и устойчивости местного бюджета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88366" y="3542188"/>
            <a:ext cx="1056117" cy="43204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426134" y="3254156"/>
            <a:ext cx="5355038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prstClr val="black"/>
                </a:solidFill>
              </a:rPr>
              <a:t>Развитие программно-целевых принципов управления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8365" y="4217506"/>
            <a:ext cx="1056117" cy="43204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06561" y="4027797"/>
            <a:ext cx="5434233" cy="81859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prstClr val="black"/>
                </a:solidFill>
              </a:rPr>
              <a:t>Совершенствование предоставления муниципальных услуг жителям городского округа в рамках муниципальных заданий на их оказание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7736" y="5036097"/>
            <a:ext cx="1056117" cy="43204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26133" y="5036438"/>
            <a:ext cx="5434233" cy="6603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prstClr val="black"/>
                </a:solidFill>
              </a:rPr>
              <a:t>Планирование бюджетных расходов с учетом результатов оценки их эффективности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438227" y="5891535"/>
            <a:ext cx="5434233" cy="70581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prstClr val="black"/>
                </a:solidFill>
              </a:rPr>
              <a:t>Повышение качества бюджетного планирования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6822" y="5891535"/>
            <a:ext cx="1056117" cy="43204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84840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541" y="274638"/>
            <a:ext cx="8243259" cy="940116"/>
          </a:xfrm>
          <a:solidFill>
            <a:srgbClr val="92D05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b="1" dirty="0"/>
              <a:t>Прогноз социально-экономического развития Карабашского городского округа на </a:t>
            </a:r>
            <a:r>
              <a:rPr lang="ru-RU" sz="2000" b="1" dirty="0" smtClean="0"/>
              <a:t>2018-2020 годы</a:t>
            </a:r>
            <a:endParaRPr lang="ru-RU" sz="20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918144"/>
              </p:ext>
            </p:extLst>
          </p:nvPr>
        </p:nvGraphicFramePr>
        <p:xfrm>
          <a:off x="611560" y="1547812"/>
          <a:ext cx="7920879" cy="468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9429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595" y="274638"/>
            <a:ext cx="7763205" cy="72409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dirty="0"/>
              <a:t>Среднегодовая численность постоянного населения 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562924"/>
              </p:ext>
            </p:extLst>
          </p:nvPr>
        </p:nvGraphicFramePr>
        <p:xfrm>
          <a:off x="1115616" y="1628800"/>
          <a:ext cx="720080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431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564" y="274638"/>
            <a:ext cx="8051237" cy="88611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dirty="0"/>
              <a:t>Уровень официально зарегистрированной безработицы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471616"/>
              </p:ext>
            </p:extLst>
          </p:nvPr>
        </p:nvGraphicFramePr>
        <p:xfrm>
          <a:off x="683568" y="1771650"/>
          <a:ext cx="7704856" cy="446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235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8803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Структура доходов бюджета города на 2018 год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29600311"/>
              </p:ext>
            </p:extLst>
          </p:nvPr>
        </p:nvGraphicFramePr>
        <p:xfrm>
          <a:off x="251520" y="476672"/>
          <a:ext cx="8712969" cy="6224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(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в общей сумме доходов (%)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Налоговые и неналоговые доходы, в том числе:</a:t>
                      </a:r>
                      <a:endParaRPr lang="ru-RU" sz="16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114932,8</a:t>
                      </a:r>
                      <a:endParaRPr lang="ru-RU" sz="16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20,6</a:t>
                      </a:r>
                      <a:endParaRPr lang="ru-RU" sz="16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85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 на доходы физических лиц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63842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11,5</a:t>
                      </a:r>
                      <a:endParaRPr lang="ru-RU" sz="1400" dirty="0"/>
                    </a:p>
                  </a:txBody>
                  <a:tcPr/>
                </a:tc>
              </a:tr>
              <a:tr h="36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Земельный налог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6435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1,2</a:t>
                      </a:r>
                      <a:endParaRPr lang="ru-RU" sz="1400" dirty="0"/>
                    </a:p>
                  </a:txBody>
                  <a:tcPr/>
                </a:tc>
              </a:tr>
              <a:tr h="7199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использования и продажи муниципального имущества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15077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2,7</a:t>
                      </a:r>
                      <a:endParaRPr lang="ru-RU" sz="1400" dirty="0"/>
                    </a:p>
                  </a:txBody>
                  <a:tcPr/>
                </a:tc>
              </a:tr>
              <a:tr h="312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Акцизы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5278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0,9</a:t>
                      </a:r>
                      <a:endParaRPr lang="ru-RU" sz="1400" dirty="0"/>
                    </a:p>
                  </a:txBody>
                  <a:tcPr/>
                </a:tc>
              </a:tr>
              <a:tr h="32448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от оказания платных услуг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12835,2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2,3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Единый налог на вмененный доход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1990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Налог, взимаемый в связи  с применением  упрощенной системы налогообложения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3377,6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0,6</a:t>
                      </a:r>
                      <a:endParaRPr lang="ru-RU" sz="1400" dirty="0"/>
                    </a:p>
                  </a:txBody>
                  <a:tcPr/>
                </a:tc>
              </a:tr>
              <a:tr h="3943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Государственная пошлина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0,7</a:t>
                      </a:r>
                      <a:endParaRPr lang="ru-RU" sz="1400" dirty="0"/>
                    </a:p>
                  </a:txBody>
                  <a:tcPr/>
                </a:tc>
              </a:tr>
              <a:tr h="4758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Прочие налоговые и неналоговые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0,4</a:t>
                      </a:r>
                      <a:endParaRPr lang="ru-RU" sz="1400" dirty="0"/>
                    </a:p>
                  </a:txBody>
                  <a:tcPr/>
                </a:tc>
              </a:tr>
              <a:tr h="533752"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Поступления из областного бюджета</a:t>
                      </a:r>
                      <a:endParaRPr lang="ru-RU" sz="16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442341,3</a:t>
                      </a:r>
                      <a:endParaRPr lang="ru-RU" sz="16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79,4</a:t>
                      </a:r>
                      <a:endParaRPr lang="ru-RU" sz="16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462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Доходы, всего</a:t>
                      </a:r>
                      <a:endParaRPr lang="ru-RU" sz="1600" b="1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557274,1</a:t>
                      </a:r>
                      <a:endParaRPr lang="ru-RU" sz="1600" b="1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100,0</a:t>
                      </a:r>
                      <a:endParaRPr lang="ru-RU" sz="1600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8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296"/>
            <a:ext cx="8013576" cy="522384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Структура доходов бюджета города на 2018-2020 годы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8585738"/>
              </p:ext>
            </p:extLst>
          </p:nvPr>
        </p:nvGraphicFramePr>
        <p:xfrm>
          <a:off x="107504" y="620687"/>
          <a:ext cx="8784975" cy="6184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646"/>
                <a:gridCol w="1148805"/>
                <a:gridCol w="1013651"/>
                <a:gridCol w="946074"/>
                <a:gridCol w="946074"/>
                <a:gridCol w="946074"/>
                <a:gridCol w="1013651"/>
              </a:tblGrid>
              <a:tr h="108012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2018 год </a:t>
                      </a:r>
                    </a:p>
                    <a:p>
                      <a:r>
                        <a:rPr lang="ru-RU" sz="1600" dirty="0" smtClean="0"/>
                        <a:t>Всего, </a:t>
                      </a:r>
                      <a:r>
                        <a:rPr lang="ru-RU" sz="1600" dirty="0" err="1" smtClean="0"/>
                        <a:t>тыс.руб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Доля в общей сумме доходов,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2019 год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Всего, </a:t>
                      </a:r>
                      <a:r>
                        <a:rPr lang="ru-RU" sz="1600" dirty="0" err="1" smtClean="0"/>
                        <a:t>тыс.руб</a:t>
                      </a:r>
                      <a:r>
                        <a:rPr lang="ru-RU" sz="1600" dirty="0" smtClean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Доля в общей сумме доходов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2020 год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Всего, </a:t>
                      </a:r>
                      <a:r>
                        <a:rPr lang="ru-RU" sz="1600" dirty="0" err="1" smtClean="0"/>
                        <a:t>тыс.руб</a:t>
                      </a:r>
                      <a:r>
                        <a:rPr lang="ru-RU" sz="1600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Доля в общей сумме доходов, %</a:t>
                      </a:r>
                    </a:p>
                  </a:txBody>
                  <a:tcPr/>
                </a:tc>
              </a:tr>
              <a:tr h="523009"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Налоговые и неналоговые доходы, в том числе:</a:t>
                      </a:r>
                      <a:endParaRPr lang="ru-RU" sz="14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114932,8</a:t>
                      </a:r>
                      <a:endParaRPr lang="ru-RU" sz="14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20,6</a:t>
                      </a:r>
                      <a:endParaRPr lang="ru-RU" sz="14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119946,4</a:t>
                      </a:r>
                      <a:endParaRPr lang="ru-RU" sz="14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26,2</a:t>
                      </a:r>
                      <a:endParaRPr lang="ru-RU" sz="14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123706</a:t>
                      </a:r>
                      <a:endParaRPr lang="ru-RU" sz="14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26,2</a:t>
                      </a:r>
                      <a:endParaRPr lang="ru-RU" sz="14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52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Налог на доходы физических лиц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63842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71053,7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74608,6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15,8</a:t>
                      </a:r>
                      <a:endParaRPr lang="ru-RU" sz="1200" dirty="0"/>
                    </a:p>
                  </a:txBody>
                  <a:tcPr/>
                </a:tc>
              </a:tr>
              <a:tr h="2952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Земельный налог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6435,0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6435,0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6435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1,4</a:t>
                      </a:r>
                      <a:endParaRPr lang="ru-RU" sz="1200" dirty="0"/>
                    </a:p>
                  </a:txBody>
                  <a:tcPr/>
                </a:tc>
              </a:tr>
              <a:tr h="51973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Доходы от использования и продажи муниципального имущества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15077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12600,0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12600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2,7</a:t>
                      </a:r>
                      <a:endParaRPr lang="ru-RU" sz="1200" dirty="0"/>
                    </a:p>
                  </a:txBody>
                  <a:tcPr/>
                </a:tc>
              </a:tr>
              <a:tr h="2952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Акцизы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5278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5371,0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5425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1,2</a:t>
                      </a:r>
                      <a:endParaRPr lang="ru-RU" sz="1200" dirty="0"/>
                    </a:p>
                  </a:txBody>
                  <a:tcPr/>
                </a:tc>
              </a:tr>
              <a:tr h="2807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Доходы от оказания платных услуг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12835,2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12840,2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12820,2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2,7</a:t>
                      </a:r>
                      <a:endParaRPr lang="ru-RU" sz="12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Единый налог на вмененный доход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1990,0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0,4</a:t>
                      </a:r>
                      <a:endParaRPr lang="ru-RU" sz="12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Налог, взимаемый в связи  с применением  упрощенной системы налогообложения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3377,6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3512,7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3653,2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0,7</a:t>
                      </a:r>
                      <a:endParaRPr lang="ru-RU" sz="1200" dirty="0"/>
                    </a:p>
                  </a:txBody>
                  <a:tcPr/>
                </a:tc>
              </a:tr>
              <a:tr h="295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Государственная пошлина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0,8</a:t>
                      </a:r>
                      <a:endParaRPr lang="ru-RU" sz="1200" dirty="0"/>
                    </a:p>
                  </a:txBody>
                  <a:tcPr/>
                </a:tc>
              </a:tr>
              <a:tr h="4160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Прочие налоговые и неналоговые доходы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2098,0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2133,8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2134,0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/>
                </a:tc>
              </a:tr>
              <a:tr h="473975"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Поступления из областного бюджета</a:t>
                      </a:r>
                      <a:endParaRPr lang="ru-RU" sz="12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442341,3</a:t>
                      </a:r>
                      <a:endParaRPr lang="ru-RU" sz="12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79,4</a:t>
                      </a:r>
                      <a:endParaRPr lang="ru-RU" sz="12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337190,1</a:t>
                      </a:r>
                      <a:endParaRPr lang="ru-RU" sz="12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73,8</a:t>
                      </a:r>
                      <a:endParaRPr lang="ru-RU" sz="12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347809,3</a:t>
                      </a:r>
                    </a:p>
                    <a:p>
                      <a:endParaRPr lang="ru-RU" sz="12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73,8</a:t>
                      </a:r>
                      <a:endParaRPr lang="ru-RU" sz="1200" b="1" i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297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Доходы, всего</a:t>
                      </a:r>
                      <a:endParaRPr lang="ru-RU" sz="14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557274,1</a:t>
                      </a:r>
                      <a:endParaRPr lang="ru-RU" sz="14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457136,5</a:t>
                      </a:r>
                      <a:endParaRPr lang="ru-RU" sz="14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471515,3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31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Структура доходов бюджета города на 2018 год, </a:t>
            </a:r>
            <a:r>
              <a:rPr lang="ru-RU" sz="2400" b="1" dirty="0" err="1" smtClean="0"/>
              <a:t>тыс.руб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7194252"/>
              </p:ext>
            </p:extLst>
          </p:nvPr>
        </p:nvGraphicFramePr>
        <p:xfrm>
          <a:off x="251520" y="1340768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367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40000"/>
                <a:satMod val="350000"/>
              </a:schemeClr>
            </a:gs>
            <a:gs pos="70000">
              <a:srgbClr val="B8B1A0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607" y="134634"/>
            <a:ext cx="7680853" cy="648072"/>
          </a:xfrm>
          <a:solidFill>
            <a:srgbClr val="92D05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                                                                                        </a:t>
            </a:r>
            <a:br>
              <a:rPr lang="ru-RU" sz="2000" b="1" dirty="0" smtClean="0"/>
            </a:br>
            <a:r>
              <a:rPr lang="ru-RU" sz="2000" b="1" dirty="0" smtClean="0">
                <a:solidFill>
                  <a:prstClr val="black"/>
                </a:solidFill>
              </a:rPr>
              <a:t>Доходы  </a:t>
            </a:r>
            <a:r>
              <a:rPr lang="ru-RU" sz="2000" b="1" dirty="0">
                <a:solidFill>
                  <a:prstClr val="black"/>
                </a:solidFill>
              </a:rPr>
              <a:t>бюджета Карабашского городского округа в </a:t>
            </a:r>
            <a:r>
              <a:rPr lang="ru-RU" sz="2000" b="1" dirty="0" smtClean="0">
                <a:solidFill>
                  <a:prstClr val="black"/>
                </a:solidFill>
              </a:rPr>
              <a:t>2018году</a:t>
            </a:r>
            <a:r>
              <a:rPr lang="ru-RU" sz="2000" b="1" dirty="0" smtClean="0"/>
              <a:t>  </a:t>
            </a:r>
            <a:br>
              <a:rPr lang="ru-RU" sz="2000" b="1" dirty="0" smtClean="0"/>
            </a:br>
            <a:r>
              <a:rPr lang="ru-RU" sz="2000" b="1" dirty="0"/>
              <a:t> </a:t>
            </a:r>
            <a:r>
              <a:rPr lang="ru-RU" sz="2000" b="1" dirty="0" smtClean="0"/>
              <a:t>                                                                                      </a:t>
            </a:r>
            <a:br>
              <a:rPr lang="ru-RU" sz="2000" b="1" dirty="0" smtClean="0"/>
            </a:br>
            <a:r>
              <a:rPr lang="ru-RU" sz="1600" b="1" dirty="0" smtClean="0"/>
              <a:t>                                                                                                                        </a:t>
            </a:r>
            <a:r>
              <a:rPr lang="ru-RU" sz="1600" dirty="0" smtClean="0"/>
              <a:t>млн. руб.</a:t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005189"/>
              </p:ext>
            </p:extLst>
          </p:nvPr>
        </p:nvGraphicFramePr>
        <p:xfrm>
          <a:off x="923595" y="2564904"/>
          <a:ext cx="7968885" cy="4252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1629"/>
                <a:gridCol w="2247256"/>
              </a:tblGrid>
              <a:tr h="144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показателя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12700" marR="12700" marT="7144" marB="0" anchor="ctr"/>
                </a:tc>
              </a:tr>
              <a:tr h="144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Доходы, всего</a:t>
                      </a: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557,3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25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Налоговые и неналоговые доходы , из них:</a:t>
                      </a:r>
                    </a:p>
                  </a:txBody>
                  <a:tcPr marL="12700" marR="12700" marT="7144" marB="0" anchor="ctr">
                    <a:gradFill flip="none" rotWithShape="1">
                      <a:gsLst>
                        <a:gs pos="11000">
                          <a:schemeClr val="accent6"/>
                        </a:gs>
                        <a:gs pos="11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114,9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gradFill flip="none" rotWithShape="1">
                      <a:gsLst>
                        <a:gs pos="11000">
                          <a:schemeClr val="accent6"/>
                        </a:gs>
                        <a:gs pos="11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44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доходы физических лиц</a:t>
                      </a: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6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Акцизы по подакцизным товарам</a:t>
                      </a: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44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Налоги на совокупный доход</a:t>
                      </a: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4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имущество  физических лиц</a:t>
                      </a: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144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Земельный налог </a:t>
                      </a: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4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Государственная пошлина</a:t>
                      </a: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144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Аренда земли</a:t>
                      </a: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44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Аренда имущества</a:t>
                      </a: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1625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25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Прочие доходы от оказания платных услуг (работ)</a:t>
                      </a: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18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Доходы от реализации имущества, находящегося в госуд. и муницип. собственности, в том числе  продажи земельных участков </a:t>
                      </a: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625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Штрафные санкции, возмещение ущерба</a:t>
                      </a: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144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Безвозмездные поступления</a:t>
                      </a: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442,3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1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Безвозмездные поступления от других бюджетов бюджетной системы РФ, из них:</a:t>
                      </a: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1443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дотации:</a:t>
                      </a: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1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дотация на выравнивание бюджетной обеспеченности поселений</a:t>
                      </a: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18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дотация на выравниваниебюджетной обеспеченности муниципальных районов (городских округов с внутригородским делением)</a:t>
                      </a: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8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субсидия на частичное финансирование расходов на выплату заработной платы и оплату ТЭР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281342"/>
              </p:ext>
            </p:extLst>
          </p:nvPr>
        </p:nvGraphicFramePr>
        <p:xfrm>
          <a:off x="923595" y="998730"/>
          <a:ext cx="7776864" cy="1458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56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b="1" dirty="0"/>
              <a:t>Налоговые и неналоговые доходы бюджета Карабашского городского округа в </a:t>
            </a:r>
            <a:r>
              <a:rPr lang="ru-RU" sz="2000" b="1" dirty="0" smtClean="0"/>
              <a:t>2018 </a:t>
            </a:r>
            <a:r>
              <a:rPr lang="ru-RU" sz="2000" b="1" dirty="0"/>
              <a:t>году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                                                                                (%)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48534"/>
              </p:ext>
            </p:extLst>
          </p:nvPr>
        </p:nvGraphicFramePr>
        <p:xfrm>
          <a:off x="539552" y="1484784"/>
          <a:ext cx="7776864" cy="4884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2435"/>
                <a:gridCol w="3864429"/>
              </a:tblGrid>
              <a:tr h="270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доходного источника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Структура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года</a:t>
                      </a:r>
                    </a:p>
                  </a:txBody>
                  <a:tcPr marL="12700" marR="12700" marT="7144" marB="0" anchor="ctr"/>
                </a:tc>
              </a:tr>
              <a:tr h="270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НАЛОГОВЫЕ И НЕНАЛОГОВЫЕ ДОХОДЫ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12700" marR="12700" marT="7144" marB="0" anchor="ctr"/>
                </a:tc>
              </a:tr>
              <a:tr h="270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Налоговые  доходы 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0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доходы физических лиц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55,5</a:t>
                      </a:r>
                    </a:p>
                  </a:txBody>
                  <a:tcPr marL="12700" marR="12700" marT="7144" marB="0" anchor="ctr"/>
                </a:tc>
              </a:tr>
              <a:tr h="270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Акцизы по подакцизным товарам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0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Налоги на совокупный доход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0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имущество  физических лиц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0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Земельный налог 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0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Государственная пошлина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0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Неналоговые доходы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0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Аренда земли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0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Аренда имущества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81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81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Прочие доходы от оказания платных услуг (работ)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555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Доходы от реализации имущества, находящегося в госуд. и муницип. собственности, в том числе  продажи земельных участков 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0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Штрафные санкции, возмещение ущерба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780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975011"/>
              </p:ext>
            </p:extLst>
          </p:nvPr>
        </p:nvGraphicFramePr>
        <p:xfrm>
          <a:off x="731575" y="1106741"/>
          <a:ext cx="7584843" cy="5449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8281"/>
                <a:gridCol w="2528281"/>
                <a:gridCol w="2528281"/>
              </a:tblGrid>
              <a:tr h="281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Код бюджетной классификации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доходного источника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12700" marR="12700" marT="7144" marB="0" anchor="ctr"/>
                </a:tc>
              </a:tr>
              <a:tr h="281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1 00 00000 00 0000 000</a:t>
                      </a:r>
                    </a:p>
                  </a:txBody>
                  <a:tcPr marL="12700" marR="12700" marT="7144" marB="0" anchor="ctr">
                    <a:gradFill>
                      <a:gsLst>
                        <a:gs pos="11000">
                          <a:schemeClr val="accent6"/>
                        </a:gs>
                        <a:gs pos="11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Налоговые и неналоговые доходы </a:t>
                      </a:r>
                    </a:p>
                  </a:txBody>
                  <a:tcPr marL="12700" marR="12700" marT="7144" marB="0" anchor="ctr">
                    <a:gradFill>
                      <a:gsLst>
                        <a:gs pos="11000">
                          <a:schemeClr val="accent6"/>
                        </a:gs>
                        <a:gs pos="11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114932,8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>
                    <a:gradFill>
                      <a:gsLst>
                        <a:gs pos="11000">
                          <a:schemeClr val="accent6"/>
                        </a:gs>
                        <a:gs pos="11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  <a:tr h="275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Налоговые доходы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85711,6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81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1 01 02000 01 0000 110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доходы физических лиц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63842</a:t>
                      </a:r>
                    </a:p>
                  </a:txBody>
                  <a:tcPr marL="12700" marR="12700" marT="7144" marB="0" anchor="ctr"/>
                </a:tc>
              </a:tr>
              <a:tr h="3635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1 03 00000 00 0000 000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Акцизы по подакцизным товарам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81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1 05 00000 00 0000 000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Налоги на совокупный доход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5390,6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81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1 06 01000 00 0000 110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 на имущество  физических лиц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5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1 06 06000 00 0000 110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Земельный налог 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6435,0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5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1 08 00000 00 0000 000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Государственная пошлина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5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Неналоговые доходы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29221,2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5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1 11 05010 00 0000 120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Аренда земли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6077,0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759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1 11 05070 00 0000 120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Аренда имущества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4186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1 12 01000 01 0000 120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3635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1 13 01990 00 0000 130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Прочие доходы от оказания платных услуг (работ)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12835,2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959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1 14 00000 00 0000 000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Доходы от реализации имущества, находящегося в госуд. и муницип. собственности, в том числе  продажа земельных участков 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  <a:tr h="281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1 16 00000 00 0000 000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Штрафные санкции, возмещение ущерба</a:t>
                      </a:r>
                    </a:p>
                  </a:txBody>
                  <a:tcPr marL="12700" marR="12700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7144" marB="0" anchor="ctr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57606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prstClr val="black"/>
                </a:solidFill>
              </a:rPr>
              <a:t>Налоговые </a:t>
            </a:r>
            <a:r>
              <a:rPr lang="ru-RU" sz="2000" b="1" dirty="0">
                <a:solidFill>
                  <a:prstClr val="black"/>
                </a:solidFill>
              </a:rPr>
              <a:t>и неналоговые доходы бюджета Карабашского городского округа в </a:t>
            </a:r>
            <a:r>
              <a:rPr lang="ru-RU" sz="2000" b="1" dirty="0" smtClean="0">
                <a:solidFill>
                  <a:prstClr val="black"/>
                </a:solidFill>
              </a:rPr>
              <a:t>2018 </a:t>
            </a:r>
            <a:r>
              <a:rPr lang="ru-RU" sz="2000" b="1" dirty="0">
                <a:solidFill>
                  <a:prstClr val="black"/>
                </a:solidFill>
              </a:rPr>
              <a:t>году</a:t>
            </a:r>
            <a:r>
              <a:rPr lang="ru-RU" sz="2000" b="1" dirty="0" smtClean="0"/>
              <a:t>                                                                                                 </a:t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>                                                                                              </a:t>
            </a:r>
            <a:r>
              <a:rPr lang="ru-RU" sz="1200" b="1" dirty="0" smtClean="0"/>
              <a:t>(ТЫС. РУБ.)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79056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39552" y="3645025"/>
            <a:ext cx="8208912" cy="2088232"/>
          </a:xfrm>
        </p:spPr>
        <p:txBody>
          <a:bodyPr>
            <a:normAutofit fontScale="62500" lnSpcReduction="20000"/>
          </a:bodyPr>
          <a:lstStyle/>
          <a:p>
            <a:pPr fontAlgn="t"/>
            <a:r>
              <a:rPr lang="ru-RU" b="1" dirty="0"/>
              <a:t>Местный бюджет</a:t>
            </a:r>
            <a:r>
              <a:rPr lang="ru-RU" dirty="0"/>
              <a:t> (бюджет муниципального образования) — это форма образования и расходования денежных средств в расчете на финансовый год, предназначенных для обеспечения задач и функций, отнесенных к предметам ведения местного самоуправления, путём исполнения  расходных обязательств соответствующего муниципального образования.</a:t>
            </a:r>
          </a:p>
          <a:p>
            <a:pPr fontAlgn="t"/>
            <a:r>
              <a:rPr lang="ru-RU" dirty="0"/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131840" y="980728"/>
            <a:ext cx="5554960" cy="2304256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сложность составления бюджета – обеспечить в бюджете равновесие между доходами 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расходами, «…отсюда возникает государственная необходимость в строгом соизмерении потребностей между собою и имеющимися ресурсами, ибо государство, как и частный человек, благоденствует лишь тогда, когда живет по средствам…»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/>
              <a:t>министр финансов </a:t>
            </a:r>
            <a:r>
              <a:rPr lang="ru-RU" dirty="0" err="1"/>
              <a:t>С.Ю.Витте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75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13151"/>
              </p:ext>
            </p:extLst>
          </p:nvPr>
        </p:nvGraphicFramePr>
        <p:xfrm>
          <a:off x="683568" y="1772816"/>
          <a:ext cx="79208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460364" cy="86409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Бюджет  Карабашского городского округа на 2018год (</a:t>
            </a:r>
            <a:r>
              <a:rPr lang="ru-RU" sz="1600" b="1" dirty="0" err="1" smtClean="0"/>
              <a:t>тыс.руб</a:t>
            </a:r>
            <a:r>
              <a:rPr lang="ru-RU" sz="1600" b="1" smtClean="0"/>
              <a:t>.)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2976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параметры местного бюджета на 2018 год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30624" cy="4525963"/>
          </a:xfrm>
        </p:spPr>
        <p:txBody>
          <a:bodyPr>
            <a:noAutofit/>
          </a:bodyPr>
          <a:lstStyle/>
          <a:p>
            <a:r>
              <a:rPr lang="ru-RU" sz="1100" b="1" dirty="0" smtClean="0"/>
              <a:t>ДОХОДЫ  БЮДЖЕТА:</a:t>
            </a:r>
          </a:p>
          <a:p>
            <a:endParaRPr lang="ru-RU" sz="1100" dirty="0"/>
          </a:p>
          <a:p>
            <a:r>
              <a:rPr lang="ru-RU" sz="1100" dirty="0" smtClean="0"/>
              <a:t>Налог на доходы физических лиц</a:t>
            </a:r>
          </a:p>
          <a:p>
            <a:pPr marL="0" indent="0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      63842</a:t>
            </a:r>
            <a:endParaRPr lang="ru-RU" sz="1100" dirty="0"/>
          </a:p>
          <a:p>
            <a:r>
              <a:rPr lang="ru-RU" sz="1100" dirty="0" smtClean="0"/>
              <a:t>Земельный налог</a:t>
            </a:r>
          </a:p>
          <a:p>
            <a:pPr marL="0" indent="0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      6435</a:t>
            </a:r>
          </a:p>
          <a:p>
            <a:r>
              <a:rPr lang="ru-RU" sz="1100" dirty="0" smtClean="0"/>
              <a:t>Доходы от использования и продажи муниципального имущества</a:t>
            </a:r>
          </a:p>
          <a:p>
            <a:pPr marL="0" indent="0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      15077</a:t>
            </a:r>
          </a:p>
          <a:p>
            <a:r>
              <a:rPr lang="ru-RU" sz="1100" dirty="0" smtClean="0"/>
              <a:t>Налоги на совокупный доход</a:t>
            </a:r>
            <a:endParaRPr lang="ru-RU" sz="1100" dirty="0"/>
          </a:p>
          <a:p>
            <a:pPr marL="0" indent="0">
              <a:buNone/>
            </a:pPr>
            <a:r>
              <a:rPr lang="ru-RU" sz="1100" dirty="0" smtClean="0"/>
              <a:t>           5390,6</a:t>
            </a:r>
          </a:p>
          <a:p>
            <a:pPr marL="0" indent="0">
              <a:buNone/>
            </a:pPr>
            <a:r>
              <a:rPr lang="ru-RU" sz="1100" dirty="0" smtClean="0"/>
              <a:t>           Государственная пошлина</a:t>
            </a:r>
          </a:p>
          <a:p>
            <a:pPr marL="0" indent="0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       4000</a:t>
            </a:r>
            <a:endParaRPr lang="ru-RU" sz="1100" dirty="0"/>
          </a:p>
          <a:p>
            <a:r>
              <a:rPr lang="ru-RU" sz="1100" dirty="0" smtClean="0"/>
              <a:t>Прочие доходы</a:t>
            </a:r>
          </a:p>
          <a:p>
            <a:pPr marL="0" indent="0">
              <a:buNone/>
            </a:pPr>
            <a:r>
              <a:rPr lang="ru-RU" sz="1100" dirty="0" smtClean="0"/>
              <a:t>           14910,2</a:t>
            </a:r>
            <a:endParaRPr lang="ru-RU" sz="1100" dirty="0"/>
          </a:p>
          <a:p>
            <a:pPr marL="0" lvl="0" indent="0">
              <a:buNone/>
            </a:pPr>
            <a:r>
              <a:rPr lang="ru-RU" sz="1100" b="1" dirty="0" smtClean="0">
                <a:solidFill>
                  <a:prstClr val="black"/>
                </a:solidFill>
              </a:rPr>
              <a:t>            Акцизы</a:t>
            </a:r>
            <a:endParaRPr lang="ru-RU" sz="11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1100" dirty="0">
                <a:solidFill>
                  <a:prstClr val="black"/>
                </a:solidFill>
              </a:rPr>
              <a:t>           </a:t>
            </a:r>
            <a:r>
              <a:rPr lang="ru-RU" sz="1100" dirty="0" smtClean="0">
                <a:solidFill>
                  <a:prstClr val="black"/>
                </a:solidFill>
              </a:rPr>
              <a:t>5278</a:t>
            </a:r>
            <a:endParaRPr lang="ru-RU" sz="1100" dirty="0" smtClean="0"/>
          </a:p>
          <a:p>
            <a:r>
              <a:rPr lang="ru-RU" sz="1100" dirty="0" smtClean="0"/>
              <a:t>Поступления из областного бюджета     442341,3</a:t>
            </a:r>
            <a:endParaRPr lang="ru-RU" sz="1100" dirty="0"/>
          </a:p>
          <a:p>
            <a:r>
              <a:rPr lang="ru-RU" sz="1100" b="1" dirty="0" smtClean="0"/>
              <a:t>ИТОГО ДОХОДОВ</a:t>
            </a:r>
          </a:p>
          <a:p>
            <a:pPr marL="0" indent="0" algn="ctr">
              <a:buNone/>
            </a:pPr>
            <a:r>
              <a:rPr lang="ru-RU" sz="1100" b="1" dirty="0" smtClean="0"/>
              <a:t>557274,1</a:t>
            </a:r>
            <a:endParaRPr lang="ru-RU" sz="11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084168" y="1600200"/>
            <a:ext cx="2602632" cy="4525963"/>
          </a:xfrm>
        </p:spPr>
        <p:txBody>
          <a:bodyPr>
            <a:normAutofit fontScale="62500" lnSpcReduction="20000"/>
          </a:bodyPr>
          <a:lstStyle/>
          <a:p>
            <a:r>
              <a:rPr lang="ru-RU" sz="1700" b="1" dirty="0" smtClean="0"/>
              <a:t>РАСХОДЫ БЮДЖЕТА:</a:t>
            </a:r>
            <a:endParaRPr lang="ru-RU" sz="1700" b="1" dirty="0"/>
          </a:p>
          <a:p>
            <a:pPr algn="ctr"/>
            <a:r>
              <a:rPr lang="ru-RU" sz="1600" b="1" dirty="0" smtClean="0"/>
              <a:t>Образование </a:t>
            </a:r>
          </a:p>
          <a:p>
            <a:pPr marL="0" indent="0" algn="ctr">
              <a:buNone/>
            </a:pPr>
            <a:r>
              <a:rPr lang="ru-RU" sz="1600" b="1" dirty="0" smtClean="0"/>
              <a:t>193049,7</a:t>
            </a:r>
          </a:p>
          <a:p>
            <a:pPr marL="0" indent="0" algn="ctr">
              <a:buNone/>
            </a:pPr>
            <a:r>
              <a:rPr lang="ru-RU" sz="1600" b="1" dirty="0" smtClean="0"/>
              <a:t>Социальная защита</a:t>
            </a:r>
          </a:p>
          <a:p>
            <a:pPr marL="0" indent="0" algn="ctr">
              <a:buNone/>
            </a:pPr>
            <a:r>
              <a:rPr lang="ru-RU" sz="1600" b="1" dirty="0" smtClean="0"/>
              <a:t>139306,5</a:t>
            </a:r>
          </a:p>
          <a:p>
            <a:pPr marL="0" indent="0" algn="ctr">
              <a:buNone/>
            </a:pPr>
            <a:r>
              <a:rPr lang="ru-RU" sz="1600" b="1" dirty="0" smtClean="0"/>
              <a:t>Жилищно-коммунальное хозяйство</a:t>
            </a:r>
          </a:p>
          <a:p>
            <a:pPr marL="0" indent="0" algn="ctr">
              <a:buNone/>
            </a:pPr>
            <a:r>
              <a:rPr lang="ru-RU" sz="1600" b="1" dirty="0" smtClean="0"/>
              <a:t>39969,4</a:t>
            </a:r>
          </a:p>
          <a:p>
            <a:pPr marL="0" indent="0" algn="ctr">
              <a:buNone/>
            </a:pPr>
            <a:r>
              <a:rPr lang="ru-RU" sz="1600" b="1" dirty="0" smtClean="0"/>
              <a:t>Культура и кинематография</a:t>
            </a:r>
          </a:p>
          <a:p>
            <a:pPr marL="0" indent="0" algn="ctr">
              <a:buNone/>
            </a:pPr>
            <a:r>
              <a:rPr lang="ru-RU" sz="1600" b="1" dirty="0" smtClean="0"/>
              <a:t>23264,1</a:t>
            </a:r>
          </a:p>
          <a:p>
            <a:pPr marL="0" indent="0" algn="ctr">
              <a:buNone/>
            </a:pPr>
            <a:r>
              <a:rPr lang="ru-RU" sz="1600" b="1" dirty="0" smtClean="0"/>
              <a:t>Физкультура и спорт</a:t>
            </a:r>
          </a:p>
          <a:p>
            <a:pPr marL="0" indent="0" algn="ctr">
              <a:buNone/>
            </a:pPr>
            <a:r>
              <a:rPr lang="ru-RU" sz="1600" b="1" dirty="0" smtClean="0"/>
              <a:t>5525,8</a:t>
            </a:r>
          </a:p>
          <a:p>
            <a:pPr marL="0" indent="0" algn="ctr">
              <a:buNone/>
            </a:pPr>
            <a:r>
              <a:rPr lang="ru-RU" sz="1600" b="1" dirty="0" smtClean="0"/>
              <a:t>Национальная безопасность и правоохранительная деятельность</a:t>
            </a:r>
          </a:p>
          <a:p>
            <a:pPr marL="0" indent="0" algn="ctr">
              <a:buNone/>
            </a:pPr>
            <a:r>
              <a:rPr lang="ru-RU" sz="1600" b="1" dirty="0" smtClean="0"/>
              <a:t>5833,1</a:t>
            </a:r>
          </a:p>
          <a:p>
            <a:pPr marL="0" indent="0" algn="ctr">
              <a:buNone/>
            </a:pPr>
            <a:r>
              <a:rPr lang="ru-RU" sz="1600" b="1" dirty="0" smtClean="0"/>
              <a:t>Дорожное хозяйство (дорожные фонды)</a:t>
            </a:r>
          </a:p>
          <a:p>
            <a:pPr marL="0" indent="0" algn="ctr">
              <a:buNone/>
            </a:pPr>
            <a:r>
              <a:rPr lang="ru-RU" sz="1600" b="1" dirty="0" smtClean="0"/>
              <a:t>37385,1</a:t>
            </a:r>
          </a:p>
          <a:p>
            <a:pPr marL="0" indent="0" algn="ctr">
              <a:buNone/>
            </a:pPr>
            <a:r>
              <a:rPr lang="ru-RU" sz="1600" b="1" dirty="0" smtClean="0"/>
              <a:t>Охрана окружающей среды</a:t>
            </a:r>
          </a:p>
          <a:p>
            <a:pPr marL="0" indent="0" algn="ctr">
              <a:buNone/>
            </a:pPr>
            <a:r>
              <a:rPr lang="ru-RU" sz="1600" b="1" dirty="0" smtClean="0"/>
              <a:t>50000,0</a:t>
            </a:r>
          </a:p>
          <a:p>
            <a:pPr marL="0" indent="0" algn="ctr">
              <a:buNone/>
            </a:pPr>
            <a:r>
              <a:rPr lang="ru-RU" sz="1600" b="1" dirty="0" smtClean="0"/>
              <a:t>Другие сферы</a:t>
            </a:r>
          </a:p>
          <a:p>
            <a:pPr marL="0" indent="0" algn="ctr">
              <a:buNone/>
            </a:pPr>
            <a:r>
              <a:rPr lang="ru-RU" sz="1600" b="1" dirty="0" smtClean="0"/>
              <a:t>57940,4</a:t>
            </a:r>
          </a:p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endParaRPr lang="ru-RU" sz="1600" b="1" dirty="0"/>
          </a:p>
          <a:p>
            <a:pPr marL="0" indent="0" algn="ctr">
              <a:buNone/>
            </a:pPr>
            <a:endParaRPr lang="ru-RU" sz="1600" b="1" dirty="0" smtClean="0"/>
          </a:p>
          <a:p>
            <a:pPr marL="0" indent="0" algn="ctr">
              <a:buNone/>
            </a:pPr>
            <a:r>
              <a:rPr lang="ru-RU" sz="1900" b="1" dirty="0"/>
              <a:t>ИТОГО </a:t>
            </a:r>
            <a:r>
              <a:rPr lang="ru-RU" sz="1900" b="1" dirty="0" smtClean="0"/>
              <a:t>РАСХОДОВ </a:t>
            </a:r>
          </a:p>
          <a:p>
            <a:pPr marL="0" indent="0" algn="ctr">
              <a:buNone/>
            </a:pPr>
            <a:r>
              <a:rPr lang="ru-RU" sz="1900" b="1" dirty="0" smtClean="0"/>
              <a:t>552274,1</a:t>
            </a:r>
          </a:p>
          <a:p>
            <a:pPr marL="0" indent="0" algn="ctr">
              <a:buNone/>
            </a:pPr>
            <a:endParaRPr lang="ru-RU" sz="1600" b="1" dirty="0"/>
          </a:p>
          <a:p>
            <a:pPr marL="0" indent="0" algn="ctr">
              <a:buNone/>
            </a:pPr>
            <a:endParaRPr lang="ru-RU" sz="1600" b="1" dirty="0" smtClean="0"/>
          </a:p>
          <a:p>
            <a:pPr algn="ctr"/>
            <a:endParaRPr lang="ru-RU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61400" y="1502688"/>
            <a:ext cx="1944216" cy="48013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  <a:p>
            <a:pPr algn="ctr"/>
            <a:r>
              <a:rPr lang="ru-RU" dirty="0">
                <a:solidFill>
                  <a:prstClr val="black"/>
                </a:solidFill>
              </a:rPr>
              <a:t>Доходы в расчете на 1 человека (руб.) 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48948,1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endParaRPr lang="ru-RU" dirty="0">
              <a:solidFill>
                <a:prstClr val="black"/>
              </a:solidFill>
            </a:endParaRPr>
          </a:p>
          <a:p>
            <a:pPr algn="ctr"/>
            <a:endParaRPr lang="ru-RU" dirty="0">
              <a:solidFill>
                <a:prstClr val="black"/>
              </a:solidFill>
            </a:endParaRPr>
          </a:p>
          <a:p>
            <a:pPr algn="ctr"/>
            <a:r>
              <a:rPr lang="ru-RU" dirty="0">
                <a:solidFill>
                  <a:prstClr val="black"/>
                </a:solidFill>
              </a:rPr>
              <a:t>Расходы в расчете на 1 человека </a:t>
            </a:r>
          </a:p>
          <a:p>
            <a:pPr algn="ctr"/>
            <a:r>
              <a:rPr lang="ru-RU" dirty="0">
                <a:solidFill>
                  <a:prstClr val="black"/>
                </a:solidFill>
              </a:rPr>
              <a:t>(руб.)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48508,9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endParaRPr lang="ru-RU" dirty="0">
              <a:solidFill>
                <a:prstClr val="black"/>
              </a:solidFill>
            </a:endParaRP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ЧИСЛЕННОСТЬ НАСЕЛЕНИЯ</a:t>
            </a: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11385 чел.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796136" y="1719392"/>
            <a:ext cx="216024" cy="26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5796136" y="2204864"/>
            <a:ext cx="216024" cy="26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5796136" y="3284984"/>
            <a:ext cx="216024" cy="26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796136" y="5031760"/>
            <a:ext cx="216024" cy="26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5796136" y="4383688"/>
            <a:ext cx="216024" cy="26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796136" y="3807624"/>
            <a:ext cx="216024" cy="26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796136" y="2708920"/>
            <a:ext cx="216024" cy="26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203848" y="2079432"/>
            <a:ext cx="216024" cy="26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3203848" y="2492896"/>
            <a:ext cx="216024" cy="26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203848" y="2852936"/>
            <a:ext cx="216024" cy="26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3203848" y="3735616"/>
            <a:ext cx="216024" cy="26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3203848" y="4149080"/>
            <a:ext cx="216024" cy="26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3203848" y="4509120"/>
            <a:ext cx="216024" cy="26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Расходы бюджета города на 2018 год по разделам </a:t>
            </a:r>
            <a:endParaRPr lang="ru-RU" sz="2400" b="1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605379"/>
              </p:ext>
            </p:extLst>
          </p:nvPr>
        </p:nvGraphicFramePr>
        <p:xfrm>
          <a:off x="323528" y="764704"/>
          <a:ext cx="82296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03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Структура расходов бюджета города на 2018 год, </a:t>
            </a:r>
            <a:r>
              <a:rPr lang="ru-RU" sz="2400" b="1" dirty="0" err="1" smtClean="0"/>
              <a:t>тыс.руб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924172"/>
              </p:ext>
            </p:extLst>
          </p:nvPr>
        </p:nvGraphicFramePr>
        <p:xfrm>
          <a:off x="457200" y="1124744"/>
          <a:ext cx="836327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69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26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57606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>Местный бюджет на 2018год</a:t>
            </a:r>
            <a:r>
              <a:rPr lang="ru-RU" dirty="0" smtClean="0"/>
              <a:t>, </a:t>
            </a:r>
            <a:r>
              <a:rPr lang="ru-RU" sz="2700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39" name="Объект 3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8207806"/>
              </p:ext>
            </p:extLst>
          </p:nvPr>
        </p:nvGraphicFramePr>
        <p:xfrm>
          <a:off x="1403648" y="5660996"/>
          <a:ext cx="3093740" cy="936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4" name="Объект 3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33710784"/>
              </p:ext>
            </p:extLst>
          </p:nvPr>
        </p:nvGraphicFramePr>
        <p:xfrm>
          <a:off x="4499993" y="1988841"/>
          <a:ext cx="4464495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3" name="Схема 32"/>
          <p:cNvGraphicFramePr/>
          <p:nvPr>
            <p:extLst>
              <p:ext uri="{D42A27DB-BD31-4B8C-83A1-F6EECF244321}">
                <p14:modId xmlns:p14="http://schemas.microsoft.com/office/powerpoint/2010/main" val="311754290"/>
              </p:ext>
            </p:extLst>
          </p:nvPr>
        </p:nvGraphicFramePr>
        <p:xfrm>
          <a:off x="467544" y="980728"/>
          <a:ext cx="396818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35" name="Схема 34"/>
          <p:cNvGraphicFramePr/>
          <p:nvPr>
            <p:extLst>
              <p:ext uri="{D42A27DB-BD31-4B8C-83A1-F6EECF244321}">
                <p14:modId xmlns:p14="http://schemas.microsoft.com/office/powerpoint/2010/main" val="1301974239"/>
              </p:ext>
            </p:extLst>
          </p:nvPr>
        </p:nvGraphicFramePr>
        <p:xfrm>
          <a:off x="4860032" y="620688"/>
          <a:ext cx="4041775" cy="136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38" name="Овал 4"/>
          <p:cNvSpPr/>
          <p:nvPr/>
        </p:nvSpPr>
        <p:spPr>
          <a:xfrm>
            <a:off x="2055265" y="5304753"/>
            <a:ext cx="712488" cy="7124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6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03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Расходы местного бюджета по видам расходов классификации расходов бюджетов на 2018 год</a:t>
            </a:r>
            <a:br>
              <a:rPr lang="ru-RU" sz="2400" b="1" dirty="0" smtClean="0"/>
            </a:br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437873"/>
              </p:ext>
            </p:extLst>
          </p:nvPr>
        </p:nvGraphicFramePr>
        <p:xfrm>
          <a:off x="323528" y="1484784"/>
          <a:ext cx="8496944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  <a:gridCol w="1152128"/>
              </a:tblGrid>
              <a:tr h="43204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 год,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552274,1</a:t>
                      </a:r>
                      <a:endParaRPr lang="ru-RU" dirty="0"/>
                    </a:p>
                  </a:txBody>
                  <a:tcPr/>
                </a:tc>
              </a:tr>
              <a:tr h="285224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Социальное обеспечение и иные выплаты населению                                                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87137,0</a:t>
                      </a:r>
                      <a:endParaRPr lang="ru-RU" dirty="0"/>
                    </a:p>
                  </a:txBody>
                  <a:tcPr/>
                </a:tc>
              </a:tr>
              <a:tr h="567536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26473,1</a:t>
                      </a:r>
                      <a:endParaRPr lang="ru-RU" dirty="0"/>
                    </a:p>
                  </a:txBody>
                  <a:tcPr/>
                </a:tc>
              </a:tr>
              <a:tr h="575528"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Капитальные вложения в объекты государственной</a:t>
                      </a:r>
                      <a:r>
                        <a:rPr lang="ru-RU" baseline="0" dirty="0" smtClean="0"/>
                        <a:t> (муниципальной) собственности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86923,8</a:t>
                      </a:r>
                      <a:endParaRPr lang="ru-RU" dirty="0"/>
                    </a:p>
                  </a:txBody>
                  <a:tcPr/>
                </a:tc>
              </a:tr>
              <a:tr h="1087576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на выплату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222070,8</a:t>
                      </a:r>
                      <a:endParaRPr lang="ru-RU" dirty="0"/>
                    </a:p>
                  </a:txBody>
                  <a:tcPr/>
                </a:tc>
              </a:tr>
              <a:tr h="330904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бюджетные ассигнования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9453,6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Закупка товаров,</a:t>
                      </a:r>
                      <a:r>
                        <a:rPr lang="ru-RU" baseline="0" dirty="0" smtClean="0"/>
                        <a:t> р</a:t>
                      </a:r>
                      <a:r>
                        <a:rPr lang="ru-RU" dirty="0" smtClean="0"/>
                        <a:t>абот и услуг для обеспечения государственных (муниципальных) нужд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118168,3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Обслуживание муниципального долга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2047,5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84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895"/>
            <a:ext cx="8386192" cy="442777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Карабашского городского округа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778227"/>
              </p:ext>
            </p:extLst>
          </p:nvPr>
        </p:nvGraphicFramePr>
        <p:xfrm>
          <a:off x="323528" y="825679"/>
          <a:ext cx="8568952" cy="589743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2048"/>
                <a:gridCol w="4392488"/>
                <a:gridCol w="1368152"/>
                <a:gridCol w="1152128"/>
                <a:gridCol w="122413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Наименование муниципальной программы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2018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2020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Всего: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552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274,1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452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136,5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459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015,3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042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«Поддержка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 развитие малого и среднего предпринимательства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монопрофильной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территории Карабашского городского округа Челябинской области на 2016-2018 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40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 Развитие физической культуры и массового спорта в Карабашском городском округе на 2016-2018 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5 525,8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4 750,0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4 750,0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62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«Обеспечение доступным и комфортным жильем граждан РФ в Карабашском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городском округе на 2014-2020 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25 194,2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71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 Развитие культуры в Карабашском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городском округе на 2016-2018 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30 613,5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25 193,3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25 193,3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53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«Управление муниципальными финансами и обеспечение сбалансированности бюджета Карабашского городского округа на 2016-2018 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11 312,5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8 925,8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7 635,1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68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«Социальная поддержка населения в Карабашском городском округе на 2016-2018 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134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330,8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055,7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134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672,0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71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 Повышение пожарной безопасности в Карабашском городском округе на 2016-2018 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764,6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71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«Развитие системы образования Карабашского городского округа на 2016-2018 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126 548,5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99 712,6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99 712,6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1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«Повышение безопасности дорожного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движения и создание безопасных условий передвижения пешеходов в Карабашском городском округе на 2016-2018 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385,1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5 371,0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5 425,0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36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«Капитальное строительство»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100,8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373,3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373,3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884368" y="548680"/>
            <a:ext cx="7600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Тыс. руб.</a:t>
            </a:r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9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895"/>
            <a:ext cx="8458200" cy="442777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Карабашского городского округа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062838"/>
              </p:ext>
            </p:extLst>
          </p:nvPr>
        </p:nvGraphicFramePr>
        <p:xfrm>
          <a:off x="179512" y="836712"/>
          <a:ext cx="8568952" cy="54334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4056"/>
                <a:gridCol w="4464496"/>
                <a:gridCol w="1296144"/>
                <a:gridCol w="1152128"/>
                <a:gridCol w="115212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Наименование муниципальной программы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2020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2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«Совершенствование муниципального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управления»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chemeClr val="tx1"/>
                          </a:solidFill>
                        </a:rPr>
                        <a:t>38</a:t>
                      </a:r>
                      <a:r>
                        <a:rPr lang="ru-RU" sz="12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702,9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31 288,9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27 381,1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2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Содержание и развитие муниципального хозяйства на 2016-2018 годы»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</a:t>
                      </a:r>
                      <a:r>
                        <a:rPr lang="ru-RU" sz="1200" baseline="0" dirty="0" smtClean="0"/>
                        <a:t> 938,6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89</a:t>
                      </a:r>
                      <a:r>
                        <a:rPr lang="ru-RU" sz="1200" baseline="0" dirty="0" smtClean="0"/>
                        <a:t> 466,7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74</a:t>
                      </a:r>
                      <a:r>
                        <a:rPr lang="ru-RU" sz="1200" baseline="0" dirty="0" smtClean="0"/>
                        <a:t> 775,7</a:t>
                      </a:r>
                      <a:endParaRPr lang="ru-RU" sz="1200" dirty="0"/>
                    </a:p>
                  </a:txBody>
                  <a:tcPr/>
                </a:tc>
              </a:tr>
              <a:tr h="4042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«Профилактика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терроризма 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Карабашском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городском округе на 2016-2018 годы».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2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«Защита населения и территории КГО от ЧС природного и техногенного характера».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2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«Формирование доступной среды для инвалидов и маломобильных групп населения на 2016 -2018 годы 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Карабашском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городском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округе».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15,0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2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«Молодёжная политика 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Карабашском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городском округе на 2017-2019год».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220,9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170,9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170,9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40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«Противодействие злоупотреблению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наркотическими средствами и их незаконному обороту на 2017-2019 год».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62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«Развитие дошкольного образования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в КГО» на 2016-2018 годы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912,4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45 371,6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45 371,6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71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«Обеспечение деятельности МКУ «Управление гражданской защиты и экологии КГО на 2016-2018годы»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3 806,8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3 311,2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3 311,2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089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«Организация временной трудовой занятости несовершеннолетних граждан КГО на 2017-2019гг»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434,0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268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«Профилактика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преступлений и иных правонарушений в КГО на 2017-2019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028384" y="548680"/>
            <a:ext cx="780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52025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895"/>
            <a:ext cx="8458200" cy="442777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Карабашского городского округа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513360"/>
              </p:ext>
            </p:extLst>
          </p:nvPr>
        </p:nvGraphicFramePr>
        <p:xfrm>
          <a:off x="179512" y="908720"/>
          <a:ext cx="8640960" cy="282014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4056"/>
                <a:gridCol w="4392488"/>
                <a:gridCol w="1368152"/>
                <a:gridCol w="1152128"/>
                <a:gridCol w="1224136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Наименование муниципальной программы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2018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2020 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2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 Профилактика проявлений экстремизма на территории КГО на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2017-2019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2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«Крепкая семья в КГО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на 2017-2019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2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«Реализация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государственной национальной политики на территории КГО на 2018-2020  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2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«Внесение в государственный кадастр недвижимости  сведений о границах населенных пунктов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Карабашского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городского округа на 2017-2019 годы»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423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Непрограммные направления деятельности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9 691,9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5 045,5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5 049,3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028384" y="548680"/>
            <a:ext cx="780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2340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Для чего нужен «Бюджет для граждан»?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600" y="2132856"/>
            <a:ext cx="2597226" cy="4032449"/>
          </a:xfrm>
        </p:spPr>
        <p:txBody>
          <a:bodyPr>
            <a:normAutofit fontScale="70000" lnSpcReduction="20000"/>
          </a:bodyPr>
          <a:lstStyle/>
          <a:p>
            <a:r>
              <a:rPr lang="ru-RU" sz="2000" dirty="0" smtClean="0"/>
              <a:t>«… на всех уровнях управления следует регулярно публиковать (размещать в сети Интернет) брошюру «Бюджет для граждан». Это даст возможность в доступной форме информировать население о соответствующих бюджетах, планируемых и достигнутых результатах использования бюджетных средств».</a:t>
            </a:r>
          </a:p>
          <a:p>
            <a:r>
              <a:rPr lang="ru-RU" sz="2000" b="1" dirty="0" smtClean="0"/>
              <a:t>Бюджетное послание Президента РФ Федеральному собранию «О бюджетной политике в 2014-2016 годах»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204864"/>
            <a:ext cx="3672409" cy="403244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– и как налогоплательщики, и как потребители общественных благ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9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НОРМАТИВНО-ПРАВОВАЯ БАЗА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41"/>
            <a:ext cx="8424936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Карабашского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  - принят Решением Собрания депутатов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Карабашского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 от 20.11.2008г. № 599.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бюджетном процессе в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Карабашском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городском округе - принято Решением Собрания депутатов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Карабашского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 от  26.03.2015г. № 660.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администрации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Карабашского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 от 29.05.2017г. № 392 «О Графике подготовки и рассмотрения материалов, необходимых для составления проекта решения Собрания депутатов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Карабашского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 о местном бюджете на 2018 год и на плановый период 2019 и 2020годов, и создании Межведомственной комиссии по бюджетным проектировкам на очередной финансовый год и плановый период».</a:t>
            </a:r>
          </a:p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Карабашского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 от 15.06.2015г. № 209 «О порядке составления проекта местного бюджета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Карабашского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округа».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476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Что такое бюджет?</a:t>
            </a:r>
            <a:br>
              <a:rPr lang="ru-RU" sz="3200" b="1" dirty="0" smtClean="0"/>
            </a:br>
            <a:r>
              <a:rPr lang="ru-RU" sz="3200" b="1" dirty="0" smtClean="0"/>
              <a:t>Какие бывают бюджеты?</a:t>
            </a:r>
            <a:endParaRPr lang="ru-RU" sz="3200" b="1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043612" y="1252244"/>
            <a:ext cx="7632847" cy="576064"/>
            <a:chOff x="1546866" y="1608399"/>
            <a:chExt cx="1793362" cy="123601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572733" y="1608399"/>
              <a:ext cx="1767495" cy="1236016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>
                  <a:solidFill>
                    <a:prstClr val="white"/>
                  </a:solidFill>
                </a:rPr>
                <a:t>БЮДЖЕТ – ЭТО ПЛАН ДОХОДОВ И РАСХОДОВ НА ОПРЕДЕЛЕННЫЙ ПЕРИОД</a:t>
              </a:r>
            </a:p>
            <a:p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1546866" y="1627541"/>
              <a:ext cx="1695091" cy="1163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dirty="0">
                <a:solidFill>
                  <a:srgbClr val="EEECE1">
                    <a:lumMod val="90000"/>
                  </a:srgbClr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882673" y="2440551"/>
            <a:ext cx="1793363" cy="792088"/>
            <a:chOff x="1546866" y="1608399"/>
            <a:chExt cx="1793362" cy="1236016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572733" y="1608399"/>
              <a:ext cx="1767495" cy="1236016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>
                  <a:solidFill>
                    <a:prstClr val="white"/>
                  </a:solidFill>
                </a:rPr>
                <a:t>БЮДЖЕТЫ СЕМЕЙ</a:t>
              </a:r>
            </a:p>
          </p:txBody>
        </p:sp>
        <p:sp>
          <p:nvSpPr>
            <p:cNvPr id="15" name="Скругленный прямоугольник 4"/>
            <p:cNvSpPr/>
            <p:nvPr/>
          </p:nvSpPr>
          <p:spPr>
            <a:xfrm>
              <a:off x="1546866" y="1627541"/>
              <a:ext cx="1695091" cy="1163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dirty="0">
                <a:solidFill>
                  <a:srgbClr val="EEECE1">
                    <a:lumMod val="90000"/>
                  </a:srgbClr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3463760" y="2381907"/>
            <a:ext cx="2029205" cy="2154760"/>
            <a:chOff x="1546866" y="636393"/>
            <a:chExt cx="2029205" cy="215476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572733" y="636393"/>
              <a:ext cx="2003338" cy="1224136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>
                  <a:solidFill>
                    <a:prstClr val="white"/>
                  </a:solidFill>
                </a:rPr>
                <a:t>БЮДЖЕТЫ ПУБЛИЧНО-НОРМАТИВНЫХ ОБРАЗОВАНИЙ</a:t>
              </a:r>
            </a:p>
          </p:txBody>
        </p:sp>
        <p:sp>
          <p:nvSpPr>
            <p:cNvPr id="18" name="Скругленный прямоугольник 4"/>
            <p:cNvSpPr/>
            <p:nvPr/>
          </p:nvSpPr>
          <p:spPr>
            <a:xfrm>
              <a:off x="1546866" y="1627541"/>
              <a:ext cx="1695091" cy="1163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dirty="0">
                <a:solidFill>
                  <a:srgbClr val="EEECE1">
                    <a:lumMod val="90000"/>
                  </a:srgbClr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801424" y="3844086"/>
            <a:ext cx="2114392" cy="2748088"/>
            <a:chOff x="1546866" y="1608399"/>
            <a:chExt cx="1793362" cy="1347215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572733" y="1608399"/>
              <a:ext cx="1767495" cy="1347215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>
                  <a:solidFill>
                    <a:prstClr val="white"/>
                  </a:solidFill>
                </a:rPr>
                <a:t>Российской Федерации</a:t>
              </a:r>
            </a:p>
            <a:p>
              <a:endParaRPr lang="ru-RU" dirty="0">
                <a:solidFill>
                  <a:prstClr val="white"/>
                </a:solidFill>
              </a:endParaRPr>
            </a:p>
            <a:p>
              <a:r>
                <a:rPr lang="ru-RU" dirty="0">
                  <a:solidFill>
                    <a:prstClr val="white"/>
                  </a:solidFill>
                </a:rPr>
                <a:t>федеральный бюджет</a:t>
              </a:r>
            </a:p>
            <a:p>
              <a:r>
                <a:rPr lang="ru-RU" dirty="0">
                  <a:solidFill>
                    <a:prstClr val="white"/>
                  </a:solidFill>
                </a:rPr>
                <a:t>бюджеты государственных внебюджетных фондов РФ</a:t>
              </a:r>
            </a:p>
          </p:txBody>
        </p:sp>
        <p:sp>
          <p:nvSpPr>
            <p:cNvPr id="21" name="Скругленный прямоугольник 4"/>
            <p:cNvSpPr/>
            <p:nvPr/>
          </p:nvSpPr>
          <p:spPr>
            <a:xfrm>
              <a:off x="1546866" y="1627541"/>
              <a:ext cx="1695091" cy="1163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dirty="0">
                <a:solidFill>
                  <a:srgbClr val="EEECE1">
                    <a:lumMod val="90000"/>
                  </a:srgbClr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189917" y="2452819"/>
            <a:ext cx="1793363" cy="2137700"/>
            <a:chOff x="1546866" y="653453"/>
            <a:chExt cx="1793362" cy="2137700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1572733" y="653453"/>
              <a:ext cx="1767495" cy="761059"/>
            </a:xfrm>
            <a:prstGeom prst="roundRect">
              <a:avLst>
                <a:gd name="adj" fmla="val 10000"/>
              </a:avLst>
            </a:pr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>
                  <a:solidFill>
                    <a:prstClr val="white"/>
                  </a:solidFill>
                </a:rPr>
                <a:t>БЮДЖЕТЫ ОРГАНИЗАЦИЙ</a:t>
              </a: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1546866" y="1627541"/>
              <a:ext cx="1695091" cy="1163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dirty="0">
                <a:solidFill>
                  <a:srgbClr val="EEECE1">
                    <a:lumMod val="90000"/>
                  </a:srgbClr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059832" y="4236334"/>
            <a:ext cx="3600400" cy="1963603"/>
            <a:chOff x="1546866" y="1608399"/>
            <a:chExt cx="1793362" cy="1236016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1572733" y="1608399"/>
              <a:ext cx="1767495" cy="1236016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>
                  <a:solidFill>
                    <a:prstClr val="white"/>
                  </a:solidFill>
                </a:rPr>
                <a:t>Субъектов РФ</a:t>
              </a:r>
            </a:p>
            <a:p>
              <a:endParaRPr lang="ru-RU" dirty="0">
                <a:solidFill>
                  <a:prstClr val="white"/>
                </a:solidFill>
              </a:endParaRPr>
            </a:p>
            <a:p>
              <a:r>
                <a:rPr lang="ru-RU" dirty="0">
                  <a:solidFill>
                    <a:prstClr val="white"/>
                  </a:solidFill>
                </a:rPr>
                <a:t>региональные бюджеты</a:t>
              </a:r>
            </a:p>
            <a:p>
              <a:r>
                <a:rPr lang="ru-RU" dirty="0">
                  <a:solidFill>
                    <a:prstClr val="white"/>
                  </a:solidFill>
                </a:rPr>
                <a:t>Бюджеты территориальных фондов обязательного медицинского страхования</a:t>
              </a:r>
            </a:p>
            <a:p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7" name="Скругленный прямоугольник 4"/>
            <p:cNvSpPr/>
            <p:nvPr/>
          </p:nvSpPr>
          <p:spPr>
            <a:xfrm>
              <a:off x="1546866" y="1627541"/>
              <a:ext cx="1695091" cy="1163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dirty="0">
                <a:solidFill>
                  <a:srgbClr val="EEECE1">
                    <a:lumMod val="90000"/>
                  </a:srgbClr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804258" y="4293097"/>
            <a:ext cx="2088233" cy="2595026"/>
            <a:chOff x="1546866" y="1608399"/>
            <a:chExt cx="1793362" cy="1182754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1572733" y="1608399"/>
              <a:ext cx="1767495" cy="770358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dirty="0">
                  <a:solidFill>
                    <a:prstClr val="white"/>
                  </a:solidFill>
                </a:rPr>
                <a:t>Муниципальных образований</a:t>
              </a:r>
            </a:p>
            <a:p>
              <a:endParaRPr lang="ru-RU" dirty="0">
                <a:solidFill>
                  <a:prstClr val="white"/>
                </a:solidFill>
              </a:endParaRPr>
            </a:p>
            <a:p>
              <a:r>
                <a:rPr lang="ru-RU" dirty="0">
                  <a:solidFill>
                    <a:prstClr val="white"/>
                  </a:solidFill>
                </a:rPr>
                <a:t>местные бюджеты</a:t>
              </a:r>
            </a:p>
          </p:txBody>
        </p:sp>
        <p:sp>
          <p:nvSpPr>
            <p:cNvPr id="30" name="Скругленный прямоугольник 4"/>
            <p:cNvSpPr/>
            <p:nvPr/>
          </p:nvSpPr>
          <p:spPr>
            <a:xfrm>
              <a:off x="1546866" y="1627541"/>
              <a:ext cx="1695091" cy="1163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dirty="0">
                <a:solidFill>
                  <a:srgbClr val="EEECE1">
                    <a:lumMod val="90000"/>
                  </a:srgbClr>
                </a:solidFill>
              </a:endParaRPr>
            </a:p>
          </p:txBody>
        </p:sp>
      </p:grpSp>
      <p:sp>
        <p:nvSpPr>
          <p:cNvPr id="31" name="Скругленный прямоугольник 30"/>
          <p:cNvSpPr/>
          <p:nvPr/>
        </p:nvSpPr>
        <p:spPr>
          <a:xfrm>
            <a:off x="3288213" y="1881449"/>
            <a:ext cx="3253737" cy="396044"/>
          </a:xfrm>
          <a:prstGeom prst="roundRect">
            <a:avLst>
              <a:gd name="adj" fmla="val 1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Виды бюджетов</a:t>
            </a:r>
          </a:p>
        </p:txBody>
      </p:sp>
    </p:spTree>
    <p:extLst>
      <p:ext uri="{BB962C8B-B14F-4D97-AF65-F5344CB8AC3E}">
        <p14:creationId xmlns:p14="http://schemas.microsoft.com/office/powerpoint/2010/main" val="319205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730" y="274638"/>
            <a:ext cx="8224070" cy="937369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управляет и распоряжается бюджетом?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33721" y="1579794"/>
            <a:ext cx="1831663" cy="1236016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Администрация </a:t>
            </a:r>
            <a:r>
              <a:rPr lang="ru-RU" dirty="0" err="1">
                <a:solidFill>
                  <a:prstClr val="black"/>
                </a:solidFill>
              </a:rPr>
              <a:t>Карабашского</a:t>
            </a:r>
            <a:r>
              <a:rPr lang="ru-RU" dirty="0">
                <a:solidFill>
                  <a:prstClr val="black"/>
                </a:solidFill>
              </a:rPr>
              <a:t> городского округа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4427" y="1397523"/>
            <a:ext cx="1767495" cy="1600554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Глава </a:t>
            </a:r>
            <a:r>
              <a:rPr lang="ru-RU" dirty="0" err="1">
                <a:solidFill>
                  <a:prstClr val="black"/>
                </a:solidFill>
              </a:rPr>
              <a:t>Карабашского</a:t>
            </a:r>
            <a:r>
              <a:rPr lang="ru-RU" dirty="0">
                <a:solidFill>
                  <a:prstClr val="black"/>
                </a:solidFill>
              </a:rPr>
              <a:t> городского округа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4427" y="3276816"/>
            <a:ext cx="2016214" cy="1088289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Получатели бюджетных средств</a:t>
            </a:r>
          </a:p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6660233" y="2636912"/>
            <a:ext cx="2246518" cy="17281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</a:rPr>
              <a:t>Заместитель главы по экономике и финансам </a:t>
            </a:r>
            <a:r>
              <a:rPr lang="ru-RU" sz="1600" dirty="0" err="1">
                <a:solidFill>
                  <a:prstClr val="black"/>
                </a:solidFill>
              </a:rPr>
              <a:t>Карабашского</a:t>
            </a:r>
            <a:r>
              <a:rPr lang="ru-RU" sz="1600" dirty="0">
                <a:solidFill>
                  <a:prstClr val="black"/>
                </a:solidFill>
              </a:rPr>
              <a:t> городского округа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41911" y="4571355"/>
            <a:ext cx="1958016" cy="1822300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dirty="0">
                <a:solidFill>
                  <a:prstClr val="black"/>
                </a:solidFill>
              </a:rPr>
              <a:t>Главные администраторы (администраторы) доходов городского округа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2822733" y="2998079"/>
            <a:ext cx="3693483" cy="1796161"/>
            <a:chOff x="77500" y="-611768"/>
            <a:chExt cx="3693483" cy="1796161"/>
          </a:xfrm>
        </p:grpSpPr>
        <p:sp>
          <p:nvSpPr>
            <p:cNvPr id="20" name="Овал 19"/>
            <p:cNvSpPr/>
            <p:nvPr/>
          </p:nvSpPr>
          <p:spPr>
            <a:xfrm>
              <a:off x="77500" y="-611768"/>
              <a:ext cx="3285283" cy="13670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УЧАСТНИКИ БЮДЖЕТНОГО ПРОЦЕССА</a:t>
              </a:r>
            </a:p>
          </p:txBody>
        </p:sp>
        <p:sp>
          <p:nvSpPr>
            <p:cNvPr id="21" name="Овал 4"/>
            <p:cNvSpPr/>
            <p:nvPr/>
          </p:nvSpPr>
          <p:spPr>
            <a:xfrm>
              <a:off x="360052" y="-204313"/>
              <a:ext cx="3410931" cy="1388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610" tIns="54610" rIns="54610" bIns="54610" numCol="1" spcCol="1270" anchor="ctr" anchorCtr="0">
              <a:noAutofit/>
            </a:bodyPr>
            <a:lstStyle/>
            <a:p>
              <a:pPr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dirty="0">
                <a:solidFill>
                  <a:prstClr val="white"/>
                </a:solidFill>
              </a:endParaRPr>
            </a:p>
          </p:txBody>
        </p:sp>
      </p:grpSp>
      <p:sp>
        <p:nvSpPr>
          <p:cNvPr id="22" name="Скругленный прямоугольник 21"/>
          <p:cNvSpPr/>
          <p:nvPr/>
        </p:nvSpPr>
        <p:spPr>
          <a:xfrm>
            <a:off x="462730" y="4777882"/>
            <a:ext cx="2350868" cy="1531445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Распорядители бюджетных средств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72011" y="1325516"/>
            <a:ext cx="1767495" cy="1615807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prstClr val="black"/>
                </a:solidFill>
              </a:rPr>
              <a:t>Собрание депутатов </a:t>
            </a:r>
            <a:r>
              <a:rPr lang="ru-RU" sz="1600" dirty="0" err="1">
                <a:solidFill>
                  <a:prstClr val="black"/>
                </a:solidFill>
              </a:rPr>
              <a:t>Карабашского</a:t>
            </a:r>
            <a:r>
              <a:rPr lang="ru-RU" sz="1600" dirty="0">
                <a:solidFill>
                  <a:prstClr val="black"/>
                </a:solidFill>
              </a:rPr>
              <a:t> городского округа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660233" y="1212007"/>
            <a:ext cx="2246518" cy="1136874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>
                <a:solidFill>
                  <a:prstClr val="black"/>
                </a:solidFill>
              </a:rPr>
              <a:t>Управление финансов администрации </a:t>
            </a:r>
            <a:r>
              <a:rPr lang="ru-RU" sz="1600" dirty="0" err="1">
                <a:solidFill>
                  <a:prstClr val="black"/>
                </a:solidFill>
              </a:rPr>
              <a:t>Карабашского</a:t>
            </a:r>
            <a:r>
              <a:rPr lang="ru-RU" sz="1600" dirty="0">
                <a:solidFill>
                  <a:prstClr val="black"/>
                </a:solidFill>
              </a:rPr>
              <a:t> городского округа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178559" y="4508939"/>
            <a:ext cx="1728192" cy="1884715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Контрольно-счетная палата городского </a:t>
            </a:r>
            <a:r>
              <a:rPr lang="ru-RU" dirty="0" smtClean="0">
                <a:solidFill>
                  <a:prstClr val="black"/>
                </a:solidFill>
              </a:rPr>
              <a:t>округа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76066" y="4508946"/>
            <a:ext cx="2063919" cy="1947131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dirty="0">
                <a:solidFill>
                  <a:prstClr val="black"/>
                </a:solidFill>
              </a:rPr>
              <a:t>Главные администраторы (администраторы) источников финансирования бюджета городского округа</a:t>
            </a:r>
          </a:p>
        </p:txBody>
      </p:sp>
    </p:spTree>
    <p:extLst>
      <p:ext uri="{BB962C8B-B14F-4D97-AF65-F5344CB8AC3E}">
        <p14:creationId xmlns:p14="http://schemas.microsoft.com/office/powerpoint/2010/main" val="206521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24" y="197770"/>
            <a:ext cx="8025620" cy="85496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С БЮДЖЕТОМ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942387" y="4715760"/>
            <a:ext cx="2468679" cy="1715649"/>
            <a:chOff x="148312" y="37"/>
            <a:chExt cx="3850077" cy="1192432"/>
          </a:xfrm>
        </p:grpSpPr>
        <p:sp>
          <p:nvSpPr>
            <p:cNvPr id="5" name="Овал 4"/>
            <p:cNvSpPr/>
            <p:nvPr/>
          </p:nvSpPr>
          <p:spPr>
            <a:xfrm>
              <a:off x="148312" y="17223"/>
              <a:ext cx="3850077" cy="117524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Овал 4"/>
            <p:cNvSpPr/>
            <p:nvPr/>
          </p:nvSpPr>
          <p:spPr>
            <a:xfrm>
              <a:off x="148312" y="37"/>
              <a:ext cx="3850077" cy="1192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610" tIns="54610" rIns="54610" bIns="54610" numCol="1" spcCol="1270" anchor="ctr" anchorCtr="0">
              <a:noAutofit/>
            </a:bodyPr>
            <a:lstStyle/>
            <a:p>
              <a:pPr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prstClr val="white"/>
                  </a:solidFill>
                </a:rPr>
                <a:t>5 </a:t>
              </a:r>
            </a:p>
            <a:p>
              <a:pPr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prstClr val="white"/>
                  </a:solidFill>
                </a:rPr>
                <a:t>Контроль за исполнением бюджета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105285" y="3468781"/>
            <a:ext cx="3285283" cy="1008074"/>
            <a:chOff x="360052" y="37"/>
            <a:chExt cx="3285283" cy="100807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" name="Овал 7"/>
            <p:cNvSpPr/>
            <p:nvPr/>
          </p:nvSpPr>
          <p:spPr>
            <a:xfrm>
              <a:off x="360052" y="37"/>
              <a:ext cx="3285283" cy="100807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841171" y="147666"/>
              <a:ext cx="2323045" cy="7128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610" tIns="54610" rIns="54610" bIns="54610" numCol="1" spcCol="1270" anchor="ctr" anchorCtr="0">
              <a:noAutofit/>
            </a:bodyPr>
            <a:lstStyle/>
            <a:p>
              <a:pPr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prstClr val="white"/>
                  </a:solidFill>
                </a:rPr>
                <a:t>БЮДЖЕТНЫЙ ПРОЦЕСС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586404" y="1340770"/>
            <a:ext cx="2323045" cy="1646984"/>
            <a:chOff x="360052" y="-54792"/>
            <a:chExt cx="3570085" cy="1073348"/>
          </a:xfrm>
        </p:grpSpPr>
        <p:sp>
          <p:nvSpPr>
            <p:cNvPr id="11" name="Овал 10"/>
            <p:cNvSpPr/>
            <p:nvPr/>
          </p:nvSpPr>
          <p:spPr>
            <a:xfrm>
              <a:off x="360052" y="-54792"/>
              <a:ext cx="3570085" cy="107334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743012" y="51658"/>
              <a:ext cx="2804162" cy="860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610" tIns="54610" rIns="54610" bIns="54610" numCol="1" spcCol="1270" anchor="ctr" anchorCtr="0">
              <a:noAutofit/>
            </a:bodyPr>
            <a:lstStyle/>
            <a:p>
              <a:pPr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prstClr val="white"/>
                  </a:solidFill>
                </a:rPr>
                <a:t>2 </a:t>
              </a:r>
            </a:p>
            <a:p>
              <a:pPr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prstClr val="white"/>
                  </a:solidFill>
                </a:rPr>
                <a:t>Рассмотрение и утверждение бюджета</a:t>
              </a:r>
            </a:p>
            <a:p>
              <a:pPr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23528" y="1678166"/>
            <a:ext cx="2376264" cy="1938243"/>
            <a:chOff x="360052" y="38"/>
            <a:chExt cx="3285283" cy="1008074"/>
          </a:xfrm>
        </p:grpSpPr>
        <p:sp>
          <p:nvSpPr>
            <p:cNvPr id="14" name="Овал 13"/>
            <p:cNvSpPr/>
            <p:nvPr/>
          </p:nvSpPr>
          <p:spPr>
            <a:xfrm>
              <a:off x="360052" y="38"/>
              <a:ext cx="3285283" cy="10080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Овал 4"/>
            <p:cNvSpPr/>
            <p:nvPr/>
          </p:nvSpPr>
          <p:spPr>
            <a:xfrm>
              <a:off x="841171" y="147666"/>
              <a:ext cx="2323045" cy="7128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610" tIns="54610" rIns="54610" bIns="54610" numCol="1" spcCol="1270" anchor="ctr" anchorCtr="0">
              <a:noAutofit/>
            </a:bodyPr>
            <a:lstStyle/>
            <a:p>
              <a:pPr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prstClr val="white"/>
                  </a:solidFill>
                </a:rPr>
                <a:t>1 </a:t>
              </a:r>
            </a:p>
            <a:p>
              <a:pPr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prstClr val="white"/>
                  </a:solidFill>
                </a:rPr>
                <a:t>Составление проекта бюджета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390569" y="1424896"/>
            <a:ext cx="2165819" cy="1907662"/>
            <a:chOff x="360052" y="-147590"/>
            <a:chExt cx="3285283" cy="1008074"/>
          </a:xfrm>
        </p:grpSpPr>
        <p:sp>
          <p:nvSpPr>
            <p:cNvPr id="17" name="Овал 16"/>
            <p:cNvSpPr/>
            <p:nvPr/>
          </p:nvSpPr>
          <p:spPr>
            <a:xfrm>
              <a:off x="360052" y="-147590"/>
              <a:ext cx="3285283" cy="10080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Овал 4"/>
            <p:cNvSpPr/>
            <p:nvPr/>
          </p:nvSpPr>
          <p:spPr>
            <a:xfrm>
              <a:off x="360052" y="-147589"/>
              <a:ext cx="3285283" cy="1008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610" tIns="54610" rIns="54610" bIns="54610" numCol="1" spcCol="1270" anchor="ctr" anchorCtr="0">
              <a:noAutofit/>
            </a:bodyPr>
            <a:lstStyle/>
            <a:p>
              <a:pPr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prstClr val="white"/>
                  </a:solidFill>
                </a:rPr>
                <a:t>3 </a:t>
              </a:r>
            </a:p>
            <a:p>
              <a:pPr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prstClr val="white"/>
                  </a:solidFill>
                </a:rPr>
                <a:t>Исполнение бюджета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390569" y="4220054"/>
            <a:ext cx="2573919" cy="1801233"/>
            <a:chOff x="360052" y="38"/>
            <a:chExt cx="3285283" cy="1008074"/>
          </a:xfrm>
        </p:grpSpPr>
        <p:sp>
          <p:nvSpPr>
            <p:cNvPr id="20" name="Овал 19"/>
            <p:cNvSpPr/>
            <p:nvPr/>
          </p:nvSpPr>
          <p:spPr>
            <a:xfrm>
              <a:off x="360052" y="38"/>
              <a:ext cx="3285283" cy="100807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Овал 4"/>
            <p:cNvSpPr/>
            <p:nvPr/>
          </p:nvSpPr>
          <p:spPr>
            <a:xfrm>
              <a:off x="841171" y="147666"/>
              <a:ext cx="2323045" cy="7128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610" tIns="54610" rIns="54610" bIns="54610" numCol="1" spcCol="1270" anchor="ctr" anchorCtr="0">
              <a:noAutofit/>
            </a:bodyPr>
            <a:lstStyle/>
            <a:p>
              <a:pPr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prstClr val="white"/>
                  </a:solidFill>
                </a:rPr>
                <a:t>4 </a:t>
              </a:r>
            </a:p>
            <a:p>
              <a:pPr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>
                  <a:solidFill>
                    <a:prstClr val="white"/>
                  </a:solidFill>
                </a:rPr>
                <a:t>Утверждение бюджетной отчетности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186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04" y="274638"/>
            <a:ext cx="8265396" cy="85010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Объект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010261"/>
              </p:ext>
            </p:extLst>
          </p:nvPr>
        </p:nvGraphicFramePr>
        <p:xfrm>
          <a:off x="5017728" y="4005064"/>
          <a:ext cx="3590086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Объект 2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96888051"/>
              </p:ext>
            </p:extLst>
          </p:nvPr>
        </p:nvGraphicFramePr>
        <p:xfrm>
          <a:off x="0" y="4076700"/>
          <a:ext cx="3859213" cy="2089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421403" y="1196752"/>
            <a:ext cx="1767495" cy="1236016"/>
          </a:xfrm>
          <a:prstGeom prst="roundRect">
            <a:avLst>
              <a:gd name="adj" fmla="val 10000"/>
            </a:avLst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28213" y="1195040"/>
            <a:ext cx="1767495" cy="1236016"/>
          </a:xfrm>
          <a:prstGeom prst="roundRect">
            <a:avLst>
              <a:gd name="adj" fmla="val 10000"/>
            </a:avLst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31955" y="1195040"/>
            <a:ext cx="1767495" cy="1236016"/>
          </a:xfrm>
          <a:prstGeom prst="roundRect">
            <a:avLst>
              <a:gd name="adj" fmla="val 10000"/>
            </a:avLst>
          </a:pr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60032" y="2492298"/>
            <a:ext cx="1952739" cy="1121592"/>
          </a:xfrm>
          <a:prstGeom prst="roundRect">
            <a:avLst>
              <a:gd name="adj" fmla="val 10000"/>
            </a:avLst>
          </a:pr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05150" y="2606722"/>
            <a:ext cx="2206381" cy="1007168"/>
          </a:xfrm>
          <a:prstGeom prst="roundRect">
            <a:avLst>
              <a:gd name="adj" fmla="val 1000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</a:p>
        </p:txBody>
      </p:sp>
    </p:spTree>
    <p:extLst>
      <p:ext uri="{BB962C8B-B14F-4D97-AF65-F5344CB8AC3E}">
        <p14:creationId xmlns:p14="http://schemas.microsoft.com/office/powerpoint/2010/main" val="1049664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8002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4000" b="1" dirty="0"/>
              <a:t>Б</a:t>
            </a:r>
            <a:r>
              <a:rPr lang="ru-RU" sz="4000" b="1" dirty="0" smtClean="0"/>
              <a:t>юджет городского округа</a:t>
            </a:r>
            <a:br>
              <a:rPr lang="ru-RU" sz="4000" b="1" dirty="0" smtClean="0"/>
            </a:br>
            <a:r>
              <a:rPr lang="ru-RU" sz="1800" dirty="0">
                <a:solidFill>
                  <a:prstClr val="black"/>
                </a:solidFill>
              </a:rPr>
              <a:t>Бюджет городского округа составляется Управлением финансов администрации </a:t>
            </a:r>
            <a:r>
              <a:rPr lang="ru-RU" sz="1800" dirty="0" err="1">
                <a:solidFill>
                  <a:prstClr val="black"/>
                </a:solidFill>
              </a:rPr>
              <a:t>Карабашского</a:t>
            </a:r>
            <a:r>
              <a:rPr lang="ru-RU" sz="1800" dirty="0">
                <a:solidFill>
                  <a:prstClr val="black"/>
                </a:solidFill>
              </a:rPr>
              <a:t> городского округа, принимается и утверждается Собранием депутатов </a:t>
            </a:r>
            <a:r>
              <a:rPr lang="ru-RU" sz="1800" dirty="0" err="1">
                <a:solidFill>
                  <a:prstClr val="black"/>
                </a:solidFill>
              </a:rPr>
              <a:t>Карабашского</a:t>
            </a:r>
            <a:r>
              <a:rPr lang="ru-RU" sz="1800" dirty="0">
                <a:solidFill>
                  <a:prstClr val="black"/>
                </a:solidFill>
              </a:rPr>
              <a:t> городского округа.</a:t>
            </a:r>
            <a:br>
              <a:rPr lang="ru-RU" sz="1800" dirty="0">
                <a:solidFill>
                  <a:prstClr val="black"/>
                </a:solidFill>
              </a:rPr>
            </a:br>
            <a:r>
              <a:rPr lang="ru-RU" sz="1800" dirty="0">
                <a:solidFill>
                  <a:prstClr val="black"/>
                </a:solidFill>
              </a:rPr>
              <a:t>Бюджет  городского округа  формируется из налоговых  и  неналоговых доходов, безвозмездных поступлений.</a:t>
            </a:r>
            <a:br>
              <a:rPr lang="ru-RU" sz="1800" dirty="0">
                <a:solidFill>
                  <a:prstClr val="black"/>
                </a:solidFill>
              </a:rPr>
            </a:br>
            <a:endParaRPr lang="ru-RU" sz="1800" dirty="0"/>
          </a:p>
        </p:txBody>
      </p:sp>
      <p:graphicFrame>
        <p:nvGraphicFramePr>
          <p:cNvPr id="29" name="Объект 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3581924"/>
              </p:ext>
            </p:extLst>
          </p:nvPr>
        </p:nvGraphicFramePr>
        <p:xfrm>
          <a:off x="395536" y="3429000"/>
          <a:ext cx="4040188" cy="3024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0" name="Объект 2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9160331"/>
              </p:ext>
            </p:extLst>
          </p:nvPr>
        </p:nvGraphicFramePr>
        <p:xfrm>
          <a:off x="4788024" y="2996952"/>
          <a:ext cx="4041775" cy="3633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048" name="Схема 2047"/>
          <p:cNvGraphicFramePr/>
          <p:nvPr>
            <p:extLst>
              <p:ext uri="{D42A27DB-BD31-4B8C-83A1-F6EECF244321}">
                <p14:modId xmlns:p14="http://schemas.microsoft.com/office/powerpoint/2010/main" val="2172376933"/>
              </p:ext>
            </p:extLst>
          </p:nvPr>
        </p:nvGraphicFramePr>
        <p:xfrm>
          <a:off x="683568" y="2060848"/>
          <a:ext cx="4040188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049" name="Схема 2048"/>
          <p:cNvGraphicFramePr/>
          <p:nvPr>
            <p:extLst>
              <p:ext uri="{D42A27DB-BD31-4B8C-83A1-F6EECF244321}">
                <p14:modId xmlns:p14="http://schemas.microsoft.com/office/powerpoint/2010/main" val="3562641346"/>
              </p:ext>
            </p:extLst>
          </p:nvPr>
        </p:nvGraphicFramePr>
        <p:xfrm>
          <a:off x="4499992" y="1916832"/>
          <a:ext cx="4041775" cy="1029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5743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2501</Words>
  <Application>Microsoft Office PowerPoint</Application>
  <PresentationFormat>Экран (4:3)</PresentationFormat>
  <Paragraphs>766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Тема Office</vt:lpstr>
      <vt:lpstr>1_Тема Office</vt:lpstr>
      <vt:lpstr>3_Тема Office</vt:lpstr>
      <vt:lpstr>4_Тема Office</vt:lpstr>
      <vt:lpstr>Администрация Карабашского городского округа</vt:lpstr>
      <vt:lpstr>Презентация PowerPoint</vt:lpstr>
      <vt:lpstr>Для чего нужен «Бюджет для граждан»?</vt:lpstr>
      <vt:lpstr>НОРМАТИВНО-ПРАВОВАЯ БАЗА</vt:lpstr>
      <vt:lpstr>Что такое бюджет? Какие бывают бюджеты?</vt:lpstr>
      <vt:lpstr>Кто управляет и распоряжается бюджетом?</vt:lpstr>
      <vt:lpstr>ЭТАПЫ РАБОТЫ С БЮДЖЕТОМ</vt:lpstr>
      <vt:lpstr>Основные параметры бюджетов</vt:lpstr>
      <vt:lpstr>Бюджет городского округа Бюджет городского округа составляется Управлением финансов администрации Карабашского городского округа, принимается и утверждается Собранием депутатов Карабашского городского округа. Бюджет  городского округа  формируется из налоговых  и  неналоговых доходов, безвозмездных поступлений. </vt:lpstr>
      <vt:lpstr>Основные направления бюджетной политики Карабашского городского округа в 2018 году. </vt:lpstr>
      <vt:lpstr>Прогноз социально-экономического развития Карабашского городского округа на 2018-2020 годы</vt:lpstr>
      <vt:lpstr>Среднегодовая численность постоянного населения </vt:lpstr>
      <vt:lpstr>Уровень официально зарегистрированной безработицы</vt:lpstr>
      <vt:lpstr>Структура доходов бюджета города на 2018 год</vt:lpstr>
      <vt:lpstr>Структура доходов бюджета города на 2018-2020 годы</vt:lpstr>
      <vt:lpstr>Структура доходов бюджета города на 2018 год, тыс.руб.</vt:lpstr>
      <vt:lpstr>                                                                                           Доходы  бюджета Карабашского городского округа в 2018году                                                                                                                                                                                                                   млн. руб. </vt:lpstr>
      <vt:lpstr>Налоговые и неналоговые доходы бюджета Карабашского городского округа в 2018 году                                                                                   (%)</vt:lpstr>
      <vt:lpstr>  Налоговые и неналоговые доходы бюджета Карабашского городского округа в 2018 году                                                                                                                                                                                                 (ТЫС. РУБ.)</vt:lpstr>
      <vt:lpstr> Бюджет  Карабашского городского округа на 2018год (тыс.руб.) </vt:lpstr>
      <vt:lpstr>Основные параметры местного бюджета на 2018 год</vt:lpstr>
      <vt:lpstr>Расходы бюджета города на 2018 год по разделам </vt:lpstr>
      <vt:lpstr>Структура расходов бюджета города на 2018 год, тыс.руб.</vt:lpstr>
      <vt:lpstr>Местный бюджет на 2018год, тыс.руб.</vt:lpstr>
      <vt:lpstr>Расходы местного бюджета по видам расходов классификации расходов бюджетов на 2018 год </vt:lpstr>
      <vt:lpstr>Презентация PowerPoint</vt:lpstr>
      <vt:lpstr>Презентация PowerPoint</vt:lpstr>
      <vt:lpstr>Презентация PowerPoint</vt:lpstr>
    </vt:vector>
  </TitlesOfParts>
  <Company>finans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Карабашского городского округа</dc:title>
  <dc:creator>fin304</dc:creator>
  <cp:lastModifiedBy>fin304</cp:lastModifiedBy>
  <cp:revision>75</cp:revision>
  <cp:lastPrinted>2018-01-26T03:33:48Z</cp:lastPrinted>
  <dcterms:created xsi:type="dcterms:W3CDTF">2017-12-04T09:14:35Z</dcterms:created>
  <dcterms:modified xsi:type="dcterms:W3CDTF">2018-01-26T03:35:01Z</dcterms:modified>
</cp:coreProperties>
</file>