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65" r:id="rId5"/>
    <p:sldId id="260" r:id="rId6"/>
    <p:sldId id="262" r:id="rId7"/>
    <p:sldId id="263" r:id="rId8"/>
    <p:sldId id="264"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22.09.2015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22.09.2015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5852" y="928670"/>
            <a:ext cx="6777062" cy="2514616"/>
          </a:xfrm>
        </p:spPr>
        <p:txBody>
          <a:bodyPr>
            <a:noAutofit/>
          </a:bodyPr>
          <a:lstStyle/>
          <a:p>
            <a:r>
              <a:rPr lang="ru-RU" sz="6000" b="1" i="1" dirty="0" smtClean="0">
                <a:solidFill>
                  <a:schemeClr val="accent1">
                    <a:lumMod val="50000"/>
                  </a:schemeClr>
                </a:solidFill>
              </a:rPr>
              <a:t>ПАМЯТИ 96-ТИ КАРАБАШСКИХ РАБОЧИХ</a:t>
            </a:r>
            <a:endParaRPr lang="ru-RU" sz="6000" b="1" i="1" dirty="0">
              <a:solidFill>
                <a:schemeClr val="accent1">
                  <a:lumMod val="50000"/>
                </a:schemeClr>
              </a:solidFill>
            </a:endParaRPr>
          </a:p>
        </p:txBody>
      </p:sp>
      <p:sp>
        <p:nvSpPr>
          <p:cNvPr id="4" name="TextBox 3"/>
          <p:cNvSpPr txBox="1"/>
          <p:nvPr/>
        </p:nvSpPr>
        <p:spPr>
          <a:xfrm>
            <a:off x="714348" y="4000504"/>
            <a:ext cx="7643866" cy="2215991"/>
          </a:xfrm>
          <a:prstGeom prst="rect">
            <a:avLst/>
          </a:prstGeom>
          <a:noFill/>
        </p:spPr>
        <p:txBody>
          <a:bodyPr wrap="square" rtlCol="0">
            <a:spAutoFit/>
          </a:bodyPr>
          <a:lstStyle/>
          <a:p>
            <a:r>
              <a:rPr lang="ru-RU" sz="2000" b="1" i="1" u="sng" dirty="0" smtClean="0">
                <a:solidFill>
                  <a:schemeClr val="tx2">
                    <a:lumMod val="50000"/>
                  </a:schemeClr>
                </a:solidFill>
              </a:rPr>
              <a:t>Виртуальная выставка архивного отдела администрации </a:t>
            </a:r>
          </a:p>
          <a:p>
            <a:r>
              <a:rPr lang="ru-RU" sz="2000" b="1" i="1" u="sng" dirty="0" smtClean="0">
                <a:solidFill>
                  <a:schemeClr val="tx2">
                    <a:lumMod val="50000"/>
                  </a:schemeClr>
                </a:solidFill>
              </a:rPr>
              <a:t>Карабашского городского округа по материалам фондов:</a:t>
            </a:r>
          </a:p>
          <a:p>
            <a:r>
              <a:rPr lang="ru-RU" sz="2000" b="1" i="1" dirty="0" smtClean="0">
                <a:solidFill>
                  <a:schemeClr val="tx2">
                    <a:lumMod val="50000"/>
                  </a:schemeClr>
                </a:solidFill>
              </a:rPr>
              <a:t>№25 «Редакция газеты Карабашский рабочий»;</a:t>
            </a:r>
          </a:p>
          <a:p>
            <a:r>
              <a:rPr lang="ru-RU" sz="2000" b="1" i="1" dirty="0" smtClean="0">
                <a:solidFill>
                  <a:schemeClr val="tx2">
                    <a:lumMod val="50000"/>
                  </a:schemeClr>
                </a:solidFill>
              </a:rPr>
              <a:t>№ 31 «Карабашский городской совет народных депутатов»;</a:t>
            </a:r>
          </a:p>
          <a:p>
            <a:r>
              <a:rPr lang="ru-RU" sz="2000" b="1" i="1" dirty="0" smtClean="0">
                <a:solidFill>
                  <a:schemeClr val="tx2">
                    <a:lumMod val="50000"/>
                  </a:schemeClr>
                </a:solidFill>
              </a:rPr>
              <a:t>№ 96 «Коллекция фотодокументов по истории Карабашского городского округа».</a:t>
            </a:r>
          </a:p>
          <a:p>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4572032" cy="1357322"/>
          </a:xfrm>
        </p:spPr>
        <p:txBody>
          <a:bodyPr>
            <a:normAutofit fontScale="90000"/>
          </a:bodyPr>
          <a:lstStyle/>
          <a:p>
            <a:r>
              <a:rPr lang="ru-RU" dirty="0" smtClean="0">
                <a:solidFill>
                  <a:schemeClr val="accent1">
                    <a:lumMod val="75000"/>
                  </a:schemeClr>
                </a:solidFill>
                <a:latin typeface="Arial" pitchFamily="34" charset="0"/>
                <a:cs typeface="Arial" pitchFamily="34" charset="0"/>
              </a:rPr>
              <a:t> </a:t>
            </a:r>
            <a:br>
              <a:rPr lang="ru-RU" dirty="0" smtClean="0">
                <a:solidFill>
                  <a:schemeClr val="accent1">
                    <a:lumMod val="75000"/>
                  </a:schemeClr>
                </a:solidFill>
                <a:latin typeface="Arial" pitchFamily="34" charset="0"/>
                <a:cs typeface="Arial" pitchFamily="34" charset="0"/>
              </a:rPr>
            </a:br>
            <a:r>
              <a:rPr lang="ru-RU" sz="2200" b="1" i="1" dirty="0" smtClean="0">
                <a:solidFill>
                  <a:schemeClr val="accent1">
                    <a:lumMod val="75000"/>
                  </a:schemeClr>
                </a:solidFill>
                <a:latin typeface="+mn-lt"/>
                <a:cs typeface="Arial" pitchFamily="34" charset="0"/>
              </a:rPr>
              <a:t>Безумные годы совьются во прах,</a:t>
            </a:r>
            <a:br>
              <a:rPr lang="ru-RU" sz="2200" b="1" i="1" dirty="0" smtClean="0">
                <a:solidFill>
                  <a:schemeClr val="accent1">
                    <a:lumMod val="75000"/>
                  </a:schemeClr>
                </a:solidFill>
                <a:latin typeface="+mn-lt"/>
                <a:cs typeface="Arial" pitchFamily="34" charset="0"/>
              </a:rPr>
            </a:br>
            <a:r>
              <a:rPr lang="ru-RU" sz="2200" b="1" i="1" dirty="0" smtClean="0">
                <a:solidFill>
                  <a:schemeClr val="accent1">
                    <a:lumMod val="75000"/>
                  </a:schemeClr>
                </a:solidFill>
                <a:latin typeface="+mn-lt"/>
                <a:cs typeface="Arial" pitchFamily="34" charset="0"/>
              </a:rPr>
              <a:t>Утонут в забвенье и дыме.</a:t>
            </a:r>
            <a:br>
              <a:rPr lang="ru-RU" sz="2200" b="1" i="1" dirty="0" smtClean="0">
                <a:solidFill>
                  <a:schemeClr val="accent1">
                    <a:lumMod val="75000"/>
                  </a:schemeClr>
                </a:solidFill>
                <a:latin typeface="+mn-lt"/>
                <a:cs typeface="Arial" pitchFamily="34" charset="0"/>
              </a:rPr>
            </a:br>
            <a:r>
              <a:rPr lang="ru-RU" sz="2200" b="1" i="1" dirty="0" smtClean="0">
                <a:solidFill>
                  <a:schemeClr val="accent1">
                    <a:lumMod val="75000"/>
                  </a:schemeClr>
                </a:solidFill>
                <a:latin typeface="+mn-lt"/>
                <a:cs typeface="Arial" pitchFamily="34" charset="0"/>
              </a:rPr>
              <a:t>И только одно сохранится в веках</a:t>
            </a:r>
            <a:br>
              <a:rPr lang="ru-RU" sz="2200" b="1" i="1" dirty="0" smtClean="0">
                <a:solidFill>
                  <a:schemeClr val="accent1">
                    <a:lumMod val="75000"/>
                  </a:schemeClr>
                </a:solidFill>
                <a:latin typeface="+mn-lt"/>
                <a:cs typeface="Arial" pitchFamily="34" charset="0"/>
              </a:rPr>
            </a:br>
            <a:r>
              <a:rPr lang="ru-RU" sz="2200" b="1" i="1" dirty="0" smtClean="0">
                <a:solidFill>
                  <a:schemeClr val="accent1">
                    <a:lumMod val="75000"/>
                  </a:schemeClr>
                </a:solidFill>
                <a:latin typeface="+mn-lt"/>
                <a:cs typeface="Arial" pitchFamily="34" charset="0"/>
              </a:rPr>
              <a:t>Святое и гордое имя…</a:t>
            </a:r>
            <a:r>
              <a:rPr lang="ru-RU" dirty="0" smtClean="0">
                <a:solidFill>
                  <a:schemeClr val="accent1">
                    <a:lumMod val="75000"/>
                  </a:schemeClr>
                </a:solidFill>
                <a:latin typeface="Arial" pitchFamily="34" charset="0"/>
                <a:cs typeface="Arial" pitchFamily="34" charset="0"/>
              </a:rPr>
              <a:t/>
            </a:r>
            <a:br>
              <a:rPr lang="ru-RU" dirty="0" smtClean="0">
                <a:solidFill>
                  <a:schemeClr val="accent1">
                    <a:lumMod val="75000"/>
                  </a:schemeClr>
                </a:solidFill>
                <a:latin typeface="Arial" pitchFamily="34" charset="0"/>
                <a:cs typeface="Arial" pitchFamily="34" charset="0"/>
              </a:rPr>
            </a:br>
            <a:endParaRPr lang="ru-RU" dirty="0">
              <a:solidFill>
                <a:schemeClr val="accent1">
                  <a:lumMod val="75000"/>
                </a:schemeClr>
              </a:solidFill>
              <a:latin typeface="Arial" pitchFamily="34" charset="0"/>
              <a:cs typeface="Arial" pitchFamily="34" charset="0"/>
            </a:endParaRPr>
          </a:p>
        </p:txBody>
      </p:sp>
      <p:sp>
        <p:nvSpPr>
          <p:cNvPr id="3" name="Содержимое 2"/>
          <p:cNvSpPr>
            <a:spLocks noGrp="1"/>
          </p:cNvSpPr>
          <p:nvPr>
            <p:ph sz="quarter" idx="1"/>
          </p:nvPr>
        </p:nvSpPr>
        <p:spPr>
          <a:xfrm>
            <a:off x="142844" y="1785926"/>
            <a:ext cx="4877722" cy="5072074"/>
          </a:xfrm>
        </p:spPr>
        <p:txBody>
          <a:bodyPr>
            <a:normAutofit fontScale="62500" lnSpcReduction="20000"/>
          </a:bodyPr>
          <a:lstStyle/>
          <a:p>
            <a:pPr>
              <a:buNone/>
            </a:pPr>
            <a:r>
              <a:rPr lang="ru-RU" dirty="0" smtClean="0"/>
              <a:t>	«…</a:t>
            </a:r>
            <a:r>
              <a:rPr lang="ru-RU" sz="2900" b="1" i="1" dirty="0" smtClean="0">
                <a:solidFill>
                  <a:schemeClr val="tx1">
                    <a:lumMod val="75000"/>
                    <a:lumOff val="25000"/>
                  </a:schemeClr>
                </a:solidFill>
                <a:latin typeface="+mj-lt"/>
              </a:rPr>
              <a:t>В начале 1900 года Кыштымский и Карабашский заводы принадлежали английской кампании Уркварта. От невыносимых условий труда многие рабочие стали сбегать в леса. После контрреволюционного переворота летом 1918 года в Карабаш неожиданно для рабочих нагрянул карательный отряд. Начались обыски и аресты красногвардейцев, рабочих-активистов    и просто сочувствующих советской власти. Вначале арестованных поместили в помещении волостной управы, а затем под усиленным конвоем повели по дороге, ведущей в Миасс.   Никто не знал, куда повели арестованных, какова их дальнейшая судьба. Лишь позднее стало известно        о трагедии, разыгравшейся близ озера Тургояк у старых заброшенных шахт…»</a:t>
            </a:r>
          </a:p>
          <a:p>
            <a:pPr algn="ctr">
              <a:buNone/>
            </a:pPr>
            <a:r>
              <a:rPr lang="ru-RU" sz="2200" b="1" i="1" dirty="0" smtClean="0">
                <a:latin typeface="Arial" pitchFamily="34" charset="0"/>
                <a:cs typeface="Arial" pitchFamily="34" charset="0"/>
              </a:rPr>
              <a:t>                                       (Ф. № 25, оп.3, д. 38)</a:t>
            </a:r>
          </a:p>
          <a:p>
            <a:pPr>
              <a:buNone/>
            </a:pPr>
            <a:endParaRPr lang="ru-RU" sz="2900" b="1" i="1" dirty="0" smtClean="0">
              <a:solidFill>
                <a:schemeClr val="tx1">
                  <a:lumMod val="75000"/>
                  <a:lumOff val="25000"/>
                </a:schemeClr>
              </a:solidFill>
              <a:latin typeface="+mj-lt"/>
            </a:endParaRPr>
          </a:p>
          <a:p>
            <a:endParaRPr lang="ru-RU" sz="2900" dirty="0"/>
          </a:p>
        </p:txBody>
      </p:sp>
      <p:pic>
        <p:nvPicPr>
          <p:cNvPr id="1027" name="Picture 3" descr="C:\Users\Архив\Desktop\Мои документы\Архивный отдел\Материал для газеты\Обеслиск на месте гибели 96 борцов революции54 год.jpg"/>
          <p:cNvPicPr>
            <a:picLocks noGrp="1" noChangeAspect="1" noChangeArrowheads="1"/>
          </p:cNvPicPr>
          <p:nvPr>
            <p:ph sz="quarter" idx="2"/>
          </p:nvPr>
        </p:nvPicPr>
        <p:blipFill>
          <a:blip r:embed="rId2" cstate="print"/>
          <a:srcRect/>
          <a:stretch>
            <a:fillRect/>
          </a:stretch>
        </p:blipFill>
        <p:spPr bwMode="auto">
          <a:xfrm>
            <a:off x="5143504" y="714356"/>
            <a:ext cx="3382678" cy="450059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500562" y="5500702"/>
            <a:ext cx="4143404" cy="954107"/>
          </a:xfrm>
          <a:prstGeom prst="rect">
            <a:avLst/>
          </a:prstGeom>
          <a:noFill/>
        </p:spPr>
        <p:txBody>
          <a:bodyPr wrap="square" rtlCol="0">
            <a:spAutoFit/>
          </a:bodyPr>
          <a:lstStyle/>
          <a:p>
            <a:pPr algn="r"/>
            <a:r>
              <a:rPr lang="ru-RU" sz="1400" b="1" i="1" dirty="0" smtClean="0">
                <a:latin typeface="Arial" pitchFamily="34" charset="0"/>
                <a:cs typeface="Arial" pitchFamily="34" charset="0"/>
              </a:rPr>
              <a:t>Обелиск-памятник на месте </a:t>
            </a:r>
          </a:p>
          <a:p>
            <a:pPr algn="r"/>
            <a:r>
              <a:rPr lang="ru-RU" sz="1400" b="1" i="1" dirty="0" smtClean="0">
                <a:latin typeface="Arial" pitchFamily="34" charset="0"/>
                <a:cs typeface="Arial" pitchFamily="34" charset="0"/>
              </a:rPr>
              <a:t>гибели 96-ти Карабашских рабочих, </a:t>
            </a:r>
          </a:p>
          <a:p>
            <a:pPr algn="r"/>
            <a:r>
              <a:rPr lang="ru-RU" sz="1400" b="1" i="1" dirty="0" smtClean="0">
                <a:latin typeface="Arial" pitchFamily="34" charset="0"/>
                <a:cs typeface="Arial" pitchFamily="34" charset="0"/>
              </a:rPr>
              <a:t>в п. Тургояк установлен в 1954 году </a:t>
            </a:r>
          </a:p>
          <a:p>
            <a:pPr algn="r"/>
            <a:r>
              <a:rPr lang="ru-RU" sz="1400" b="1" i="1" dirty="0" smtClean="0">
                <a:latin typeface="Arial" pitchFamily="34" charset="0"/>
                <a:cs typeface="Arial" pitchFamily="34" charset="0"/>
              </a:rPr>
              <a:t>(фонд № 98, оп. 2, д.46) </a:t>
            </a:r>
            <a:r>
              <a:rPr lang="ru-RU" sz="1400" dirty="0" smtClean="0"/>
              <a:t> </a:t>
            </a:r>
            <a:endParaRPr lang="ru-RU"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071546"/>
            <a:ext cx="7986714" cy="785818"/>
          </a:xfrm>
        </p:spPr>
        <p:txBody>
          <a:bodyPr>
            <a:normAutofit fontScale="90000"/>
          </a:bodyPr>
          <a:lstStyle/>
          <a:p>
            <a:r>
              <a:rPr lang="ru-RU" sz="2700" b="1" i="1" dirty="0" smtClean="0">
                <a:solidFill>
                  <a:schemeClr val="accent1">
                    <a:lumMod val="75000"/>
                  </a:schemeClr>
                </a:solidFill>
              </a:rPr>
              <a:t>ЗВЕРСКАЯ РАСПРАВА БЕЛОБАНДИТОВ С КАРАБАШСКИМИ РАБОЧИМИ В РАЙОНЕ ОЗЕРА КЫСЫ-КУЛЬ</a:t>
            </a:r>
            <a:r>
              <a:rPr lang="ru-RU" dirty="0" smtClean="0"/>
              <a:t/>
            </a:r>
            <a:br>
              <a:rPr lang="ru-RU" dirty="0" smtClean="0"/>
            </a:br>
            <a:endParaRPr lang="ru-RU" dirty="0"/>
          </a:p>
        </p:txBody>
      </p:sp>
      <p:sp>
        <p:nvSpPr>
          <p:cNvPr id="4" name="Содержимое 3"/>
          <p:cNvSpPr>
            <a:spLocks noGrp="1"/>
          </p:cNvSpPr>
          <p:nvPr>
            <p:ph sz="quarter" idx="2"/>
          </p:nvPr>
        </p:nvSpPr>
        <p:spPr>
          <a:xfrm>
            <a:off x="214282" y="1428736"/>
            <a:ext cx="8682990" cy="5429264"/>
          </a:xfrm>
        </p:spPr>
        <p:txBody>
          <a:bodyPr>
            <a:noAutofit/>
          </a:bodyPr>
          <a:lstStyle/>
          <a:p>
            <a:pPr>
              <a:buNone/>
            </a:pPr>
            <a:r>
              <a:rPr lang="ru-RU" sz="1800" dirty="0" smtClean="0"/>
              <a:t>      «…</a:t>
            </a:r>
            <a:r>
              <a:rPr lang="ru-RU" sz="1600" b="1" i="1" dirty="0" smtClean="0">
                <a:solidFill>
                  <a:schemeClr val="tx1">
                    <a:lumMod val="75000"/>
                    <a:lumOff val="25000"/>
                  </a:schemeClr>
                </a:solidFill>
                <a:latin typeface="Arial" pitchFamily="34" charset="0"/>
                <a:cs typeface="Arial" pitchFamily="34" charset="0"/>
              </a:rPr>
              <a:t>Стоял жаркий июльский день 1918 года, с северной стороны села Тургояк по пыльной дороге конный отряд белоказаков, вооруженных до зубов, гнали группу пеших людей, революционно настроенных рабочих Карабашского завода. Дальняя дорога, пыль, нещадная жара, удары казацких плетей измучили людей до крайности. Уставшие, они валились на землю, как только услышат команду «Привал». Не успевали отдохнуть, как слышался грозный оклик «Становись!». Их погнали по дороге в сторону Миасса, все время торопили, ускоряя шаг, поджимая конями, нещадно били плетями отстающих. Один из арестованных вскоре заметил, что ведут совсем не в Миасс, как говорили раньше. Дойдя до «Мишеного ложка» арестантов погнали бегом, пуская в ход плети. С правой стороны было топкое болото. Учитель-башкирин, находившийся среди рабочих, бросился бежать, но его подстрелили и зарубили шашками. Время шло к вечеру. Жара спала. По дороге, ведущей на озеро Кысы-Куль, в двух километрах от озера Тургояк находились заброшенные рудники хромистого железняка. Арестованных подводили к шахте, рубили головы и, не разбирая – раненный или мертвый, сбрасывали в шахту. Некоторые твердые духом большевики прыгали в шахту сами, как братья Гужавины и Щербаковы…» </a:t>
            </a:r>
          </a:p>
          <a:p>
            <a:pPr algn="r">
              <a:buNone/>
            </a:pPr>
            <a:r>
              <a:rPr lang="ru-RU" sz="1600" b="1" i="1" dirty="0" smtClean="0">
                <a:latin typeface="Arial" pitchFamily="34" charset="0"/>
                <a:cs typeface="Arial" pitchFamily="34" charset="0"/>
              </a:rPr>
              <a:t>(Ф. № 25, оп.3, д. 33)</a:t>
            </a:r>
            <a:endParaRPr lang="ru-RU" sz="16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500042"/>
            <a:ext cx="7772400" cy="1143000"/>
          </a:xfrm>
        </p:spPr>
        <p:txBody>
          <a:bodyPr>
            <a:normAutofit fontScale="90000"/>
          </a:bodyPr>
          <a:lstStyle/>
          <a:p>
            <a:r>
              <a:rPr lang="ru-RU" sz="2000" b="1" i="1" dirty="0" smtClean="0">
                <a:solidFill>
                  <a:schemeClr val="accent1">
                    <a:lumMod val="75000"/>
                  </a:schemeClr>
                </a:solidFill>
                <a:latin typeface="Arial" pitchFamily="34" charset="0"/>
                <a:cs typeface="Arial" pitchFamily="34" charset="0"/>
              </a:rPr>
              <a:t>…Как только Красная Армия освободила с. Тургояк, а затем  город Карабаш, родные и близкие при содействии советских организаций приступили к поискам жертв, погибших от рук белогвардейцев… </a:t>
            </a:r>
            <a:endParaRPr lang="ru-RU" sz="2000" b="1" i="1" dirty="0">
              <a:solidFill>
                <a:schemeClr val="accent1">
                  <a:lumMod val="75000"/>
                </a:schemeClr>
              </a:solidFill>
              <a:latin typeface="Arial" pitchFamily="34" charset="0"/>
              <a:cs typeface="Arial" pitchFamily="34" charset="0"/>
            </a:endParaRPr>
          </a:p>
        </p:txBody>
      </p:sp>
      <p:sp>
        <p:nvSpPr>
          <p:cNvPr id="3" name="Содержимое 2"/>
          <p:cNvSpPr>
            <a:spLocks noGrp="1"/>
          </p:cNvSpPr>
          <p:nvPr>
            <p:ph sz="quarter" idx="1"/>
          </p:nvPr>
        </p:nvSpPr>
        <p:spPr>
          <a:xfrm>
            <a:off x="285720" y="1714488"/>
            <a:ext cx="8572560" cy="4786346"/>
          </a:xfrm>
        </p:spPr>
        <p:txBody>
          <a:bodyPr>
            <a:normAutofit fontScale="85000" lnSpcReduction="10000"/>
          </a:bodyPr>
          <a:lstStyle/>
          <a:p>
            <a:pPr>
              <a:buNone/>
            </a:pPr>
            <a:r>
              <a:rPr lang="ru-RU" sz="2100" b="1" i="1" dirty="0" smtClean="0">
                <a:solidFill>
                  <a:schemeClr val="tx1">
                    <a:lumMod val="75000"/>
                    <a:lumOff val="25000"/>
                  </a:schemeClr>
                </a:solidFill>
                <a:latin typeface="Arial" pitchFamily="34" charset="0"/>
                <a:cs typeface="Arial" pitchFamily="34" charset="0"/>
              </a:rPr>
              <a:t>      </a:t>
            </a:r>
            <a:r>
              <a:rPr lang="ru-RU" sz="1900" b="1" i="1" dirty="0" smtClean="0">
                <a:solidFill>
                  <a:schemeClr val="tx1">
                    <a:lumMod val="75000"/>
                    <a:lumOff val="25000"/>
                  </a:schemeClr>
                </a:solidFill>
                <a:latin typeface="Arial" pitchFamily="34" charset="0"/>
                <a:cs typeface="Arial" pitchFamily="34" charset="0"/>
              </a:rPr>
              <a:t>«…В 1919 году в село Тургояк прибыли люди из Карабаша. Пошли расспросы, кто что видел, кто что знает. Многие жители села видели когда по главной улице конный отряд вооруженных до зубов белобандитов прогонял группу арестованных, некоторые из них были связаны по рукам. Но куда гнали арестованных, и какая их постигла участь, об этом ничего и никто сказать не мог. Многие знали только то, что все три группы арестованных людей проследовали не по дороге, ведущей в Миасс, а по дороге в сторону озера Кысы-Куль. Следовательно, в этой стороне нужно было искать пропавших людей.  Помог бывший сторож разработок хромистого железняка, живший на чердаке заброшенного барака, никем не замеченный Лощенов Дмитрий. Он рассказал подробно, что видел и слышал: как в июле 1918 года белоказацкие банды зверски убивали невинных людей и сбрасывали в глубокие шахты: «Это было ужасно, что здесь творилось. Волосы на голове становились дыбом, как вспомнишь об этом…». Он же узнал место, где по его предположению убивали людей. И действительно, где указал Лощенов, среди других шахт, две шахты в нескольких десятках метров друг от друга были свежезарытыми. Предварительные раскопки подтвердили, что в той и в другой шахте почти сверху оказались человеческие трупы…» </a:t>
            </a:r>
          </a:p>
          <a:p>
            <a:pPr algn="r">
              <a:buNone/>
            </a:pPr>
            <a:r>
              <a:rPr lang="ru-RU" sz="1900" b="1" i="1" dirty="0" smtClean="0">
                <a:latin typeface="Arial" pitchFamily="34" charset="0"/>
                <a:cs typeface="Arial" pitchFamily="34" charset="0"/>
              </a:rPr>
              <a:t>(Ф. № 25, оп.3, д. 33)</a:t>
            </a:r>
          </a:p>
          <a:p>
            <a:pPr>
              <a:buNone/>
            </a:pPr>
            <a:endParaRPr lang="ru-RU" sz="2100" b="1" i="1" dirty="0" smtClean="0">
              <a:solidFill>
                <a:schemeClr val="tx1">
                  <a:lumMod val="75000"/>
                  <a:lumOff val="25000"/>
                </a:schemeClr>
              </a:solidFill>
              <a:latin typeface="Arial" pitchFamily="34" charset="0"/>
              <a:cs typeface="Arial" pitchFamily="34" charset="0"/>
            </a:endParaRPr>
          </a:p>
          <a:p>
            <a:endParaRPr lang="ru-RU" i="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txBox="1">
            <a:spLocks noGrp="1"/>
          </p:cNvSpPr>
          <p:nvPr>
            <p:ph sz="quarter" idx="1"/>
          </p:nvPr>
        </p:nvSpPr>
        <p:spPr>
          <a:xfrm>
            <a:off x="0" y="500042"/>
            <a:ext cx="4857752" cy="6263253"/>
          </a:xfrm>
          <a:prstGeom prst="rect">
            <a:avLst/>
          </a:prstGeom>
          <a:noFill/>
        </p:spPr>
        <p:txBody>
          <a:bodyPr wrap="square" rtlCol="0">
            <a:spAutoFit/>
          </a:bodyPr>
          <a:lstStyle/>
          <a:p>
            <a:pPr>
              <a:buNone/>
            </a:pPr>
            <a:r>
              <a:rPr lang="ru-RU" sz="1600" b="1" i="1" dirty="0" smtClean="0">
                <a:solidFill>
                  <a:schemeClr val="tx1">
                    <a:lumMod val="75000"/>
                    <a:lumOff val="25000"/>
                  </a:schemeClr>
                </a:solidFill>
                <a:latin typeface="Arial" pitchFamily="34" charset="0"/>
                <a:cs typeface="Arial" pitchFamily="34" charset="0"/>
              </a:rPr>
              <a:t>      «…</a:t>
            </a:r>
            <a:r>
              <a:rPr lang="ru-RU" sz="1500" b="1" i="1" dirty="0" smtClean="0">
                <a:solidFill>
                  <a:schemeClr val="tx1">
                    <a:lumMod val="75000"/>
                    <a:lumOff val="25000"/>
                  </a:schemeClr>
                </a:solidFill>
                <a:latin typeface="Arial" pitchFamily="34" charset="0"/>
                <a:cs typeface="Arial" pitchFamily="34" charset="0"/>
              </a:rPr>
              <a:t>Из Карабаша прибыла группа рабочих и приступила к извлечению трупов. Трупы хорошо сохранились, несмотря на то, что пролежали в шахте год. Но они так сплелись конечностями, что их невозможно было отделить друг от друга. Решили смежно разрабатывать шахту и сбоку их извлекать. Таким путем были извлечены все трупы. Близкие и родные узнавали своих только по одежде, белью и другим предметам. Женщина, которая провожала своего сына, тоже оказалась здесь. Сотни жителей Тургояка присутствовали во время извлечения жертв. В одной шахте оказалось 60 человек, в другой – 36. Все трупы были уложены в гробы, и траурный обоз тронулся в Карабаш, где на кладбище горняцкого поселка Соймановского им была отрыта братская могила и установлен памятник: на высоком пьедестале чугунная фигура рабочего, держащего в одной руке винтовку и опирающегося на молот. Надпись гласит:  «Памяти 96 борцов революции»…»            </a:t>
            </a:r>
            <a:endParaRPr lang="ru-RU" sz="800" b="1" i="1" dirty="0" smtClean="0">
              <a:solidFill>
                <a:schemeClr val="tx1">
                  <a:lumMod val="75000"/>
                  <a:lumOff val="25000"/>
                </a:schemeClr>
              </a:solidFill>
              <a:latin typeface="Arial" pitchFamily="34" charset="0"/>
              <a:cs typeface="Arial" pitchFamily="34" charset="0"/>
            </a:endParaRPr>
          </a:p>
          <a:p>
            <a:pPr algn="r">
              <a:buNone/>
            </a:pPr>
            <a:r>
              <a:rPr lang="ru-RU" sz="1600" b="1" i="1" dirty="0" smtClean="0">
                <a:latin typeface="Arial" pitchFamily="34" charset="0"/>
                <a:cs typeface="Arial" pitchFamily="34" charset="0"/>
              </a:rPr>
              <a:t>(Ф. № 25, оп.3, д. 38)</a:t>
            </a:r>
          </a:p>
          <a:p>
            <a:pPr>
              <a:buNone/>
            </a:pPr>
            <a:endParaRPr lang="ru-RU" sz="1400" dirty="0" smtClean="0">
              <a:solidFill>
                <a:schemeClr val="tx1">
                  <a:lumMod val="75000"/>
                  <a:lumOff val="25000"/>
                </a:schemeClr>
              </a:solidFill>
              <a:latin typeface="Arial" pitchFamily="34" charset="0"/>
              <a:cs typeface="Arial" pitchFamily="34" charset="0"/>
            </a:endParaRPr>
          </a:p>
        </p:txBody>
      </p:sp>
      <p:pic>
        <p:nvPicPr>
          <p:cNvPr id="17410" name="Picture 2" descr="C:\Users\Архив\Desktop\Мои документы\Архивный отдел\Материал для газеты\Памятник 96 борцам революции24 год.jpg"/>
          <p:cNvPicPr>
            <a:picLocks noGrp="1" noChangeAspect="1" noChangeArrowheads="1"/>
          </p:cNvPicPr>
          <p:nvPr>
            <p:ph sz="quarter" idx="2"/>
          </p:nvPr>
        </p:nvPicPr>
        <p:blipFill>
          <a:blip r:embed="rId2" cstate="print"/>
          <a:srcRect/>
          <a:stretch>
            <a:fillRect/>
          </a:stretch>
        </p:blipFill>
        <p:spPr bwMode="auto">
          <a:xfrm>
            <a:off x="5143504" y="714356"/>
            <a:ext cx="3464413" cy="4633469"/>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143504" y="5473005"/>
            <a:ext cx="3500462" cy="1384995"/>
          </a:xfrm>
          <a:prstGeom prst="rect">
            <a:avLst/>
          </a:prstGeom>
          <a:noFill/>
        </p:spPr>
        <p:txBody>
          <a:bodyPr wrap="square" rtlCol="0">
            <a:spAutoFit/>
          </a:bodyPr>
          <a:lstStyle/>
          <a:p>
            <a:pPr algn="r"/>
            <a:r>
              <a:rPr lang="ru-RU" sz="1400" b="1" i="1" dirty="0" smtClean="0">
                <a:latin typeface="Arial" pitchFamily="34" charset="0"/>
                <a:cs typeface="Arial" pitchFamily="34" charset="0"/>
              </a:rPr>
              <a:t>Памятник в Карабаше, на месте братской могилы 96-ти борцов революции, установлен в 1924 году</a:t>
            </a:r>
          </a:p>
          <a:p>
            <a:pPr algn="r"/>
            <a:r>
              <a:rPr lang="ru-RU" sz="1400" b="1" i="1" dirty="0" smtClean="0">
                <a:latin typeface="Arial" pitchFamily="34" charset="0"/>
                <a:cs typeface="Arial" pitchFamily="34" charset="0"/>
              </a:rPr>
              <a:t>(фонд № 96, оп. 2, д.51) </a:t>
            </a:r>
            <a:r>
              <a:rPr lang="ru-RU" sz="1400" dirty="0" smtClean="0"/>
              <a:t> </a:t>
            </a:r>
          </a:p>
          <a:p>
            <a:pPr algn="r"/>
            <a:endParaRPr lang="ru-RU" sz="1400" b="1" i="1" dirty="0" smtClean="0">
              <a:latin typeface="Arial" pitchFamily="34" charset="0"/>
              <a:cs typeface="Arial" pitchFamily="34" charset="0"/>
            </a:endParaRPr>
          </a:p>
          <a:p>
            <a:pPr algn="r"/>
            <a:endParaRPr lang="ru-RU" sz="14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0232" y="2071678"/>
            <a:ext cx="4857784" cy="369332"/>
          </a:xfrm>
          <a:prstGeom prst="rect">
            <a:avLst/>
          </a:prstGeom>
          <a:noFill/>
        </p:spPr>
        <p:txBody>
          <a:bodyPr wrap="square" rtlCol="0">
            <a:spAutoFit/>
          </a:bodyPr>
          <a:lstStyle/>
          <a:p>
            <a:endParaRPr lang="ru-RU" dirty="0"/>
          </a:p>
        </p:txBody>
      </p:sp>
      <p:sp>
        <p:nvSpPr>
          <p:cNvPr id="6" name="TextBox 5"/>
          <p:cNvSpPr txBox="1"/>
          <p:nvPr/>
        </p:nvSpPr>
        <p:spPr>
          <a:xfrm>
            <a:off x="928662" y="1571612"/>
            <a:ext cx="3786214" cy="6678751"/>
          </a:xfrm>
          <a:prstGeom prst="rect">
            <a:avLst/>
          </a:prstGeom>
          <a:noFill/>
        </p:spPr>
        <p:txBody>
          <a:bodyPr wrap="square" rtlCol="0">
            <a:spAutoFit/>
          </a:bodyPr>
          <a:lstStyle/>
          <a:p>
            <a:r>
              <a:rPr lang="ru-RU" sz="1600" dirty="0" smtClean="0"/>
              <a:t>КАЗАНЦЕВ Семен Антонович</a:t>
            </a:r>
          </a:p>
          <a:p>
            <a:r>
              <a:rPr lang="ru-RU" sz="1600" dirty="0" smtClean="0"/>
              <a:t>ТЕТЕРИН Василий Михайлович</a:t>
            </a:r>
          </a:p>
          <a:p>
            <a:r>
              <a:rPr lang="ru-RU" sz="1600" dirty="0" smtClean="0"/>
              <a:t>СТОЛБИНСКИЙ Андрей Кузьмич</a:t>
            </a:r>
          </a:p>
          <a:p>
            <a:r>
              <a:rPr lang="ru-RU" sz="1600" dirty="0" smtClean="0"/>
              <a:t>ТРУСОВ Николай Васильевич</a:t>
            </a:r>
          </a:p>
          <a:p>
            <a:r>
              <a:rPr lang="ru-RU" sz="1600" dirty="0" smtClean="0"/>
              <a:t>ЩЕРБАКОВ Александр Федорович</a:t>
            </a:r>
          </a:p>
          <a:p>
            <a:r>
              <a:rPr lang="ru-RU" sz="1600" dirty="0" smtClean="0"/>
              <a:t>ЩЕРБАКОВ Николай Никифорович</a:t>
            </a:r>
          </a:p>
          <a:p>
            <a:r>
              <a:rPr lang="ru-RU" sz="1600" dirty="0" smtClean="0"/>
              <a:t>СЫРЕЙЩИКОВ Николай Степанович</a:t>
            </a:r>
          </a:p>
          <a:p>
            <a:r>
              <a:rPr lang="ru-RU" sz="1600" dirty="0" smtClean="0"/>
              <a:t>МАРКИН Алексей Фролович</a:t>
            </a:r>
          </a:p>
          <a:p>
            <a:r>
              <a:rPr lang="ru-RU" sz="1600" dirty="0" smtClean="0"/>
              <a:t>ГЛАЗКОВ Василий Николаевич</a:t>
            </a:r>
          </a:p>
          <a:p>
            <a:r>
              <a:rPr lang="ru-RU" sz="1600" dirty="0" smtClean="0"/>
              <a:t>ДОЛГОВ Никита Егорович</a:t>
            </a:r>
          </a:p>
          <a:p>
            <a:r>
              <a:rPr lang="ru-RU" sz="1600" dirty="0" smtClean="0"/>
              <a:t>ДОЛГОВ Иван Константинович</a:t>
            </a:r>
          </a:p>
          <a:p>
            <a:r>
              <a:rPr lang="ru-RU" sz="1600" dirty="0" smtClean="0"/>
              <a:t>КАЗАНЦЕВ Петр Васильевич</a:t>
            </a:r>
          </a:p>
          <a:p>
            <a:r>
              <a:rPr lang="ru-RU" sz="1600" dirty="0" smtClean="0"/>
              <a:t>ГУЖАВИН Петр Андреевич</a:t>
            </a:r>
          </a:p>
          <a:p>
            <a:r>
              <a:rPr lang="ru-RU" sz="1600" dirty="0" smtClean="0"/>
              <a:t>ГУЖАВИН Александр Андреевич </a:t>
            </a:r>
          </a:p>
          <a:p>
            <a:r>
              <a:rPr lang="ru-RU" sz="1600" dirty="0" smtClean="0"/>
              <a:t>ЩЕГЛОВ Константин Николаевич</a:t>
            </a:r>
          </a:p>
          <a:p>
            <a:r>
              <a:rPr lang="ru-RU" sz="1600" dirty="0" smtClean="0"/>
              <a:t>НИЖЕГОРОДОВ Сергей Самойлович</a:t>
            </a:r>
          </a:p>
          <a:p>
            <a:r>
              <a:rPr lang="ru-RU" sz="1600" dirty="0" smtClean="0"/>
              <a:t>ОЖЕГОВ Григорий Алексеевич</a:t>
            </a:r>
          </a:p>
          <a:p>
            <a:r>
              <a:rPr lang="ru-RU" sz="1600" dirty="0" smtClean="0"/>
              <a:t>КОСТРИЦЫН Александр Никонович</a:t>
            </a:r>
          </a:p>
          <a:p>
            <a:r>
              <a:rPr lang="ru-RU" sz="1600" dirty="0" smtClean="0"/>
              <a:t>МАЛОВ Василий Павлович</a:t>
            </a:r>
          </a:p>
          <a:p>
            <a:r>
              <a:rPr lang="ru-RU" sz="1600" dirty="0" smtClean="0"/>
              <a:t>ЗАРЖИЦКИЙ Григорий Иванович</a:t>
            </a:r>
          </a:p>
          <a:p>
            <a:endParaRPr lang="ru-RU" dirty="0" smtClean="0"/>
          </a:p>
          <a:p>
            <a:endParaRPr lang="ru-RU" dirty="0" smtClean="0"/>
          </a:p>
          <a:p>
            <a:r>
              <a:rPr lang="ru-RU" dirty="0" smtClean="0"/>
              <a:t> </a:t>
            </a:r>
          </a:p>
          <a:p>
            <a:endParaRPr lang="ru-RU" dirty="0" smtClean="0"/>
          </a:p>
          <a:p>
            <a:endParaRPr lang="ru-RU" dirty="0" smtClean="0"/>
          </a:p>
          <a:p>
            <a:endParaRPr lang="ru-RU" dirty="0"/>
          </a:p>
        </p:txBody>
      </p:sp>
      <p:sp>
        <p:nvSpPr>
          <p:cNvPr id="18433" name="Rectangle 1"/>
          <p:cNvSpPr>
            <a:spLocks noChangeArrowheads="1"/>
          </p:cNvSpPr>
          <p:nvPr/>
        </p:nvSpPr>
        <p:spPr bwMode="auto">
          <a:xfrm>
            <a:off x="5000628" y="1571612"/>
            <a:ext cx="3786214"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ВОЛКОВ Петр Ефимович</a:t>
            </a:r>
          </a:p>
          <a:p>
            <a:r>
              <a:rPr lang="ru-RU" sz="1600" dirty="0" smtClean="0"/>
              <a:t>БРЯЛИН Александр Кириллович</a:t>
            </a:r>
          </a:p>
          <a:p>
            <a:r>
              <a:rPr lang="ru-RU" sz="1600" dirty="0" smtClean="0"/>
              <a:t>БАУТИН Алексей Терентьевич</a:t>
            </a:r>
          </a:p>
          <a:p>
            <a:r>
              <a:rPr lang="ru-RU" sz="1600" dirty="0" smtClean="0"/>
              <a:t>ЗАВЬЯЛОВ Вениамин Васильевич</a:t>
            </a:r>
          </a:p>
          <a:p>
            <a:r>
              <a:rPr lang="ru-RU" sz="1600" dirty="0" smtClean="0"/>
              <a:t>ГОЛИКОВ Кузьма Васильевич</a:t>
            </a:r>
          </a:p>
          <a:p>
            <a:r>
              <a:rPr lang="ru-RU" sz="1600" dirty="0" smtClean="0"/>
              <a:t>ПОГОРЕЛОВ Василий Васильевич </a:t>
            </a:r>
          </a:p>
          <a:p>
            <a:r>
              <a:rPr lang="ru-RU" sz="1600" dirty="0" smtClean="0"/>
              <a:t>ЛУНЕГОВ Григорий Дмитриевич</a:t>
            </a:r>
          </a:p>
          <a:p>
            <a:r>
              <a:rPr lang="ru-RU" sz="1600" dirty="0" smtClean="0"/>
              <a:t>ВОЛКОВ Федор Ефимович</a:t>
            </a:r>
          </a:p>
          <a:p>
            <a:r>
              <a:rPr lang="ru-RU" sz="1600" dirty="0" smtClean="0"/>
              <a:t>КАПУСТИН Максим Федорович</a:t>
            </a:r>
          </a:p>
          <a:p>
            <a:r>
              <a:rPr lang="ru-RU" sz="1600" dirty="0" smtClean="0"/>
              <a:t>ХАИДИН Григорий Степанович</a:t>
            </a:r>
          </a:p>
          <a:p>
            <a:r>
              <a:rPr lang="ru-RU" sz="1600" dirty="0" smtClean="0"/>
              <a:t>ПЕРМЯКОВ Михаил Петрович </a:t>
            </a:r>
          </a:p>
          <a:p>
            <a:r>
              <a:rPr lang="ru-RU" sz="1600" dirty="0" smtClean="0"/>
              <a:t>БАРАНОВ Ефим Кондратьевич</a:t>
            </a:r>
          </a:p>
          <a:p>
            <a:r>
              <a:rPr lang="ru-RU" sz="1600" dirty="0" smtClean="0"/>
              <a:t>ИЧЕВ Алексей Григорьевич</a:t>
            </a:r>
          </a:p>
          <a:p>
            <a:r>
              <a:rPr lang="ru-RU" sz="1600" dirty="0" smtClean="0"/>
              <a:t>ЖУКОВ Владимир Михайлович</a:t>
            </a:r>
          </a:p>
          <a:p>
            <a:r>
              <a:rPr lang="ru-RU" sz="1600" dirty="0" smtClean="0"/>
              <a:t>УРУШЕВ Василий Семенович</a:t>
            </a:r>
          </a:p>
          <a:p>
            <a:r>
              <a:rPr lang="ru-RU" sz="1600" dirty="0" smtClean="0"/>
              <a:t>БАРМИН Алексей Филиппович</a:t>
            </a:r>
          </a:p>
          <a:p>
            <a:r>
              <a:rPr lang="ru-RU" sz="1600" dirty="0" smtClean="0"/>
              <a:t>АРТАМОНОВ Федор Сергеевич </a:t>
            </a:r>
          </a:p>
          <a:p>
            <a:r>
              <a:rPr lang="ru-RU" sz="1600" dirty="0" smtClean="0"/>
              <a:t>КОЧЕРГИН Иван Николаевич</a:t>
            </a:r>
          </a:p>
          <a:p>
            <a:r>
              <a:rPr lang="ru-RU" sz="1600" dirty="0" smtClean="0"/>
              <a:t>ЛОБАНОВ Петр Артемьевич</a:t>
            </a:r>
          </a:p>
          <a:p>
            <a:r>
              <a:rPr lang="ru-RU" sz="1600" dirty="0" smtClean="0"/>
              <a:t>ПОСТНИКОВ Яков Петрович</a:t>
            </a:r>
          </a:p>
          <a:p>
            <a:endParaRPr lang="ru-RU" sz="1600" dirty="0" smtClean="0"/>
          </a:p>
          <a:p>
            <a:endParaRPr lang="ru-RU" sz="1600" dirty="0" smtClean="0"/>
          </a:p>
          <a:p>
            <a:r>
              <a:rPr lang="ru-RU" sz="1600" dirty="0" smtClean="0"/>
              <a:t> </a:t>
            </a:r>
          </a:p>
          <a:p>
            <a:endParaRPr lang="ru-RU" sz="1600" dirty="0" smtClean="0"/>
          </a:p>
          <a:p>
            <a:r>
              <a:rPr lang="ru-RU" sz="1600" dirty="0" smtClean="0"/>
              <a:t> </a:t>
            </a:r>
          </a:p>
          <a:p>
            <a:endParaRPr lang="ru-RU" sz="1600" dirty="0" smtClean="0"/>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8435" name="Rectangle 3"/>
          <p:cNvSpPr>
            <a:spLocks noChangeArrowheads="1"/>
          </p:cNvSpPr>
          <p:nvPr/>
        </p:nvSpPr>
        <p:spPr bwMode="auto">
          <a:xfrm>
            <a:off x="714348" y="202077"/>
            <a:ext cx="75724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sng" strike="noStrike" cap="none" normalizeH="0" baseline="0" dirty="0" smtClean="0">
                <a:ln>
                  <a:noFill/>
                </a:ln>
                <a:solidFill>
                  <a:schemeClr val="accent1">
                    <a:lumMod val="75000"/>
                  </a:schemeClr>
                </a:solidFill>
                <a:effectLst/>
                <a:latin typeface="Calibri" pitchFamily="34" charset="0"/>
                <a:ea typeface="Calibri" pitchFamily="34" charset="0"/>
                <a:cs typeface="Calibri" pitchFamily="34" charset="0"/>
              </a:rPr>
              <a:t>ВЕДОМОСТЬ</a:t>
            </a:r>
            <a:endParaRPr kumimoji="0" lang="ru-RU" sz="1600" b="1" i="1" u="none" strike="noStrike" cap="none" normalizeH="0" baseline="0" dirty="0" smtClean="0">
              <a:ln>
                <a:noFill/>
              </a:ln>
              <a:solidFill>
                <a:schemeClr val="accent1">
                  <a:lumMod val="75000"/>
                </a:schemeClr>
              </a:solidFill>
              <a:effectLst/>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accent1">
                    <a:lumMod val="75000"/>
                  </a:schemeClr>
                </a:solidFill>
                <a:effectLst/>
                <a:latin typeface="Calibri" pitchFamily="34" charset="0"/>
                <a:ea typeface="Calibri" pitchFamily="34" charset="0"/>
                <a:cs typeface="Calibri" pitchFamily="34" charset="0"/>
              </a:rPr>
              <a:t>на замученных белогвардейскими бандами рабочих из завода Карабаша Екатеринбургского уезда в шахте близ села Тургояк, Троицкого уезда: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accent1">
                    <a:lumMod val="75000"/>
                  </a:schemeClr>
                </a:solidFill>
                <a:effectLst/>
                <a:latin typeface="Calibri" pitchFamily="34" charset="0"/>
                <a:ea typeface="Calibri" pitchFamily="34" charset="0"/>
                <a:cs typeface="Calibri" pitchFamily="34" charset="0"/>
              </a:rPr>
              <a:t>советских работников и красноармейцев в 1918 году при вступлении Чехословацких банд в завод Карабаша</a:t>
            </a:r>
            <a:endParaRPr kumimoji="0" lang="ru-RU" sz="1600" b="1" i="1"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357298"/>
            <a:ext cx="3486275" cy="7448193"/>
          </a:xfrm>
          <a:prstGeom prst="rect">
            <a:avLst/>
          </a:prstGeom>
          <a:noFill/>
        </p:spPr>
        <p:txBody>
          <a:bodyPr wrap="none" rtlCol="0">
            <a:spAutoFit/>
          </a:bodyPr>
          <a:lstStyle/>
          <a:p>
            <a:endParaRPr lang="ru-RU" sz="1600" dirty="0" smtClean="0"/>
          </a:p>
          <a:p>
            <a:r>
              <a:rPr lang="ru-RU" sz="1600" dirty="0" smtClean="0"/>
              <a:t>ЕРОШКИН Степан Константинович</a:t>
            </a:r>
          </a:p>
          <a:p>
            <a:r>
              <a:rPr lang="ru-RU" sz="1600" dirty="0" smtClean="0"/>
              <a:t>КУЛИКОВ Всеволод Михайлович</a:t>
            </a:r>
          </a:p>
          <a:p>
            <a:r>
              <a:rPr lang="ru-RU" sz="1600" dirty="0" smtClean="0"/>
              <a:t>ДОМРАЧЕВ Петр Михайлович</a:t>
            </a:r>
          </a:p>
          <a:p>
            <a:r>
              <a:rPr lang="ru-RU" sz="1600" dirty="0" smtClean="0"/>
              <a:t>СИМАХИН Николай Михайлович</a:t>
            </a:r>
          </a:p>
          <a:p>
            <a:r>
              <a:rPr lang="ru-RU" sz="1600" dirty="0" smtClean="0"/>
              <a:t>ГВОЗДЕВ Василий Афанасьевич </a:t>
            </a:r>
          </a:p>
          <a:p>
            <a:r>
              <a:rPr lang="ru-RU" sz="1600" dirty="0" smtClean="0"/>
              <a:t>ВОЛКОВ Николай Николаевич</a:t>
            </a:r>
          </a:p>
          <a:p>
            <a:r>
              <a:rPr lang="ru-RU" sz="1600" dirty="0" smtClean="0"/>
              <a:t>ТАРАКАНОВ Иван Семенович</a:t>
            </a:r>
          </a:p>
          <a:p>
            <a:r>
              <a:rPr lang="ru-RU" sz="1600" dirty="0" smtClean="0"/>
              <a:t>КУЗЬМИН Степан Гаврилович</a:t>
            </a:r>
          </a:p>
          <a:p>
            <a:r>
              <a:rPr lang="ru-RU" sz="1600" dirty="0" smtClean="0"/>
              <a:t>АБАКУМОВ Иван Прокопьевич </a:t>
            </a:r>
          </a:p>
          <a:p>
            <a:r>
              <a:rPr lang="ru-RU" sz="1600" dirty="0" smtClean="0"/>
              <a:t>ШВЕЙКИН Алексей Егорович</a:t>
            </a:r>
          </a:p>
          <a:p>
            <a:r>
              <a:rPr lang="ru-RU" sz="1600" dirty="0" smtClean="0"/>
              <a:t>ЗЫКИН Михаил Иванович</a:t>
            </a:r>
          </a:p>
          <a:p>
            <a:r>
              <a:rPr lang="ru-RU" sz="1600" dirty="0" smtClean="0"/>
              <a:t>СМЕТАНИН Степан Петрович</a:t>
            </a:r>
          </a:p>
          <a:p>
            <a:r>
              <a:rPr lang="ru-RU" sz="1600" dirty="0" smtClean="0"/>
              <a:t>КУЧМЕЛЕВ Тимофей Никифорович</a:t>
            </a:r>
          </a:p>
          <a:p>
            <a:r>
              <a:rPr lang="ru-RU" sz="1600" dirty="0" smtClean="0"/>
              <a:t>КОРНИЛОВ Иван Федорович</a:t>
            </a:r>
          </a:p>
          <a:p>
            <a:r>
              <a:rPr lang="ru-RU" sz="1600" dirty="0" smtClean="0"/>
              <a:t>МАЛОЗЕМОВ Абрам Степанович</a:t>
            </a:r>
          </a:p>
          <a:p>
            <a:r>
              <a:rPr lang="ru-RU" sz="1600" dirty="0" smtClean="0"/>
              <a:t>СТРИЖОВ Иван Степанович</a:t>
            </a:r>
          </a:p>
          <a:p>
            <a:r>
              <a:rPr lang="ru-RU" sz="1600" dirty="0" smtClean="0"/>
              <a:t>ЕГОРОВ Василий Андреевич</a:t>
            </a:r>
          </a:p>
          <a:p>
            <a:r>
              <a:rPr lang="ru-RU" sz="1600" dirty="0" smtClean="0"/>
              <a:t>НОВИКОВ Дмитрий Николаевич</a:t>
            </a:r>
          </a:p>
          <a:p>
            <a:r>
              <a:rPr lang="ru-RU" sz="1600" dirty="0" smtClean="0"/>
              <a:t>СИМОНОВ Иван Иванович</a:t>
            </a:r>
          </a:p>
          <a:p>
            <a:r>
              <a:rPr lang="ru-RU" sz="1600" dirty="0" smtClean="0"/>
              <a:t>МАЛОЗЕМОВ Николай Матвеевич</a:t>
            </a:r>
          </a:p>
          <a:p>
            <a:endParaRPr lang="ru-RU" sz="1600" dirty="0" smtClean="0"/>
          </a:p>
          <a:p>
            <a:endParaRPr lang="ru-RU" dirty="0" smtClean="0"/>
          </a:p>
          <a:p>
            <a:r>
              <a:rPr lang="ru-RU" dirty="0" smtClean="0"/>
              <a:t> </a:t>
            </a:r>
          </a:p>
          <a:p>
            <a:endParaRPr lang="ru-RU" dirty="0" smtClean="0"/>
          </a:p>
          <a:p>
            <a:r>
              <a:rPr lang="ru-RU" dirty="0" smtClean="0"/>
              <a:t> </a:t>
            </a:r>
          </a:p>
          <a:p>
            <a:endParaRPr lang="ru-RU" dirty="0" smtClean="0"/>
          </a:p>
          <a:p>
            <a:r>
              <a:rPr lang="ru-RU" dirty="0" smtClean="0"/>
              <a:t> </a:t>
            </a:r>
          </a:p>
          <a:p>
            <a:endParaRPr lang="ru-RU" dirty="0"/>
          </a:p>
        </p:txBody>
      </p:sp>
      <p:sp>
        <p:nvSpPr>
          <p:cNvPr id="3" name="TextBox 2"/>
          <p:cNvSpPr txBox="1"/>
          <p:nvPr/>
        </p:nvSpPr>
        <p:spPr>
          <a:xfrm>
            <a:off x="4643438" y="1643050"/>
            <a:ext cx="3786213" cy="6124754"/>
          </a:xfrm>
          <a:prstGeom prst="rect">
            <a:avLst/>
          </a:prstGeom>
          <a:noFill/>
        </p:spPr>
        <p:txBody>
          <a:bodyPr wrap="square" rtlCol="0">
            <a:spAutoFit/>
          </a:bodyPr>
          <a:lstStyle/>
          <a:p>
            <a:r>
              <a:rPr lang="ru-RU" sz="1600" dirty="0" smtClean="0"/>
              <a:t>ПОХВАЛИН Федор Степанович</a:t>
            </a:r>
          </a:p>
          <a:p>
            <a:r>
              <a:rPr lang="ru-RU" sz="1600" dirty="0" smtClean="0"/>
              <a:t>КРИНОЧКИН Павел Васильевич</a:t>
            </a:r>
          </a:p>
          <a:p>
            <a:r>
              <a:rPr lang="ru-RU" sz="1600" dirty="0" smtClean="0"/>
              <a:t>УСТИНОВ Федор Андреевич</a:t>
            </a:r>
          </a:p>
          <a:p>
            <a:r>
              <a:rPr lang="ru-RU" sz="1600" dirty="0" smtClean="0"/>
              <a:t>ГУЗЫНИН Дмитрий Ильич</a:t>
            </a:r>
          </a:p>
          <a:p>
            <a:r>
              <a:rPr lang="ru-RU" sz="1600" dirty="0" smtClean="0"/>
              <a:t>МИШИН Федор Андреевич</a:t>
            </a:r>
          </a:p>
          <a:p>
            <a:r>
              <a:rPr lang="ru-RU" sz="1600" dirty="0" smtClean="0"/>
              <a:t>МОРДВИНКИН Дмитрий Федорович</a:t>
            </a:r>
          </a:p>
          <a:p>
            <a:r>
              <a:rPr lang="ru-RU" sz="1600" dirty="0" smtClean="0"/>
              <a:t>ШИПУЛИН Георгий Степанович</a:t>
            </a:r>
          </a:p>
          <a:p>
            <a:r>
              <a:rPr lang="ru-RU" sz="1600" dirty="0" smtClean="0"/>
              <a:t>СЕРКОВ Михаил Сергеевич</a:t>
            </a:r>
          </a:p>
          <a:p>
            <a:r>
              <a:rPr lang="ru-RU" sz="1600" dirty="0" smtClean="0"/>
              <a:t>ЧИРКОВ Анисифор Сергеевич</a:t>
            </a:r>
          </a:p>
          <a:p>
            <a:r>
              <a:rPr lang="ru-RU" sz="1600" dirty="0" smtClean="0"/>
              <a:t>ЛОГУТЕНКО Мария Яковлевна</a:t>
            </a:r>
          </a:p>
          <a:p>
            <a:r>
              <a:rPr lang="ru-RU" sz="1600" dirty="0" smtClean="0"/>
              <a:t>ФАЗЛЕТДИНОВ Габидулла</a:t>
            </a:r>
          </a:p>
          <a:p>
            <a:r>
              <a:rPr lang="ru-RU" sz="1600" dirty="0" smtClean="0"/>
              <a:t>ИЗМАГИЛОВ Абдулл Касимович    </a:t>
            </a:r>
          </a:p>
          <a:p>
            <a:r>
              <a:rPr lang="ru-RU" sz="1600" dirty="0" smtClean="0"/>
              <a:t>ДОВЛЕТГАРЕЕВ Мухаметгорей</a:t>
            </a:r>
          </a:p>
          <a:p>
            <a:r>
              <a:rPr lang="ru-RU" sz="1600" dirty="0" smtClean="0"/>
              <a:t>КУЛИКОВ Николай Михайлович</a:t>
            </a:r>
          </a:p>
          <a:p>
            <a:r>
              <a:rPr lang="ru-RU" sz="1600" dirty="0" smtClean="0"/>
              <a:t>МИЛЯЕВ Василий Лаврентьевич</a:t>
            </a:r>
          </a:p>
          <a:p>
            <a:r>
              <a:rPr lang="ru-RU" sz="1600" dirty="0" smtClean="0"/>
              <a:t>ОЛЬХИН Василий Михайлович</a:t>
            </a:r>
          </a:p>
          <a:p>
            <a:r>
              <a:rPr lang="ru-RU" sz="1600" dirty="0" smtClean="0"/>
              <a:t>БАЯХТЕРОВ Василий Яковлевич</a:t>
            </a:r>
          </a:p>
          <a:p>
            <a:r>
              <a:rPr lang="ru-RU" sz="1600" dirty="0" smtClean="0"/>
              <a:t>ДАЙБОВ Алексей Васильевич</a:t>
            </a:r>
          </a:p>
          <a:p>
            <a:r>
              <a:rPr lang="ru-RU" sz="1600" dirty="0" smtClean="0"/>
              <a:t>СЕРИКОВ Василий Николаевич</a:t>
            </a:r>
          </a:p>
          <a:p>
            <a:r>
              <a:rPr lang="ru-RU" sz="1600" dirty="0" smtClean="0"/>
              <a:t>МОРОЗОВ Александр Иванович</a:t>
            </a:r>
          </a:p>
          <a:p>
            <a:endParaRPr lang="ru-RU" dirty="0" smtClean="0"/>
          </a:p>
          <a:p>
            <a:endParaRPr lang="ru-RU" dirty="0" smtClean="0"/>
          </a:p>
          <a:p>
            <a:r>
              <a:rPr lang="ru-RU" dirty="0" smtClean="0"/>
              <a:t> </a:t>
            </a:r>
          </a:p>
          <a:p>
            <a:endParaRPr lang="ru-RU" dirty="0"/>
          </a:p>
        </p:txBody>
      </p:sp>
      <p:sp>
        <p:nvSpPr>
          <p:cNvPr id="6" name="Rectangle 3"/>
          <p:cNvSpPr>
            <a:spLocks noChangeArrowheads="1"/>
          </p:cNvSpPr>
          <p:nvPr/>
        </p:nvSpPr>
        <p:spPr bwMode="auto">
          <a:xfrm>
            <a:off x="571472" y="214290"/>
            <a:ext cx="75724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sng" strike="noStrike" cap="none" normalizeH="0" baseline="0" dirty="0" smtClean="0">
                <a:ln>
                  <a:noFill/>
                </a:ln>
                <a:solidFill>
                  <a:schemeClr val="accent1">
                    <a:lumMod val="75000"/>
                  </a:schemeClr>
                </a:solidFill>
                <a:effectLst/>
                <a:latin typeface="Calibri" pitchFamily="34" charset="0"/>
                <a:ea typeface="Calibri" pitchFamily="34" charset="0"/>
                <a:cs typeface="Calibri" pitchFamily="34" charset="0"/>
              </a:rPr>
              <a:t>ВЕДОМОСТЬ</a:t>
            </a:r>
            <a:endParaRPr kumimoji="0" lang="ru-RU" sz="1600" b="1" i="1" u="none" strike="noStrike" cap="none" normalizeH="0" baseline="0" dirty="0" smtClean="0">
              <a:ln>
                <a:noFill/>
              </a:ln>
              <a:solidFill>
                <a:schemeClr val="accent1">
                  <a:lumMod val="75000"/>
                </a:schemeClr>
              </a:solidFill>
              <a:effectLst/>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accent1">
                    <a:lumMod val="75000"/>
                  </a:schemeClr>
                </a:solidFill>
                <a:effectLst/>
                <a:latin typeface="Calibri" pitchFamily="34" charset="0"/>
                <a:ea typeface="Calibri" pitchFamily="34" charset="0"/>
                <a:cs typeface="Calibri" pitchFamily="34" charset="0"/>
              </a:rPr>
              <a:t>на замученных белогвардейскими бандами рабочих из завода Карабаша Екатеринбургского уезда в шахте близ села Тургояк, Троицкого уезда: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accent1">
                    <a:lumMod val="75000"/>
                  </a:schemeClr>
                </a:solidFill>
                <a:effectLst/>
                <a:latin typeface="Calibri" pitchFamily="34" charset="0"/>
                <a:ea typeface="Calibri" pitchFamily="34" charset="0"/>
                <a:cs typeface="Calibri" pitchFamily="34" charset="0"/>
              </a:rPr>
              <a:t>советских работников и красноармейцев в 1918 году при вступлении Чехословацких банд в завод Карабаша (продолжение)</a:t>
            </a:r>
            <a:endParaRPr kumimoji="0" lang="ru-RU" sz="1600" b="1" i="1"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1500174"/>
            <a:ext cx="7215238" cy="2092881"/>
          </a:xfrm>
          <a:prstGeom prst="rect">
            <a:avLst/>
          </a:prstGeom>
          <a:noFill/>
        </p:spPr>
        <p:txBody>
          <a:bodyPr wrap="square" rtlCol="0">
            <a:spAutoFit/>
          </a:bodyPr>
          <a:lstStyle/>
          <a:p>
            <a:r>
              <a:rPr lang="ru-RU" sz="1600" dirty="0" smtClean="0"/>
              <a:t>ШИРОКОВ Петр Осипович                 БОЗУНОВ Василий Васильевич</a:t>
            </a:r>
          </a:p>
          <a:p>
            <a:r>
              <a:rPr lang="ru-RU" sz="1600" dirty="0" smtClean="0"/>
              <a:t>КУЗНЕЦОВ Степан Гаврилович       НЕГУБКИН Николай Спиридонович</a:t>
            </a:r>
          </a:p>
          <a:p>
            <a:r>
              <a:rPr lang="ru-RU" sz="1600" dirty="0" smtClean="0"/>
              <a:t>КИСЕЛЕВ Василий Андреевич         ШУВАЛОВ Михаил Григорьевич</a:t>
            </a:r>
          </a:p>
          <a:p>
            <a:r>
              <a:rPr lang="ru-RU" sz="1600" dirty="0" smtClean="0"/>
              <a:t>АСТАХОВ Василий Антонович          КЛЫНОВ Василий Андреевич </a:t>
            </a:r>
          </a:p>
          <a:p>
            <a:r>
              <a:rPr lang="ru-RU" sz="1600" i="1" dirty="0" smtClean="0">
                <a:latin typeface="Arial" pitchFamily="34" charset="0"/>
                <a:cs typeface="Arial" pitchFamily="34" charset="0"/>
              </a:rPr>
              <a:t>                                                                                 (</a:t>
            </a:r>
            <a:r>
              <a:rPr lang="ru-RU" sz="1600" b="1" i="1" dirty="0" smtClean="0">
                <a:latin typeface="Arial" pitchFamily="34" charset="0"/>
                <a:cs typeface="Arial" pitchFamily="34" charset="0"/>
              </a:rPr>
              <a:t>ф.№31, оп. 1,д. 321а)</a:t>
            </a:r>
          </a:p>
          <a:p>
            <a:endParaRPr lang="ru-RU" sz="1600" dirty="0" smtClean="0"/>
          </a:p>
          <a:p>
            <a:endParaRPr lang="ru-RU" sz="1600" dirty="0" smtClean="0"/>
          </a:p>
          <a:p>
            <a:endParaRPr lang="ru-RU" dirty="0" smtClean="0"/>
          </a:p>
        </p:txBody>
      </p:sp>
      <p:sp>
        <p:nvSpPr>
          <p:cNvPr id="3" name="Rectangle 3"/>
          <p:cNvSpPr>
            <a:spLocks noChangeArrowheads="1"/>
          </p:cNvSpPr>
          <p:nvPr/>
        </p:nvSpPr>
        <p:spPr bwMode="auto">
          <a:xfrm>
            <a:off x="714348" y="202077"/>
            <a:ext cx="75724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sng" strike="noStrike" cap="none" normalizeH="0" baseline="0" dirty="0" smtClean="0">
                <a:ln>
                  <a:noFill/>
                </a:ln>
                <a:solidFill>
                  <a:schemeClr val="accent1">
                    <a:lumMod val="75000"/>
                  </a:schemeClr>
                </a:solidFill>
                <a:effectLst/>
                <a:latin typeface="Calibri" pitchFamily="34" charset="0"/>
                <a:ea typeface="Calibri" pitchFamily="34" charset="0"/>
                <a:cs typeface="Calibri" pitchFamily="34" charset="0"/>
              </a:rPr>
              <a:t>ВЕДОМОСТЬ</a:t>
            </a:r>
            <a:endParaRPr kumimoji="0" lang="ru-RU" sz="1600" b="1" i="1" u="none" strike="noStrike" cap="none" normalizeH="0" baseline="0" dirty="0" smtClean="0">
              <a:ln>
                <a:noFill/>
              </a:ln>
              <a:solidFill>
                <a:schemeClr val="accent1">
                  <a:lumMod val="75000"/>
                </a:schemeClr>
              </a:solidFill>
              <a:effectLst/>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accent1">
                    <a:lumMod val="75000"/>
                  </a:schemeClr>
                </a:solidFill>
                <a:effectLst/>
                <a:latin typeface="Calibri" pitchFamily="34" charset="0"/>
                <a:ea typeface="Calibri" pitchFamily="34" charset="0"/>
                <a:cs typeface="Calibri" pitchFamily="34" charset="0"/>
              </a:rPr>
              <a:t>на замученных белогвардейскими бандами рабочих из завода Карабаша Екатеринбургского уезда в шахте близ села Тургояк, Троицкого уезда: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accent1">
                    <a:lumMod val="75000"/>
                  </a:schemeClr>
                </a:solidFill>
                <a:effectLst/>
                <a:latin typeface="Calibri" pitchFamily="34" charset="0"/>
                <a:ea typeface="Calibri" pitchFamily="34" charset="0"/>
                <a:cs typeface="Calibri" pitchFamily="34" charset="0"/>
              </a:rPr>
              <a:t>советских работников и красноармейцев в 1918 году при вступлении Чехословацких банд в завод Карабаша (продолжение)</a:t>
            </a:r>
            <a:endParaRPr kumimoji="0" lang="ru-RU" sz="1600" b="1" i="1" u="none" strike="noStrike" cap="none" normalizeH="0" baseline="0" dirty="0" smtClean="0">
              <a:ln>
                <a:noFill/>
              </a:ln>
              <a:solidFill>
                <a:schemeClr val="accent1">
                  <a:lumMod val="75000"/>
                </a:schemeClr>
              </a:solidFill>
              <a:effectLst/>
              <a:latin typeface="Calibri" pitchFamily="34" charset="0"/>
              <a:cs typeface="Calibri" pitchFamily="34" charset="0"/>
            </a:endParaRPr>
          </a:p>
        </p:txBody>
      </p:sp>
      <p:pic>
        <p:nvPicPr>
          <p:cNvPr id="21506" name="Picture 2" descr="C:\Users\Архив\Desktop\Мои документы\Архивный отдел\Материал для газеты\плиты с именами 96 борцов.jpg"/>
          <p:cNvPicPr>
            <a:picLocks noChangeAspect="1" noChangeArrowheads="1"/>
          </p:cNvPicPr>
          <p:nvPr/>
        </p:nvPicPr>
        <p:blipFill>
          <a:blip r:embed="rId2" cstate="print"/>
          <a:srcRect/>
          <a:stretch>
            <a:fillRect/>
          </a:stretch>
        </p:blipFill>
        <p:spPr bwMode="auto">
          <a:xfrm>
            <a:off x="1285852" y="3000372"/>
            <a:ext cx="6500858" cy="3027927"/>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1857356" y="6072206"/>
            <a:ext cx="6000792" cy="523220"/>
          </a:xfrm>
          <a:prstGeom prst="rect">
            <a:avLst/>
          </a:prstGeom>
        </p:spPr>
        <p:txBody>
          <a:bodyPr wrap="square">
            <a:spAutoFit/>
          </a:bodyPr>
          <a:lstStyle/>
          <a:p>
            <a:pPr algn="r"/>
            <a:r>
              <a:rPr lang="ru-RU" sz="1400" b="1" i="1" dirty="0" smtClean="0">
                <a:latin typeface="Arial" pitchFamily="34" charset="0"/>
                <a:cs typeface="Arial" pitchFamily="34" charset="0"/>
              </a:rPr>
              <a:t>Алюминиевые доски с именами погибших </a:t>
            </a:r>
          </a:p>
          <a:p>
            <a:pPr algn="r"/>
            <a:r>
              <a:rPr lang="ru-RU" sz="1400" b="1" i="1" dirty="0" smtClean="0">
                <a:latin typeface="Arial" pitchFamily="34" charset="0"/>
                <a:cs typeface="Arial" pitchFamily="34" charset="0"/>
              </a:rPr>
              <a:t>(фонд № 98, оп. 2, д.62) </a:t>
            </a:r>
            <a:r>
              <a:rPr lang="ru-RU" sz="14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2"/>
          </p:nvPr>
        </p:nvSpPr>
        <p:spPr>
          <a:xfrm>
            <a:off x="857224" y="4429132"/>
            <a:ext cx="8040080" cy="1304916"/>
          </a:xfrm>
        </p:spPr>
        <p:txBody>
          <a:bodyPr>
            <a:noAutofit/>
          </a:bodyPr>
          <a:lstStyle/>
          <a:p>
            <a:pPr>
              <a:buNone/>
            </a:pPr>
            <a:r>
              <a:rPr lang="ru-RU" sz="1800" b="1" i="1" dirty="0" smtClean="0">
                <a:solidFill>
                  <a:schemeClr val="tx1">
                    <a:lumMod val="75000"/>
                    <a:lumOff val="25000"/>
                  </a:schemeClr>
                </a:solidFill>
              </a:rPr>
              <a:t>     </a:t>
            </a:r>
          </a:p>
          <a:p>
            <a:pPr>
              <a:buNone/>
            </a:pPr>
            <a:r>
              <a:rPr lang="ru-RU" sz="1800" b="1" i="1" dirty="0" smtClean="0">
                <a:solidFill>
                  <a:schemeClr val="tx1">
                    <a:lumMod val="75000"/>
                    <a:lumOff val="25000"/>
                  </a:schemeClr>
                </a:solidFill>
              </a:rPr>
              <a:t>      В 1977 году была произведена реконструкция захоронения: возведена кирпичная стена с барельефной композицией, изображающей момент гибели, и алюминиевыми досками с именами погибших. Архитекторы памятника В. П. Ковалев и В. А. Важенин. Скульптура рабочего чугунного литья работы                      А. К. Клодта </a:t>
            </a:r>
            <a:r>
              <a:rPr lang="ru-RU" sz="1800" b="1" i="1" dirty="0" smtClean="0"/>
              <a:t>(из паспорта памятника).</a:t>
            </a:r>
            <a:r>
              <a:rPr lang="ru-RU" sz="1800" b="1" i="1" dirty="0" smtClean="0">
                <a:latin typeface="Arial" pitchFamily="34" charset="0"/>
                <a:cs typeface="Arial" pitchFamily="34" charset="0"/>
              </a:rPr>
              <a:t> </a:t>
            </a:r>
            <a:endParaRPr lang="ru-RU" sz="1800" b="1" i="1" dirty="0"/>
          </a:p>
        </p:txBody>
      </p:sp>
      <p:pic>
        <p:nvPicPr>
          <p:cNvPr id="5" name="Picture 2" descr="C:\Users\Архив\Desktop\Мои документы\Архивный отдел\Материал для газеты\Памятник 96 борцам революции77 год.jpg"/>
          <p:cNvPicPr>
            <a:picLocks noGrp="1" noChangeAspect="1" noChangeArrowheads="1"/>
          </p:cNvPicPr>
          <p:nvPr>
            <p:ph sz="quarter" idx="1"/>
          </p:nvPr>
        </p:nvPicPr>
        <p:blipFill>
          <a:blip r:embed="rId2" cstate="print"/>
          <a:stretch>
            <a:fillRect/>
          </a:stretch>
        </p:blipFill>
        <p:spPr bwMode="auto">
          <a:xfrm>
            <a:off x="928662" y="500042"/>
            <a:ext cx="7500990" cy="3643338"/>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714480" y="4214819"/>
            <a:ext cx="6774533" cy="584775"/>
          </a:xfrm>
          <a:prstGeom prst="rect">
            <a:avLst/>
          </a:prstGeom>
          <a:noFill/>
        </p:spPr>
        <p:txBody>
          <a:bodyPr wrap="square" rtlCol="0">
            <a:spAutoFit/>
          </a:bodyPr>
          <a:lstStyle/>
          <a:p>
            <a:pPr algn="r"/>
            <a:r>
              <a:rPr lang="ru-RU" sz="1600" b="1" i="1" dirty="0" smtClean="0">
                <a:latin typeface="Arial" pitchFamily="34" charset="0"/>
                <a:cs typeface="Arial" pitchFamily="34" charset="0"/>
              </a:rPr>
              <a:t>Памятник после реконструкции </a:t>
            </a:r>
          </a:p>
          <a:p>
            <a:pPr algn="r"/>
            <a:r>
              <a:rPr lang="ru-RU" sz="1600" b="1" i="1" dirty="0" smtClean="0">
                <a:latin typeface="Arial" pitchFamily="34" charset="0"/>
                <a:cs typeface="Arial" pitchFamily="34" charset="0"/>
              </a:rPr>
              <a:t>(фонд № 98, оп. 2, д.56) </a:t>
            </a:r>
            <a:r>
              <a:rPr lang="ru-RU" sz="1600" dirty="0"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425</TotalTime>
  <Words>1145</Words>
  <Application>Microsoft Office PowerPoint</Application>
  <PresentationFormat>Экран (4:3)</PresentationFormat>
  <Paragraphs>146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Справедливость</vt:lpstr>
      <vt:lpstr>Слайд 1</vt:lpstr>
      <vt:lpstr>  Безумные годы совьются во прах, Утонут в забвенье и дыме. И только одно сохранится в веках Святое и гордое имя… </vt:lpstr>
      <vt:lpstr>ЗВЕРСКАЯ РАСПРАВА БЕЛОБАНДИТОВ С КАРАБАШСКИМИ РАБОЧИМИ В РАЙОНЕ ОЗЕРА КЫСЫ-КУЛЬ </vt:lpstr>
      <vt:lpstr>…Как только Красная Армия освободила с. Тургояк, а затем  город Карабаш, родные и близкие при содействии советских организаций приступили к поискам жертв, погибших от рук белогвардейцев… </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Архив</dc:creator>
  <cp:lastModifiedBy>Архив</cp:lastModifiedBy>
  <cp:revision>48</cp:revision>
  <dcterms:created xsi:type="dcterms:W3CDTF">2015-09-18T07:56:53Z</dcterms:created>
  <dcterms:modified xsi:type="dcterms:W3CDTF">2015-09-22T10:01:07Z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