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charts/style7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charts/style8.xml" ContentType="application/vnd.ms-office.chartstyl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charts/style6.xml" ContentType="application/vnd.ms-office.chart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0"/>
  </p:notesMasterIdLst>
  <p:sldIdLst>
    <p:sldId id="256" r:id="rId2"/>
    <p:sldId id="258" r:id="rId3"/>
    <p:sldId id="259" r:id="rId4"/>
    <p:sldId id="305" r:id="rId5"/>
    <p:sldId id="315" r:id="rId6"/>
    <p:sldId id="314" r:id="rId7"/>
    <p:sldId id="268" r:id="rId8"/>
    <p:sldId id="307" r:id="rId9"/>
    <p:sldId id="299" r:id="rId10"/>
    <p:sldId id="286" r:id="rId11"/>
    <p:sldId id="274" r:id="rId12"/>
    <p:sldId id="288" r:id="rId13"/>
    <p:sldId id="300" r:id="rId14"/>
    <p:sldId id="289" r:id="rId15"/>
    <p:sldId id="301" r:id="rId16"/>
    <p:sldId id="291" r:id="rId17"/>
    <p:sldId id="302" r:id="rId18"/>
    <p:sldId id="279" r:id="rId19"/>
    <p:sldId id="303" r:id="rId20"/>
    <p:sldId id="308" r:id="rId21"/>
    <p:sldId id="294" r:id="rId22"/>
    <p:sldId id="304" r:id="rId23"/>
    <p:sldId id="264" r:id="rId24"/>
    <p:sldId id="265" r:id="rId25"/>
    <p:sldId id="270" r:id="rId26"/>
    <p:sldId id="269" r:id="rId27"/>
    <p:sldId id="298" r:id="rId28"/>
    <p:sldId id="310" r:id="rId29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-639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28,9%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222463995279282E-2"/>
                  <c:y val="-0.12748670466463538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046022423426582"/>
                  <c:y val="-0.244477804132153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68,7%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111247.5</c:v>
                </c:pt>
                <c:pt idx="1">
                  <c:v>9453.7000000000007</c:v>
                </c:pt>
                <c:pt idx="2">
                  <c:v>266055.2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590059055118"/>
          <c:y val="0.93878734382459761"/>
          <c:w val="0.8080319881889767"/>
          <c:h val="4.71501570404677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5.851558398950131E-2"/>
          <c:y val="2.7777777777777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40"/>
      <c:rotY val="18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расходной части бюджета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2877296587926517E-2"/>
                  <c:y val="-0.1598088363954506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45382217847775E-2"/>
                  <c:y val="3.73557888597258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064058398950172E-2"/>
                  <c:y val="0.1176655001458151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850967847769071E-2"/>
                  <c:y val="6.394429862933664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613681102362232E-2"/>
                  <c:y val="-4.14685039370079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2379183070866144E-2"/>
                  <c:y val="0.1244829396325459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882956036745417E-2"/>
                  <c:y val="8.025459317585306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559637467191604"/>
                  <c:y val="6.21383785360162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786827427821538E-2"/>
                  <c:y val="9.48324584426946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-11,0 %</c:v>
                </c:pt>
                <c:pt idx="1">
                  <c:v>национальная оборона - 0,1%</c:v>
                </c:pt>
                <c:pt idx="2">
                  <c:v>национальная безопасность - 0,7%</c:v>
                </c:pt>
                <c:pt idx="3">
                  <c:v>национальная экономика - 4,0 %</c:v>
                </c:pt>
                <c:pt idx="4">
                  <c:v>ЖКХ - 6,6%</c:v>
                </c:pt>
                <c:pt idx="5">
                  <c:v>охрана окружающей среды - 0,0 %</c:v>
                </c:pt>
                <c:pt idx="6">
                  <c:v>образование - 60,2%</c:v>
                </c:pt>
                <c:pt idx="7">
                  <c:v>культура - 5,7%</c:v>
                </c:pt>
                <c:pt idx="8">
                  <c:v>социальная политика - 10,2%</c:v>
                </c:pt>
                <c:pt idx="9">
                  <c:v>физкультура - 1,5 %</c:v>
                </c:pt>
                <c:pt idx="10">
                  <c:v>обслуживание долга - 0,0%</c:v>
                </c:pt>
                <c:pt idx="11">
                  <c:v>СМИ - 0,0 %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42621.9</c:v>
                </c:pt>
                <c:pt idx="1">
                  <c:v>469.7</c:v>
                </c:pt>
                <c:pt idx="2">
                  <c:v>1547</c:v>
                </c:pt>
                <c:pt idx="3">
                  <c:v>15356.5</c:v>
                </c:pt>
                <c:pt idx="4">
                  <c:v>25504.799999999996</c:v>
                </c:pt>
                <c:pt idx="5">
                  <c:v>0</c:v>
                </c:pt>
                <c:pt idx="6">
                  <c:v>233944.6</c:v>
                </c:pt>
                <c:pt idx="7">
                  <c:v>21994.3</c:v>
                </c:pt>
                <c:pt idx="8">
                  <c:v>39647</c:v>
                </c:pt>
                <c:pt idx="9">
                  <c:v>5994.9</c:v>
                </c:pt>
                <c:pt idx="10">
                  <c:v>98.2</c:v>
                </c:pt>
                <c:pt idx="11">
                  <c:v>87.5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9560367454076E-2"/>
          <c:y val="0.83811705740172304"/>
          <c:w val="0.9844241305774275"/>
          <c:h val="0.150583507570028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51,2%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8611111111111077E-2"/>
                  <c:y val="0.1062500000000000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9,6% 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7361111111111115E-2"/>
                  <c:y val="-1.4583333333333337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37,5 %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ОМС</c:v>
                </c:pt>
                <c:pt idx="1">
                  <c:v>ЦБ ОМС</c:v>
                </c:pt>
                <c:pt idx="2">
                  <c:v>исполнительные листы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21811.5</c:v>
                </c:pt>
                <c:pt idx="1">
                  <c:v>4079.9</c:v>
                </c:pt>
                <c:pt idx="2">
                  <c:v>16000</c:v>
                </c:pt>
              </c:numCache>
            </c:numRef>
          </c:val>
        </c:ser>
        <c:dLbls/>
        <c:firstSliceAng val="0"/>
        <c:holeSize val="7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7402605702917484E-3"/>
                  <c:y val="-0.1100196463654224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4,5%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smtClean="0"/>
                      <a:t>89,9%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467535234306101E-2"/>
                  <c:y val="-0.1944990176817289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3,1%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Субсидии транспортникам</c:v>
                </c:pt>
                <c:pt idx="1">
                  <c:v>Содержание авт.дорог</c:v>
                </c:pt>
                <c:pt idx="2">
                  <c:v>МП "Управление мун.собственностью</c:v>
                </c:pt>
                <c:pt idx="3">
                  <c:v>Подвоз больных гемодиализом</c:v>
                </c:pt>
                <c:pt idx="4">
                  <c:v>Отлов собак</c:v>
                </c:pt>
                <c:pt idx="5">
                  <c:v>Поддержка СМП</c:v>
                </c:pt>
                <c:pt idx="6">
                  <c:v>МП "Направления в строительном комплексе"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690.1</c:v>
                </c:pt>
                <c:pt idx="1">
                  <c:v>13802.4</c:v>
                </c:pt>
                <c:pt idx="2">
                  <c:v>134.80000000000001</c:v>
                </c:pt>
                <c:pt idx="3">
                  <c:v>41.6</c:v>
                </c:pt>
                <c:pt idx="4">
                  <c:v>96.2</c:v>
                </c:pt>
                <c:pt idx="5">
                  <c:v>477.3</c:v>
                </c:pt>
                <c:pt idx="6">
                  <c:v>114.1</c:v>
                </c:pt>
              </c:numCache>
            </c:numRef>
          </c:val>
        </c:ser>
        <c:dLbls/>
        <c:firstSliceAng val="0"/>
        <c:holeSize val="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5063129756205E-2"/>
          <c:y val="0.87714369692000693"/>
          <c:w val="0.93395847683458422"/>
          <c:h val="0.111068483826555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740329787225928"/>
          <c:y val="2.3809523809523812E-2"/>
          <c:w val="0.38519340425548171"/>
          <c:h val="0.709244938132733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2095748400412883"/>
                  <c:y val="-4.167410847175091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2,8%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989645344268911"/>
                  <c:y val="-7.93792542319064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2,6%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37519544475356E-2"/>
                  <c:y val="0.105177511857276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21,3%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48,2%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Кап.ремонт жил.фонда</c:v>
                </c:pt>
                <c:pt idx="1">
                  <c:v>Взносы РФСКР</c:v>
                </c:pt>
                <c:pt idx="2">
                  <c:v>Снос аварийного жилья</c:v>
                </c:pt>
                <c:pt idx="3">
                  <c:v>Уличное освещение</c:v>
                </c:pt>
                <c:pt idx="4">
                  <c:v>Содержание объектов благоустройства</c:v>
                </c:pt>
                <c:pt idx="5">
                  <c:v>Обследование и оценка ж/ф</c:v>
                </c:pt>
                <c:pt idx="6">
                  <c:v>Бытовые услуги</c:v>
                </c:pt>
                <c:pt idx="7">
                  <c:v>Приобретение жилья</c:v>
                </c:pt>
                <c:pt idx="8">
                  <c:v>Строительство газопровода</c:v>
                </c:pt>
                <c:pt idx="9">
                  <c:v>Содержание мест захоронения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719</c:v>
                </c:pt>
                <c:pt idx="1">
                  <c:v>655.8</c:v>
                </c:pt>
                <c:pt idx="2">
                  <c:v>161.6</c:v>
                </c:pt>
                <c:pt idx="3">
                  <c:v>4040.7</c:v>
                </c:pt>
                <c:pt idx="4">
                  <c:v>1282.8</c:v>
                </c:pt>
                <c:pt idx="5">
                  <c:v>2.1</c:v>
                </c:pt>
                <c:pt idx="6">
                  <c:v>75.5</c:v>
                </c:pt>
                <c:pt idx="7">
                  <c:v>5446.5</c:v>
                </c:pt>
                <c:pt idx="8">
                  <c:v>12300.4</c:v>
                </c:pt>
                <c:pt idx="9">
                  <c:v>46.6</c:v>
                </c:pt>
              </c:numCache>
            </c:numRef>
          </c:val>
        </c:ser>
        <c:dLbls/>
        <c:firstSliceAng val="74"/>
        <c:holeSize val="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433736343930965E-2"/>
          <c:y val="0.83137940048974512"/>
          <c:w val="0.96455965769650276"/>
          <c:h val="0.1567137113754690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51,6%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063830714008267"/>
                  <c:y val="-0.114119922630560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617024930224998E-2"/>
                  <c:y val="-9.2843326885880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4,6%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</c:v>
                </c:pt>
                <c:pt idx="1">
                  <c:v>Общее</c:v>
                </c:pt>
                <c:pt idx="2">
                  <c:v>Молодежная политика</c:v>
                </c:pt>
                <c:pt idx="3">
                  <c:v>Содержание УО и ЦБ</c:v>
                </c:pt>
                <c:pt idx="4">
                  <c:v>Доп. 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72856.399999999994</c:v>
                </c:pt>
                <c:pt idx="1">
                  <c:v>120390.2</c:v>
                </c:pt>
                <c:pt idx="2">
                  <c:v>5459.6</c:v>
                </c:pt>
                <c:pt idx="3">
                  <c:v>10820.3</c:v>
                </c:pt>
                <c:pt idx="4">
                  <c:v>24418.1</c:v>
                </c:pt>
              </c:numCache>
            </c:numRef>
          </c:val>
        </c:ser>
        <c:dLbls/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63,1%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60320755509E-2"/>
                  <c:y val="7.69230769230767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3,3 %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94339062523808E-2"/>
                  <c:y val="-7.4950690335305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24,3%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39870682575156E-2"/>
                  <c:y val="-0.11439842209072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Клубы</c:v>
                </c:pt>
                <c:pt idx="1">
                  <c:v>Музеи</c:v>
                </c:pt>
                <c:pt idx="2">
                  <c:v>Библиотеки</c:v>
                </c:pt>
                <c:pt idx="3">
                  <c:v>ЦБ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13887.2</c:v>
                </c:pt>
                <c:pt idx="1">
                  <c:v>727.4</c:v>
                </c:pt>
                <c:pt idx="2">
                  <c:v>5338</c:v>
                </c:pt>
                <c:pt idx="3">
                  <c:v>2041.7</c:v>
                </c:pt>
              </c:numCache>
            </c:numRef>
          </c:val>
        </c:ser>
        <c:dLbls/>
        <c:firstSliceAng val="0"/>
        <c:holeSize val="7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008403361344541E-3"/>
                  <c:y val="-9.81481481481481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11,8%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16,6%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60,7%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Выплаты доп. Пенсий</c:v>
                </c:pt>
                <c:pt idx="1">
                  <c:v>Выплаты почетным гражданам</c:v>
                </c:pt>
                <c:pt idx="2">
                  <c:v>Субсидии на оплату жилья</c:v>
                </c:pt>
                <c:pt idx="3">
                  <c:v>Монетизация РФ</c:v>
                </c:pt>
                <c:pt idx="4">
                  <c:v>Монетизация СО</c:v>
                </c:pt>
                <c:pt idx="5">
                  <c:v>Поддержка граждан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4266.8</c:v>
                </c:pt>
                <c:pt idx="1">
                  <c:v>72</c:v>
                </c:pt>
                <c:pt idx="2">
                  <c:v>4663.5</c:v>
                </c:pt>
                <c:pt idx="3">
                  <c:v>6582</c:v>
                </c:pt>
                <c:pt idx="4">
                  <c:v>24054.6</c:v>
                </c:pt>
                <c:pt idx="5">
                  <c:v>6</c:v>
                </c:pt>
              </c:numCache>
            </c:numRef>
          </c:val>
        </c:ser>
        <c:dLbls/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60"/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Дума НГО -0,3%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1088.4000000000001</c:v>
                </c:pt>
                <c:pt idx="1">
                  <c:v>1088.4000000000001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 орган - 0,4%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1431</c:v>
                </c:pt>
                <c:pt idx="1">
                  <c:v>1431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Фин.управление - 1,2%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4630.3</c:v>
                </c:pt>
                <c:pt idx="1">
                  <c:v>4630.3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Отдел культуры - 10,1%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39270.5</c:v>
                </c:pt>
                <c:pt idx="1">
                  <c:v>39270.5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Администрация НГО -30,3%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117951.3</c:v>
                </c:pt>
                <c:pt idx="1">
                  <c:v>117951.3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Управление образованием - 57,7%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223910.1</c:v>
                </c:pt>
                <c:pt idx="1">
                  <c:v>223910.1</c:v>
                </c:pt>
              </c:numCache>
            </c:numRef>
          </c:val>
        </c:ser>
        <c:dLbls/>
        <c:axId val="130593920"/>
        <c:axId val="130595456"/>
        <c:axId val="130506240"/>
      </c:area3DChart>
      <c:catAx>
        <c:axId val="130593920"/>
        <c:scaling>
          <c:orientation val="minMax"/>
        </c:scaling>
        <c:axPos val="b"/>
        <c:numFmt formatCode="General" sourceLinked="1"/>
        <c:tickLblPos val="nextTo"/>
        <c:crossAx val="130595456"/>
        <c:crosses val="autoZero"/>
        <c:auto val="1"/>
        <c:lblAlgn val="ctr"/>
        <c:lblOffset val="100"/>
      </c:catAx>
      <c:valAx>
        <c:axId val="1305954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0593920"/>
        <c:crosses val="autoZero"/>
        <c:crossBetween val="midCat"/>
      </c:valAx>
      <c:serAx>
        <c:axId val="130506240"/>
        <c:scaling>
          <c:orientation val="minMax"/>
        </c:scaling>
        <c:delete val="1"/>
        <c:axPos val="b"/>
        <c:tickLblPos val="none"/>
        <c:crossAx val="130595456"/>
        <c:crosses val="autoZero"/>
      </c:serAx>
    </c:plotArea>
    <c:legend>
      <c:legendPos val="r"/>
      <c:layout>
        <c:manualLayout>
          <c:xMode val="edge"/>
          <c:yMode val="edge"/>
          <c:x val="0.65693744531933518"/>
          <c:y val="0"/>
          <c:w val="0.33472922134733163"/>
          <c:h val="0.9636158645429268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полугодие</a:t>
          </a:r>
          <a:br>
            <a:rPr lang="ru-RU" sz="28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364 988,5</a:t>
          </a:r>
          <a:endParaRPr lang="ru-RU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411 463,2</a:t>
          </a:r>
          <a:endParaRPr lang="ru-RU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C6A8586D-56F9-4AF1-8826-0E7A0FE7060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 полугодие 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0D33197-014E-4313-AEA4-10874300C19E}" type="parTrans" cxnId="{F6F1694E-4488-47AA-A0AD-012DFF4F0D5F}">
      <dgm:prSet/>
      <dgm:spPr/>
      <dgm:t>
        <a:bodyPr/>
        <a:lstStyle/>
        <a:p>
          <a:endParaRPr lang="ru-RU"/>
        </a:p>
      </dgm:t>
    </dgm:pt>
    <dgm:pt modelId="{DCCE6611-8021-4605-8A13-32488C646D25}" type="sibTrans" cxnId="{F6F1694E-4488-47AA-A0AD-012DFF4F0D5F}">
      <dgm:prSet/>
      <dgm:spPr/>
      <dgm:t>
        <a:bodyPr/>
        <a:lstStyle/>
        <a:p>
          <a:endParaRPr lang="ru-RU"/>
        </a:p>
      </dgm:t>
    </dgm:pt>
    <dgm:pt modelId="{E5F78A2E-F7DE-427F-AD2D-C15B906DB2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387 456,4</a:t>
          </a:r>
          <a:endParaRPr lang="ru-RU" dirty="0">
            <a:solidFill>
              <a:schemeClr val="tx1"/>
            </a:solidFill>
          </a:endParaRPr>
        </a:p>
      </dgm:t>
    </dgm:pt>
    <dgm:pt modelId="{F67522BB-1D44-400F-80F3-37E814F161CE}" type="parTrans" cxnId="{5AB64E89-749E-4CE9-9DEB-AD0EEAF6C1DF}">
      <dgm:prSet/>
      <dgm:spPr/>
      <dgm:t>
        <a:bodyPr/>
        <a:lstStyle/>
        <a:p>
          <a:endParaRPr lang="ru-RU"/>
        </a:p>
      </dgm:t>
    </dgm:pt>
    <dgm:pt modelId="{3F0160A9-4730-4CCF-BE97-8878E18AE36E}" type="sibTrans" cxnId="{5AB64E89-749E-4CE9-9DEB-AD0EEAF6C1DF}">
      <dgm:prSet/>
      <dgm:spPr/>
      <dgm:t>
        <a:bodyPr/>
        <a:lstStyle/>
        <a:p>
          <a:endParaRPr lang="ru-RU"/>
        </a:p>
      </dgm:t>
    </dgm:pt>
    <dgm:pt modelId="{97735992-B844-4901-B1B9-9733015D4D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388 281,6</a:t>
          </a:r>
          <a:endParaRPr lang="ru-RU" dirty="0">
            <a:solidFill>
              <a:schemeClr val="tx1"/>
            </a:solidFill>
          </a:endParaRPr>
        </a:p>
      </dgm:t>
    </dgm:pt>
    <dgm:pt modelId="{9D8BB379-00E3-4B0E-91D8-9F085ED3A15F}" type="parTrans" cxnId="{9961961D-FCF1-477C-AE25-DB242C32A122}">
      <dgm:prSet/>
      <dgm:spPr/>
      <dgm:t>
        <a:bodyPr/>
        <a:lstStyle/>
        <a:p>
          <a:endParaRPr lang="ru-RU"/>
        </a:p>
      </dgm:t>
    </dgm:pt>
    <dgm:pt modelId="{6130B0CF-DEF4-4883-8978-EBD2A7637BE7}" type="sibTrans" cxnId="{9961961D-FCF1-477C-AE25-DB242C32A122}">
      <dgm:prSet/>
      <dgm:spPr/>
      <dgm:t>
        <a:bodyPr/>
        <a:lstStyle/>
        <a:p>
          <a:endParaRPr lang="ru-RU"/>
        </a:p>
      </dgm:t>
    </dgm:pt>
    <dgm:pt modelId="{CFC9113F-5ED5-46B5-BC37-47B46D8BEAA3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-825,2</a:t>
          </a:r>
          <a:endParaRPr lang="ru-RU" sz="3200" dirty="0">
            <a:solidFill>
              <a:schemeClr val="tx1"/>
            </a:solidFill>
          </a:endParaRPr>
        </a:p>
      </dgm:t>
    </dgm:pt>
    <dgm:pt modelId="{0BC63967-6E0C-463B-B33D-A7708E34E01B}" type="parTrans" cxnId="{CBD7ABE7-CCD3-4401-BE45-1D62D672D405}">
      <dgm:prSet/>
      <dgm:spPr/>
      <dgm:t>
        <a:bodyPr/>
        <a:lstStyle/>
        <a:p>
          <a:endParaRPr lang="ru-RU"/>
        </a:p>
      </dgm:t>
    </dgm:pt>
    <dgm:pt modelId="{E17F15DE-DA66-4789-9F1F-1B4066C0697D}" type="sibTrans" cxnId="{CBD7ABE7-CCD3-4401-BE45-1D62D672D405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-46 474,6</a:t>
          </a:r>
          <a:endParaRPr lang="ru-RU" sz="3200" dirty="0">
            <a:solidFill>
              <a:schemeClr val="tx1"/>
            </a:solidFill>
          </a:endParaRPr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2" custLinFactNeighborX="2799" custLinFactNeighborY="-962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2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6" custLinFactNeighborX="2825" custLinFactNeighborY="-4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6" custLinFactNeighborX="-266" custLinFactNeighborY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702B5-A647-4DD8-8D1E-E2C4799EF922}" type="pres">
      <dgm:prSet presAssocID="{10D0B457-D32F-40C6-BF39-5AD972F61EB9}" presName="aSpace" presStyleCnt="0"/>
      <dgm:spPr/>
    </dgm:pt>
    <dgm:pt modelId="{8FB0B4EA-86B3-448D-80A9-CBD9B0271407}" type="pres">
      <dgm:prSet presAssocID="{C6A8586D-56F9-4AF1-8826-0E7A0FE7060E}" presName="compNode" presStyleCnt="0"/>
      <dgm:spPr/>
    </dgm:pt>
    <dgm:pt modelId="{76F112AC-163B-45A5-821F-4CA16E1844A6}" type="pres">
      <dgm:prSet presAssocID="{C6A8586D-56F9-4AF1-8826-0E7A0FE7060E}" presName="aNode" presStyleLbl="bgShp" presStyleIdx="1" presStyleCnt="2"/>
      <dgm:spPr/>
      <dgm:t>
        <a:bodyPr/>
        <a:lstStyle/>
        <a:p>
          <a:endParaRPr lang="ru-RU"/>
        </a:p>
      </dgm:t>
    </dgm:pt>
    <dgm:pt modelId="{42632211-84D7-4D1B-94DC-E7A30AC7F6B4}" type="pres">
      <dgm:prSet presAssocID="{C6A8586D-56F9-4AF1-8826-0E7A0FE7060E}" presName="textNode" presStyleLbl="bgShp" presStyleIdx="1" presStyleCnt="2"/>
      <dgm:spPr/>
      <dgm:t>
        <a:bodyPr/>
        <a:lstStyle/>
        <a:p>
          <a:endParaRPr lang="ru-RU"/>
        </a:p>
      </dgm:t>
    </dgm:pt>
    <dgm:pt modelId="{F54FA2E6-9265-48A7-A9EE-465863E09908}" type="pres">
      <dgm:prSet presAssocID="{C6A8586D-56F9-4AF1-8826-0E7A0FE7060E}" presName="compChildNode" presStyleCnt="0"/>
      <dgm:spPr/>
    </dgm:pt>
    <dgm:pt modelId="{B602637F-3D13-4CEF-93A0-B7B5928B9F18}" type="pres">
      <dgm:prSet presAssocID="{C6A8586D-56F9-4AF1-8826-0E7A0FE7060E}" presName="theInnerList" presStyleCnt="0"/>
      <dgm:spPr/>
    </dgm:pt>
    <dgm:pt modelId="{2F9D9632-25B3-490E-B9CC-DF379A24FB61}" type="pres">
      <dgm:prSet presAssocID="{E5F78A2E-F7DE-427F-AD2D-C15B906DB2E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1838-1050-4656-BDB9-09DEA6B9BAE2}" type="pres">
      <dgm:prSet presAssocID="{E5F78A2E-F7DE-427F-AD2D-C15B906DB2EC}" presName="aSpace2" presStyleCnt="0"/>
      <dgm:spPr/>
    </dgm:pt>
    <dgm:pt modelId="{8463BF43-BF90-4F00-A6B9-9281AEBFD34E}" type="pres">
      <dgm:prSet presAssocID="{97735992-B844-4901-B1B9-9733015D4D89}" presName="childNode" presStyleLbl="node1" presStyleIdx="4" presStyleCnt="6" custLinFactNeighborX="1635" custLinFactNeighborY="1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DB64-4002-4A11-A719-B5C89801DF01}" type="pres">
      <dgm:prSet presAssocID="{97735992-B844-4901-B1B9-9733015D4D89}" presName="aSpace2" presStyleCnt="0"/>
      <dgm:spPr/>
    </dgm:pt>
    <dgm:pt modelId="{E263EBC2-3D86-4D8D-A5E0-F8E9A10C4806}" type="pres">
      <dgm:prSet presAssocID="{CFC9113F-5ED5-46B5-BC37-47B46D8BEAA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7EE8B-714F-4B95-B265-9C5B6044B8B8}" type="presOf" srcId="{37A5DC6B-5B5B-4E6F-B891-F3F9D4906EA4}" destId="{6169A735-C8B8-4ADE-B9F7-55089ABF3E68}" srcOrd="0" destOrd="0" presId="urn:microsoft.com/office/officeart/2005/8/layout/lProcess2"/>
    <dgm:cxn modelId="{E35143BC-68FD-4C8F-8980-D3D0D6A7CF1E}" type="presOf" srcId="{7CA2D4B2-CC18-4189-B187-29147629C6E1}" destId="{E21D6728-144B-4DEA-8789-009EF5806EFE}" srcOrd="0" destOrd="0" presId="urn:microsoft.com/office/officeart/2005/8/layout/lProcess2"/>
    <dgm:cxn modelId="{B30F57E1-1F58-4B48-9361-A7C02E44B4B7}" type="presOf" srcId="{97735992-B844-4901-B1B9-9733015D4D89}" destId="{8463BF43-BF90-4F00-A6B9-9281AEBFD34E}" srcOrd="0" destOrd="0" presId="urn:microsoft.com/office/officeart/2005/8/layout/lProcess2"/>
    <dgm:cxn modelId="{666CD4AD-987D-4422-A7DE-3AA5E8CDBAA4}" type="presOf" srcId="{10D0B457-D32F-40C6-BF39-5AD972F61EB9}" destId="{2BE4975E-3555-4857-8419-7B4902C9F6ED}" srcOrd="1" destOrd="0" presId="urn:microsoft.com/office/officeart/2005/8/layout/lProcess2"/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6F1694E-4488-47AA-A0AD-012DFF4F0D5F}" srcId="{C33AB0F6-80A1-47B2-8978-682A28BB30A4}" destId="{C6A8586D-56F9-4AF1-8826-0E7A0FE7060E}" srcOrd="1" destOrd="0" parTransId="{F0D33197-014E-4313-AEA4-10874300C19E}" sibTransId="{DCCE6611-8021-4605-8A13-32488C646D25}"/>
    <dgm:cxn modelId="{5AB64E89-749E-4CE9-9DEB-AD0EEAF6C1DF}" srcId="{C6A8586D-56F9-4AF1-8826-0E7A0FE7060E}" destId="{E5F78A2E-F7DE-427F-AD2D-C15B906DB2EC}" srcOrd="0" destOrd="0" parTransId="{F67522BB-1D44-400F-80F3-37E814F161CE}" sibTransId="{3F0160A9-4730-4CCF-BE97-8878E18AE36E}"/>
    <dgm:cxn modelId="{6E0761C2-34B6-4D39-ACF5-AC0129D840D2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0CEA3DD6-02E4-4F26-9CB9-EAFCAEAE12B8}" type="presOf" srcId="{CFC9113F-5ED5-46B5-BC37-47B46D8BEAA3}" destId="{E263EBC2-3D86-4D8D-A5E0-F8E9A10C4806}" srcOrd="0" destOrd="0" presId="urn:microsoft.com/office/officeart/2005/8/layout/lProcess2"/>
    <dgm:cxn modelId="{F8D6C6BA-6C5B-4FE2-B977-33FB7FF6117D}" type="presOf" srcId="{DECA5392-7C30-4C80-B645-ECFF51ECC210}" destId="{F7E1681C-0E2C-4795-B598-BC52A18CEA41}" srcOrd="0" destOrd="0" presId="urn:microsoft.com/office/officeart/2005/8/layout/lProcess2"/>
    <dgm:cxn modelId="{9961961D-FCF1-477C-AE25-DB242C32A122}" srcId="{C6A8586D-56F9-4AF1-8826-0E7A0FE7060E}" destId="{97735992-B844-4901-B1B9-9733015D4D89}" srcOrd="1" destOrd="0" parTransId="{9D8BB379-00E3-4B0E-91D8-9F085ED3A15F}" sibTransId="{6130B0CF-DEF4-4883-8978-EBD2A7637BE7}"/>
    <dgm:cxn modelId="{D1B91DC3-4C34-4D42-B10D-08F5C62DB957}" type="presOf" srcId="{C6A8586D-56F9-4AF1-8826-0E7A0FE7060E}" destId="{42632211-84D7-4D1B-94DC-E7A30AC7F6B4}" srcOrd="1" destOrd="0" presId="urn:microsoft.com/office/officeart/2005/8/layout/lProcess2"/>
    <dgm:cxn modelId="{15231E4B-5F36-45E2-8D55-71F4D580860D}" type="presOf" srcId="{10D0B457-D32F-40C6-BF39-5AD972F61EB9}" destId="{54659A6C-1334-49F4-AC94-CA74A61BD9DC}" srcOrd="0" destOrd="0" presId="urn:microsoft.com/office/officeart/2005/8/layout/lProcess2"/>
    <dgm:cxn modelId="{B13E4A67-44DD-4820-A82F-872DAC3C9F7C}" type="presOf" srcId="{E5F78A2E-F7DE-427F-AD2D-C15B906DB2EC}" destId="{2F9D9632-25B3-490E-B9CC-DF379A24FB61}" srcOrd="0" destOrd="0" presId="urn:microsoft.com/office/officeart/2005/8/layout/lProcess2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CBD7ABE7-CCD3-4401-BE45-1D62D672D405}" srcId="{C6A8586D-56F9-4AF1-8826-0E7A0FE7060E}" destId="{CFC9113F-5ED5-46B5-BC37-47B46D8BEAA3}" srcOrd="2" destOrd="0" parTransId="{0BC63967-6E0C-463B-B33D-A7708E34E01B}" sibTransId="{E17F15DE-DA66-4789-9F1F-1B4066C0697D}"/>
    <dgm:cxn modelId="{EE8F9E71-D182-48BE-B201-AA64DAAC9742}" type="presOf" srcId="{C6A8586D-56F9-4AF1-8826-0E7A0FE7060E}" destId="{76F112AC-163B-45A5-821F-4CA16E1844A6}" srcOrd="0" destOrd="0" presId="urn:microsoft.com/office/officeart/2005/8/layout/lProcess2"/>
    <dgm:cxn modelId="{887936FB-01B0-4F6C-AF91-80436854824B}" type="presParOf" srcId="{99F1B89C-C1B0-4569-B7F4-B7A31649F615}" destId="{4DBEFF1B-A808-4020-BE63-43F2899B9A5F}" srcOrd="0" destOrd="0" presId="urn:microsoft.com/office/officeart/2005/8/layout/lProcess2"/>
    <dgm:cxn modelId="{9067B978-7770-4E52-ADD0-43D4486DEFB0}" type="presParOf" srcId="{4DBEFF1B-A808-4020-BE63-43F2899B9A5F}" destId="{54659A6C-1334-49F4-AC94-CA74A61BD9DC}" srcOrd="0" destOrd="0" presId="urn:microsoft.com/office/officeart/2005/8/layout/lProcess2"/>
    <dgm:cxn modelId="{587D6AF8-E7BC-422D-8B5D-BFF7F4524A16}" type="presParOf" srcId="{4DBEFF1B-A808-4020-BE63-43F2899B9A5F}" destId="{2BE4975E-3555-4857-8419-7B4902C9F6ED}" srcOrd="1" destOrd="0" presId="urn:microsoft.com/office/officeart/2005/8/layout/lProcess2"/>
    <dgm:cxn modelId="{0C484B73-E145-462C-8D83-3B29481242D4}" type="presParOf" srcId="{4DBEFF1B-A808-4020-BE63-43F2899B9A5F}" destId="{406A25BC-51B5-47A5-BD4E-9D2619FF6649}" srcOrd="2" destOrd="0" presId="urn:microsoft.com/office/officeart/2005/8/layout/lProcess2"/>
    <dgm:cxn modelId="{88C128A1-51AC-4ECA-B9F3-FA75F0D19842}" type="presParOf" srcId="{406A25BC-51B5-47A5-BD4E-9D2619FF6649}" destId="{5D00AA46-77B5-48E5-A910-64B3C44F46CC}" srcOrd="0" destOrd="0" presId="urn:microsoft.com/office/officeart/2005/8/layout/lProcess2"/>
    <dgm:cxn modelId="{A9E47D5C-383F-48EB-AAA2-27067D76AF37}" type="presParOf" srcId="{5D00AA46-77B5-48E5-A910-64B3C44F46CC}" destId="{E21D6728-144B-4DEA-8789-009EF5806EFE}" srcOrd="0" destOrd="0" presId="urn:microsoft.com/office/officeart/2005/8/layout/lProcess2"/>
    <dgm:cxn modelId="{D0DEF718-73D7-47C1-B7BE-EE9EAFC279B1}" type="presParOf" srcId="{5D00AA46-77B5-48E5-A910-64B3C44F46CC}" destId="{6D048830-B8AC-4152-85A6-16D32320469A}" srcOrd="1" destOrd="0" presId="urn:microsoft.com/office/officeart/2005/8/layout/lProcess2"/>
    <dgm:cxn modelId="{96146BD7-00C5-45CD-9671-073694891D2E}" type="presParOf" srcId="{5D00AA46-77B5-48E5-A910-64B3C44F46CC}" destId="{6169A735-C8B8-4ADE-B9F7-55089ABF3E68}" srcOrd="2" destOrd="0" presId="urn:microsoft.com/office/officeart/2005/8/layout/lProcess2"/>
    <dgm:cxn modelId="{7686ABED-AB94-4253-9342-18F1A4A1E655}" type="presParOf" srcId="{5D00AA46-77B5-48E5-A910-64B3C44F46CC}" destId="{164DDCB9-B21C-4D65-806C-99BC2E8920D4}" srcOrd="3" destOrd="0" presId="urn:microsoft.com/office/officeart/2005/8/layout/lProcess2"/>
    <dgm:cxn modelId="{51AA9C55-61B5-4FCE-AD8C-ABA38289B73F}" type="presParOf" srcId="{5D00AA46-77B5-48E5-A910-64B3C44F46CC}" destId="{F7E1681C-0E2C-4795-B598-BC52A18CEA41}" srcOrd="4" destOrd="0" presId="urn:microsoft.com/office/officeart/2005/8/layout/lProcess2"/>
    <dgm:cxn modelId="{3DBBE388-9CFE-49E4-BF4E-252411813EA8}" type="presParOf" srcId="{99F1B89C-C1B0-4569-B7F4-B7A31649F615}" destId="{265702B5-A647-4DD8-8D1E-E2C4799EF922}" srcOrd="1" destOrd="0" presId="urn:microsoft.com/office/officeart/2005/8/layout/lProcess2"/>
    <dgm:cxn modelId="{C79C8FCD-7243-485A-AD00-32C403010185}" type="presParOf" srcId="{99F1B89C-C1B0-4569-B7F4-B7A31649F615}" destId="{8FB0B4EA-86B3-448D-80A9-CBD9B0271407}" srcOrd="2" destOrd="0" presId="urn:microsoft.com/office/officeart/2005/8/layout/lProcess2"/>
    <dgm:cxn modelId="{542071D2-64BA-477C-BA93-21C40941EE5A}" type="presParOf" srcId="{8FB0B4EA-86B3-448D-80A9-CBD9B0271407}" destId="{76F112AC-163B-45A5-821F-4CA16E1844A6}" srcOrd="0" destOrd="0" presId="urn:microsoft.com/office/officeart/2005/8/layout/lProcess2"/>
    <dgm:cxn modelId="{1AEFA182-11B1-4E3F-A982-DBEC67D79522}" type="presParOf" srcId="{8FB0B4EA-86B3-448D-80A9-CBD9B0271407}" destId="{42632211-84D7-4D1B-94DC-E7A30AC7F6B4}" srcOrd="1" destOrd="0" presId="urn:microsoft.com/office/officeart/2005/8/layout/lProcess2"/>
    <dgm:cxn modelId="{ED963A2C-52DC-4BC7-89C7-CB216D68F3DA}" type="presParOf" srcId="{8FB0B4EA-86B3-448D-80A9-CBD9B0271407}" destId="{F54FA2E6-9265-48A7-A9EE-465863E09908}" srcOrd="2" destOrd="0" presId="urn:microsoft.com/office/officeart/2005/8/layout/lProcess2"/>
    <dgm:cxn modelId="{AADC761B-DF44-49CB-BC3F-66C6481378CE}" type="presParOf" srcId="{F54FA2E6-9265-48A7-A9EE-465863E09908}" destId="{B602637F-3D13-4CEF-93A0-B7B5928B9F18}" srcOrd="0" destOrd="0" presId="urn:microsoft.com/office/officeart/2005/8/layout/lProcess2"/>
    <dgm:cxn modelId="{A6E16F10-364A-4E5B-8308-1C6183624091}" type="presParOf" srcId="{B602637F-3D13-4CEF-93A0-B7B5928B9F18}" destId="{2F9D9632-25B3-490E-B9CC-DF379A24FB61}" srcOrd="0" destOrd="0" presId="urn:microsoft.com/office/officeart/2005/8/layout/lProcess2"/>
    <dgm:cxn modelId="{239BAC51-6E7D-40EF-8B3C-60AF746D3DF0}" type="presParOf" srcId="{B602637F-3D13-4CEF-93A0-B7B5928B9F18}" destId="{80781838-1050-4656-BDB9-09DEA6B9BAE2}" srcOrd="1" destOrd="0" presId="urn:microsoft.com/office/officeart/2005/8/layout/lProcess2"/>
    <dgm:cxn modelId="{D5E0FDDD-ACD1-4621-A405-A3632148068A}" type="presParOf" srcId="{B602637F-3D13-4CEF-93A0-B7B5928B9F18}" destId="{8463BF43-BF90-4F00-A6B9-9281AEBFD34E}" srcOrd="2" destOrd="0" presId="urn:microsoft.com/office/officeart/2005/8/layout/lProcess2"/>
    <dgm:cxn modelId="{CB7C59CD-E559-48F6-B8DC-77C029535156}" type="presParOf" srcId="{B602637F-3D13-4CEF-93A0-B7B5928B9F18}" destId="{4B9BDB64-4002-4A11-A719-B5C89801DF01}" srcOrd="3" destOrd="0" presId="urn:microsoft.com/office/officeart/2005/8/layout/lProcess2"/>
    <dgm:cxn modelId="{B45498EA-F599-4378-B301-308E2C3CAF5F}" type="presParOf" srcId="{B602637F-3D13-4CEF-93A0-B7B5928B9F18}" destId="{E263EBC2-3D86-4D8D-A5E0-F8E9A10C480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/>
      <dgm:spPr/>
      <dgm:t>
        <a:bodyPr/>
        <a:lstStyle/>
        <a:p>
          <a:endParaRPr lang="ru-RU" dirty="0"/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Доходы</a:t>
          </a:r>
          <a:endParaRPr lang="ru-RU" b="1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Расходы</a:t>
          </a:r>
          <a:endParaRPr lang="ru-RU" b="1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Дефицит (-),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Профицит (+)</a:t>
          </a:r>
          <a:endParaRPr lang="ru-RU" dirty="0">
            <a:solidFill>
              <a:schemeClr val="tx1"/>
            </a:solidFill>
          </a:endParaRPr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1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1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62D3FC-4A6F-4228-9BDC-0BF36BD7DBF0}" type="presOf" srcId="{7CA2D4B2-CC18-4189-B187-29147629C6E1}" destId="{E21D6728-144B-4DEA-8789-009EF5806EFE}" srcOrd="0" destOrd="0" presId="urn:microsoft.com/office/officeart/2005/8/layout/lProcess2"/>
    <dgm:cxn modelId="{B365EDE2-B4F3-429C-B04F-41B7CC929F1C}" type="presOf" srcId="{37A5DC6B-5B5B-4E6F-B891-F3F9D4906EA4}" destId="{6169A735-C8B8-4ADE-B9F7-55089ABF3E68}" srcOrd="0" destOrd="0" presId="urn:microsoft.com/office/officeart/2005/8/layout/lProcess2"/>
    <dgm:cxn modelId="{C3443E12-36AC-42CB-9DC4-8430892927B8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7A3C72E6-4D20-4D8A-8DE6-6D6AE352FE91}" type="presOf" srcId="{10D0B457-D32F-40C6-BF39-5AD972F61EB9}" destId="{54659A6C-1334-49F4-AC94-CA74A61BD9DC}" srcOrd="0" destOrd="0" presId="urn:microsoft.com/office/officeart/2005/8/layout/lProcess2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1B1D7F2-2249-47CE-B423-71595416B6F4}" type="presOf" srcId="{10D0B457-D32F-40C6-BF39-5AD972F61EB9}" destId="{2BE4975E-3555-4857-8419-7B4902C9F6ED}" srcOrd="1" destOrd="0" presId="urn:microsoft.com/office/officeart/2005/8/layout/lProcess2"/>
    <dgm:cxn modelId="{8FE6309B-7FB2-4CF5-BF81-3018068091FA}" type="presOf" srcId="{DECA5392-7C30-4C80-B645-ECFF51ECC210}" destId="{F7E1681C-0E2C-4795-B598-BC52A18CEA41}" srcOrd="0" destOrd="0" presId="urn:microsoft.com/office/officeart/2005/8/layout/lProcess2"/>
    <dgm:cxn modelId="{8BE91BA7-918B-4B43-ABE1-B26F5FC79122}" type="presParOf" srcId="{99F1B89C-C1B0-4569-B7F4-B7A31649F615}" destId="{4DBEFF1B-A808-4020-BE63-43F2899B9A5F}" srcOrd="0" destOrd="0" presId="urn:microsoft.com/office/officeart/2005/8/layout/lProcess2"/>
    <dgm:cxn modelId="{46975DA2-5F2E-438F-86A1-AEDF2DB6A47C}" type="presParOf" srcId="{4DBEFF1B-A808-4020-BE63-43F2899B9A5F}" destId="{54659A6C-1334-49F4-AC94-CA74A61BD9DC}" srcOrd="0" destOrd="0" presId="urn:microsoft.com/office/officeart/2005/8/layout/lProcess2"/>
    <dgm:cxn modelId="{F7A8B201-679F-46DD-980B-882324CDD1E5}" type="presParOf" srcId="{4DBEFF1B-A808-4020-BE63-43F2899B9A5F}" destId="{2BE4975E-3555-4857-8419-7B4902C9F6ED}" srcOrd="1" destOrd="0" presId="urn:microsoft.com/office/officeart/2005/8/layout/lProcess2"/>
    <dgm:cxn modelId="{494A8648-5E0B-4CB8-A91E-48AB55A3B72A}" type="presParOf" srcId="{4DBEFF1B-A808-4020-BE63-43F2899B9A5F}" destId="{406A25BC-51B5-47A5-BD4E-9D2619FF6649}" srcOrd="2" destOrd="0" presId="urn:microsoft.com/office/officeart/2005/8/layout/lProcess2"/>
    <dgm:cxn modelId="{6A81B6D9-5D3A-47BB-B6D8-1C23DC2F0F72}" type="presParOf" srcId="{406A25BC-51B5-47A5-BD4E-9D2619FF6649}" destId="{5D00AA46-77B5-48E5-A910-64B3C44F46CC}" srcOrd="0" destOrd="0" presId="urn:microsoft.com/office/officeart/2005/8/layout/lProcess2"/>
    <dgm:cxn modelId="{93996B5C-C8A9-4EF1-A983-3BB4BFDE03C7}" type="presParOf" srcId="{5D00AA46-77B5-48E5-A910-64B3C44F46CC}" destId="{E21D6728-144B-4DEA-8789-009EF5806EFE}" srcOrd="0" destOrd="0" presId="urn:microsoft.com/office/officeart/2005/8/layout/lProcess2"/>
    <dgm:cxn modelId="{3F923935-A997-422C-9071-A93C17B8287E}" type="presParOf" srcId="{5D00AA46-77B5-48E5-A910-64B3C44F46CC}" destId="{6D048830-B8AC-4152-85A6-16D32320469A}" srcOrd="1" destOrd="0" presId="urn:microsoft.com/office/officeart/2005/8/layout/lProcess2"/>
    <dgm:cxn modelId="{919ED74B-088C-4EA6-9554-7FE960B2FBC5}" type="presParOf" srcId="{5D00AA46-77B5-48E5-A910-64B3C44F46CC}" destId="{6169A735-C8B8-4ADE-B9F7-55089ABF3E68}" srcOrd="2" destOrd="0" presId="urn:microsoft.com/office/officeart/2005/8/layout/lProcess2"/>
    <dgm:cxn modelId="{CBE09CC5-FBC9-4717-8346-CC8A55EAB56F}" type="presParOf" srcId="{5D00AA46-77B5-48E5-A910-64B3C44F46CC}" destId="{164DDCB9-B21C-4D65-806C-99BC2E8920D4}" srcOrd="3" destOrd="0" presId="urn:microsoft.com/office/officeart/2005/8/layout/lProcess2"/>
    <dgm:cxn modelId="{268507D9-D732-4EC2-B238-E7E055903F96}" type="presParOf" srcId="{5D00AA46-77B5-48E5-A910-64B3C44F46CC}" destId="{F7E1681C-0E2C-4795-B598-BC52A18CEA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20C30-897E-4A63-9432-3D01ABA19BE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4B665A3-793A-4C54-9580-9B7EAAC75A51}">
      <dgm:prSet phldrT="[Текст]" custT="1"/>
      <dgm:spPr/>
      <dgm:t>
        <a:bodyPr/>
        <a:lstStyle/>
        <a:p>
          <a:r>
            <a:rPr lang="ru-RU" sz="1600" dirty="0" err="1" smtClean="0"/>
            <a:t>Нижнетуринское</a:t>
          </a:r>
          <a:r>
            <a:rPr lang="ru-RU" sz="1600" dirty="0" smtClean="0"/>
            <a:t> ЛПУ</a:t>
          </a:r>
          <a:r>
            <a:rPr lang="en-US" sz="1600" dirty="0" smtClean="0"/>
            <a:t> </a:t>
          </a:r>
          <a:r>
            <a:rPr lang="ru-RU" sz="1600" dirty="0" smtClean="0"/>
            <a:t>МГ ООО «Газпром </a:t>
          </a:r>
          <a:r>
            <a:rPr lang="ru-RU" sz="1600" dirty="0" err="1" smtClean="0"/>
            <a:t>трансгаз</a:t>
          </a:r>
          <a:r>
            <a:rPr lang="ru-RU" sz="1600" dirty="0" smtClean="0"/>
            <a:t> </a:t>
          </a:r>
          <a:r>
            <a:rPr lang="ru-RU" sz="1600" dirty="0" err="1" smtClean="0"/>
            <a:t>Югорск</a:t>
          </a:r>
          <a:r>
            <a:rPr lang="ru-RU" sz="1600" dirty="0" smtClean="0"/>
            <a:t> – 1</a:t>
          </a:r>
          <a:r>
            <a:rPr lang="en-US" sz="1600" dirty="0" smtClean="0"/>
            <a:t>4</a:t>
          </a:r>
          <a:r>
            <a:rPr lang="ru-RU" sz="1600" dirty="0" smtClean="0"/>
            <a:t>,5% </a:t>
          </a:r>
          <a:endParaRPr lang="ru-RU" sz="3700" dirty="0"/>
        </a:p>
      </dgm:t>
    </dgm:pt>
    <dgm:pt modelId="{E17EE94F-8341-4870-ADC0-26A247A04CB9}" type="parTrans" cxnId="{BB3B3A12-5F61-4319-B46C-7C4A95CFD409}">
      <dgm:prSet/>
      <dgm:spPr/>
      <dgm:t>
        <a:bodyPr/>
        <a:lstStyle/>
        <a:p>
          <a:endParaRPr lang="ru-RU"/>
        </a:p>
      </dgm:t>
    </dgm:pt>
    <dgm:pt modelId="{9FC461AD-2BC7-46A4-A14B-2354854889F2}" type="sibTrans" cxnId="{BB3B3A12-5F61-4319-B46C-7C4A95CFD409}">
      <dgm:prSet/>
      <dgm:spPr/>
      <dgm:t>
        <a:bodyPr/>
        <a:lstStyle/>
        <a:p>
          <a:endParaRPr lang="ru-RU"/>
        </a:p>
      </dgm:t>
    </dgm:pt>
    <dgm:pt modelId="{E7A08BA2-2CFA-4B1F-9C28-1D43B86BB4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ГБУЗ СО «</a:t>
          </a:r>
          <a:r>
            <a:rPr lang="ru-RU" sz="1600" dirty="0" err="1" smtClean="0"/>
            <a:t>Новолялинская</a:t>
          </a:r>
          <a:r>
            <a:rPr lang="ru-RU" sz="1600" dirty="0" smtClean="0"/>
            <a:t> районная больница» – </a:t>
          </a:r>
          <a:r>
            <a:rPr lang="en-US" sz="1600" dirty="0" smtClean="0"/>
            <a:t>4,3</a:t>
          </a:r>
          <a:r>
            <a:rPr lang="ru-RU" sz="1600" dirty="0" smtClean="0"/>
            <a:t> %</a:t>
          </a:r>
        </a:p>
        <a:p>
          <a:endParaRPr lang="ru-RU" sz="1600" dirty="0" smtClean="0"/>
        </a:p>
      </dgm:t>
    </dgm:pt>
    <dgm:pt modelId="{0383A6C0-A28D-41DB-A913-27CC51B4EDDF}" type="parTrans" cxnId="{A5B83588-2A32-43B6-A44F-E57AD4CE5609}">
      <dgm:prSet/>
      <dgm:spPr/>
      <dgm:t>
        <a:bodyPr/>
        <a:lstStyle/>
        <a:p>
          <a:endParaRPr lang="ru-RU"/>
        </a:p>
      </dgm:t>
    </dgm:pt>
    <dgm:pt modelId="{F1D8FCB3-32DF-4F19-882A-870D676ED558}" type="sibTrans" cxnId="{A5B83588-2A32-43B6-A44F-E57AD4CE5609}">
      <dgm:prSet/>
      <dgm:spPr/>
      <dgm:t>
        <a:bodyPr/>
        <a:lstStyle/>
        <a:p>
          <a:endParaRPr lang="ru-RU"/>
        </a:p>
      </dgm:t>
    </dgm:pt>
    <dgm:pt modelId="{13871E93-44AD-4CBB-B3CE-A890E2562622}">
      <dgm:prSet phldrT="[Текст]" custT="1"/>
      <dgm:spPr/>
      <dgm:t>
        <a:bodyPr/>
        <a:lstStyle/>
        <a:p>
          <a:r>
            <a:rPr lang="ru-RU" sz="1600" dirty="0" smtClean="0"/>
            <a:t>ПАС «Южно-Заозерский прииск» – 1,7 %</a:t>
          </a:r>
        </a:p>
      </dgm:t>
    </dgm:pt>
    <dgm:pt modelId="{B7454B7B-30F9-434D-9D91-6525DEB7C142}" type="parTrans" cxnId="{917090C3-E5D3-4336-ADE7-48671854D40B}">
      <dgm:prSet/>
      <dgm:spPr/>
      <dgm:t>
        <a:bodyPr/>
        <a:lstStyle/>
        <a:p>
          <a:endParaRPr lang="ru-RU"/>
        </a:p>
      </dgm:t>
    </dgm:pt>
    <dgm:pt modelId="{1EB46642-6B7A-4DB9-829B-40A8FABFFA26}" type="sibTrans" cxnId="{917090C3-E5D3-4336-ADE7-48671854D40B}">
      <dgm:prSet/>
      <dgm:spPr/>
      <dgm:t>
        <a:bodyPr/>
        <a:lstStyle/>
        <a:p>
          <a:endParaRPr lang="ru-RU"/>
        </a:p>
      </dgm:t>
    </dgm:pt>
    <dgm:pt modelId="{CE1CD4E7-3050-4960-A433-B28E9AF7DEAF}">
      <dgm:prSet custT="1"/>
      <dgm:spPr/>
      <dgm:t>
        <a:bodyPr/>
        <a:lstStyle/>
        <a:p>
          <a:r>
            <a:rPr lang="ru-RU" sz="1600" dirty="0" smtClean="0"/>
            <a:t>ОАО «МРСК Урала»-филиал «Свердловэнерго» -1,8%</a:t>
          </a:r>
          <a:endParaRPr lang="ru-RU" sz="1600" dirty="0"/>
        </a:p>
      </dgm:t>
    </dgm:pt>
    <dgm:pt modelId="{0461F72C-5499-4150-B0B1-E5422CA9A10E}" type="parTrans" cxnId="{8F6512BD-B9CD-42B6-82B3-F2E2B90AE065}">
      <dgm:prSet/>
      <dgm:spPr/>
      <dgm:t>
        <a:bodyPr/>
        <a:lstStyle/>
        <a:p>
          <a:endParaRPr lang="ru-RU"/>
        </a:p>
      </dgm:t>
    </dgm:pt>
    <dgm:pt modelId="{FA16F764-1712-4155-B6EB-551E0C475F2C}" type="sibTrans" cxnId="{8F6512BD-B9CD-42B6-82B3-F2E2B90AE065}">
      <dgm:prSet/>
      <dgm:spPr/>
      <dgm:t>
        <a:bodyPr/>
        <a:lstStyle/>
        <a:p>
          <a:endParaRPr lang="ru-RU"/>
        </a:p>
      </dgm:t>
    </dgm:pt>
    <dgm:pt modelId="{3EFBF5DB-663A-4C13-A19B-D2DC8704629A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ММО МВД России «Новолялинский» – 4,</a:t>
          </a:r>
          <a:r>
            <a:rPr lang="en-US" sz="1800" dirty="0" smtClean="0"/>
            <a:t>4</a:t>
          </a:r>
          <a:r>
            <a:rPr lang="ru-RU" sz="1800" dirty="0" smtClean="0"/>
            <a:t>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2CC20FC-F1DE-413F-AC5D-2E3AE9542D73}" type="parTrans" cxnId="{15F81950-FD9F-4600-BCAB-38993AC47218}">
      <dgm:prSet/>
      <dgm:spPr/>
      <dgm:t>
        <a:bodyPr/>
        <a:lstStyle/>
        <a:p>
          <a:endParaRPr lang="ru-RU"/>
        </a:p>
      </dgm:t>
    </dgm:pt>
    <dgm:pt modelId="{D1AD3B28-2069-49AC-A643-77190F02D501}" type="sibTrans" cxnId="{15F81950-FD9F-4600-BCAB-38993AC47218}">
      <dgm:prSet/>
      <dgm:spPr/>
      <dgm:t>
        <a:bodyPr/>
        <a:lstStyle/>
        <a:p>
          <a:endParaRPr lang="ru-RU"/>
        </a:p>
      </dgm:t>
    </dgm:pt>
    <dgm:pt modelId="{B7B6BDFA-E02F-437B-9E7D-5B0E48FBDBC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ФКУ ИК-54 ГУФСИН России по СО– 6,</a:t>
          </a:r>
          <a:r>
            <a:rPr lang="en-US" sz="1800" dirty="0" smtClean="0"/>
            <a:t>3</a:t>
          </a:r>
          <a:r>
            <a:rPr lang="ru-RU" sz="1800" dirty="0" smtClean="0"/>
            <a:t>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4A5E481-C07B-4BBA-8C91-3F1C02F2154C}" type="parTrans" cxnId="{28FACE41-08C4-4092-9D9A-90234BDC59AE}">
      <dgm:prSet/>
      <dgm:spPr/>
      <dgm:t>
        <a:bodyPr/>
        <a:lstStyle/>
        <a:p>
          <a:endParaRPr lang="ru-RU"/>
        </a:p>
      </dgm:t>
    </dgm:pt>
    <dgm:pt modelId="{A76EBD3E-BED4-447C-AF6F-7749471CDBB4}" type="sibTrans" cxnId="{28FACE41-08C4-4092-9D9A-90234BDC59AE}">
      <dgm:prSet/>
      <dgm:spPr/>
      <dgm:t>
        <a:bodyPr/>
        <a:lstStyle/>
        <a:p>
          <a:endParaRPr lang="ru-RU"/>
        </a:p>
      </dgm:t>
    </dgm:pt>
    <dgm:pt modelId="{22367703-5DA6-44C7-8B79-8E7C9FB9548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ООО «Новолялинский целлюлозно-бумажный комбинат» – 7,</a:t>
          </a:r>
          <a:r>
            <a:rPr lang="en-US" sz="1800" dirty="0" smtClean="0"/>
            <a:t>1</a:t>
          </a:r>
          <a:r>
            <a:rPr lang="ru-RU" sz="1800" dirty="0" smtClean="0"/>
            <a:t>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8C260A9-E05E-4546-A5A8-C330384B0734}" type="parTrans" cxnId="{D4EE307D-82AD-4FD6-9A32-FEAF88BF5060}">
      <dgm:prSet/>
      <dgm:spPr/>
      <dgm:t>
        <a:bodyPr/>
        <a:lstStyle/>
        <a:p>
          <a:endParaRPr lang="ru-RU"/>
        </a:p>
      </dgm:t>
    </dgm:pt>
    <dgm:pt modelId="{063EF151-FFC8-49C8-A6D5-C26FF537C6FC}" type="sibTrans" cxnId="{D4EE307D-82AD-4FD6-9A32-FEAF88BF5060}">
      <dgm:prSet/>
      <dgm:spPr/>
      <dgm:t>
        <a:bodyPr/>
        <a:lstStyle/>
        <a:p>
          <a:endParaRPr lang="ru-RU"/>
        </a:p>
      </dgm:t>
    </dgm:pt>
    <dgm:pt modelId="{19EE602C-0DCF-4FB4-A31E-209CBFC91219}" type="pres">
      <dgm:prSet presAssocID="{B4820C30-897E-4A63-9432-3D01ABA19BE2}" presName="Name0" presStyleCnt="0">
        <dgm:presLayoutVars>
          <dgm:dir/>
          <dgm:animLvl val="lvl"/>
          <dgm:resizeHandles val="exact"/>
        </dgm:presLayoutVars>
      </dgm:prSet>
      <dgm:spPr/>
    </dgm:pt>
    <dgm:pt modelId="{4FD0526A-26C2-489C-8FFF-2051A9B37BDE}" type="pres">
      <dgm:prSet presAssocID="{A4B665A3-793A-4C54-9580-9B7EAAC75A51}" presName="Name8" presStyleCnt="0"/>
      <dgm:spPr/>
    </dgm:pt>
    <dgm:pt modelId="{65625129-4E0B-4030-8408-5EF6B81C9BD2}" type="pres">
      <dgm:prSet presAssocID="{A4B665A3-793A-4C54-9580-9B7EAAC75A51}" presName="level" presStyleLbl="node1" presStyleIdx="0" presStyleCnt="7" custScaleY="40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42865-B2E7-4419-A1CB-DA1030E1C350}" type="pres">
      <dgm:prSet presAssocID="{A4B665A3-793A-4C54-9580-9B7EAAC75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510A4-83CC-4A22-8B7B-EEC8BA45DBE4}" type="pres">
      <dgm:prSet presAssocID="{22367703-5DA6-44C7-8B79-8E7C9FB95484}" presName="Name8" presStyleCnt="0"/>
      <dgm:spPr/>
    </dgm:pt>
    <dgm:pt modelId="{C0CA1AD2-264F-42A5-8881-F83ED7837D4A}" type="pres">
      <dgm:prSet presAssocID="{22367703-5DA6-44C7-8B79-8E7C9FB95484}" presName="level" presStyleLbl="node1" presStyleIdx="1" presStyleCnt="7" custScaleY="34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45B9-8792-468C-82DE-FD5D01151196}" type="pres">
      <dgm:prSet presAssocID="{22367703-5DA6-44C7-8B79-8E7C9FB954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C8E7-F53B-4B07-B92B-3992F71D119B}" type="pres">
      <dgm:prSet presAssocID="{B7B6BDFA-E02F-437B-9E7D-5B0E48FBDBC4}" presName="Name8" presStyleCnt="0"/>
      <dgm:spPr/>
    </dgm:pt>
    <dgm:pt modelId="{C39E82C1-5637-4F07-9617-4F419CC0DACE}" type="pres">
      <dgm:prSet presAssocID="{B7B6BDFA-E02F-437B-9E7D-5B0E48FBDBC4}" presName="level" presStyleLbl="node1" presStyleIdx="2" presStyleCnt="7" custScaleY="30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B6D9D-79CA-41E6-B07B-4098499974B5}" type="pres">
      <dgm:prSet presAssocID="{B7B6BDFA-E02F-437B-9E7D-5B0E48FBDB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82020-F670-4A27-A1F5-0CE71089CC44}" type="pres">
      <dgm:prSet presAssocID="{3EFBF5DB-663A-4C13-A19B-D2DC8704629A}" presName="Name8" presStyleCnt="0"/>
      <dgm:spPr/>
    </dgm:pt>
    <dgm:pt modelId="{43952350-3429-4D06-AE8D-1FADD5A37045}" type="pres">
      <dgm:prSet presAssocID="{3EFBF5DB-663A-4C13-A19B-D2DC8704629A}" presName="level" presStyleLbl="node1" presStyleIdx="3" presStyleCnt="7" custScaleX="101020" custScaleY="50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6A066-4E07-4C69-A894-6DD9072C2D43}" type="pres">
      <dgm:prSet presAssocID="{3EFBF5DB-663A-4C13-A19B-D2DC870462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DF72-F853-4C7A-A046-B8AB559B9C6C}" type="pres">
      <dgm:prSet presAssocID="{E7A08BA2-2CFA-4B1F-9C28-1D43B86BB49A}" presName="Name8" presStyleCnt="0"/>
      <dgm:spPr/>
    </dgm:pt>
    <dgm:pt modelId="{11F67B44-F9DA-4A9B-8C5D-5F8F7A675085}" type="pres">
      <dgm:prSet presAssocID="{E7A08BA2-2CFA-4B1F-9C28-1D43B86BB49A}" presName="level" presStyleLbl="node1" presStyleIdx="4" presStyleCnt="7" custScaleX="100883" custScaleY="44454" custLinFactNeighborX="-243" custLinFactNeighborY="1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A6D84-69E2-4F3B-AE4C-B7FC12164CFF}" type="pres">
      <dgm:prSet presAssocID="{E7A08BA2-2CFA-4B1F-9C28-1D43B86BB4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770DD-5018-4FE9-8FD9-64A23A71B15D}" type="pres">
      <dgm:prSet presAssocID="{CE1CD4E7-3050-4960-A433-B28E9AF7DEAF}" presName="Name8" presStyleCnt="0"/>
      <dgm:spPr/>
    </dgm:pt>
    <dgm:pt modelId="{F1295457-C8C1-4145-AA26-B5424046B3C0}" type="pres">
      <dgm:prSet presAssocID="{CE1CD4E7-3050-4960-A433-B28E9AF7DEAF}" presName="level" presStyleLbl="node1" presStyleIdx="5" presStyleCnt="7" custScaleX="104082" custScaleY="48463" custLinFactNeighborX="44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9A600-9582-4169-AA2B-A5A34E2D12EE}" type="pres">
      <dgm:prSet presAssocID="{CE1CD4E7-3050-4960-A433-B28E9AF7DE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72F3-D82C-46F7-A509-915947335896}" type="pres">
      <dgm:prSet presAssocID="{13871E93-44AD-4CBB-B3CE-A890E2562622}" presName="Name8" presStyleCnt="0"/>
      <dgm:spPr/>
    </dgm:pt>
    <dgm:pt modelId="{8C50D706-8CF5-44A9-88D4-5B25ADD6E11E}" type="pres">
      <dgm:prSet presAssocID="{13871E93-44AD-4CBB-B3CE-A890E2562622}" presName="level" presStyleLbl="node1" presStyleIdx="6" presStyleCnt="7" custScaleX="139684" custScaleY="59615" custLinFactNeighborY="1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3670E-6000-4BCF-9D5B-8581BD12CC02}" type="pres">
      <dgm:prSet presAssocID="{13871E93-44AD-4CBB-B3CE-A890E25626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59102-029E-46FB-B12E-BA93905A5236}" type="presOf" srcId="{13871E93-44AD-4CBB-B3CE-A890E2562622}" destId="{07D3670E-6000-4BCF-9D5B-8581BD12CC02}" srcOrd="1" destOrd="0" presId="urn:microsoft.com/office/officeart/2005/8/layout/pyramid3"/>
    <dgm:cxn modelId="{D771355A-CE2D-4AEA-A8EA-B4CCB1372190}" type="presOf" srcId="{E7A08BA2-2CFA-4B1F-9C28-1D43B86BB49A}" destId="{11F67B44-F9DA-4A9B-8C5D-5F8F7A675085}" srcOrd="0" destOrd="0" presId="urn:microsoft.com/office/officeart/2005/8/layout/pyramid3"/>
    <dgm:cxn modelId="{AD323BD0-570A-4570-A1D0-3668D1C107F9}" type="presOf" srcId="{22367703-5DA6-44C7-8B79-8E7C9FB95484}" destId="{494545B9-8792-468C-82DE-FD5D01151196}" srcOrd="1" destOrd="0" presId="urn:microsoft.com/office/officeart/2005/8/layout/pyramid3"/>
    <dgm:cxn modelId="{4CA1F90C-C48F-4AC0-A9B4-EAA689D88289}" type="presOf" srcId="{3EFBF5DB-663A-4C13-A19B-D2DC8704629A}" destId="{43952350-3429-4D06-AE8D-1FADD5A37045}" srcOrd="0" destOrd="0" presId="urn:microsoft.com/office/officeart/2005/8/layout/pyramid3"/>
    <dgm:cxn modelId="{90EDD992-810D-4C7D-A796-CE8DBD5FA538}" type="presOf" srcId="{B7B6BDFA-E02F-437B-9E7D-5B0E48FBDBC4}" destId="{C39E82C1-5637-4F07-9617-4F419CC0DACE}" srcOrd="0" destOrd="0" presId="urn:microsoft.com/office/officeart/2005/8/layout/pyramid3"/>
    <dgm:cxn modelId="{A06B49FF-DDD5-42B2-A1C1-05F57A223AB6}" type="presOf" srcId="{3EFBF5DB-663A-4C13-A19B-D2DC8704629A}" destId="{F406A066-4E07-4C69-A894-6DD9072C2D43}" srcOrd="1" destOrd="0" presId="urn:microsoft.com/office/officeart/2005/8/layout/pyramid3"/>
    <dgm:cxn modelId="{315EBED8-D2F5-478D-84BB-99A90F2B0559}" type="presOf" srcId="{22367703-5DA6-44C7-8B79-8E7C9FB95484}" destId="{C0CA1AD2-264F-42A5-8881-F83ED7837D4A}" srcOrd="0" destOrd="0" presId="urn:microsoft.com/office/officeart/2005/8/layout/pyramid3"/>
    <dgm:cxn modelId="{C27210B4-6CD1-41AD-BECD-60B14D7DDD84}" type="presOf" srcId="{E7A08BA2-2CFA-4B1F-9C28-1D43B86BB49A}" destId="{00CA6D84-69E2-4F3B-AE4C-B7FC12164CFF}" srcOrd="1" destOrd="0" presId="urn:microsoft.com/office/officeart/2005/8/layout/pyramid3"/>
    <dgm:cxn modelId="{917090C3-E5D3-4336-ADE7-48671854D40B}" srcId="{B4820C30-897E-4A63-9432-3D01ABA19BE2}" destId="{13871E93-44AD-4CBB-B3CE-A890E2562622}" srcOrd="6" destOrd="0" parTransId="{B7454B7B-30F9-434D-9D91-6525DEB7C142}" sibTransId="{1EB46642-6B7A-4DB9-829B-40A8FABFFA26}"/>
    <dgm:cxn modelId="{BDE592C4-817E-4C49-9C09-2A414A890301}" type="presOf" srcId="{A4B665A3-793A-4C54-9580-9B7EAAC75A51}" destId="{AA342865-B2E7-4419-A1CB-DA1030E1C350}" srcOrd="1" destOrd="0" presId="urn:microsoft.com/office/officeart/2005/8/layout/pyramid3"/>
    <dgm:cxn modelId="{74352235-7D77-4772-B38D-EDF227C46882}" type="presOf" srcId="{13871E93-44AD-4CBB-B3CE-A890E2562622}" destId="{8C50D706-8CF5-44A9-88D4-5B25ADD6E11E}" srcOrd="0" destOrd="0" presId="urn:microsoft.com/office/officeart/2005/8/layout/pyramid3"/>
    <dgm:cxn modelId="{28FACE41-08C4-4092-9D9A-90234BDC59AE}" srcId="{B4820C30-897E-4A63-9432-3D01ABA19BE2}" destId="{B7B6BDFA-E02F-437B-9E7D-5B0E48FBDBC4}" srcOrd="2" destOrd="0" parTransId="{B4A5E481-C07B-4BBA-8C91-3F1C02F2154C}" sibTransId="{A76EBD3E-BED4-447C-AF6F-7749471CDBB4}"/>
    <dgm:cxn modelId="{A5B83588-2A32-43B6-A44F-E57AD4CE5609}" srcId="{B4820C30-897E-4A63-9432-3D01ABA19BE2}" destId="{E7A08BA2-2CFA-4B1F-9C28-1D43B86BB49A}" srcOrd="4" destOrd="0" parTransId="{0383A6C0-A28D-41DB-A913-27CC51B4EDDF}" sibTransId="{F1D8FCB3-32DF-4F19-882A-870D676ED558}"/>
    <dgm:cxn modelId="{C5546628-FA15-41FB-B971-77A87CD86DEC}" type="presOf" srcId="{A4B665A3-793A-4C54-9580-9B7EAAC75A51}" destId="{65625129-4E0B-4030-8408-5EF6B81C9BD2}" srcOrd="0" destOrd="0" presId="urn:microsoft.com/office/officeart/2005/8/layout/pyramid3"/>
    <dgm:cxn modelId="{5082ECA6-42FE-4E5B-8FED-664CD4C16B21}" type="presOf" srcId="{B4820C30-897E-4A63-9432-3D01ABA19BE2}" destId="{19EE602C-0DCF-4FB4-A31E-209CBFC91219}" srcOrd="0" destOrd="0" presId="urn:microsoft.com/office/officeart/2005/8/layout/pyramid3"/>
    <dgm:cxn modelId="{15F81950-FD9F-4600-BCAB-38993AC47218}" srcId="{B4820C30-897E-4A63-9432-3D01ABA19BE2}" destId="{3EFBF5DB-663A-4C13-A19B-D2DC8704629A}" srcOrd="3" destOrd="0" parTransId="{E2CC20FC-F1DE-413F-AC5D-2E3AE9542D73}" sibTransId="{D1AD3B28-2069-49AC-A643-77190F02D501}"/>
    <dgm:cxn modelId="{D4EE307D-82AD-4FD6-9A32-FEAF88BF5060}" srcId="{B4820C30-897E-4A63-9432-3D01ABA19BE2}" destId="{22367703-5DA6-44C7-8B79-8E7C9FB95484}" srcOrd="1" destOrd="0" parTransId="{D8C260A9-E05E-4546-A5A8-C330384B0734}" sibTransId="{063EF151-FFC8-49C8-A6D5-C26FF537C6FC}"/>
    <dgm:cxn modelId="{8D4EBD8A-4D01-402E-8BD2-1AF8D1FF02FF}" type="presOf" srcId="{CE1CD4E7-3050-4960-A433-B28E9AF7DEAF}" destId="{F1295457-C8C1-4145-AA26-B5424046B3C0}" srcOrd="0" destOrd="0" presId="urn:microsoft.com/office/officeart/2005/8/layout/pyramid3"/>
    <dgm:cxn modelId="{8F6512BD-B9CD-42B6-82B3-F2E2B90AE065}" srcId="{B4820C30-897E-4A63-9432-3D01ABA19BE2}" destId="{CE1CD4E7-3050-4960-A433-B28E9AF7DEAF}" srcOrd="5" destOrd="0" parTransId="{0461F72C-5499-4150-B0B1-E5422CA9A10E}" sibTransId="{FA16F764-1712-4155-B6EB-551E0C475F2C}"/>
    <dgm:cxn modelId="{BB3B3A12-5F61-4319-B46C-7C4A95CFD409}" srcId="{B4820C30-897E-4A63-9432-3D01ABA19BE2}" destId="{A4B665A3-793A-4C54-9580-9B7EAAC75A51}" srcOrd="0" destOrd="0" parTransId="{E17EE94F-8341-4870-ADC0-26A247A04CB9}" sibTransId="{9FC461AD-2BC7-46A4-A14B-2354854889F2}"/>
    <dgm:cxn modelId="{FDB27F00-E151-449E-AF66-D08AE488FC07}" type="presOf" srcId="{CE1CD4E7-3050-4960-A433-B28E9AF7DEAF}" destId="{8B79A600-9582-4169-AA2B-A5A34E2D12EE}" srcOrd="1" destOrd="0" presId="urn:microsoft.com/office/officeart/2005/8/layout/pyramid3"/>
    <dgm:cxn modelId="{C98B6B05-729F-46ED-BF16-4006CE6EC16E}" type="presOf" srcId="{B7B6BDFA-E02F-437B-9E7D-5B0E48FBDBC4}" destId="{FF9B6D9D-79CA-41E6-B07B-4098499974B5}" srcOrd="1" destOrd="0" presId="urn:microsoft.com/office/officeart/2005/8/layout/pyramid3"/>
    <dgm:cxn modelId="{BE580FB7-1EC8-4BF9-976C-AB2F6A181A1A}" type="presParOf" srcId="{19EE602C-0DCF-4FB4-A31E-209CBFC91219}" destId="{4FD0526A-26C2-489C-8FFF-2051A9B37BDE}" srcOrd="0" destOrd="0" presId="urn:microsoft.com/office/officeart/2005/8/layout/pyramid3"/>
    <dgm:cxn modelId="{4CDB1661-9BF4-4FE0-B596-9FC2B934A3D1}" type="presParOf" srcId="{4FD0526A-26C2-489C-8FFF-2051A9B37BDE}" destId="{65625129-4E0B-4030-8408-5EF6B81C9BD2}" srcOrd="0" destOrd="0" presId="urn:microsoft.com/office/officeart/2005/8/layout/pyramid3"/>
    <dgm:cxn modelId="{7D6BFF25-9275-4836-AA69-AAC508D4912D}" type="presParOf" srcId="{4FD0526A-26C2-489C-8FFF-2051A9B37BDE}" destId="{AA342865-B2E7-4419-A1CB-DA1030E1C350}" srcOrd="1" destOrd="0" presId="urn:microsoft.com/office/officeart/2005/8/layout/pyramid3"/>
    <dgm:cxn modelId="{1397248C-FFA6-4057-98D6-16CBD56A9267}" type="presParOf" srcId="{19EE602C-0DCF-4FB4-A31E-209CBFC91219}" destId="{3E9510A4-83CC-4A22-8B7B-EEC8BA45DBE4}" srcOrd="1" destOrd="0" presId="urn:microsoft.com/office/officeart/2005/8/layout/pyramid3"/>
    <dgm:cxn modelId="{007BB366-B9D9-40DB-B30C-DBBF65CE5FD6}" type="presParOf" srcId="{3E9510A4-83CC-4A22-8B7B-EEC8BA45DBE4}" destId="{C0CA1AD2-264F-42A5-8881-F83ED7837D4A}" srcOrd="0" destOrd="0" presId="urn:microsoft.com/office/officeart/2005/8/layout/pyramid3"/>
    <dgm:cxn modelId="{498F47E3-C2D6-4812-A337-A6C5FE3865BD}" type="presParOf" srcId="{3E9510A4-83CC-4A22-8B7B-EEC8BA45DBE4}" destId="{494545B9-8792-468C-82DE-FD5D01151196}" srcOrd="1" destOrd="0" presId="urn:microsoft.com/office/officeart/2005/8/layout/pyramid3"/>
    <dgm:cxn modelId="{2E177FDD-DD63-4C80-9626-638B64E478A6}" type="presParOf" srcId="{19EE602C-0DCF-4FB4-A31E-209CBFC91219}" destId="{4758C8E7-F53B-4B07-B92B-3992F71D119B}" srcOrd="2" destOrd="0" presId="urn:microsoft.com/office/officeart/2005/8/layout/pyramid3"/>
    <dgm:cxn modelId="{E2550E5F-DEC0-48FB-A522-C40D60CBE1EC}" type="presParOf" srcId="{4758C8E7-F53B-4B07-B92B-3992F71D119B}" destId="{C39E82C1-5637-4F07-9617-4F419CC0DACE}" srcOrd="0" destOrd="0" presId="urn:microsoft.com/office/officeart/2005/8/layout/pyramid3"/>
    <dgm:cxn modelId="{F491780D-DC0B-43CD-8575-7D60773C971E}" type="presParOf" srcId="{4758C8E7-F53B-4B07-B92B-3992F71D119B}" destId="{FF9B6D9D-79CA-41E6-B07B-4098499974B5}" srcOrd="1" destOrd="0" presId="urn:microsoft.com/office/officeart/2005/8/layout/pyramid3"/>
    <dgm:cxn modelId="{EF512486-4940-46EF-88BC-C87EED719BC6}" type="presParOf" srcId="{19EE602C-0DCF-4FB4-A31E-209CBFC91219}" destId="{A2E82020-F670-4A27-A1F5-0CE71089CC44}" srcOrd="3" destOrd="0" presId="urn:microsoft.com/office/officeart/2005/8/layout/pyramid3"/>
    <dgm:cxn modelId="{9C220A39-6D0A-4611-8371-25D268E52D56}" type="presParOf" srcId="{A2E82020-F670-4A27-A1F5-0CE71089CC44}" destId="{43952350-3429-4D06-AE8D-1FADD5A37045}" srcOrd="0" destOrd="0" presId="urn:microsoft.com/office/officeart/2005/8/layout/pyramid3"/>
    <dgm:cxn modelId="{7EF3DFEE-D504-45FA-BC03-08C6661D0353}" type="presParOf" srcId="{A2E82020-F670-4A27-A1F5-0CE71089CC44}" destId="{F406A066-4E07-4C69-A894-6DD9072C2D43}" srcOrd="1" destOrd="0" presId="urn:microsoft.com/office/officeart/2005/8/layout/pyramid3"/>
    <dgm:cxn modelId="{8DDED82B-2789-4064-AF64-1EDAF3FB4E72}" type="presParOf" srcId="{19EE602C-0DCF-4FB4-A31E-209CBFC91219}" destId="{1FDEDF72-F853-4C7A-A046-B8AB559B9C6C}" srcOrd="4" destOrd="0" presId="urn:microsoft.com/office/officeart/2005/8/layout/pyramid3"/>
    <dgm:cxn modelId="{D2CD2FFB-9820-42E1-8CD9-09D7E60B1291}" type="presParOf" srcId="{1FDEDF72-F853-4C7A-A046-B8AB559B9C6C}" destId="{11F67B44-F9DA-4A9B-8C5D-5F8F7A675085}" srcOrd="0" destOrd="0" presId="urn:microsoft.com/office/officeart/2005/8/layout/pyramid3"/>
    <dgm:cxn modelId="{3F0EB6C3-FB3D-480D-BB73-29EE135262AB}" type="presParOf" srcId="{1FDEDF72-F853-4C7A-A046-B8AB559B9C6C}" destId="{00CA6D84-69E2-4F3B-AE4C-B7FC12164CFF}" srcOrd="1" destOrd="0" presId="urn:microsoft.com/office/officeart/2005/8/layout/pyramid3"/>
    <dgm:cxn modelId="{6E092BB0-50D6-4E33-8DFD-BB0BC7822825}" type="presParOf" srcId="{19EE602C-0DCF-4FB4-A31E-209CBFC91219}" destId="{877770DD-5018-4FE9-8FD9-64A23A71B15D}" srcOrd="5" destOrd="0" presId="urn:microsoft.com/office/officeart/2005/8/layout/pyramid3"/>
    <dgm:cxn modelId="{6C8D6D93-885E-49CB-A529-321F22D5321B}" type="presParOf" srcId="{877770DD-5018-4FE9-8FD9-64A23A71B15D}" destId="{F1295457-C8C1-4145-AA26-B5424046B3C0}" srcOrd="0" destOrd="0" presId="urn:microsoft.com/office/officeart/2005/8/layout/pyramid3"/>
    <dgm:cxn modelId="{52771A8B-9D9B-423A-BDB2-136E72D77361}" type="presParOf" srcId="{877770DD-5018-4FE9-8FD9-64A23A71B15D}" destId="{8B79A600-9582-4169-AA2B-A5A34E2D12EE}" srcOrd="1" destOrd="0" presId="urn:microsoft.com/office/officeart/2005/8/layout/pyramid3"/>
    <dgm:cxn modelId="{7182D66D-1DFB-44F7-81BA-10BE3FDF111B}" type="presParOf" srcId="{19EE602C-0DCF-4FB4-A31E-209CBFC91219}" destId="{1ADE72F3-D82C-46F7-A509-915947335896}" srcOrd="6" destOrd="0" presId="urn:microsoft.com/office/officeart/2005/8/layout/pyramid3"/>
    <dgm:cxn modelId="{2B30525C-5D81-4B97-A111-630581F8AB19}" type="presParOf" srcId="{1ADE72F3-D82C-46F7-A509-915947335896}" destId="{8C50D706-8CF5-44A9-88D4-5B25ADD6E11E}" srcOrd="0" destOrd="0" presId="urn:microsoft.com/office/officeart/2005/8/layout/pyramid3"/>
    <dgm:cxn modelId="{5DA752F1-5646-4985-AEE0-1BE53B25451D}" type="presParOf" srcId="{1ADE72F3-D82C-46F7-A509-915947335896}" destId="{07D3670E-6000-4BCF-9D5B-8581BD12CC0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A1718-D8BE-4DBE-B66A-33E6B7DD3104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FA8D9-4AEC-496C-947D-54ED2A0748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endParaRPr lang="ru-RU" sz="2100" b="1" dirty="0">
            <a:solidFill>
              <a:srgbClr val="FFFF00"/>
            </a:solidFill>
          </a:endParaRPr>
        </a:p>
      </dgm:t>
    </dgm:pt>
    <dgm:pt modelId="{CCD34C5D-2125-4DC1-A802-154B9054C7B8}" type="parTrans" cxnId="{4D6AB823-0026-40CA-875D-2D6DE9592F88}">
      <dgm:prSet/>
      <dgm:spPr/>
      <dgm:t>
        <a:bodyPr/>
        <a:lstStyle/>
        <a:p>
          <a:endParaRPr lang="ru-RU"/>
        </a:p>
      </dgm:t>
    </dgm:pt>
    <dgm:pt modelId="{7D6B046F-DEBF-4DF0-833A-CBF8E65587E3}" type="sibTrans" cxnId="{4D6AB823-0026-40CA-875D-2D6DE9592F88}">
      <dgm:prSet/>
      <dgm:spPr/>
      <dgm:t>
        <a:bodyPr/>
        <a:lstStyle/>
        <a:p>
          <a:endParaRPr lang="ru-RU"/>
        </a:p>
      </dgm:t>
    </dgm:pt>
    <dgm:pt modelId="{5674BF0A-2C74-4158-AD6E-92459097306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dirty="0"/>
        </a:p>
      </dgm:t>
    </dgm:pt>
    <dgm:pt modelId="{5DD1992A-43A6-4F33-A01B-95B6D052D10A}" type="parTrans" cxnId="{9D6CD269-7AEA-44E2-9E68-96007B210D68}">
      <dgm:prSet/>
      <dgm:spPr/>
      <dgm:t>
        <a:bodyPr/>
        <a:lstStyle/>
        <a:p>
          <a:endParaRPr lang="ru-RU"/>
        </a:p>
      </dgm:t>
    </dgm:pt>
    <dgm:pt modelId="{8664BA28-92A1-4E87-A38A-830E8F7AF794}" type="sibTrans" cxnId="{9D6CD269-7AEA-44E2-9E68-96007B210D68}">
      <dgm:prSet/>
      <dgm:spPr/>
      <dgm:t>
        <a:bodyPr/>
        <a:lstStyle/>
        <a:p>
          <a:endParaRPr lang="ru-RU"/>
        </a:p>
      </dgm:t>
    </dgm:pt>
    <dgm:pt modelId="{3465C00A-2A35-491E-BDEE-DD67EA7EB80C}">
      <dgm:prSet phldrT="[Текст]" custT="1"/>
      <dgm:spPr/>
      <dgm:t>
        <a:bodyPr/>
        <a:lstStyle/>
        <a:p>
          <a:r>
            <a:rPr lang="ru-RU" sz="2000" b="1" dirty="0" smtClean="0"/>
            <a:t>Исполнено за 1 полугодие  98,2тыс.руб.</a:t>
          </a:r>
          <a:endParaRPr lang="ru-RU" sz="2000" b="1" dirty="0"/>
        </a:p>
      </dgm:t>
    </dgm:pt>
    <dgm:pt modelId="{A63350F5-C4AA-4604-99EA-F91CFE4C25FC}" type="parTrans" cxnId="{3E499F8C-C57B-448F-87AA-384E74240161}">
      <dgm:prSet/>
      <dgm:spPr/>
      <dgm:t>
        <a:bodyPr/>
        <a:lstStyle/>
        <a:p>
          <a:endParaRPr lang="ru-RU"/>
        </a:p>
      </dgm:t>
    </dgm:pt>
    <dgm:pt modelId="{7D0B5075-F380-4DC8-A32F-37EC3F68C523}" type="sibTrans" cxnId="{3E499F8C-C57B-448F-87AA-384E74240161}">
      <dgm:prSet/>
      <dgm:spPr/>
      <dgm:t>
        <a:bodyPr/>
        <a:lstStyle/>
        <a:p>
          <a:endParaRPr lang="ru-RU"/>
        </a:p>
      </dgm:t>
    </dgm:pt>
    <dgm:pt modelId="{38AE3FE5-F983-4206-B8B7-EE9D324D9F67}">
      <dgm:prSet phldrT="[Текст]" custT="1"/>
      <dgm:spPr/>
      <dgm:t>
        <a:bodyPr/>
        <a:lstStyle/>
        <a:p>
          <a:r>
            <a:rPr lang="ru-RU" sz="2000" b="1" dirty="0" smtClean="0"/>
            <a:t>% исполнения – 65,5</a:t>
          </a:r>
          <a:endParaRPr lang="ru-RU" sz="2000" b="1" dirty="0"/>
        </a:p>
      </dgm:t>
    </dgm:pt>
    <dgm:pt modelId="{76C0ADD8-26E7-455A-9475-875F0DA38C93}" type="parTrans" cxnId="{6D18FB6C-FC59-47C9-A115-B5FA4E205492}">
      <dgm:prSet/>
      <dgm:spPr/>
      <dgm:t>
        <a:bodyPr/>
        <a:lstStyle/>
        <a:p>
          <a:endParaRPr lang="ru-RU"/>
        </a:p>
      </dgm:t>
    </dgm:pt>
    <dgm:pt modelId="{2A1CB69A-4D1A-4B3B-ABAB-829FFB290438}" type="sibTrans" cxnId="{6D18FB6C-FC59-47C9-A115-B5FA4E205492}">
      <dgm:prSet/>
      <dgm:spPr/>
      <dgm:t>
        <a:bodyPr/>
        <a:lstStyle/>
        <a:p>
          <a:endParaRPr lang="ru-RU"/>
        </a:p>
      </dgm:t>
    </dgm:pt>
    <dgm:pt modelId="{4B8B1FD7-09FC-43F2-A466-B6991419E3C5}" type="pres">
      <dgm:prSet presAssocID="{3D2A1718-D8BE-4DBE-B66A-33E6B7DD31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5CEFA-4E12-4ECD-9AD9-51213F11F024}" type="pres">
      <dgm:prSet presAssocID="{857FA8D9-4AEC-496C-947D-54ED2A074804}" presName="comp" presStyleCnt="0"/>
      <dgm:spPr/>
    </dgm:pt>
    <dgm:pt modelId="{F6BC90FF-5F70-4989-99B0-C5F746B47DD1}" type="pres">
      <dgm:prSet presAssocID="{857FA8D9-4AEC-496C-947D-54ED2A074804}" presName="box" presStyleLbl="node1" presStyleIdx="0" presStyleCnt="1" custLinFactNeighborX="-943" custLinFactNeighborY="345"/>
      <dgm:spPr/>
      <dgm:t>
        <a:bodyPr/>
        <a:lstStyle/>
        <a:p>
          <a:endParaRPr lang="ru-RU"/>
        </a:p>
      </dgm:t>
    </dgm:pt>
    <dgm:pt modelId="{D6A5B155-C07A-4FE1-B5A1-CF4FD87CCE5D}" type="pres">
      <dgm:prSet presAssocID="{857FA8D9-4AEC-496C-947D-54ED2A074804}" presName="img" presStyleLbl="fgImgPlace1" presStyleIdx="0" presStyleCnt="1" custScaleX="90932" custScaleY="83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DF9C23-D14A-432E-A79D-DDB981989C84}" type="pres">
      <dgm:prSet presAssocID="{857FA8D9-4AEC-496C-947D-54ED2A07480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28EDE-96FF-42A2-B52E-20F80AECA9BF}" type="presOf" srcId="{38AE3FE5-F983-4206-B8B7-EE9D324D9F67}" destId="{F6BC90FF-5F70-4989-99B0-C5F746B47DD1}" srcOrd="0" destOrd="3" presId="urn:microsoft.com/office/officeart/2005/8/layout/vList4#5"/>
    <dgm:cxn modelId="{3E499F8C-C57B-448F-87AA-384E74240161}" srcId="{857FA8D9-4AEC-496C-947D-54ED2A074804}" destId="{3465C00A-2A35-491E-BDEE-DD67EA7EB80C}" srcOrd="1" destOrd="0" parTransId="{A63350F5-C4AA-4604-99EA-F91CFE4C25FC}" sibTransId="{7D0B5075-F380-4DC8-A32F-37EC3F68C523}"/>
    <dgm:cxn modelId="{495A04CC-1CB7-4AC6-916F-AD98D627E2F1}" type="presOf" srcId="{38AE3FE5-F983-4206-B8B7-EE9D324D9F67}" destId="{F9DF9C23-D14A-432E-A79D-DDB981989C84}" srcOrd="1" destOrd="3" presId="urn:microsoft.com/office/officeart/2005/8/layout/vList4#5"/>
    <dgm:cxn modelId="{4D6AB823-0026-40CA-875D-2D6DE9592F88}" srcId="{3D2A1718-D8BE-4DBE-B66A-33E6B7DD3104}" destId="{857FA8D9-4AEC-496C-947D-54ED2A074804}" srcOrd="0" destOrd="0" parTransId="{CCD34C5D-2125-4DC1-A802-154B9054C7B8}" sibTransId="{7D6B046F-DEBF-4DF0-833A-CBF8E65587E3}"/>
    <dgm:cxn modelId="{30B2DD6C-F8E3-498A-A813-5ABB3CF3879D}" type="presOf" srcId="{3465C00A-2A35-491E-BDEE-DD67EA7EB80C}" destId="{F9DF9C23-D14A-432E-A79D-DDB981989C84}" srcOrd="1" destOrd="2" presId="urn:microsoft.com/office/officeart/2005/8/layout/vList4#5"/>
    <dgm:cxn modelId="{9D6CD269-7AEA-44E2-9E68-96007B210D68}" srcId="{857FA8D9-4AEC-496C-947D-54ED2A074804}" destId="{5674BF0A-2C74-4158-AD6E-924590973063}" srcOrd="0" destOrd="0" parTransId="{5DD1992A-43A6-4F33-A01B-95B6D052D10A}" sibTransId="{8664BA28-92A1-4E87-A38A-830E8F7AF794}"/>
    <dgm:cxn modelId="{662DBD80-0C26-44F1-8732-63B1F94AC075}" type="presOf" srcId="{857FA8D9-4AEC-496C-947D-54ED2A074804}" destId="{F9DF9C23-D14A-432E-A79D-DDB981989C84}" srcOrd="1" destOrd="0" presId="urn:microsoft.com/office/officeart/2005/8/layout/vList4#5"/>
    <dgm:cxn modelId="{3F13DAF9-A45A-4425-A6A0-0640E9E6A7E9}" type="presOf" srcId="{5674BF0A-2C74-4158-AD6E-924590973063}" destId="{F6BC90FF-5F70-4989-99B0-C5F746B47DD1}" srcOrd="0" destOrd="1" presId="urn:microsoft.com/office/officeart/2005/8/layout/vList4#5"/>
    <dgm:cxn modelId="{6D18FB6C-FC59-47C9-A115-B5FA4E205492}" srcId="{857FA8D9-4AEC-496C-947D-54ED2A074804}" destId="{38AE3FE5-F983-4206-B8B7-EE9D324D9F67}" srcOrd="2" destOrd="0" parTransId="{76C0ADD8-26E7-455A-9475-875F0DA38C93}" sibTransId="{2A1CB69A-4D1A-4B3B-ABAB-829FFB290438}"/>
    <dgm:cxn modelId="{D1F1C0D2-1B5F-4B54-80DA-8E4799A39E8D}" type="presOf" srcId="{857FA8D9-4AEC-496C-947D-54ED2A074804}" destId="{F6BC90FF-5F70-4989-99B0-C5F746B47DD1}" srcOrd="0" destOrd="0" presId="urn:microsoft.com/office/officeart/2005/8/layout/vList4#5"/>
    <dgm:cxn modelId="{810D48E5-BC67-4444-ADAF-84EBB1839B5B}" type="presOf" srcId="{3465C00A-2A35-491E-BDEE-DD67EA7EB80C}" destId="{F6BC90FF-5F70-4989-99B0-C5F746B47DD1}" srcOrd="0" destOrd="2" presId="urn:microsoft.com/office/officeart/2005/8/layout/vList4#5"/>
    <dgm:cxn modelId="{D174F7E5-80A1-4561-95DB-24AD6CA821B4}" type="presOf" srcId="{3D2A1718-D8BE-4DBE-B66A-33E6B7DD3104}" destId="{4B8B1FD7-09FC-43F2-A466-B6991419E3C5}" srcOrd="0" destOrd="0" presId="urn:microsoft.com/office/officeart/2005/8/layout/vList4#5"/>
    <dgm:cxn modelId="{B6108FC1-D2EE-42BF-BDDF-CA89A58D7542}" type="presOf" srcId="{5674BF0A-2C74-4158-AD6E-924590973063}" destId="{F9DF9C23-D14A-432E-A79D-DDB981989C84}" srcOrd="1" destOrd="1" presId="urn:microsoft.com/office/officeart/2005/8/layout/vList4#5"/>
    <dgm:cxn modelId="{D1DCC298-1C34-4EAE-B129-C8120F61054F}" type="presParOf" srcId="{4B8B1FD7-09FC-43F2-A466-B6991419E3C5}" destId="{C545CEFA-4E12-4ECD-9AD9-51213F11F024}" srcOrd="0" destOrd="0" presId="urn:microsoft.com/office/officeart/2005/8/layout/vList4#5"/>
    <dgm:cxn modelId="{3157BBB9-5104-4E38-A9BC-89930B6D297D}" type="presParOf" srcId="{C545CEFA-4E12-4ECD-9AD9-51213F11F024}" destId="{F6BC90FF-5F70-4989-99B0-C5F746B47DD1}" srcOrd="0" destOrd="0" presId="urn:microsoft.com/office/officeart/2005/8/layout/vList4#5"/>
    <dgm:cxn modelId="{E48B50CF-DEE3-47B1-9482-4A7F5A9BA051}" type="presParOf" srcId="{C545CEFA-4E12-4ECD-9AD9-51213F11F024}" destId="{D6A5B155-C07A-4FE1-B5A1-CF4FD87CCE5D}" srcOrd="1" destOrd="0" presId="urn:microsoft.com/office/officeart/2005/8/layout/vList4#5"/>
    <dgm:cxn modelId="{FDBA687B-1110-4C81-995D-CAFACF30D580}" type="presParOf" srcId="{C545CEFA-4E12-4ECD-9AD9-51213F11F024}" destId="{F9DF9C23-D14A-432E-A79D-DDB981989C84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Исполнение за 1 полугодие</a:t>
          </a:r>
          <a:endParaRPr lang="ru-RU" sz="20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7860F089-C886-4929-8692-AB7DED4717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296 111,8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CE11A8A-4956-4ECA-A9C6-60F9BB83AC12}" type="parTrans" cxnId="{41B39369-5421-48F6-B4C6-84925B879B75}">
      <dgm:prSet/>
      <dgm:spPr/>
      <dgm:t>
        <a:bodyPr/>
        <a:lstStyle/>
        <a:p>
          <a:endParaRPr lang="ru-RU"/>
        </a:p>
      </dgm:t>
    </dgm:pt>
    <dgm:pt modelId="{74B7A7B1-AD74-44CC-9903-AEB447D1AFEE}" type="sibTrans" cxnId="{41B39369-5421-48F6-B4C6-84925B879B75}">
      <dgm:prSet/>
      <dgm:spPr/>
      <dgm:t>
        <a:bodyPr/>
        <a:lstStyle/>
        <a:p>
          <a:endParaRPr lang="ru-RU"/>
        </a:p>
      </dgm:t>
    </dgm:pt>
    <dgm:pt modelId="{CBA9DAB8-678C-42E7-A1CA-EF26A3580058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50 514,5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41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655,3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A49F8E6-2CEC-4FC9-81C7-BE583CEEFEA5}" type="parTrans" cxnId="{181A7B1D-5C81-4ADA-98A4-DE74FF464734}">
      <dgm:prSet/>
      <dgm:spPr/>
      <dgm:t>
        <a:bodyPr/>
        <a:lstStyle/>
        <a:p>
          <a:endParaRPr lang="ru-RU"/>
        </a:p>
      </dgm:t>
    </dgm:pt>
    <dgm:pt modelId="{B1A209CD-DCAB-48F0-A292-AAC100B3839A}" type="sibTrans" cxnId="{181A7B1D-5C81-4ADA-98A4-DE74FF464734}">
      <dgm:prSet/>
      <dgm:spPr/>
      <dgm:t>
        <a:bodyPr/>
        <a:lstStyle/>
        <a:p>
          <a:endParaRPr lang="ru-RU"/>
        </a:p>
      </dgm:t>
    </dgm:pt>
    <dgm:pt modelId="{E6AB9302-80B5-43A0-9215-C42BC95CF884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388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281,6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58CBAE5-9544-4542-8438-A94A871ADB22}" type="parTrans" cxnId="{D41D464C-488C-47CB-BA07-A5C9FBFB4BA3}">
      <dgm:prSet/>
      <dgm:spPr/>
      <dgm:t>
        <a:bodyPr/>
        <a:lstStyle/>
        <a:p>
          <a:endParaRPr lang="ru-RU"/>
        </a:p>
      </dgm:t>
    </dgm:pt>
    <dgm:pt modelId="{A627E1B9-9FD1-4B06-9D6F-2ADC17B56997}" type="sibTrans" cxnId="{D41D464C-488C-47CB-BA07-A5C9FBFB4BA3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en-US" sz="2000" b="1" smtClean="0">
              <a:latin typeface="Times New Roman" pitchFamily="18" charset="0"/>
              <a:cs typeface="Times New Roman" pitchFamily="18" charset="0"/>
            </a:rPr>
            <a:t>49,1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46,3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4A835A3-BD29-4218-B383-6ECC0C80FBE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% исполнения</a:t>
          </a:r>
          <a:endParaRPr lang="ru-RU" b="1" dirty="0">
            <a:solidFill>
              <a:schemeClr val="bg1"/>
            </a:solidFill>
          </a:endParaRPr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86708EDC-FF6A-4D2F-8307-D58361EE4A4F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65,1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55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,9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3F783CA-FE86-43D5-9DA8-349C7DED8BFC}" type="parTrans" cxnId="{1A8A5F48-69F1-4FAD-85BD-7A41ABD169ED}">
      <dgm:prSet/>
      <dgm:spPr/>
      <dgm:t>
        <a:bodyPr/>
        <a:lstStyle/>
        <a:p>
          <a:endParaRPr lang="ru-RU"/>
        </a:p>
      </dgm:t>
    </dgm:pt>
    <dgm:pt modelId="{8A2128CB-045A-4E30-86FC-2C1192C1B34C}" type="sibTrans" cxnId="{1A8A5F48-69F1-4FAD-85BD-7A41ABD169ED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  <dgm:t>
        <a:bodyPr/>
        <a:lstStyle/>
        <a:p>
          <a:endParaRPr lang="ru-RU"/>
        </a:p>
      </dgm:t>
    </dgm:pt>
    <dgm:pt modelId="{A4244E5E-A421-43E3-9AD9-A98DCD53621A}" type="pres">
      <dgm:prSet presAssocID="{C2D4196C-63CE-4FA3-BBDD-44089A2DB893}" presName="rootComposite" presStyleCnt="0"/>
      <dgm:spPr/>
      <dgm:t>
        <a:bodyPr/>
        <a:lstStyle/>
        <a:p>
          <a:endParaRPr lang="ru-RU"/>
        </a:p>
      </dgm:t>
    </dgm:pt>
    <dgm:pt modelId="{4F93248B-F049-4809-8FC7-276B88D564FE}" type="pres">
      <dgm:prSet presAssocID="{C2D4196C-63CE-4FA3-BBDD-44089A2DB893}" presName="rootText" presStyleLbl="node1" presStyleIdx="0" presStyleCnt="2" custLinFactNeighborX="666" custLinFactNeighborY="3941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  <dgm:t>
        <a:bodyPr/>
        <a:lstStyle/>
        <a:p>
          <a:endParaRPr lang="ru-RU"/>
        </a:p>
      </dgm:t>
    </dgm:pt>
    <dgm:pt modelId="{4262512C-8C98-4B16-BD52-DCA017AF362D}" type="pres">
      <dgm:prSet presAssocID="{1CE11A8A-4956-4ECA-A9C6-60F9BB83AC12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23184B7-2A7A-4D96-B450-BF2DA4E380C6}" type="pres">
      <dgm:prSet presAssocID="{7860F089-C886-4929-8692-AB7DED4717FA}" presName="childText" presStyleLbl="bgAcc1" presStyleIdx="0" presStyleCnt="6" custScaleX="119955" custLinFactNeighborX="-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AD48-F634-4A94-8020-DD3311BAFFC8}" type="pres">
      <dgm:prSet presAssocID="{CA49F8E6-2CEC-4FC9-81C7-BE583CEEFE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12940CE-A768-420D-8872-A7DF3F1C6B82}" type="pres">
      <dgm:prSet presAssocID="{CBA9DAB8-678C-42E7-A1CA-EF26A3580058}" presName="childText" presStyleLbl="bgAcc1" presStyleIdx="1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41411-8F90-4DBD-9161-9366A6ED59E8}" type="pres">
      <dgm:prSet presAssocID="{058CBAE5-9544-4542-8438-A94A871ADB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2427BB8-0F58-4835-9EBB-29C1ED9859F6}" type="pres">
      <dgm:prSet presAssocID="{E6AB9302-80B5-43A0-9215-C42BC95CF884}" presName="childText" presStyleLbl="bgAcc1" presStyleIdx="2" presStyleCnt="6" custScaleX="12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  <dgm:t>
        <a:bodyPr/>
        <a:lstStyle/>
        <a:p>
          <a:endParaRPr lang="ru-RU"/>
        </a:p>
      </dgm:t>
    </dgm:pt>
    <dgm:pt modelId="{A6A20B68-8A7D-4DFF-A29F-D7430C093E0C}" type="pres">
      <dgm:prSet presAssocID="{94A835A3-BD29-4218-B383-6ECC0C80FBEC}" presName="rootComposite" presStyleCnt="0"/>
      <dgm:spPr/>
      <dgm:t>
        <a:bodyPr/>
        <a:lstStyle/>
        <a:p>
          <a:endParaRPr lang="ru-RU"/>
        </a:p>
      </dgm:t>
    </dgm:pt>
    <dgm:pt modelId="{076787FC-4972-41FA-84CD-F5C1F0E686F7}" type="pres">
      <dgm:prSet presAssocID="{94A835A3-BD29-4218-B383-6ECC0C80FBEC}" presName="rootText" presStyleLbl="node1" presStyleIdx="1" presStyleCnt="2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  <dgm:t>
        <a:bodyPr/>
        <a:lstStyle/>
        <a:p>
          <a:endParaRPr lang="ru-RU"/>
        </a:p>
      </dgm:t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1279" custLinFactNeighborY="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FD81C-1768-4963-BE39-BA68A303D3F5}" type="pres">
      <dgm:prSet presAssocID="{A3F783CA-FE86-43D5-9DA8-349C7DED8BF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9E693EE-7191-45F5-9CBE-5871D02CCFCF}" type="pres">
      <dgm:prSet presAssocID="{86708EDC-FF6A-4D2F-8307-D58361EE4A4F}" presName="childText" presStyleLbl="bgAcc1" presStyleIdx="4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AF6D2-0F44-41BD-8BFA-B89CF88C85B1}" type="presOf" srcId="{7860F089-C886-4929-8692-AB7DED4717FA}" destId="{123184B7-2A7A-4D96-B450-BF2DA4E380C6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3068D0A3-8BB4-44BA-AD8A-FB1032D01FA4}" type="presOf" srcId="{1CE11A8A-4956-4ECA-A9C6-60F9BB83AC12}" destId="{4262512C-8C98-4B16-BD52-DCA017AF362D}" srcOrd="0" destOrd="0" presId="urn:microsoft.com/office/officeart/2005/8/layout/hierarchy3"/>
    <dgm:cxn modelId="{9202A648-A69C-4A62-921F-0946CE4233A6}" type="presOf" srcId="{058CBAE5-9544-4542-8438-A94A871ADB22}" destId="{29441411-8F90-4DBD-9161-9366A6ED59E8}" srcOrd="0" destOrd="0" presId="urn:microsoft.com/office/officeart/2005/8/layout/hierarchy3"/>
    <dgm:cxn modelId="{80C23B42-718D-4962-A78D-906929BA39F8}" type="presOf" srcId="{2502BC66-E3D5-4706-BE2B-39FC06016DF8}" destId="{FD59E362-F5CD-462A-BD2B-953A9C556FA0}" srcOrd="0" destOrd="0" presId="urn:microsoft.com/office/officeart/2005/8/layout/hierarchy3"/>
    <dgm:cxn modelId="{FA659F67-1A9D-4C17-817A-3754C951A457}" type="presOf" srcId="{C2D4196C-63CE-4FA3-BBDD-44089A2DB893}" destId="{4F93248B-F049-4809-8FC7-276B88D564FE}" srcOrd="0" destOrd="0" presId="urn:microsoft.com/office/officeart/2005/8/layout/hierarchy3"/>
    <dgm:cxn modelId="{CEE275D0-EBE5-4DD1-927C-8E8B455FCA09}" type="presOf" srcId="{E9A73A7E-EAF8-4C61-8A77-6C3EA8E89F38}" destId="{B3269C45-FBFA-4987-B30C-BA2C76D2B76E}" srcOrd="0" destOrd="0" presId="urn:microsoft.com/office/officeart/2005/8/layout/hierarchy3"/>
    <dgm:cxn modelId="{89CEDF52-F7AD-4DED-AFDD-83910716A68C}" type="presOf" srcId="{837A6C41-69D9-425C-B8D8-9F7F9F7BEB83}" destId="{10C65050-EA60-4C43-B416-C90778B47E96}" srcOrd="0" destOrd="0" presId="urn:microsoft.com/office/officeart/2005/8/layout/hierarchy3"/>
    <dgm:cxn modelId="{17922DAE-0978-4444-9C24-642DD1CAE18B}" type="presOf" srcId="{E35D62DA-B3A0-47AC-B1F6-CF40D7FBEE72}" destId="{7CDE3C8A-7E4C-4804-8D0C-0C02957D7650}" srcOrd="0" destOrd="0" presId="urn:microsoft.com/office/officeart/2005/8/layout/hierarchy3"/>
    <dgm:cxn modelId="{EDEEF5BC-9029-4E7D-9F6F-3677C7300E9C}" type="presOf" srcId="{EEBF5105-F3DF-49E8-884A-AF6D697ED47C}" destId="{0921377B-BCC3-46C7-8780-3A5BB49F4B15}" srcOrd="0" destOrd="0" presId="urn:microsoft.com/office/officeart/2005/8/layout/hierarchy3"/>
    <dgm:cxn modelId="{ACACDC2B-A9D0-44C1-9D76-4FC7773852C7}" type="presOf" srcId="{C2D4196C-63CE-4FA3-BBDD-44089A2DB893}" destId="{5A2153DD-2D9E-423B-A965-DA005CB8A760}" srcOrd="1" destOrd="0" presId="urn:microsoft.com/office/officeart/2005/8/layout/hierarchy3"/>
    <dgm:cxn modelId="{41B39369-5421-48F6-B4C6-84925B879B75}" srcId="{C2D4196C-63CE-4FA3-BBDD-44089A2DB893}" destId="{7860F089-C886-4929-8692-AB7DED4717FA}" srcOrd="0" destOrd="0" parTransId="{1CE11A8A-4956-4ECA-A9C6-60F9BB83AC12}" sibTransId="{74B7A7B1-AD74-44CC-9903-AEB447D1AFEE}"/>
    <dgm:cxn modelId="{D41D464C-488C-47CB-BA07-A5C9FBFB4BA3}" srcId="{C2D4196C-63CE-4FA3-BBDD-44089A2DB893}" destId="{E6AB9302-80B5-43A0-9215-C42BC95CF884}" srcOrd="2" destOrd="0" parTransId="{058CBAE5-9544-4542-8438-A94A871ADB22}" sibTransId="{A627E1B9-9FD1-4B06-9D6F-2ADC17B56997}"/>
    <dgm:cxn modelId="{02BE8B36-5115-4D67-94B8-783D1D01395D}" type="presOf" srcId="{E6AB9302-80B5-43A0-9215-C42BC95CF884}" destId="{52427BB8-0F58-4835-9EBB-29C1ED9859F6}" srcOrd="0" destOrd="0" presId="urn:microsoft.com/office/officeart/2005/8/layout/hierarchy3"/>
    <dgm:cxn modelId="{931EC9C9-7D33-42DC-8966-2BCB48350C8A}" type="presOf" srcId="{94A835A3-BD29-4218-B383-6ECC0C80FBEC}" destId="{3B2504E2-A07D-4355-ADCE-8119AFD260A8}" srcOrd="1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181A7B1D-5C81-4ADA-98A4-DE74FF464734}" srcId="{C2D4196C-63CE-4FA3-BBDD-44089A2DB893}" destId="{CBA9DAB8-678C-42E7-A1CA-EF26A3580058}" srcOrd="1" destOrd="0" parTransId="{CA49F8E6-2CEC-4FC9-81C7-BE583CEEFEA5}" sibTransId="{B1A209CD-DCAB-48F0-A292-AAC100B3839A}"/>
    <dgm:cxn modelId="{F885F96E-B3C4-42E6-8E78-03F74C4CF95D}" type="presOf" srcId="{A3F783CA-FE86-43D5-9DA8-349C7DED8BFC}" destId="{958FD81C-1768-4963-BE39-BA68A303D3F5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1A8A5F48-69F1-4FAD-85BD-7A41ABD169ED}" srcId="{94A835A3-BD29-4218-B383-6ECC0C80FBEC}" destId="{86708EDC-FF6A-4D2F-8307-D58361EE4A4F}" srcOrd="1" destOrd="0" parTransId="{A3F783CA-FE86-43D5-9DA8-349C7DED8BFC}" sibTransId="{8A2128CB-045A-4E30-86FC-2C1192C1B34C}"/>
    <dgm:cxn modelId="{BA23DCF9-053E-4F20-958E-F0A52A1122B4}" type="presOf" srcId="{CBA9DAB8-678C-42E7-A1CA-EF26A3580058}" destId="{A12940CE-A768-420D-8872-A7DF3F1C6B82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3015AF81-E5AE-49D3-8CD4-85F12ABDE9FA}" type="presOf" srcId="{CA49F8E6-2CEC-4FC9-81C7-BE583CEEFEA5}" destId="{2BFFAD48-F634-4A94-8020-DD3311BAFFC8}" srcOrd="0" destOrd="0" presId="urn:microsoft.com/office/officeart/2005/8/layout/hierarchy3"/>
    <dgm:cxn modelId="{E4F204E7-A120-4022-B0C4-5F22B8810E06}" type="presOf" srcId="{94A835A3-BD29-4218-B383-6ECC0C80FBEC}" destId="{076787FC-4972-41FA-84CD-F5C1F0E686F7}" srcOrd="0" destOrd="0" presId="urn:microsoft.com/office/officeart/2005/8/layout/hierarchy3"/>
    <dgm:cxn modelId="{6BD05504-3582-4B6C-BE50-71A24F987A49}" type="presOf" srcId="{86708EDC-FF6A-4D2F-8307-D58361EE4A4F}" destId="{09E693EE-7191-45F5-9CBE-5871D02CCFCF}" srcOrd="0" destOrd="0" presId="urn:microsoft.com/office/officeart/2005/8/layout/hierarchy3"/>
    <dgm:cxn modelId="{5AFEBABB-481B-48DD-97CD-AB1364150634}" type="presParOf" srcId="{10C65050-EA60-4C43-B416-C90778B47E96}" destId="{5CF64C16-7C8E-4076-BA39-4DCE82939981}" srcOrd="0" destOrd="0" presId="urn:microsoft.com/office/officeart/2005/8/layout/hierarchy3"/>
    <dgm:cxn modelId="{5C8AA106-EB28-4CC1-8431-2B5551B54EEA}" type="presParOf" srcId="{5CF64C16-7C8E-4076-BA39-4DCE82939981}" destId="{A4244E5E-A421-43E3-9AD9-A98DCD53621A}" srcOrd="0" destOrd="0" presId="urn:microsoft.com/office/officeart/2005/8/layout/hierarchy3"/>
    <dgm:cxn modelId="{519A2670-C0AE-4068-A996-E6C77929216E}" type="presParOf" srcId="{A4244E5E-A421-43E3-9AD9-A98DCD53621A}" destId="{4F93248B-F049-4809-8FC7-276B88D564FE}" srcOrd="0" destOrd="0" presId="urn:microsoft.com/office/officeart/2005/8/layout/hierarchy3"/>
    <dgm:cxn modelId="{F612E9A0-145D-4C39-840E-C121DC55EB49}" type="presParOf" srcId="{A4244E5E-A421-43E3-9AD9-A98DCD53621A}" destId="{5A2153DD-2D9E-423B-A965-DA005CB8A760}" srcOrd="1" destOrd="0" presId="urn:microsoft.com/office/officeart/2005/8/layout/hierarchy3"/>
    <dgm:cxn modelId="{15422D45-877E-4A20-9B00-DA9FAB69D684}" type="presParOf" srcId="{5CF64C16-7C8E-4076-BA39-4DCE82939981}" destId="{159003D4-CB24-4EAA-BBBE-AC8F1927ACE2}" srcOrd="1" destOrd="0" presId="urn:microsoft.com/office/officeart/2005/8/layout/hierarchy3"/>
    <dgm:cxn modelId="{8FEE51D9-F46F-4F89-8810-05E65676F432}" type="presParOf" srcId="{159003D4-CB24-4EAA-BBBE-AC8F1927ACE2}" destId="{4262512C-8C98-4B16-BD52-DCA017AF362D}" srcOrd="0" destOrd="0" presId="urn:microsoft.com/office/officeart/2005/8/layout/hierarchy3"/>
    <dgm:cxn modelId="{52536F0B-78CB-49B4-A167-6618514ED8F0}" type="presParOf" srcId="{159003D4-CB24-4EAA-BBBE-AC8F1927ACE2}" destId="{123184B7-2A7A-4D96-B450-BF2DA4E380C6}" srcOrd="1" destOrd="0" presId="urn:microsoft.com/office/officeart/2005/8/layout/hierarchy3"/>
    <dgm:cxn modelId="{B99DA5D9-8E70-49C7-A6EC-FF43ECCECAD7}" type="presParOf" srcId="{159003D4-CB24-4EAA-BBBE-AC8F1927ACE2}" destId="{2BFFAD48-F634-4A94-8020-DD3311BAFFC8}" srcOrd="2" destOrd="0" presId="urn:microsoft.com/office/officeart/2005/8/layout/hierarchy3"/>
    <dgm:cxn modelId="{9EC8A912-086E-4978-BA2C-769EB5D67F32}" type="presParOf" srcId="{159003D4-CB24-4EAA-BBBE-AC8F1927ACE2}" destId="{A12940CE-A768-420D-8872-A7DF3F1C6B82}" srcOrd="3" destOrd="0" presId="urn:microsoft.com/office/officeart/2005/8/layout/hierarchy3"/>
    <dgm:cxn modelId="{06E0F36D-EBFF-4A14-8D06-8B9E36E10415}" type="presParOf" srcId="{159003D4-CB24-4EAA-BBBE-AC8F1927ACE2}" destId="{29441411-8F90-4DBD-9161-9366A6ED59E8}" srcOrd="4" destOrd="0" presId="urn:microsoft.com/office/officeart/2005/8/layout/hierarchy3"/>
    <dgm:cxn modelId="{18D627ED-BC40-4169-8530-9D915271A5FB}" type="presParOf" srcId="{159003D4-CB24-4EAA-BBBE-AC8F1927ACE2}" destId="{52427BB8-0F58-4835-9EBB-29C1ED9859F6}" srcOrd="5" destOrd="0" presId="urn:microsoft.com/office/officeart/2005/8/layout/hierarchy3"/>
    <dgm:cxn modelId="{D1F0D7F4-6E03-4D88-9527-1AAF76F28A6F}" type="presParOf" srcId="{10C65050-EA60-4C43-B416-C90778B47E96}" destId="{22C5EB14-F8C6-486E-8A47-288E2B73FAFD}" srcOrd="1" destOrd="0" presId="urn:microsoft.com/office/officeart/2005/8/layout/hierarchy3"/>
    <dgm:cxn modelId="{4AE7E02B-1EF9-4473-9958-DAFE9CB47505}" type="presParOf" srcId="{22C5EB14-F8C6-486E-8A47-288E2B73FAFD}" destId="{A6A20B68-8A7D-4DFF-A29F-D7430C093E0C}" srcOrd="0" destOrd="0" presId="urn:microsoft.com/office/officeart/2005/8/layout/hierarchy3"/>
    <dgm:cxn modelId="{3C115696-9A45-422B-9D0E-0194F74661F1}" type="presParOf" srcId="{A6A20B68-8A7D-4DFF-A29F-D7430C093E0C}" destId="{076787FC-4972-41FA-84CD-F5C1F0E686F7}" srcOrd="0" destOrd="0" presId="urn:microsoft.com/office/officeart/2005/8/layout/hierarchy3"/>
    <dgm:cxn modelId="{A6BAE16E-F869-4600-AAE1-FA56FD362C5E}" type="presParOf" srcId="{A6A20B68-8A7D-4DFF-A29F-D7430C093E0C}" destId="{3B2504E2-A07D-4355-ADCE-8119AFD260A8}" srcOrd="1" destOrd="0" presId="urn:microsoft.com/office/officeart/2005/8/layout/hierarchy3"/>
    <dgm:cxn modelId="{94D9A181-F80D-43F0-B389-87D914D5B78C}" type="presParOf" srcId="{22C5EB14-F8C6-486E-8A47-288E2B73FAFD}" destId="{D5FB82EE-7BFE-4166-A3D8-96A62C5D60A1}" srcOrd="1" destOrd="0" presId="urn:microsoft.com/office/officeart/2005/8/layout/hierarchy3"/>
    <dgm:cxn modelId="{EE82D5C5-65BB-4DF5-9F24-2DA825F8F1BC}" type="presParOf" srcId="{D5FB82EE-7BFE-4166-A3D8-96A62C5D60A1}" destId="{7CDE3C8A-7E4C-4804-8D0C-0C02957D7650}" srcOrd="0" destOrd="0" presId="urn:microsoft.com/office/officeart/2005/8/layout/hierarchy3"/>
    <dgm:cxn modelId="{C5C0B510-3869-4CEE-A847-7B53552908EA}" type="presParOf" srcId="{D5FB82EE-7BFE-4166-A3D8-96A62C5D60A1}" destId="{B3269C45-FBFA-4987-B30C-BA2C76D2B76E}" srcOrd="1" destOrd="0" presId="urn:microsoft.com/office/officeart/2005/8/layout/hierarchy3"/>
    <dgm:cxn modelId="{3DB6EFF8-CD5A-42A3-A05D-6CE1DD0B3FB1}" type="presParOf" srcId="{D5FB82EE-7BFE-4166-A3D8-96A62C5D60A1}" destId="{958FD81C-1768-4963-BE39-BA68A303D3F5}" srcOrd="2" destOrd="0" presId="urn:microsoft.com/office/officeart/2005/8/layout/hierarchy3"/>
    <dgm:cxn modelId="{6B1968D8-061B-44C3-AC06-C2DAD4CA4826}" type="presParOf" srcId="{D5FB82EE-7BFE-4166-A3D8-96A62C5D60A1}" destId="{09E693EE-7191-45F5-9CBE-5871D02CCFCF}" srcOrd="3" destOrd="0" presId="urn:microsoft.com/office/officeart/2005/8/layout/hierarchy3"/>
    <dgm:cxn modelId="{80501E65-5D6B-4E03-AB5C-EC9836015BF5}" type="presParOf" srcId="{D5FB82EE-7BFE-4166-A3D8-96A62C5D60A1}" destId="{FD59E362-F5CD-462A-BD2B-953A9C556FA0}" srcOrd="4" destOrd="0" presId="urn:microsoft.com/office/officeart/2005/8/layout/hierarchy3"/>
    <dgm:cxn modelId="{88570E35-B926-4E8F-A558-91BF83D47143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94A835A3-BD29-4218-B383-6ECC0C80FB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Годовой план</a:t>
          </a:r>
          <a:endParaRPr lang="ru-RU" sz="2000" b="1" dirty="0">
            <a:solidFill>
              <a:schemeClr val="bg1"/>
            </a:solidFill>
          </a:endParaRPr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9D3CB534-57F7-4BB3-9E4C-B30F060E8B2E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77 565,5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+ 74 5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00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,7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A09CBDF-BE6C-43C8-AE01-69EE3D579B32}" type="sibTrans" cxnId="{49C3C26C-A61A-4B72-98BD-30AD5A1D3E8B}">
      <dgm:prSet/>
      <dgm:spPr/>
      <dgm:t>
        <a:bodyPr/>
        <a:lstStyle/>
        <a:p>
          <a:endParaRPr lang="ru-RU"/>
        </a:p>
      </dgm:t>
    </dgm:pt>
    <dgm:pt modelId="{BD85E561-B51F-47C0-8E5E-AB99BBF59F74}" type="parTrans" cxnId="{49C3C26C-A61A-4B72-98BD-30AD5A1D3E8B}">
      <dgm:prSet/>
      <dgm:spPr/>
      <dgm:t>
        <a:bodyPr/>
        <a:lstStyle/>
        <a:p>
          <a:endParaRPr lang="ru-RU"/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639 491,5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791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557,7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B3BB63F8-7E25-47AC-850C-942EC671257D}">
      <dgm:prSet/>
      <dgm:spPr/>
      <dgm:t>
        <a:bodyPr/>
        <a:lstStyle/>
        <a:p>
          <a:r>
            <a:rPr lang="ru-RU" b="1" dirty="0" smtClean="0"/>
            <a:t>Муниципальные программы </a:t>
          </a:r>
          <a:endParaRPr lang="ru-RU" b="1" dirty="0"/>
        </a:p>
      </dgm:t>
    </dgm:pt>
    <dgm:pt modelId="{72081259-A1A6-4DCB-BA90-E0A4CAC39E9D}" type="parTrans" cxnId="{527827C1-9CE8-441D-AA09-38801F3B13DA}">
      <dgm:prSet/>
      <dgm:spPr/>
      <dgm:t>
        <a:bodyPr/>
        <a:lstStyle/>
        <a:p>
          <a:endParaRPr lang="ru-RU"/>
        </a:p>
      </dgm:t>
    </dgm:pt>
    <dgm:pt modelId="{32228B0D-FA51-44E7-AB05-E59D995DFC87}" type="sibTrans" cxnId="{527827C1-9CE8-441D-AA09-38801F3B13DA}">
      <dgm:prSet/>
      <dgm:spPr/>
      <dgm:t>
        <a:bodyPr/>
        <a:lstStyle/>
        <a:p>
          <a:endParaRPr lang="ru-RU"/>
        </a:p>
      </dgm:t>
    </dgm:pt>
    <dgm:pt modelId="{8156659E-2FD8-4F0C-85C8-776F156AE7BB}">
      <dgm:prSet/>
      <dgm:spPr/>
      <dgm:t>
        <a:bodyPr/>
        <a:lstStyle/>
        <a:p>
          <a:r>
            <a:rPr lang="ru-RU" b="1" dirty="0" smtClean="0"/>
            <a:t> Государственные программы СО</a:t>
          </a:r>
        </a:p>
        <a:p>
          <a:r>
            <a:rPr lang="ru-RU" b="1" dirty="0" smtClean="0"/>
            <a:t>+ не программные расходы</a:t>
          </a:r>
          <a:endParaRPr lang="ru-RU" b="1" dirty="0"/>
        </a:p>
      </dgm:t>
    </dgm:pt>
    <dgm:pt modelId="{40251C2D-FF32-4F1C-858D-6A5839004169}" type="parTrans" cxnId="{25F41027-6368-41B3-8AF6-AB8866388318}">
      <dgm:prSet/>
      <dgm:spPr/>
      <dgm:t>
        <a:bodyPr/>
        <a:lstStyle/>
        <a:p>
          <a:endParaRPr lang="ru-RU"/>
        </a:p>
      </dgm:t>
    </dgm:pt>
    <dgm:pt modelId="{4EFA836F-FC21-4AB2-8C66-28AC2E2E9F4F}" type="sibTrans" cxnId="{25F41027-6368-41B3-8AF6-AB8866388318}">
      <dgm:prSet/>
      <dgm:spPr/>
      <dgm:t>
        <a:bodyPr/>
        <a:lstStyle/>
        <a:p>
          <a:endParaRPr lang="ru-RU"/>
        </a:p>
      </dgm:t>
    </dgm:pt>
    <dgm:pt modelId="{31A7AE0B-4B98-4F18-95D6-91847C136BD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87A94F-4957-4BE5-A290-7361A92573D1}" type="parTrans" cxnId="{8212B2F1-4C19-403D-8396-AE579D64A998}">
      <dgm:prSet/>
      <dgm:spPr/>
      <dgm:t>
        <a:bodyPr/>
        <a:lstStyle/>
        <a:p>
          <a:endParaRPr lang="ru-RU"/>
        </a:p>
      </dgm:t>
    </dgm:pt>
    <dgm:pt modelId="{7CCD95EE-94ED-41F6-AC67-8173AD423FB8}" type="sibTrans" cxnId="{8212B2F1-4C19-403D-8396-AE579D64A998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</dgm:pt>
    <dgm:pt modelId="{A4244E5E-A421-43E3-9AD9-A98DCD53621A}" type="pres">
      <dgm:prSet presAssocID="{C2D4196C-63CE-4FA3-BBDD-44089A2DB893}" presName="rootComposite" presStyleCnt="0"/>
      <dgm:spPr/>
    </dgm:pt>
    <dgm:pt modelId="{4F93248B-F049-4809-8FC7-276B88D564FE}" type="pres">
      <dgm:prSet presAssocID="{C2D4196C-63CE-4FA3-BBDD-44089A2DB893}" presName="rootText" presStyleLbl="node1" presStyleIdx="0" presStyleCnt="2" custScaleX="163985" custScaleY="113616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</dgm:pt>
    <dgm:pt modelId="{E0936AD0-5F70-43C8-ABE5-C130D3878D5B}" type="pres">
      <dgm:prSet presAssocID="{72081259-A1A6-4DCB-BA90-E0A4CAC39E9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A574755-8D03-4459-9BDB-EAF07646C4CA}" type="pres">
      <dgm:prSet presAssocID="{B3BB63F8-7E25-47AC-850C-942EC671257D}" presName="childText" presStyleLbl="bgAcc1" presStyleIdx="0" presStyleCnt="6" custScaleX="196774" custLinFactNeighborX="-491" custLinFactNeighborY="-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2434-045D-4336-84AD-BC825162881A}" type="pres">
      <dgm:prSet presAssocID="{40251C2D-FF32-4F1C-858D-6A583900416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F870678-66EE-4002-8DD0-8536ABC311A2}" type="pres">
      <dgm:prSet presAssocID="{8156659E-2FD8-4F0C-85C8-776F156AE7BB}" presName="childText" presStyleLbl="bgAcc1" presStyleIdx="1" presStyleCnt="6" custScaleX="196774" custLinFactNeighborX="-491" custLinFactNeighborY="-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9671-F62F-4427-AB3D-069EAB956DBA}" type="pres">
      <dgm:prSet presAssocID="{C987A94F-4957-4BE5-A290-7361A92573D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9EC82B3-321D-421F-AC46-4846D0D1B4CB}" type="pres">
      <dgm:prSet presAssocID="{31A7AE0B-4B98-4F18-95D6-91847C136BDE}" presName="childText" presStyleLbl="bgAcc1" presStyleIdx="2" presStyleCnt="6" custScaleX="196774" custLinFactNeighborX="-491" custLinFactNeighborY="-1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</dgm:pt>
    <dgm:pt modelId="{A6A20B68-8A7D-4DFF-A29F-D7430C093E0C}" type="pres">
      <dgm:prSet presAssocID="{94A835A3-BD29-4218-B383-6ECC0C80FBEC}" presName="rootComposite" presStyleCnt="0"/>
      <dgm:spPr/>
    </dgm:pt>
    <dgm:pt modelId="{076787FC-4972-41FA-84CD-F5C1F0E686F7}" type="pres">
      <dgm:prSet presAssocID="{94A835A3-BD29-4218-B383-6ECC0C80FBEC}" presName="rootText" presStyleLbl="node1" presStyleIdx="1" presStyleCnt="2" custScaleX="102758" custLinFactNeighborX="7701" custLinFactNeighborY="16521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3409" custLinFactNeighborX="1659" custLinFactNeighborY="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1A8B-B0FA-40A5-A12E-DACD850C0D64}" type="pres">
      <dgm:prSet presAssocID="{BD85E561-B51F-47C0-8E5E-AB99BBF59F7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0AB0A28-67A1-4F0B-8912-E03EE563DAD7}" type="pres">
      <dgm:prSet presAssocID="{9D3CB534-57F7-4BB3-9E4C-B30F060E8B2E}" presName="childText" presStyleLbl="bgAcc1" presStyleIdx="4" presStyleCnt="6" custScaleX="106713" custLinFactNeighborX="2946" custLinFactNeighborY="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08993" custLinFactNeighborX="3867" custLinFactNeighborY="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FCC37-988E-4D47-9A2F-CEE68C07B718}" type="presOf" srcId="{837A6C41-69D9-425C-B8D8-9F7F9F7BEB83}" destId="{10C65050-EA60-4C43-B416-C90778B47E96}" srcOrd="0" destOrd="0" presId="urn:microsoft.com/office/officeart/2005/8/layout/hierarchy3"/>
    <dgm:cxn modelId="{6F6D315E-932D-46B4-8E2C-E89B97C70E01}" type="presOf" srcId="{B3BB63F8-7E25-47AC-850C-942EC671257D}" destId="{BA574755-8D03-4459-9BDB-EAF07646C4CA}" srcOrd="0" destOrd="0" presId="urn:microsoft.com/office/officeart/2005/8/layout/hierarchy3"/>
    <dgm:cxn modelId="{A948B939-0020-4236-BAEC-9E4137A10C84}" type="presOf" srcId="{94A835A3-BD29-4218-B383-6ECC0C80FBEC}" destId="{076787FC-4972-41FA-84CD-F5C1F0E686F7}" srcOrd="0" destOrd="0" presId="urn:microsoft.com/office/officeart/2005/8/layout/hierarchy3"/>
    <dgm:cxn modelId="{8BDBD7EF-6391-4495-AFDF-337F2E418E4B}" type="presOf" srcId="{8156659E-2FD8-4F0C-85C8-776F156AE7BB}" destId="{EF870678-66EE-4002-8DD0-8536ABC311A2}" srcOrd="0" destOrd="0" presId="urn:microsoft.com/office/officeart/2005/8/layout/hierarchy3"/>
    <dgm:cxn modelId="{25F41027-6368-41B3-8AF6-AB8866388318}" srcId="{C2D4196C-63CE-4FA3-BBDD-44089A2DB893}" destId="{8156659E-2FD8-4F0C-85C8-776F156AE7BB}" srcOrd="1" destOrd="0" parTransId="{40251C2D-FF32-4F1C-858D-6A5839004169}" sibTransId="{4EFA836F-FC21-4AB2-8C66-28AC2E2E9F4F}"/>
    <dgm:cxn modelId="{18EBFB69-123A-46B6-BBA4-EE14D94F187B}" type="presOf" srcId="{C987A94F-4957-4BE5-A290-7361A92573D1}" destId="{FD489671-F62F-4427-AB3D-069EAB956DBA}" srcOrd="0" destOrd="0" presId="urn:microsoft.com/office/officeart/2005/8/layout/hierarchy3"/>
    <dgm:cxn modelId="{39BFA82C-55EF-4344-A45B-A3D67376AAA7}" type="presOf" srcId="{C2D4196C-63CE-4FA3-BBDD-44089A2DB893}" destId="{4F93248B-F049-4809-8FC7-276B88D564FE}" srcOrd="0" destOrd="0" presId="urn:microsoft.com/office/officeart/2005/8/layout/hierarchy3"/>
    <dgm:cxn modelId="{97C6098F-4768-43D1-809A-87DF39DC1847}" type="presOf" srcId="{E35D62DA-B3A0-47AC-B1F6-CF40D7FBEE72}" destId="{7CDE3C8A-7E4C-4804-8D0C-0C02957D7650}" srcOrd="0" destOrd="0" presId="urn:microsoft.com/office/officeart/2005/8/layout/hierarchy3"/>
    <dgm:cxn modelId="{9CE0A589-81FD-45EB-8E62-CA65B026832D}" type="presOf" srcId="{31A7AE0B-4B98-4F18-95D6-91847C136BDE}" destId="{99EC82B3-321D-421F-AC46-4846D0D1B4CB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8ECA8D00-FF6D-4F54-B0E6-CDE5DCDBE129}" type="presOf" srcId="{2502BC66-E3D5-4706-BE2B-39FC06016DF8}" destId="{FD59E362-F5CD-462A-BD2B-953A9C556FA0}" srcOrd="0" destOrd="0" presId="urn:microsoft.com/office/officeart/2005/8/layout/hierarchy3"/>
    <dgm:cxn modelId="{844D7F08-58BC-46FB-8040-31EAD48115D5}" type="presOf" srcId="{40251C2D-FF32-4F1C-858D-6A5839004169}" destId="{C6A52434-045D-4336-84AD-BC825162881A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8212B2F1-4C19-403D-8396-AE579D64A998}" srcId="{C2D4196C-63CE-4FA3-BBDD-44089A2DB893}" destId="{31A7AE0B-4B98-4F18-95D6-91847C136BDE}" srcOrd="2" destOrd="0" parTransId="{C987A94F-4957-4BE5-A290-7361A92573D1}" sibTransId="{7CCD95EE-94ED-41F6-AC67-8173AD423FB8}"/>
    <dgm:cxn modelId="{345B1913-C1A3-4671-BC39-67D4F057E637}" type="presOf" srcId="{C2D4196C-63CE-4FA3-BBDD-44089A2DB893}" destId="{5A2153DD-2D9E-423B-A965-DA005CB8A760}" srcOrd="1" destOrd="0" presId="urn:microsoft.com/office/officeart/2005/8/layout/hierarchy3"/>
    <dgm:cxn modelId="{2C35C519-1564-4E31-8808-7929428F5DFD}" type="presOf" srcId="{9D3CB534-57F7-4BB3-9E4C-B30F060E8B2E}" destId="{70AB0A28-67A1-4F0B-8912-E03EE563DAD7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527827C1-9CE8-441D-AA09-38801F3B13DA}" srcId="{C2D4196C-63CE-4FA3-BBDD-44089A2DB893}" destId="{B3BB63F8-7E25-47AC-850C-942EC671257D}" srcOrd="0" destOrd="0" parTransId="{72081259-A1A6-4DCB-BA90-E0A4CAC39E9D}" sibTransId="{32228B0D-FA51-44E7-AB05-E59D995DFC87}"/>
    <dgm:cxn modelId="{128763FC-532D-4BC3-B294-CA7919E31E92}" type="presOf" srcId="{72081259-A1A6-4DCB-BA90-E0A4CAC39E9D}" destId="{E0936AD0-5F70-43C8-ABE5-C130D3878D5B}" srcOrd="0" destOrd="0" presId="urn:microsoft.com/office/officeart/2005/8/layout/hierarchy3"/>
    <dgm:cxn modelId="{CBAF85E8-A3A0-4602-B7B1-D53C8BA02F78}" type="presOf" srcId="{94A835A3-BD29-4218-B383-6ECC0C80FBEC}" destId="{3B2504E2-A07D-4355-ADCE-8119AFD260A8}" srcOrd="1" destOrd="0" presId="urn:microsoft.com/office/officeart/2005/8/layout/hierarchy3"/>
    <dgm:cxn modelId="{7F5DBDAF-1BDA-458E-8D83-61514B8D6024}" type="presOf" srcId="{EEBF5105-F3DF-49E8-884A-AF6D697ED47C}" destId="{0921377B-BCC3-46C7-8780-3A5BB49F4B15}" srcOrd="0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937154F4-074D-47C8-86F6-DBF0F5781F19}" type="presOf" srcId="{BD85E561-B51F-47C0-8E5E-AB99BBF59F74}" destId="{1AC51A8B-B0FA-40A5-A12E-DACD850C0D64}" srcOrd="0" destOrd="0" presId="urn:microsoft.com/office/officeart/2005/8/layout/hierarchy3"/>
    <dgm:cxn modelId="{6BFB1687-8D5C-41DB-8FAB-E14ED7277941}" type="presOf" srcId="{E9A73A7E-EAF8-4C61-8A77-6C3EA8E89F38}" destId="{B3269C45-FBFA-4987-B30C-BA2C76D2B76E}" srcOrd="0" destOrd="0" presId="urn:microsoft.com/office/officeart/2005/8/layout/hierarchy3"/>
    <dgm:cxn modelId="{49C3C26C-A61A-4B72-98BD-30AD5A1D3E8B}" srcId="{94A835A3-BD29-4218-B383-6ECC0C80FBEC}" destId="{9D3CB534-57F7-4BB3-9E4C-B30F060E8B2E}" srcOrd="1" destOrd="0" parTransId="{BD85E561-B51F-47C0-8E5E-AB99BBF59F74}" sibTransId="{0A09CBDF-BE6C-43C8-AE01-69EE3D579B32}"/>
    <dgm:cxn modelId="{A1B266F5-8FBE-4E2D-AFD6-5F830A9739E5}" type="presParOf" srcId="{10C65050-EA60-4C43-B416-C90778B47E96}" destId="{5CF64C16-7C8E-4076-BA39-4DCE82939981}" srcOrd="0" destOrd="0" presId="urn:microsoft.com/office/officeart/2005/8/layout/hierarchy3"/>
    <dgm:cxn modelId="{B23D4E1C-47C4-4333-A5B5-CD462E476233}" type="presParOf" srcId="{5CF64C16-7C8E-4076-BA39-4DCE82939981}" destId="{A4244E5E-A421-43E3-9AD9-A98DCD53621A}" srcOrd="0" destOrd="0" presId="urn:microsoft.com/office/officeart/2005/8/layout/hierarchy3"/>
    <dgm:cxn modelId="{5F7A2209-A823-46FD-B235-DD3F8820FD25}" type="presParOf" srcId="{A4244E5E-A421-43E3-9AD9-A98DCD53621A}" destId="{4F93248B-F049-4809-8FC7-276B88D564FE}" srcOrd="0" destOrd="0" presId="urn:microsoft.com/office/officeart/2005/8/layout/hierarchy3"/>
    <dgm:cxn modelId="{023BCC61-EDDA-4CAC-8B7A-A0724F5ED114}" type="presParOf" srcId="{A4244E5E-A421-43E3-9AD9-A98DCD53621A}" destId="{5A2153DD-2D9E-423B-A965-DA005CB8A760}" srcOrd="1" destOrd="0" presId="urn:microsoft.com/office/officeart/2005/8/layout/hierarchy3"/>
    <dgm:cxn modelId="{00DA8A58-CC4D-41B7-9135-5E8B79B520D0}" type="presParOf" srcId="{5CF64C16-7C8E-4076-BA39-4DCE82939981}" destId="{159003D4-CB24-4EAA-BBBE-AC8F1927ACE2}" srcOrd="1" destOrd="0" presId="urn:microsoft.com/office/officeart/2005/8/layout/hierarchy3"/>
    <dgm:cxn modelId="{EE42886A-06AA-4030-A0CF-5167117AF96B}" type="presParOf" srcId="{159003D4-CB24-4EAA-BBBE-AC8F1927ACE2}" destId="{E0936AD0-5F70-43C8-ABE5-C130D3878D5B}" srcOrd="0" destOrd="0" presId="urn:microsoft.com/office/officeart/2005/8/layout/hierarchy3"/>
    <dgm:cxn modelId="{66D1DCE2-122E-4FD6-8F54-B43E5F0BBC2E}" type="presParOf" srcId="{159003D4-CB24-4EAA-BBBE-AC8F1927ACE2}" destId="{BA574755-8D03-4459-9BDB-EAF07646C4CA}" srcOrd="1" destOrd="0" presId="urn:microsoft.com/office/officeart/2005/8/layout/hierarchy3"/>
    <dgm:cxn modelId="{ABAA8D12-370E-4D48-81ED-4D34709902A8}" type="presParOf" srcId="{159003D4-CB24-4EAA-BBBE-AC8F1927ACE2}" destId="{C6A52434-045D-4336-84AD-BC825162881A}" srcOrd="2" destOrd="0" presId="urn:microsoft.com/office/officeart/2005/8/layout/hierarchy3"/>
    <dgm:cxn modelId="{364F49AB-E217-4C7A-A392-B14E593C3C73}" type="presParOf" srcId="{159003D4-CB24-4EAA-BBBE-AC8F1927ACE2}" destId="{EF870678-66EE-4002-8DD0-8536ABC311A2}" srcOrd="3" destOrd="0" presId="urn:microsoft.com/office/officeart/2005/8/layout/hierarchy3"/>
    <dgm:cxn modelId="{5D6EA0DF-9A53-4E60-8404-0C9DA7C20E4E}" type="presParOf" srcId="{159003D4-CB24-4EAA-BBBE-AC8F1927ACE2}" destId="{FD489671-F62F-4427-AB3D-069EAB956DBA}" srcOrd="4" destOrd="0" presId="urn:microsoft.com/office/officeart/2005/8/layout/hierarchy3"/>
    <dgm:cxn modelId="{6297F138-8A65-4F1A-8624-1F5ACDE81438}" type="presParOf" srcId="{159003D4-CB24-4EAA-BBBE-AC8F1927ACE2}" destId="{99EC82B3-321D-421F-AC46-4846D0D1B4CB}" srcOrd="5" destOrd="0" presId="urn:microsoft.com/office/officeart/2005/8/layout/hierarchy3"/>
    <dgm:cxn modelId="{DEF99B55-97E1-4C0E-89E2-3055F6EFE7C3}" type="presParOf" srcId="{10C65050-EA60-4C43-B416-C90778B47E96}" destId="{22C5EB14-F8C6-486E-8A47-288E2B73FAFD}" srcOrd="1" destOrd="0" presId="urn:microsoft.com/office/officeart/2005/8/layout/hierarchy3"/>
    <dgm:cxn modelId="{CD1450F4-B890-4489-A404-D20F6DBCDFBD}" type="presParOf" srcId="{22C5EB14-F8C6-486E-8A47-288E2B73FAFD}" destId="{A6A20B68-8A7D-4DFF-A29F-D7430C093E0C}" srcOrd="0" destOrd="0" presId="urn:microsoft.com/office/officeart/2005/8/layout/hierarchy3"/>
    <dgm:cxn modelId="{074637B0-1547-4924-A865-D89BE5AF7D4B}" type="presParOf" srcId="{A6A20B68-8A7D-4DFF-A29F-D7430C093E0C}" destId="{076787FC-4972-41FA-84CD-F5C1F0E686F7}" srcOrd="0" destOrd="0" presId="urn:microsoft.com/office/officeart/2005/8/layout/hierarchy3"/>
    <dgm:cxn modelId="{FB8874F4-9255-4E22-A6FB-932878142F1B}" type="presParOf" srcId="{A6A20B68-8A7D-4DFF-A29F-D7430C093E0C}" destId="{3B2504E2-A07D-4355-ADCE-8119AFD260A8}" srcOrd="1" destOrd="0" presId="urn:microsoft.com/office/officeart/2005/8/layout/hierarchy3"/>
    <dgm:cxn modelId="{31E5C3B2-7515-4A66-9956-184FBBE9D4EF}" type="presParOf" srcId="{22C5EB14-F8C6-486E-8A47-288E2B73FAFD}" destId="{D5FB82EE-7BFE-4166-A3D8-96A62C5D60A1}" srcOrd="1" destOrd="0" presId="urn:microsoft.com/office/officeart/2005/8/layout/hierarchy3"/>
    <dgm:cxn modelId="{080E3F30-D6A9-4A94-AEBB-72D1CBBEA469}" type="presParOf" srcId="{D5FB82EE-7BFE-4166-A3D8-96A62C5D60A1}" destId="{7CDE3C8A-7E4C-4804-8D0C-0C02957D7650}" srcOrd="0" destOrd="0" presId="urn:microsoft.com/office/officeart/2005/8/layout/hierarchy3"/>
    <dgm:cxn modelId="{46630F9E-F4F0-4C89-A5E6-8E266C377A64}" type="presParOf" srcId="{D5FB82EE-7BFE-4166-A3D8-96A62C5D60A1}" destId="{B3269C45-FBFA-4987-B30C-BA2C76D2B76E}" srcOrd="1" destOrd="0" presId="urn:microsoft.com/office/officeart/2005/8/layout/hierarchy3"/>
    <dgm:cxn modelId="{68694273-72E6-47D6-B060-7AF331484F70}" type="presParOf" srcId="{D5FB82EE-7BFE-4166-A3D8-96A62C5D60A1}" destId="{1AC51A8B-B0FA-40A5-A12E-DACD850C0D64}" srcOrd="2" destOrd="0" presId="urn:microsoft.com/office/officeart/2005/8/layout/hierarchy3"/>
    <dgm:cxn modelId="{2571207D-DA0B-43FB-AC00-A450C831EE66}" type="presParOf" srcId="{D5FB82EE-7BFE-4166-A3D8-96A62C5D60A1}" destId="{70AB0A28-67A1-4F0B-8912-E03EE563DAD7}" srcOrd="3" destOrd="0" presId="urn:microsoft.com/office/officeart/2005/8/layout/hierarchy3"/>
    <dgm:cxn modelId="{1F7D1F8C-6661-4DEC-B492-6948E18BA70F}" type="presParOf" srcId="{D5FB82EE-7BFE-4166-A3D8-96A62C5D60A1}" destId="{FD59E362-F5CD-462A-BD2B-953A9C556FA0}" srcOrd="4" destOrd="0" presId="urn:microsoft.com/office/officeart/2005/8/layout/hierarchy3"/>
    <dgm:cxn modelId="{77E8AEF5-45BC-4401-9383-E8A9F3F22E77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84537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полугодие</a:t>
          </a:r>
          <a:br>
            <a:rPr lang="ru-RU" sz="28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537" y="0"/>
        <a:ext cx="2912104" cy="1641782"/>
      </dsp:txXfrm>
    </dsp:sp>
    <dsp:sp modelId="{E21D6728-144B-4DEA-8789-009EF5806EFE}">
      <dsp:nvSpPr>
        <dsp:cNvPr id="0" name=""/>
        <dsp:cNvSpPr/>
      </dsp:nvSpPr>
      <dsp:spPr>
        <a:xfrm>
          <a:off x="294237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364 988,5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25727" y="1673740"/>
        <a:ext cx="2266703" cy="1012168"/>
      </dsp:txXfrm>
    </dsp:sp>
    <dsp:sp modelId="{6169A735-C8B8-4ADE-B9F7-55089ABF3E68}">
      <dsp:nvSpPr>
        <dsp:cNvPr id="0" name=""/>
        <dsp:cNvSpPr/>
      </dsp:nvSpPr>
      <dsp:spPr>
        <a:xfrm>
          <a:off x="360051" y="2808312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01203"/>
                <a:satOff val="-1853"/>
                <a:lumOff val="74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1001203"/>
                <a:satOff val="-1853"/>
                <a:lumOff val="74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411 463,2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91541" y="2839802"/>
        <a:ext cx="2266703" cy="1012168"/>
      </dsp:txXfrm>
    </dsp:sp>
    <dsp:sp modelId="{F7E1681C-0E2C-4795-B598-BC52A18CEA41}">
      <dsp:nvSpPr>
        <dsp:cNvPr id="0" name=""/>
        <dsp:cNvSpPr/>
      </dsp:nvSpPr>
      <dsp:spPr>
        <a:xfrm>
          <a:off x="288040" y="4104457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02405"/>
                <a:satOff val="-3705"/>
                <a:lumOff val="148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002405"/>
                <a:satOff val="-3705"/>
                <a:lumOff val="148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-46 474,6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19530" y="4135947"/>
        <a:ext cx="2266703" cy="1012168"/>
      </dsp:txXfrm>
    </dsp:sp>
    <dsp:sp modelId="{76F112AC-163B-45A5-821F-4CA16E1844A6}">
      <dsp:nvSpPr>
        <dsp:cNvPr id="0" name=""/>
        <dsp:cNvSpPr/>
      </dsp:nvSpPr>
      <dsp:spPr>
        <a:xfrm>
          <a:off x="3133539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 полугодие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3539" y="0"/>
        <a:ext cx="2912104" cy="1641782"/>
      </dsp:txXfrm>
    </dsp:sp>
    <dsp:sp modelId="{2F9D9632-25B3-490E-B9CC-DF379A24FB61}">
      <dsp:nvSpPr>
        <dsp:cNvPr id="0" name=""/>
        <dsp:cNvSpPr/>
      </dsp:nvSpPr>
      <dsp:spPr>
        <a:xfrm>
          <a:off x="3424750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03608"/>
                <a:satOff val="-5558"/>
                <a:lumOff val="223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3003608"/>
                <a:satOff val="-5558"/>
                <a:lumOff val="223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387 456,4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456240" y="1673740"/>
        <a:ext cx="2266703" cy="1012168"/>
      </dsp:txXfrm>
    </dsp:sp>
    <dsp:sp modelId="{8463BF43-BF90-4F00-A6B9-9281AEBFD34E}">
      <dsp:nvSpPr>
        <dsp:cNvPr id="0" name=""/>
        <dsp:cNvSpPr/>
      </dsp:nvSpPr>
      <dsp:spPr>
        <a:xfrm>
          <a:off x="3462840" y="2908205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004810"/>
                <a:satOff val="-7410"/>
                <a:lumOff val="297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4004810"/>
                <a:satOff val="-7410"/>
                <a:lumOff val="297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388 281,6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494330" y="2939695"/>
        <a:ext cx="2266703" cy="1012168"/>
      </dsp:txXfrm>
    </dsp:sp>
    <dsp:sp modelId="{E263EBC2-3D86-4D8D-A5E0-F8E9A10C4806}">
      <dsp:nvSpPr>
        <dsp:cNvPr id="0" name=""/>
        <dsp:cNvSpPr/>
      </dsp:nvSpPr>
      <dsp:spPr>
        <a:xfrm>
          <a:off x="3424750" y="4123361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-825,2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456240" y="4154851"/>
        <a:ext cx="2266703" cy="101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0" y="0"/>
          <a:ext cx="2304256" cy="54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2304256" cy="1620180"/>
      </dsp:txXfrm>
    </dsp:sp>
    <dsp:sp modelId="{E21D6728-144B-4DEA-8789-009EF5806EFE}">
      <dsp:nvSpPr>
        <dsp:cNvPr id="0" name=""/>
        <dsp:cNvSpPr/>
      </dsp:nvSpPr>
      <dsp:spPr>
        <a:xfrm>
          <a:off x="144015" y="1620641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Доходы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1651717"/>
        <a:ext cx="1954072" cy="998849"/>
      </dsp:txXfrm>
    </dsp:sp>
    <dsp:sp modelId="{6169A735-C8B8-4ADE-B9F7-55089ABF3E68}">
      <dsp:nvSpPr>
        <dsp:cNvPr id="0" name=""/>
        <dsp:cNvSpPr/>
      </dsp:nvSpPr>
      <dsp:spPr>
        <a:xfrm>
          <a:off x="144015" y="2844874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503006"/>
                <a:satOff val="-4631"/>
                <a:lumOff val="186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503006"/>
                <a:satOff val="-4631"/>
                <a:lumOff val="186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Расходы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2875950"/>
        <a:ext cx="1954072" cy="998849"/>
      </dsp:txXfrm>
    </dsp:sp>
    <dsp:sp modelId="{F7E1681C-0E2C-4795-B598-BC52A18CEA41}">
      <dsp:nvSpPr>
        <dsp:cNvPr id="0" name=""/>
        <dsp:cNvSpPr/>
      </dsp:nvSpPr>
      <dsp:spPr>
        <a:xfrm>
          <a:off x="144015" y="4069106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Дефицит (-),</a:t>
          </a:r>
          <a:br>
            <a:rPr lang="ru-RU" sz="2100" kern="1200" dirty="0" smtClean="0">
              <a:solidFill>
                <a:schemeClr val="tx1"/>
              </a:solidFill>
            </a:rPr>
          </a:br>
          <a:r>
            <a:rPr lang="ru-RU" sz="2100" kern="1200" dirty="0" smtClean="0">
              <a:solidFill>
                <a:schemeClr val="tx1"/>
              </a:solidFill>
            </a:rPr>
            <a:t>Профицит (+)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75091" y="4100182"/>
        <a:ext cx="1954072" cy="998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90FF-5F70-4989-99B0-C5F746B47DD1}">
      <dsp:nvSpPr>
        <dsp:cNvPr id="0" name=""/>
        <dsp:cNvSpPr/>
      </dsp:nvSpPr>
      <dsp:spPr>
        <a:xfrm>
          <a:off x="0" y="0"/>
          <a:ext cx="10401300" cy="414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Исполнено за 1 полугодие  98,2тыс.руб.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% исполнения – 65,5</a:t>
          </a:r>
          <a:endParaRPr lang="ru-RU" sz="2000" b="1" kern="1200" dirty="0"/>
        </a:p>
      </dsp:txBody>
      <dsp:txXfrm>
        <a:off x="2494600" y="0"/>
        <a:ext cx="7906699" cy="4143404"/>
      </dsp:txXfrm>
    </dsp:sp>
    <dsp:sp modelId="{D6A5B155-C07A-4FE1-B5A1-CF4FD87CCE5D}">
      <dsp:nvSpPr>
        <dsp:cNvPr id="0" name=""/>
        <dsp:cNvSpPr/>
      </dsp:nvSpPr>
      <dsp:spPr>
        <a:xfrm>
          <a:off x="508659" y="694235"/>
          <a:ext cx="1891622" cy="2754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118414" y="39274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Исполнение за 1 полугодие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46327" y="67187"/>
        <a:ext cx="1850236" cy="897205"/>
      </dsp:txXfrm>
    </dsp:sp>
    <dsp:sp modelId="{4262512C-8C98-4B16-BD52-DCA017AF362D}">
      <dsp:nvSpPr>
        <dsp:cNvPr id="0" name=""/>
        <dsp:cNvSpPr/>
      </dsp:nvSpPr>
      <dsp:spPr>
        <a:xfrm>
          <a:off x="309020" y="992305"/>
          <a:ext cx="165209" cy="67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14"/>
              </a:lnTo>
              <a:lnTo>
                <a:pt x="165209" y="67721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184B7-2A7A-4D96-B450-BF2DA4E380C6}">
      <dsp:nvSpPr>
        <dsp:cNvPr id="0" name=""/>
        <dsp:cNvSpPr/>
      </dsp:nvSpPr>
      <dsp:spPr>
        <a:xfrm>
          <a:off x="474230" y="1193004"/>
          <a:ext cx="1829133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296 111,8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143" y="1220917"/>
        <a:ext cx="1773307" cy="897205"/>
      </dsp:txXfrm>
    </dsp:sp>
    <dsp:sp modelId="{2BFFAD48-F634-4A94-8020-DD3311BAFFC8}">
      <dsp:nvSpPr>
        <dsp:cNvPr id="0" name=""/>
        <dsp:cNvSpPr/>
      </dsp:nvSpPr>
      <dsp:spPr>
        <a:xfrm>
          <a:off x="309020" y="992305"/>
          <a:ext cx="213608" cy="187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39"/>
              </a:lnTo>
              <a:lnTo>
                <a:pt x="213608" y="187973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940CE-A768-420D-8872-A7DF3F1C6B82}">
      <dsp:nvSpPr>
        <dsp:cNvPr id="0" name=""/>
        <dsp:cNvSpPr/>
      </dsp:nvSpPr>
      <dsp:spPr>
        <a:xfrm>
          <a:off x="522629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030852"/>
              <a:satOff val="-1883"/>
              <a:lumOff val="-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50 514,5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41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655,3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542" y="2423442"/>
        <a:ext cx="1735262" cy="897205"/>
      </dsp:txXfrm>
    </dsp:sp>
    <dsp:sp modelId="{29441411-8F90-4DBD-9161-9366A6ED59E8}">
      <dsp:nvSpPr>
        <dsp:cNvPr id="0" name=""/>
        <dsp:cNvSpPr/>
      </dsp:nvSpPr>
      <dsp:spPr>
        <a:xfrm>
          <a:off x="309020" y="992305"/>
          <a:ext cx="177911" cy="305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792"/>
              </a:lnTo>
              <a:lnTo>
                <a:pt x="177911" y="305979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27BB8-0F58-4835-9EBB-29C1ED9859F6}">
      <dsp:nvSpPr>
        <dsp:cNvPr id="0" name=""/>
        <dsp:cNvSpPr/>
      </dsp:nvSpPr>
      <dsp:spPr>
        <a:xfrm>
          <a:off x="486932" y="3575582"/>
          <a:ext cx="1836376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061703"/>
              <a:satOff val="-3767"/>
              <a:lumOff val="-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388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281,6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845" y="3603495"/>
        <a:ext cx="1780550" cy="897205"/>
      </dsp:txXfrm>
    </dsp:sp>
    <dsp:sp modelId="{076787FC-4972-41FA-84CD-F5C1F0E686F7}">
      <dsp:nvSpPr>
        <dsp:cNvPr id="0" name=""/>
        <dsp:cNvSpPr/>
      </dsp:nvSpPr>
      <dsp:spPr>
        <a:xfrm>
          <a:off x="2488298" y="1715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% исполнения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516211" y="29628"/>
        <a:ext cx="1850236" cy="897205"/>
      </dsp:txXfrm>
    </dsp:sp>
    <dsp:sp modelId="{7CDE3C8A-7E4C-4804-8D0C-0C02957D7650}">
      <dsp:nvSpPr>
        <dsp:cNvPr id="0" name=""/>
        <dsp:cNvSpPr/>
      </dsp:nvSpPr>
      <dsp:spPr>
        <a:xfrm>
          <a:off x="2678904" y="954746"/>
          <a:ext cx="190606" cy="7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77"/>
              </a:lnTo>
              <a:lnTo>
                <a:pt x="190606" y="72747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2869510" y="1205708"/>
          <a:ext cx="1696837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2092555"/>
              <a:satOff val="-5650"/>
              <a:lumOff val="-6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46,3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1233621"/>
        <a:ext cx="1641011" cy="897205"/>
      </dsp:txXfrm>
    </dsp:sp>
    <dsp:sp modelId="{958FD81C-1768-4963-BE39-BA68A303D3F5}">
      <dsp:nvSpPr>
        <dsp:cNvPr id="0" name=""/>
        <dsp:cNvSpPr/>
      </dsp:nvSpPr>
      <dsp:spPr>
        <a:xfrm>
          <a:off x="2678904" y="954746"/>
          <a:ext cx="226302" cy="191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98"/>
              </a:lnTo>
              <a:lnTo>
                <a:pt x="226302" y="191729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693EE-7191-45F5-9CBE-5871D02CCFCF}">
      <dsp:nvSpPr>
        <dsp:cNvPr id="0" name=""/>
        <dsp:cNvSpPr/>
      </dsp:nvSpPr>
      <dsp:spPr>
        <a:xfrm>
          <a:off x="2905207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6123407"/>
              <a:satOff val="-7534"/>
              <a:lumOff val="-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65,1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55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,9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3120" y="2423442"/>
        <a:ext cx="1735262" cy="897205"/>
      </dsp:txXfrm>
    </dsp:sp>
    <dsp:sp modelId="{FD59E362-F5CD-462A-BD2B-953A9C556FA0}">
      <dsp:nvSpPr>
        <dsp:cNvPr id="0" name=""/>
        <dsp:cNvSpPr/>
      </dsp:nvSpPr>
      <dsp:spPr>
        <a:xfrm>
          <a:off x="2678904" y="954746"/>
          <a:ext cx="190606" cy="309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51"/>
              </a:lnTo>
              <a:lnTo>
                <a:pt x="190606" y="3097351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2869510" y="3575582"/>
          <a:ext cx="1695785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imes New Roman" pitchFamily="18" charset="0"/>
              <a:cs typeface="Times New Roman" pitchFamily="18" charset="0"/>
            </a:rPr>
            <a:t>49,1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3603495"/>
        <a:ext cx="1639959" cy="897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230697" y="1930"/>
          <a:ext cx="3103549" cy="107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62187" y="33420"/>
        <a:ext cx="3040569" cy="1012157"/>
      </dsp:txXfrm>
    </dsp:sp>
    <dsp:sp modelId="{E0936AD0-5F70-43C8-ABE5-C130D3878D5B}">
      <dsp:nvSpPr>
        <dsp:cNvPr id="0" name=""/>
        <dsp:cNvSpPr/>
      </dsp:nvSpPr>
      <dsp:spPr>
        <a:xfrm>
          <a:off x="541052" y="1077067"/>
          <a:ext cx="302920" cy="64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73"/>
              </a:lnTo>
              <a:lnTo>
                <a:pt x="302920" y="64707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74755-8D03-4459-9BDB-EAF07646C4CA}">
      <dsp:nvSpPr>
        <dsp:cNvPr id="0" name=""/>
        <dsp:cNvSpPr/>
      </dsp:nvSpPr>
      <dsp:spPr>
        <a:xfrm>
          <a:off x="843973" y="1250995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Муниципальные программы </a:t>
          </a:r>
          <a:endParaRPr lang="ru-RU" sz="1500" b="1" kern="1200" dirty="0"/>
        </a:p>
      </dsp:txBody>
      <dsp:txXfrm>
        <a:off x="871689" y="1278711"/>
        <a:ext cx="2923854" cy="890858"/>
      </dsp:txXfrm>
    </dsp:sp>
    <dsp:sp modelId="{C6A52434-045D-4336-84AD-BC825162881A}">
      <dsp:nvSpPr>
        <dsp:cNvPr id="0" name=""/>
        <dsp:cNvSpPr/>
      </dsp:nvSpPr>
      <dsp:spPr>
        <a:xfrm>
          <a:off x="541052" y="1077067"/>
          <a:ext cx="302920" cy="1808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30"/>
              </a:lnTo>
              <a:lnTo>
                <a:pt x="302920" y="18087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70678-66EE-4002-8DD0-8536ABC311A2}">
      <dsp:nvSpPr>
        <dsp:cNvPr id="0" name=""/>
        <dsp:cNvSpPr/>
      </dsp:nvSpPr>
      <dsp:spPr>
        <a:xfrm>
          <a:off x="843973" y="2412652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1001203"/>
              <a:satOff val="-1853"/>
              <a:lumOff val="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Государственные программы СО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+ не программные расходы</a:t>
          </a:r>
          <a:endParaRPr lang="ru-RU" sz="1500" b="1" kern="1200" dirty="0"/>
        </a:p>
      </dsp:txBody>
      <dsp:txXfrm>
        <a:off x="871689" y="2440368"/>
        <a:ext cx="2923854" cy="890858"/>
      </dsp:txXfrm>
    </dsp:sp>
    <dsp:sp modelId="{FD489671-F62F-4427-AB3D-069EAB956DBA}">
      <dsp:nvSpPr>
        <dsp:cNvPr id="0" name=""/>
        <dsp:cNvSpPr/>
      </dsp:nvSpPr>
      <dsp:spPr>
        <a:xfrm>
          <a:off x="541052" y="1077067"/>
          <a:ext cx="302920" cy="29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397"/>
              </a:lnTo>
              <a:lnTo>
                <a:pt x="302920" y="297039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C82B3-321D-421F-AC46-4846D0D1B4CB}">
      <dsp:nvSpPr>
        <dsp:cNvPr id="0" name=""/>
        <dsp:cNvSpPr/>
      </dsp:nvSpPr>
      <dsp:spPr>
        <a:xfrm>
          <a:off x="843973" y="3574319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2002405"/>
              <a:satOff val="-3705"/>
              <a:lumOff val="1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1689" y="3602035"/>
        <a:ext cx="2923854" cy="890858"/>
      </dsp:txXfrm>
    </dsp:sp>
    <dsp:sp modelId="{076787FC-4972-41FA-84CD-F5C1F0E686F7}">
      <dsp:nvSpPr>
        <dsp:cNvPr id="0" name=""/>
        <dsp:cNvSpPr/>
      </dsp:nvSpPr>
      <dsp:spPr>
        <a:xfrm>
          <a:off x="4060631" y="158266"/>
          <a:ext cx="1944778" cy="946290"/>
        </a:xfrm>
        <a:prstGeom prst="roundRect">
          <a:avLst>
            <a:gd name="adj" fmla="val 10000"/>
          </a:avLst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Годовой план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88347" y="185982"/>
        <a:ext cx="1889346" cy="890858"/>
      </dsp:txXfrm>
    </dsp:sp>
    <dsp:sp modelId="{7CDE3C8A-7E4C-4804-8D0C-0C02957D7650}">
      <dsp:nvSpPr>
        <dsp:cNvPr id="0" name=""/>
        <dsp:cNvSpPr/>
      </dsp:nvSpPr>
      <dsp:spPr>
        <a:xfrm>
          <a:off x="4209389" y="1104557"/>
          <a:ext cx="91440" cy="619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583"/>
              </a:lnTo>
              <a:lnTo>
                <a:pt x="119568" y="61958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4328958" y="1250995"/>
          <a:ext cx="17170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3003608"/>
              <a:satOff val="-5558"/>
              <a:lumOff val="2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639 491,5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6674" y="1278711"/>
        <a:ext cx="1661654" cy="890858"/>
      </dsp:txXfrm>
    </dsp:sp>
    <dsp:sp modelId="{1AC51A8B-B0FA-40A5-A12E-DACD850C0D64}">
      <dsp:nvSpPr>
        <dsp:cNvPr id="0" name=""/>
        <dsp:cNvSpPr/>
      </dsp:nvSpPr>
      <dsp:spPr>
        <a:xfrm>
          <a:off x="4255109" y="1104557"/>
          <a:ext cx="93334" cy="1781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240"/>
              </a:lnTo>
              <a:lnTo>
                <a:pt x="93334" y="178124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0A28-67A1-4F0B-8912-E03EE563DAD7}">
      <dsp:nvSpPr>
        <dsp:cNvPr id="0" name=""/>
        <dsp:cNvSpPr/>
      </dsp:nvSpPr>
      <dsp:spPr>
        <a:xfrm>
          <a:off x="4348444" y="2412652"/>
          <a:ext cx="1615704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4004810"/>
              <a:satOff val="-7410"/>
              <a:lumOff val="2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77 565,5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+ 74 5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00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,7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376160" y="2440368"/>
        <a:ext cx="1560272" cy="890858"/>
      </dsp:txXfrm>
    </dsp:sp>
    <dsp:sp modelId="{FD59E362-F5CD-462A-BD2B-953A9C556FA0}">
      <dsp:nvSpPr>
        <dsp:cNvPr id="0" name=""/>
        <dsp:cNvSpPr/>
      </dsp:nvSpPr>
      <dsp:spPr>
        <a:xfrm>
          <a:off x="4255109" y="1104557"/>
          <a:ext cx="107279" cy="294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07"/>
              </a:lnTo>
              <a:lnTo>
                <a:pt x="107279" y="294290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4362388" y="3574319"/>
          <a:ext cx="1650225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5006012"/>
              <a:satOff val="-9263"/>
              <a:lumOff val="3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791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557,7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0104" y="3602035"/>
        <a:ext cx="1594793" cy="890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9.11344E-8</cdr:x>
      <cdr:y>0.06042</cdr:y>
    </cdr:from>
    <cdr:to>
      <cdr:x>0.26273</cdr:x>
      <cdr:y>0.37292</cdr:y>
    </cdr:to>
    <cdr:sp macro="" textlink="">
      <cdr:nvSpPr>
        <cdr:cNvPr id="3" name="Объект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" y="368301"/>
          <a:ext cx="28829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marL="2857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20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8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2pPr>
          <a:lvl3pPr marL="12001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6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3pPr>
          <a:lvl4pPr marL="15430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4pPr>
          <a:lvl5pPr marL="20002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A224-088C-468A-BCFA-6370762746EB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22B3-ED8A-47A7-B230-DA5C12B64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22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81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1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38A2-3CE2-4B17-AC61-378A7BA81F3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31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80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2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82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9710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033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2819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510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34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845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B1CE-22C4-4604-A570-263DCECD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9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86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9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8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31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092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80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88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821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2541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200" y="390436"/>
            <a:ext cx="1143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7030A0"/>
                </a:solidFill>
              </a:rPr>
              <a:t>Исполнение </a:t>
            </a:r>
            <a:r>
              <a:rPr lang="ru-RU" sz="6000" b="1" i="1" dirty="0" smtClean="0">
                <a:solidFill>
                  <a:srgbClr val="7030A0"/>
                </a:solidFill>
              </a:rPr>
              <a:t>бюджета</a:t>
            </a:r>
            <a:r>
              <a:rPr lang="en-US" sz="6000" b="1" i="1" dirty="0" smtClean="0">
                <a:solidFill>
                  <a:srgbClr val="7030A0"/>
                </a:solidFill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</a:rPr>
              <a:t>Новолялинского</a:t>
            </a:r>
            <a:r>
              <a:rPr lang="ru-RU" sz="60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городского округа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за  </a:t>
            </a:r>
            <a:r>
              <a:rPr lang="en-US" sz="6000" b="1" i="1" dirty="0" smtClean="0">
                <a:solidFill>
                  <a:srgbClr val="7030A0"/>
                </a:solidFill>
              </a:rPr>
              <a:t>1</a:t>
            </a:r>
            <a:r>
              <a:rPr lang="ru-RU" sz="6000" b="1" i="1" dirty="0" smtClean="0">
                <a:solidFill>
                  <a:srgbClr val="7030A0"/>
                </a:solidFill>
              </a:rPr>
              <a:t> полугодие </a:t>
            </a:r>
            <a:r>
              <a:rPr lang="en-US" sz="6000" b="1" i="1" dirty="0" smtClean="0">
                <a:solidFill>
                  <a:srgbClr val="7030A0"/>
                </a:solidFill>
              </a:rPr>
              <a:t>201</a:t>
            </a:r>
            <a:r>
              <a:rPr lang="ru-RU" sz="6000" b="1" i="1" dirty="0" smtClean="0">
                <a:solidFill>
                  <a:srgbClr val="7030A0"/>
                </a:solidFill>
              </a:rPr>
              <a:t>7 года</a:t>
            </a:r>
            <a:endParaRPr lang="ru-RU" sz="6000" b="1" i="1" dirty="0">
              <a:solidFill>
                <a:srgbClr val="7030A0"/>
              </a:solidFill>
            </a:endParaRPr>
          </a:p>
          <a:p>
            <a:pPr algn="ctr"/>
            <a:endParaRPr lang="ru-RU" sz="8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полугодие 2017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3096" y="821636"/>
            <a:ext cx="37371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оборона  (военно-учетные столы)</a:t>
            </a:r>
          </a:p>
          <a:p>
            <a:pPr lvl="0" algn="ctr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Утверждено на год  </a:t>
            </a: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984,9 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Исполнено за 1 полугодие -  469,7тыс.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% исполнения – 47,7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0623.JPG"/>
          <p:cNvPicPr>
            <a:picLocks noChangeAspect="1"/>
          </p:cNvPicPr>
          <p:nvPr/>
        </p:nvPicPr>
        <p:blipFill>
          <a:blip r:embed="rId2" cstate="email"/>
          <a:srcRect b="6783"/>
          <a:stretch>
            <a:fillRect/>
          </a:stretch>
        </p:blipFill>
        <p:spPr>
          <a:xfrm>
            <a:off x="142844" y="1071546"/>
            <a:ext cx="8060252" cy="567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 1 полугодие 2017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0700" y="4503397"/>
            <a:ext cx="4940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Утверждено на год  5 973,0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Исполнено за 1 полугодие    2547,0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% исполнения – 42,6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73800" y="1313598"/>
            <a:ext cx="5372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1 июня (6).JPG"/>
          <p:cNvPicPr>
            <a:picLocks noChangeAspect="1"/>
          </p:cNvPicPr>
          <p:nvPr/>
        </p:nvPicPr>
        <p:blipFill>
          <a:blip r:embed="rId2" cstate="email"/>
          <a:srcRect t="11067"/>
          <a:stretch>
            <a:fillRect/>
          </a:stretch>
        </p:blipFill>
        <p:spPr>
          <a:xfrm>
            <a:off x="352436" y="1313598"/>
            <a:ext cx="5375264" cy="535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2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0" y="4613414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FF00"/>
                </a:solidFill>
              </a:rPr>
              <a:t>Национальная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экономика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34 773,8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1 полугодие  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15356,5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44,2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00" y="0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полугодие 2017 года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pic>
        <p:nvPicPr>
          <p:cNvPr id="10" name="Picture 4" descr="C:\Users\Администратор\Desktop\05 май\День предпринимателей\DSCN6212.JPG"/>
          <p:cNvPicPr>
            <a:picLocks noChangeAspect="1" noChangeArrowheads="1"/>
          </p:cNvPicPr>
          <p:nvPr/>
        </p:nvPicPr>
        <p:blipFill>
          <a:blip r:embed="rId2" cstate="print"/>
          <a:srcRect l="7368" t="9823" r="11583" b="4226"/>
          <a:stretch>
            <a:fillRect/>
          </a:stretch>
        </p:blipFill>
        <p:spPr bwMode="auto">
          <a:xfrm>
            <a:off x="225424" y="1790701"/>
            <a:ext cx="5454653" cy="4597400"/>
          </a:xfrm>
          <a:prstGeom prst="rect">
            <a:avLst/>
          </a:prstGeom>
          <a:noFill/>
        </p:spPr>
      </p:pic>
      <p:pic>
        <p:nvPicPr>
          <p:cNvPr id="11" name="Picture 2" descr="C:\Users\Администратор\Desktop\05 май\Ремонт дороги Коптяки .jpg"/>
          <p:cNvPicPr>
            <a:picLocks noChangeAspect="1" noChangeArrowheads="1"/>
          </p:cNvPicPr>
          <p:nvPr/>
        </p:nvPicPr>
        <p:blipFill>
          <a:blip r:embed="rId3" cstate="print"/>
          <a:srcRect t="6796" b="12945"/>
          <a:stretch>
            <a:fillRect/>
          </a:stretch>
        </p:blipFill>
        <p:spPr bwMode="auto">
          <a:xfrm>
            <a:off x="6146800" y="830997"/>
            <a:ext cx="6045200" cy="389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232534531"/>
              </p:ext>
            </p:extLst>
          </p:nvPr>
        </p:nvGraphicFramePr>
        <p:xfrm>
          <a:off x="241300" y="0"/>
          <a:ext cx="11734799" cy="646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213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33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 Новолялинского городского округа за 1 полугодие 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8816" y="812800"/>
            <a:ext cx="71931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Жилищно-коммунальное хозяйство</a:t>
            </a:r>
          </a:p>
          <a:p>
            <a:pPr lvl="0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68 837,4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1 полугодие  25 504,8тыс.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37,1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Администратор\Desktop\04 апрель фото\Газ Н.Ляля\DSCN5225.JPG"/>
          <p:cNvPicPr>
            <a:picLocks noChangeAspect="1" noChangeArrowheads="1"/>
          </p:cNvPicPr>
          <p:nvPr/>
        </p:nvPicPr>
        <p:blipFill>
          <a:blip r:embed="rId2" cstate="print"/>
          <a:srcRect b="14010"/>
          <a:stretch>
            <a:fillRect/>
          </a:stretch>
        </p:blipFill>
        <p:spPr bwMode="auto">
          <a:xfrm>
            <a:off x="386169" y="881220"/>
            <a:ext cx="4612645" cy="4465480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06 июнь\Кап.ремонт кровли в п.Красный Яр.jpg"/>
          <p:cNvPicPr>
            <a:picLocks noChangeAspect="1" noChangeArrowheads="1"/>
          </p:cNvPicPr>
          <p:nvPr/>
        </p:nvPicPr>
        <p:blipFill>
          <a:blip r:embed="rId3" cstate="print">
            <a:lum bright="11000"/>
          </a:blip>
          <a:srcRect b="11720"/>
          <a:stretch>
            <a:fillRect/>
          </a:stretch>
        </p:blipFill>
        <p:spPr bwMode="auto">
          <a:xfrm>
            <a:off x="5519738" y="3013068"/>
            <a:ext cx="6265862" cy="384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1750090"/>
              </p:ext>
            </p:extLst>
          </p:nvPr>
        </p:nvGraphicFramePr>
        <p:xfrm>
          <a:off x="127000" y="279400"/>
          <a:ext cx="11969495" cy="639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133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полугодие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1600" y="4160813"/>
            <a:ext cx="56261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100" dirty="0" smtClean="0">
                <a:solidFill>
                  <a:srgbClr val="FFFF00"/>
                </a:solidFill>
              </a:rPr>
              <a:t>Образование</a:t>
            </a:r>
            <a:endParaRPr lang="ru-RU" sz="4100" b="1" dirty="0" smtClean="0">
              <a:solidFill>
                <a:srgbClr val="FFFF00"/>
              </a:solidFill>
            </a:endParaRPr>
          </a:p>
          <a:p>
            <a:pPr lvl="1"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Утверждено на год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464 421,9тыс. 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Исполнено за 1 полугодие 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233 944,6 тыс.руб.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% исполнения – 50,4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1" descr="C:\Users\Администратор\Desktop\05 май\Последний звонок\последний зв школа№ 1 2017\IMG_4072.JPG"/>
          <p:cNvPicPr>
            <a:picLocks noChangeAspect="1" noChangeArrowheads="1"/>
          </p:cNvPicPr>
          <p:nvPr/>
        </p:nvPicPr>
        <p:blipFill>
          <a:blip r:embed="rId2" cstate="print"/>
          <a:srcRect l="17689"/>
          <a:stretch>
            <a:fillRect/>
          </a:stretch>
        </p:blipFill>
        <p:spPr bwMode="auto">
          <a:xfrm>
            <a:off x="366718" y="929987"/>
            <a:ext cx="4637082" cy="3230826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Будущее России\DSC_0652.JPG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5118100" y="2197100"/>
            <a:ext cx="7073900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6958062"/>
              </p:ext>
            </p:extLst>
          </p:nvPr>
        </p:nvGraphicFramePr>
        <p:xfrm>
          <a:off x="0" y="114300"/>
          <a:ext cx="11937999" cy="65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308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полугодие 2017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040081"/>
            <a:ext cx="6096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Культура</a:t>
            </a:r>
          </a:p>
          <a:p>
            <a:pPr lvl="0" algn="ctr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54 956,1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1 полугодие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21 994,3 тыс.руб.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16,8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VERHOV~1\AppData\Local\Temp\Rar$DI04.099\IMG_95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0"/>
            <a:ext cx="5537200" cy="474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fb88ff992d39314055b9fa4e4db4351.jpg"/>
          <p:cNvPicPr>
            <a:picLocks noChangeAspect="1"/>
          </p:cNvPicPr>
          <p:nvPr/>
        </p:nvPicPr>
        <p:blipFill>
          <a:blip r:embed="rId3" cstate="email"/>
          <a:srcRect b="23239"/>
          <a:stretch>
            <a:fillRect/>
          </a:stretch>
        </p:blipFill>
        <p:spPr>
          <a:xfrm>
            <a:off x="5908668" y="3225295"/>
            <a:ext cx="6143632" cy="32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5952208"/>
              </p:ext>
            </p:extLst>
          </p:nvPr>
        </p:nvGraphicFramePr>
        <p:xfrm>
          <a:off x="241300" y="254000"/>
          <a:ext cx="11658599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550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88697207"/>
              </p:ext>
            </p:extLst>
          </p:nvPr>
        </p:nvGraphicFramePr>
        <p:xfrm>
          <a:off x="4439816" y="1052736"/>
          <a:ext cx="60486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775520" y="1052736"/>
          <a:ext cx="2304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600" y="260649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основных показателей бюджета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полугодие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года, в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4352" y="10300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4064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полугодие 2017 года по разделам бюджетной классификации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11592"/>
            <a:ext cx="6921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Физическая культура и спорт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12 254,7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1 полугодие  5 994,9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48,9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4" descr="велопробег (3).JPG"/>
          <p:cNvPicPr>
            <a:picLocks noChangeAspect="1"/>
          </p:cNvPicPr>
          <p:nvPr/>
        </p:nvPicPr>
        <p:blipFill>
          <a:blip r:embed="rId2" cstate="email"/>
          <a:srcRect t="21475" b="10737"/>
          <a:stretch>
            <a:fillRect/>
          </a:stretch>
        </p:blipFill>
        <p:spPr>
          <a:xfrm>
            <a:off x="174596" y="2984500"/>
            <a:ext cx="5769004" cy="3484907"/>
          </a:xfrm>
          <a:prstGeom prst="rect">
            <a:avLst/>
          </a:prstGeom>
        </p:spPr>
      </p:pic>
      <p:pic>
        <p:nvPicPr>
          <p:cNvPr id="7" name="Содержимое 4" descr="ALEX5107.jpg"/>
          <p:cNvPicPr>
            <a:picLocks noChangeAspect="1"/>
          </p:cNvPicPr>
          <p:nvPr/>
        </p:nvPicPr>
        <p:blipFill>
          <a:blip r:embed="rId3"/>
          <a:srcRect l="6921" t="43232" r="2307" b="17293"/>
          <a:stretch>
            <a:fillRect/>
          </a:stretch>
        </p:blipFill>
        <p:spPr>
          <a:xfrm>
            <a:off x="6326158" y="2527300"/>
            <a:ext cx="5776941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9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100" y="1"/>
            <a:ext cx="1202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полугодие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2700" y="739360"/>
            <a:ext cx="6667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Социальная политика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69 552,2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1 полугодие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39 647,0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57,0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Администратор\Desktop\06 июнь\DSCN6815.JPG"/>
          <p:cNvPicPr>
            <a:picLocks noChangeAspect="1" noChangeArrowheads="1"/>
          </p:cNvPicPr>
          <p:nvPr/>
        </p:nvPicPr>
        <p:blipFill>
          <a:blip r:embed="rId2" cstate="print"/>
          <a:srcRect t="20505" r="15379"/>
          <a:stretch>
            <a:fillRect/>
          </a:stretch>
        </p:blipFill>
        <p:spPr bwMode="auto">
          <a:xfrm>
            <a:off x="165100" y="866142"/>
            <a:ext cx="6235700" cy="492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0619049"/>
              </p:ext>
            </p:extLst>
          </p:nvPr>
        </p:nvGraphicFramePr>
        <p:xfrm>
          <a:off x="0" y="0"/>
          <a:ext cx="12090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046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88641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Новолялинского городского округа за 1 полугодие 2017 года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642153435"/>
              </p:ext>
            </p:extLst>
          </p:nvPr>
        </p:nvGraphicFramePr>
        <p:xfrm>
          <a:off x="825500" y="1643050"/>
          <a:ext cx="104013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01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28230"/>
            <a:ext cx="11747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юджет городского округа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исполняется в программном формате на основе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их реализацию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полугодии 2017 года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296 111,8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рублей, что составляет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46,3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от годовых назначений.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57240307"/>
              </p:ext>
            </p:extLst>
          </p:nvPr>
        </p:nvGraphicFramePr>
        <p:xfrm>
          <a:off x="6816080" y="2082800"/>
          <a:ext cx="4766320" cy="453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3626861631"/>
              </p:ext>
            </p:extLst>
          </p:nvPr>
        </p:nvGraphicFramePr>
        <p:xfrm>
          <a:off x="479376" y="2019301"/>
          <a:ext cx="6251624" cy="46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46568" y="1667030"/>
            <a:ext cx="172953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</a:rPr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2949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7175231"/>
              </p:ext>
            </p:extLst>
          </p:nvPr>
        </p:nvGraphicFramePr>
        <p:xfrm>
          <a:off x="0" y="508003"/>
          <a:ext cx="12192000" cy="645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75"/>
                <a:gridCol w="8333606"/>
                <a:gridCol w="1154893"/>
                <a:gridCol w="1187526"/>
                <a:gridCol w="977900"/>
              </a:tblGrid>
              <a:tr h="740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Годовой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r>
                        <a:rPr lang="ru-RU" sz="1400" baseline="0" dirty="0" smtClean="0"/>
                        <a:t> за 1 полугодие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«Защита населения и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от чрезвычайных ситуаций, обеспечение пожарной безопасности, безопасности на водных объектах, гражданская оборона 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5753,0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2514,5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43,7</a:t>
                      </a:r>
                      <a:endParaRPr lang="ru-RU" sz="1400" b="1" dirty="0"/>
                    </a:p>
                  </a:txBody>
                  <a:tcPr/>
                </a:tc>
              </a:tr>
              <a:tr h="39071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муниципальной службы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3,9</a:t>
                      </a:r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транспорта, дорожного хозяйства, связи и информационных технологий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32173,7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14580,0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45,3</a:t>
                      </a:r>
                      <a:endParaRPr lang="ru-RU" sz="1400" b="1" dirty="0"/>
                    </a:p>
                  </a:txBody>
                  <a:tcPr/>
                </a:tc>
              </a:tr>
              <a:tr h="3958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муниципальной собственностью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134,8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19,3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и развитие малого и среднего предпринимательства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267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основных направлений в строительном комплексе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6614,2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жилищно-коммунального хозяйства и повышение энергетической эффективности 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55987,4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12355,1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22,1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«Обеспечение жильем молодых семей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387,9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здравоохранения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35,9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населения и мероприятия профилактической направленности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33,3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440784,5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223910,1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50,8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культуры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72505,3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31337,3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43,2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культуры, спорта и молодежной политики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12874,7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6080,9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47,2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9352,4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4728,5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50,6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000" y="1"/>
            <a:ext cx="11760200" cy="5079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1 полугодие 2017 </a:t>
            </a:r>
            <a:r>
              <a:rPr lang="ru-RU" sz="2000" b="1" dirty="0" err="1" smtClean="0">
                <a:solidFill>
                  <a:schemeClr val="bg1"/>
                </a:solidFill>
              </a:rPr>
              <a:t>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360439824"/>
              </p:ext>
            </p:extLst>
          </p:nvPr>
        </p:nvGraphicFramePr>
        <p:xfrm>
          <a:off x="152400" y="0"/>
          <a:ext cx="1168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046663"/>
            <a:ext cx="8534400" cy="15065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 по ГРБС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2628003"/>
              </p:ext>
            </p:extLst>
          </p:nvPr>
        </p:nvGraphicFramePr>
        <p:xfrm>
          <a:off x="186267" y="857022"/>
          <a:ext cx="11853333" cy="5633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533"/>
                <a:gridCol w="6553200"/>
                <a:gridCol w="1587500"/>
                <a:gridCol w="1545167"/>
                <a:gridCol w="1286933"/>
              </a:tblGrid>
              <a:tr h="11749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1 полугодие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2016 года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 1 полугодие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2017 года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Отклонения кассовых расходов 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(</a:t>
                      </a:r>
                      <a:r>
                        <a:rPr lang="ru-RU" sz="1200" b="1" dirty="0" smtClean="0">
                          <a:effectLst/>
                        </a:rPr>
                        <a:t>гр.4-гр.3)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58401,0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65118,3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+6717,3</a:t>
                      </a: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выплаты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Начисления на выплаты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о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 труда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16946,7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17998,1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+1051,4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889,2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5949,1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+1866,9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Работы, услуги по содержанию имущества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2433,7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2415,2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работы,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4541,5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6305,2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+1763,7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внутренних долговых обязательств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 государственным и муниципальным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261747,1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222947,0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-38800,1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организациям, за исключением государственных и муниципальных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1521,9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-198,5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выплаты по социальной помощи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30699,5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33600,1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+2900,6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Пенсии, пособия, выплачиваемые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организациями сектора государственного управления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4552,4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4266,8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-285,6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16013,3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16867,8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+854,5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основных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4313,9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5643,8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+1329,9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материальных запасов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5092,2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4714,0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-378,2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Итого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411463,2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388281,6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-23181,6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91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фактического исполнения расходных обязательств по операциям сектора государственного управления (КОСГУ) в сравнении с  аналогичным периодом  прошлого  года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270932"/>
            <a:ext cx="1178560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Данные о муниципальном долге Новолялинского городского округа за 1 полугодие 2017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112" y="1778000"/>
            <a:ext cx="4764088" cy="2819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</a:t>
            </a:r>
            <a:r>
              <a:rPr lang="ru-RU" b="1" dirty="0"/>
              <a:t>муниципального долга по состоянию на 1 января </a:t>
            </a:r>
            <a:r>
              <a:rPr lang="ru-RU" b="1" dirty="0" smtClean="0"/>
              <a:t>2017  года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248400" y="1778000"/>
            <a:ext cx="4851400" cy="2819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Объем </a:t>
            </a:r>
            <a:r>
              <a:rPr lang="ru-RU" sz="1800" b="1" dirty="0"/>
              <a:t>муниципального долга по состоянию на 1 </a:t>
            </a:r>
            <a:r>
              <a:rPr lang="ru-RU" sz="1800" b="1" dirty="0" smtClean="0"/>
              <a:t>июля 2017 года</a:t>
            </a:r>
            <a:endParaRPr lang="ru-RU" sz="1800" b="1" dirty="0"/>
          </a:p>
        </p:txBody>
      </p:sp>
      <p:sp>
        <p:nvSpPr>
          <p:cNvPr id="11" name="Волна 10"/>
          <p:cNvSpPr/>
          <p:nvPr/>
        </p:nvSpPr>
        <p:spPr>
          <a:xfrm>
            <a:off x="6248400" y="5168900"/>
            <a:ext cx="4953000" cy="1333500"/>
          </a:xfrm>
          <a:prstGeom prst="wav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5 143,8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2" name="Волна 11"/>
          <p:cNvSpPr/>
          <p:nvPr/>
        </p:nvSpPr>
        <p:spPr>
          <a:xfrm>
            <a:off x="684212" y="5168900"/>
            <a:ext cx="4598988" cy="1333500"/>
          </a:xfrm>
          <a:prstGeom prst="wav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8925,5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1358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334" y="20794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Исполнение доходов за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 полугодие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 года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879476408"/>
              </p:ext>
            </p:extLst>
          </p:nvPr>
        </p:nvGraphicFramePr>
        <p:xfrm>
          <a:off x="698500" y="719666"/>
          <a:ext cx="10845800" cy="598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7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400" y="0"/>
            <a:ext cx="12166600" cy="3937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Выполнение плановых показателей, в </a:t>
            </a:r>
            <a:r>
              <a:rPr lang="ru-RU" sz="28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967404895"/>
              </p:ext>
            </p:extLst>
          </p:nvPr>
        </p:nvGraphicFramePr>
        <p:xfrm>
          <a:off x="0" y="393701"/>
          <a:ext cx="12192000" cy="61502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21888"/>
                <a:gridCol w="2420376"/>
                <a:gridCol w="2085643"/>
                <a:gridCol w="1287434"/>
                <a:gridCol w="1776659"/>
              </a:tblGrid>
              <a:tr h="1371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доходов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уточненный план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(решение Думы от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24.05.2017 №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на 01.07.2017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(гр.3/гр.2)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238 328,0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93 782,8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товары (акцизы)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18 103,0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7 674,3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9 435,0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4 968,7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6 768,0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4 373,3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на имущество ф/л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3 905,0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оспошлина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1 752,0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15 185,0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5 987,7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1 266,0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4330,7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2395,0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6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1 713,0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822,6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налоговых и неналоговых  доходов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301 185,7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121 401,2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071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" y="1"/>
            <a:ext cx="12091988" cy="6731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Всего налоговых и неналоговых доходов – </a:t>
            </a:r>
            <a:r>
              <a:rPr lang="en-US" sz="2400" b="1" dirty="0" smtClean="0"/>
              <a:t>121401,2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3232409"/>
              </p:ext>
            </p:extLst>
          </p:nvPr>
        </p:nvGraphicFramePr>
        <p:xfrm>
          <a:off x="292100" y="609600"/>
          <a:ext cx="11556999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00012" y="3657600"/>
            <a:ext cx="3722688" cy="26924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крупные налогоплательщики в 1 полугодии </a:t>
            </a:r>
          </a:p>
          <a:p>
            <a:pPr algn="ctr"/>
            <a:r>
              <a:rPr lang="ru-RU" sz="2400" b="1" dirty="0" smtClean="0"/>
              <a:t>2017 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2477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Недоимка по налоговым доходам</a:t>
            </a:r>
            <a:endParaRPr lang="ru-RU" sz="32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4481757"/>
              </p:ext>
            </p:extLst>
          </p:nvPr>
        </p:nvGraphicFramePr>
        <p:xfrm>
          <a:off x="0" y="876297"/>
          <a:ext cx="12192000" cy="636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562100"/>
                <a:gridCol w="1295400"/>
                <a:gridCol w="1574800"/>
                <a:gridCol w="1460500"/>
                <a:gridCol w="2032000"/>
              </a:tblGrid>
              <a:tr h="1350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видов доходов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Недоимка на 01.01.201</a:t>
                      </a:r>
                      <a:r>
                        <a:rPr lang="en-US" dirty="0" smtClean="0"/>
                        <a:t>7</a:t>
                      </a:r>
                      <a:r>
                        <a:rPr lang="ru-RU" dirty="0" smtClean="0"/>
                        <a:t> года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Недоимка на 01.07.2017 года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Рост/снижение </a:t>
                      </a:r>
                      <a:r>
                        <a:rPr lang="ru-RU" dirty="0" err="1" smtClean="0"/>
                        <a:t>недоики</a:t>
                      </a:r>
                      <a:endParaRPr lang="ru-RU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</a:t>
                      </a:r>
                      <a:r>
                        <a:rPr lang="ru-RU" b="1" baseline="0" dirty="0" smtClean="0"/>
                        <a:t> на доходы физических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27 735,0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ru-RU" b="1" dirty="0" smtClean="0"/>
                        <a:t>8 300,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r>
                        <a:rPr lang="ru-RU" b="1" dirty="0" smtClean="0"/>
                        <a:t>7,7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</a:t>
                      </a:r>
                      <a:r>
                        <a:rPr lang="ru-RU" b="1" dirty="0" smtClean="0"/>
                        <a:t>565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Земельный налог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939,0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984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</a:t>
                      </a:r>
                      <a:r>
                        <a:rPr lang="ru-RU" b="1" dirty="0" smtClean="0"/>
                        <a:t>45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имущество физических</a:t>
                      </a:r>
                      <a:r>
                        <a:rPr lang="ru-RU" b="1" baseline="0" dirty="0" smtClean="0"/>
                        <a:t>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2 781,0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8,6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1 914,0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ru-RU" b="1" dirty="0" smtClean="0"/>
                        <a:t>867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Единый</a:t>
                      </a:r>
                      <a:r>
                        <a:rPr lang="ru-RU" b="1" baseline="0" dirty="0" smtClean="0"/>
                        <a:t> налог на вмененный доход для отдельных видов деятельности 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959,0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r>
                        <a:rPr lang="ru-RU" b="1" dirty="0" smtClean="0"/>
                        <a:t>86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3,1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</a:t>
                      </a:r>
                      <a:r>
                        <a:rPr lang="ru-RU" b="1" dirty="0" smtClean="0"/>
                        <a:t>27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Прочие налоговые платежи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32 5</a:t>
                      </a:r>
                      <a:r>
                        <a:rPr lang="ru-RU" b="1" dirty="0" smtClean="0"/>
                        <a:t>08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ru-RU" b="1" dirty="0" smtClean="0"/>
                        <a:t>2 278,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-230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2944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48346042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599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702300" y="882607"/>
            <a:ext cx="51181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rgbClr val="FFFF00"/>
                </a:solidFill>
              </a:rPr>
              <a:t>Общегосударственные вопросы</a:t>
            </a:r>
            <a:r>
              <a:rPr lang="en-US" sz="2500" dirty="0" smtClean="0">
                <a:solidFill>
                  <a:srgbClr val="FFFF00"/>
                </a:solidFill>
              </a:rPr>
              <a:t/>
            </a:r>
            <a:br>
              <a:rPr lang="en-US" sz="2500" dirty="0" smtClean="0">
                <a:solidFill>
                  <a:srgbClr val="FFFF00"/>
                </a:solidFill>
              </a:rPr>
            </a:br>
            <a:endParaRPr lang="ru-RU" sz="2500" dirty="0" smtClean="0">
              <a:solidFill>
                <a:srgbClr val="FFFF00"/>
              </a:solidFill>
            </a:endParaRP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Утверждено на год 78 244,1тыс.руб.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Исполнено за 1 полугодие  42621,9тыс. 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% исполнения – 54,5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1 полугодие 2017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Заголовок 8"/>
          <p:cNvSpPr txBox="1">
            <a:spLocks/>
          </p:cNvSpPr>
          <p:nvPr/>
        </p:nvSpPr>
        <p:spPr>
          <a:xfrm>
            <a:off x="622300" y="5687072"/>
            <a:ext cx="4838700" cy="338554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600" b="1" kern="0" dirty="0">
              <a:solidFill>
                <a:schemeClr val="bg1"/>
              </a:solidFill>
            </a:endParaRPr>
          </a:p>
        </p:txBody>
      </p:sp>
      <p:pic>
        <p:nvPicPr>
          <p:cNvPr id="8" name="Picture 2" descr="E:\Коорд. Совет\DSCN5149.JPG"/>
          <p:cNvPicPr>
            <a:picLocks noChangeAspect="1" noChangeArrowheads="1"/>
          </p:cNvPicPr>
          <p:nvPr/>
        </p:nvPicPr>
        <p:blipFill>
          <a:blip r:embed="rId3" cstate="print"/>
          <a:srcRect l="4598" t="12081" b="17164"/>
          <a:stretch>
            <a:fillRect/>
          </a:stretch>
        </p:blipFill>
        <p:spPr bwMode="auto">
          <a:xfrm>
            <a:off x="5196163" y="2919376"/>
            <a:ext cx="6868837" cy="3798923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esktop\05 май\Визит зам министра финансов\DSCN62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36" y="1149003"/>
            <a:ext cx="4928264" cy="5099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79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3418967776"/>
              </p:ext>
            </p:extLst>
          </p:nvPr>
        </p:nvGraphicFramePr>
        <p:xfrm>
          <a:off x="609600" y="292100"/>
          <a:ext cx="10972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103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8445</TotalTime>
  <Words>1490</Words>
  <Application>Microsoft Office PowerPoint</Application>
  <PresentationFormat>Произвольный</PresentationFormat>
  <Paragraphs>468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Сектор</vt:lpstr>
      <vt:lpstr>Слайд 1</vt:lpstr>
      <vt:lpstr>Слайд 2</vt:lpstr>
      <vt:lpstr>Слайд 3</vt:lpstr>
      <vt:lpstr>Выполнение плановых показателей, в тыс.руб. </vt:lpstr>
      <vt:lpstr>Всего налоговых и неналоговых доходов – 121401,2 тыс.руб.</vt:lpstr>
      <vt:lpstr>Недоимка по налоговым доходам</vt:lpstr>
      <vt:lpstr>Слайд 7</vt:lpstr>
      <vt:lpstr>Общегосударственные вопросы  Утверждено на год 78 244,1тыс.руб. Исполнено за 1 полугодие  42621,9тыс. руб. % исполнения – 54,5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муниципальным программам за 1 полугодие 2017 ГОДа</vt:lpstr>
      <vt:lpstr>Расходы по ГРБС</vt:lpstr>
      <vt:lpstr>Слайд 27</vt:lpstr>
      <vt:lpstr>Данные о муниципальном долге Новолялинского городского округа за 1 полугодие 2017 года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Каб2</cp:lastModifiedBy>
  <cp:revision>323</cp:revision>
  <cp:lastPrinted>2017-07-26T03:54:40Z</cp:lastPrinted>
  <dcterms:created xsi:type="dcterms:W3CDTF">2016-04-14T09:06:10Z</dcterms:created>
  <dcterms:modified xsi:type="dcterms:W3CDTF">2017-07-28T04:24:06Z</dcterms:modified>
</cp:coreProperties>
</file>