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11" r:id="rId3"/>
    <p:sldId id="305" r:id="rId4"/>
    <p:sldId id="306" r:id="rId5"/>
    <p:sldId id="340" r:id="rId6"/>
    <p:sldId id="341" r:id="rId7"/>
    <p:sldId id="309" r:id="rId8"/>
    <p:sldId id="310" r:id="rId9"/>
    <p:sldId id="342" r:id="rId10"/>
    <p:sldId id="312" r:id="rId11"/>
    <p:sldId id="344" r:id="rId12"/>
    <p:sldId id="307" r:id="rId13"/>
    <p:sldId id="339" r:id="rId14"/>
    <p:sldId id="336" r:id="rId15"/>
    <p:sldId id="338" r:id="rId16"/>
    <p:sldId id="337" r:id="rId17"/>
    <p:sldId id="314" r:id="rId18"/>
    <p:sldId id="308" r:id="rId19"/>
    <p:sldId id="313" r:id="rId20"/>
    <p:sldId id="315" r:id="rId21"/>
    <p:sldId id="316" r:id="rId22"/>
    <p:sldId id="317" r:id="rId23"/>
    <p:sldId id="318" r:id="rId24"/>
    <p:sldId id="331" r:id="rId25"/>
    <p:sldId id="332" r:id="rId26"/>
    <p:sldId id="326" r:id="rId27"/>
    <p:sldId id="327" r:id="rId28"/>
    <p:sldId id="329" r:id="rId29"/>
    <p:sldId id="330" r:id="rId30"/>
    <p:sldId id="325" r:id="rId31"/>
    <p:sldId id="333" r:id="rId32"/>
    <p:sldId id="343" r:id="rId33"/>
    <p:sldId id="328" r:id="rId34"/>
    <p:sldId id="320" r:id="rId35"/>
    <p:sldId id="321" r:id="rId36"/>
    <p:sldId id="322" r:id="rId37"/>
    <p:sldId id="334" r:id="rId38"/>
    <p:sldId id="335" r:id="rId39"/>
    <p:sldId id="324" r:id="rId40"/>
    <p:sldId id="304" r:id="rId41"/>
    <p:sldId id="34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pPr/>
              <a:t>25.04.2014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pPr/>
              <a:t>25.04.2014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pPr/>
              <a:t>25.04.2014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pPr/>
              <a:t>25.04.2014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pPr/>
              <a:t>25.04.2014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pPr/>
              <a:t>25.04.2014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pPr/>
              <a:t>25.04.2014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pPr/>
              <a:t>25.04.2014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pPr/>
              <a:t>25.04.2014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pPr/>
              <a:t>25.04.2014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377ACA-CF41-416B-AEAF-44ADFC0D2FE7}" type="datetimeFigureOut">
              <a:rPr lang="ru-RU" smtClean="0"/>
              <a:pPr/>
              <a:t>25.04.2014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6377ACA-CF41-416B-AEAF-44ADFC0D2FE7}" type="datetimeFigureOut">
              <a:rPr lang="ru-RU" smtClean="0"/>
              <a:pPr/>
              <a:t>25.04.2014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428604"/>
            <a:ext cx="749808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2700" dirty="0" smtClean="0"/>
              <a:t>О выполнении плана мероприятий в апреле  2014 года</a:t>
            </a:r>
            <a:endParaRPr lang="ru-RU" sz="2700" dirty="0"/>
          </a:p>
        </p:txBody>
      </p:sp>
      <p:pic>
        <p:nvPicPr>
          <p:cNvPr id="10" name="Picture 2" descr="C:\share\ФОТО 2013\город весна 2\администрация вес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3042" y="1428736"/>
            <a:ext cx="6769687" cy="507858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 Благоустройство </a:t>
            </a:r>
            <a:r>
              <a:rPr lang="ru-RU" sz="2000" dirty="0" smtClean="0"/>
              <a:t>и </a:t>
            </a:r>
            <a:r>
              <a:rPr lang="ru-RU" sz="2000" dirty="0" smtClean="0"/>
              <a:t>озеленение </a:t>
            </a:r>
            <a:r>
              <a:rPr lang="ru-RU" sz="2000" dirty="0" smtClean="0"/>
              <a:t>Новолялинского городского</a:t>
            </a:r>
            <a:endParaRPr lang="ru-RU" sz="2000" dirty="0"/>
          </a:p>
        </p:txBody>
      </p:sp>
      <p:pic>
        <p:nvPicPr>
          <p:cNvPr id="7170" name="Picture 2" descr="C:\share\ФОТО 2013\субботники\привокзальная\SS8556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Дома образцового содержания в поселке Лобва и Новой Ляле</a:t>
            </a:r>
            <a:endParaRPr lang="ru-RU" sz="2400" dirty="0"/>
          </a:p>
        </p:txBody>
      </p:sp>
      <p:pic>
        <p:nvPicPr>
          <p:cNvPr id="39938" name="Picture 2" descr="C:\share\ФОТО\город, заставки\P51600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42910" y="2786058"/>
            <a:ext cx="4657732" cy="3493299"/>
          </a:xfrm>
          <a:prstGeom prst="rect">
            <a:avLst/>
          </a:prstGeom>
          <a:noFill/>
        </p:spPr>
      </p:pic>
      <p:pic>
        <p:nvPicPr>
          <p:cNvPr id="39939" name="Picture 3" descr="C:\share\ФОТО 2013\город весна 3\IMG_02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4422"/>
            <a:ext cx="4154955" cy="321471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Спиливание тополей  в поселке Лобва</a:t>
            </a:r>
            <a:endParaRPr lang="ru-RU" sz="2400" dirty="0"/>
          </a:p>
        </p:txBody>
      </p:sp>
      <p:pic>
        <p:nvPicPr>
          <p:cNvPr id="3074" name="Picture 2" descr="C:\share\ФОТО 2014\Лобва\фото тополя\Фото02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56622" y="1524000"/>
            <a:ext cx="3498056" cy="4664075"/>
          </a:xfrm>
          <a:prstGeom prst="rect">
            <a:avLst/>
          </a:prstGeom>
          <a:noFill/>
        </p:spPr>
      </p:pic>
      <p:pic>
        <p:nvPicPr>
          <p:cNvPr id="3075" name="Picture 3" descr="C:\share\ФОТО 2014\Лобва\фото тополя\Фото02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14872" y="1524000"/>
            <a:ext cx="3498056" cy="466407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Планируется строительство блочной </a:t>
            </a:r>
            <a:r>
              <a:rPr lang="ru-RU" sz="2000" dirty="0" smtClean="0"/>
              <a:t>газовой котельной школы №1</a:t>
            </a:r>
            <a:endParaRPr lang="ru-RU" sz="2000" dirty="0"/>
          </a:p>
        </p:txBody>
      </p:sp>
      <p:pic>
        <p:nvPicPr>
          <p:cNvPr id="35845" name="Picture 5" descr="C:\share\ФОТО 2013\школа№1, вокзал, в магазине зимой\школа №1, 2013 го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447800"/>
            <a:ext cx="6885009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Идет строительство двух домов в поселке Лобва по ул.Бажова</a:t>
            </a:r>
            <a:endParaRPr lang="ru-RU" sz="2000" dirty="0"/>
          </a:p>
        </p:txBody>
      </p:sp>
      <p:pic>
        <p:nvPicPr>
          <p:cNvPr id="32770" name="Picture 2" descr="C:\share\ФОТО 2014\Лобва\дома\Фото03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428736"/>
            <a:ext cx="6805626" cy="510422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В доме по ул.Республики г. Новая Ляля идут внутренние работы.</a:t>
            </a:r>
            <a:endParaRPr lang="ru-RU" sz="2000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Установка межкомнатных дверей, отделочные работы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 Установка входных дверей. Подведено центральное водоснабжение и теплоснабжение.</a:t>
            </a:r>
            <a:endParaRPr lang="ru-RU" dirty="0"/>
          </a:p>
        </p:txBody>
      </p:sp>
      <p:pic>
        <p:nvPicPr>
          <p:cNvPr id="34821" name="Picture 5" descr="C:\share\ФОТО 2014\Дом 1,2 по ул.Республики\25 апреля\P117077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90878" y="1357298"/>
            <a:ext cx="5461037" cy="3071834"/>
          </a:xfrm>
          <a:prstGeom prst="rect">
            <a:avLst/>
          </a:prstGeom>
          <a:noFill/>
        </p:spPr>
      </p:pic>
      <p:pic>
        <p:nvPicPr>
          <p:cNvPr id="34825" name="Picture 9" descr="C:\share\ФОТО 2014\Дом 1,2 по ул.Республики\25 апреля\P117077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786058"/>
            <a:ext cx="4826033" cy="271464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Строительство  второго дома по ул.Республики в г. Новая Ляля.</a:t>
            </a:r>
            <a:endParaRPr lang="ru-RU" sz="2000" dirty="0"/>
          </a:p>
        </p:txBody>
      </p:sp>
      <p:pic>
        <p:nvPicPr>
          <p:cNvPr id="33794" name="Picture 2" descr="C:\share\ФОТО 2014\Дом 1,2 по ул.Республики\25 апреля\P11707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738908"/>
            <a:ext cx="7499350" cy="421838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XVIII</a:t>
            </a:r>
            <a:r>
              <a:rPr lang="ru-RU" sz="2000" dirty="0" smtClean="0"/>
              <a:t> областной фестиваль – конкурс детского и юношеского творчества «Серебряное копытце»</a:t>
            </a:r>
            <a:endParaRPr lang="ru-RU" sz="2000" dirty="0"/>
          </a:p>
        </p:txBody>
      </p:sp>
      <p:pic>
        <p:nvPicPr>
          <p:cNvPr id="10242" name="Picture 2" descr="C:\share\ФОТО 2014\04 апрель 2014 Отдел культуры\НЦК\Фотоматериал в ОК МП и С\XVIII Областной фестиваль детского и юношеского творчества Серебряное копытце, г. Новая Ляля\06 апреля 2014 г. Открытие фестивал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60237" y="1447800"/>
            <a:ext cx="7249076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XVIII</a:t>
            </a:r>
            <a:r>
              <a:rPr lang="ru-RU" sz="2000" dirty="0" smtClean="0"/>
              <a:t> областной фестиваль – конкурс детского и юношеского творчества «Серебряное копытце»</a:t>
            </a:r>
            <a:endParaRPr lang="ru-RU" sz="2000" dirty="0"/>
          </a:p>
        </p:txBody>
      </p:sp>
      <p:pic>
        <p:nvPicPr>
          <p:cNvPr id="8194" name="Picture 2" descr="C:\share\ФОТО 2014\04 апрель 2014 Отдел культуры\НЦК\Фотоматериал в ОК МП и С\XVIII Областной фестиваль детского и юношеского творчества Серебряное копытце, г. Новая Ляля\06 апреля 2014 г. Дискотека после выступлений коллективов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60237" y="1447800"/>
            <a:ext cx="7249076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XVIII</a:t>
            </a:r>
            <a:r>
              <a:rPr lang="ru-RU" sz="2400" dirty="0" smtClean="0"/>
              <a:t> областной фестиваль – конкурс детского и юношеского творчества «Серебряное копытце»</a:t>
            </a:r>
            <a:endParaRPr lang="ru-RU" sz="2400" dirty="0"/>
          </a:p>
        </p:txBody>
      </p:sp>
      <p:pic>
        <p:nvPicPr>
          <p:cNvPr id="9219" name="Picture 3" descr="C:\share\ФОТО 2014\04 апрель 2014 Отдел культуры\НЦК\Фотоматериал в ОК МП и С\XVIII Областной фестиваль детского и юношеского творчества Серебряное копытце, г. Новая Ляля\06 апреля 2014 г. Средняя возрастная групп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60237" y="1447800"/>
            <a:ext cx="7249076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>Проведена </a:t>
            </a:r>
            <a:r>
              <a:rPr lang="ru-RU" sz="2400" b="1" dirty="0" smtClean="0"/>
              <a:t>внешняя проверка отчета об исполнении бюджета Новолялинского городского округа за 2013 год</a:t>
            </a:r>
            <a:endParaRPr lang="ru-RU" sz="2400" b="1" dirty="0"/>
          </a:p>
        </p:txBody>
      </p:sp>
      <p:pic>
        <p:nvPicPr>
          <p:cNvPr id="6146" name="Picture 2" descr="C:\share\ФОТО 2013\Контрольный орган\DSCF36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734312"/>
            <a:ext cx="7499350" cy="422757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Отчетный концерт </a:t>
            </a:r>
            <a:r>
              <a:rPr lang="ru-RU" sz="2000" b="1" dirty="0" smtClean="0"/>
              <a:t>в 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Новолялинской</a:t>
            </a:r>
            <a:r>
              <a:rPr lang="ru-RU" sz="2000" b="1" dirty="0" smtClean="0"/>
              <a:t> детской школе искусств</a:t>
            </a:r>
            <a:endParaRPr lang="ru-RU" sz="2000" b="1" dirty="0"/>
          </a:p>
        </p:txBody>
      </p:sp>
      <p:pic>
        <p:nvPicPr>
          <p:cNvPr id="11267" name="Picture 3" descr="C:\share\ФОТО 2014\04 апрель 2014 Отдел культуры\ДШИ\ДШИ Новая Ляля Отчетный концерт 5 апреля 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5" y="1447800"/>
            <a:ext cx="72009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Отчетный концерт в 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Лобвинской</a:t>
            </a:r>
            <a:r>
              <a:rPr lang="ru-RU" sz="2000" b="1" dirty="0" smtClean="0"/>
              <a:t> </a:t>
            </a:r>
            <a:r>
              <a:rPr lang="ru-RU" sz="2000" b="1" dirty="0" smtClean="0"/>
              <a:t>детской школе </a:t>
            </a:r>
            <a:r>
              <a:rPr lang="ru-RU" sz="2000" b="1" dirty="0" smtClean="0"/>
              <a:t>искусств</a:t>
            </a:r>
            <a:endParaRPr lang="ru-RU" sz="2000" dirty="0"/>
          </a:p>
        </p:txBody>
      </p:sp>
      <p:pic>
        <p:nvPicPr>
          <p:cNvPr id="12290" name="Picture 2" descr="C:\share\ФОТО 2014\04 апрель 2014 Отдел культуры\ДШИ\Лобвинская ДШИ отчетный концерт. 12.04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555185"/>
            <a:ext cx="7499350" cy="458582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Отчетный концерт в </a:t>
            </a:r>
            <a:r>
              <a:rPr lang="ru-RU" sz="2000" b="1" dirty="0" err="1" smtClean="0"/>
              <a:t>Лобвинской</a:t>
            </a:r>
            <a:r>
              <a:rPr lang="ru-RU" sz="2000" b="1" dirty="0" smtClean="0"/>
              <a:t> детской </a:t>
            </a:r>
            <a:r>
              <a:rPr lang="ru-RU" sz="2000" b="1" dirty="0" smtClean="0"/>
              <a:t>школе </a:t>
            </a:r>
            <a:r>
              <a:rPr lang="ru-RU" sz="2000" b="1" dirty="0" smtClean="0"/>
              <a:t>искусств</a:t>
            </a:r>
            <a:endParaRPr lang="ru-RU" sz="2000" dirty="0"/>
          </a:p>
        </p:txBody>
      </p:sp>
      <p:pic>
        <p:nvPicPr>
          <p:cNvPr id="13314" name="Picture 2" descr="C:\share\ФОТО 2014\04 апрель 2014 Отдел культуры\ДШИ\12 апреля Отчетный концерт Лобвинской ДШИ. Эллег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615063"/>
            <a:ext cx="7499350" cy="446607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Отчетный концерт в  </a:t>
            </a:r>
            <a:r>
              <a:rPr lang="ru-RU" sz="2000" b="1" dirty="0" err="1" smtClean="0"/>
              <a:t>Лобвинской</a:t>
            </a:r>
            <a:r>
              <a:rPr lang="ru-RU" sz="2000" b="1" dirty="0" smtClean="0"/>
              <a:t> </a:t>
            </a:r>
            <a:r>
              <a:rPr lang="ru-RU" sz="2000" b="1" dirty="0" smtClean="0"/>
              <a:t>детской школе </a:t>
            </a:r>
            <a:r>
              <a:rPr lang="ru-RU" sz="2000" b="1" dirty="0" smtClean="0"/>
              <a:t>искусств</a:t>
            </a:r>
            <a:endParaRPr lang="ru-RU" sz="2000" dirty="0"/>
          </a:p>
        </p:txBody>
      </p:sp>
      <p:pic>
        <p:nvPicPr>
          <p:cNvPr id="14338" name="Picture 2" descr="C:\share\ФОТО 2014\04 апрель 2014 Отдел культуры\ДШИ\ДШИ Лобва Отчетный концер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460739"/>
            <a:ext cx="7499350" cy="477472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Открытый турнир по  каратэ</a:t>
            </a:r>
            <a:endParaRPr lang="ru-RU" sz="2400" dirty="0"/>
          </a:p>
        </p:txBody>
      </p:sp>
      <p:pic>
        <p:nvPicPr>
          <p:cNvPr id="26626" name="Picture 2" descr="C:\share\ФОТО 2014\каратэ\DSC_78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9141" y="1447800"/>
            <a:ext cx="7171267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Турнир организован </a:t>
            </a:r>
            <a:r>
              <a:rPr lang="ru-RU" sz="2000" dirty="0" smtClean="0"/>
              <a:t>Центром патриотического воспитания имени Героя России Андрея Туркина</a:t>
            </a:r>
            <a:endParaRPr lang="ru-RU" sz="2000" dirty="0"/>
          </a:p>
        </p:txBody>
      </p:sp>
      <p:pic>
        <p:nvPicPr>
          <p:cNvPr id="27650" name="Picture 2" descr="C:\share\ФОТО 2014\каратэ\DSC_78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9141" y="1447800"/>
            <a:ext cx="7171267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Всемирный день здоровья</a:t>
            </a:r>
            <a:endParaRPr lang="ru-RU" sz="2000" dirty="0"/>
          </a:p>
        </p:txBody>
      </p:sp>
      <p:pic>
        <p:nvPicPr>
          <p:cNvPr id="21506" name="Picture 2" descr="C:\share\ФОТО 2014\04 апрель 2014 Отдел культуры\ЦРФК иС\6, 7 апреля  Всемирный день здоровь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5" y="1447800"/>
            <a:ext cx="72009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Всемирный день здоровья</a:t>
            </a:r>
            <a:endParaRPr lang="ru-RU" sz="2000" dirty="0"/>
          </a:p>
        </p:txBody>
      </p:sp>
      <p:pic>
        <p:nvPicPr>
          <p:cNvPr id="22530" name="Picture 2" descr="C:\share\ФОТО 2014\04 апрель 2014 Отдел культуры\ЦРФК иС\Всемирный день здоровья.Младшая спорт.группа ЦРФКи 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5" y="1447800"/>
            <a:ext cx="72009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Первое </a:t>
            </a:r>
            <a:r>
              <a:rPr lang="ru-RU" sz="2000" dirty="0" smtClean="0"/>
              <a:t>заседание нового состава Совета молодежи Новолялинского городского округа</a:t>
            </a:r>
            <a:endParaRPr lang="ru-RU" sz="2000" dirty="0"/>
          </a:p>
        </p:txBody>
      </p:sp>
      <p:pic>
        <p:nvPicPr>
          <p:cNvPr id="24579" name="Picture 3" descr="C:\share\ФОТО 2014\Совет молодежи при главе\DSCN16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Новый состав </a:t>
            </a:r>
            <a:r>
              <a:rPr lang="ru-RU" sz="2000" dirty="0" smtClean="0"/>
              <a:t>Совета молодежи Новолялинского городского </a:t>
            </a:r>
            <a:r>
              <a:rPr lang="ru-RU" sz="2000" dirty="0" smtClean="0"/>
              <a:t>округа с руководителями  городского округа ,ТИК, отдела культуры, молодежной политики и спорта администрации</a:t>
            </a:r>
            <a:endParaRPr lang="ru-RU" sz="2000" dirty="0"/>
          </a:p>
        </p:txBody>
      </p:sp>
      <p:pic>
        <p:nvPicPr>
          <p:cNvPr id="25602" name="Picture 2" descr="C:\share\ФОТО 2014\Совет молодежи при главе\DSCN16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Во время рабочего визита заместителя </a:t>
            </a:r>
            <a:r>
              <a:rPr lang="ru-RU" sz="2400" dirty="0" smtClean="0"/>
              <a:t>министра культуры Свердловской области </a:t>
            </a:r>
            <a:r>
              <a:rPr lang="ru-RU" sz="2400" dirty="0" err="1" smtClean="0"/>
              <a:t>Мантурова</a:t>
            </a:r>
            <a:r>
              <a:rPr lang="ru-RU" sz="2400" dirty="0" smtClean="0"/>
              <a:t>  Владимира </a:t>
            </a:r>
            <a:r>
              <a:rPr lang="ru-RU" sz="2400" dirty="0" err="1" smtClean="0"/>
              <a:t>Гелиевича</a:t>
            </a:r>
            <a:endParaRPr lang="ru-RU" sz="2400" dirty="0"/>
          </a:p>
        </p:txBody>
      </p:sp>
      <p:pic>
        <p:nvPicPr>
          <p:cNvPr id="1026" name="Picture 2" descr="C:\share\ФОТО 2014\Мантуров ВГ\DSCN18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214" y="1447800"/>
            <a:ext cx="6075122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share\ФОТО 2014\04 апрель 2014 Отдел культуры\Централизованная библиотечная система\12 апреля Участники Тотального диктанта ЦРБ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0484" y="1447800"/>
            <a:ext cx="6748582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Благотворительный  концерт на сцене </a:t>
            </a:r>
            <a:r>
              <a:rPr lang="ru-RU" sz="2400" dirty="0" err="1" smtClean="0"/>
              <a:t>Лобвинского</a:t>
            </a:r>
            <a:r>
              <a:rPr lang="ru-RU" sz="2400" dirty="0" smtClean="0"/>
              <a:t> центра культуры и спорта</a:t>
            </a:r>
            <a:endParaRPr lang="ru-RU" sz="2400" dirty="0"/>
          </a:p>
        </p:txBody>
      </p:sp>
      <p:pic>
        <p:nvPicPr>
          <p:cNvPr id="28674" name="Picture 2" descr="C:\share\ФОТО 2014\Марафон Бондаренко ИФ\на сервконцер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5" y="1447800"/>
            <a:ext cx="72009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share\ФОТО 2014\Закрытие зимнего сезона\IMG_34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4791" y="1500174"/>
            <a:ext cx="4607751" cy="307183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Закрытие </a:t>
            </a:r>
            <a:r>
              <a:rPr lang="ru-RU" sz="2000" dirty="0" smtClean="0"/>
              <a:t>зимнего спортивного сезона и подведение </a:t>
            </a:r>
            <a:r>
              <a:rPr lang="ru-RU" sz="2000" dirty="0" smtClean="0"/>
              <a:t>итогов</a:t>
            </a:r>
            <a:endParaRPr lang="ru-RU" sz="2000" dirty="0"/>
          </a:p>
        </p:txBody>
      </p:sp>
      <p:pic>
        <p:nvPicPr>
          <p:cNvPr id="38914" name="Picture 2" descr="C:\share\ФОТО 2014\Закрытие зимнего сезона\IMG_34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214686"/>
            <a:ext cx="5143536" cy="342902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Первенство  по баскетболу  среди женских команд  - коллективов физкультуры  НГО. </a:t>
            </a:r>
            <a:r>
              <a:rPr lang="ru-RU" sz="2000" dirty="0" smtClean="0"/>
              <a:t>Команды - </a:t>
            </a:r>
            <a:r>
              <a:rPr lang="ru-RU" sz="2000" dirty="0" smtClean="0"/>
              <a:t>город и динамо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3554" name="Picture 2" descr="C:\share\ФОТО 2014\04 апрель 2014 Отдел культуры\ЦРФК иС\Первенство  по баскетболу  среди женских команд  - коллективов физкультуры  НГО. Команда город и динамо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5" y="1447800"/>
            <a:ext cx="72009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Соревнования по футболу среди  команд </a:t>
            </a:r>
            <a:r>
              <a:rPr lang="ru-RU" sz="2000" dirty="0" smtClean="0"/>
              <a:t>учащихся 5-7 классов </a:t>
            </a:r>
            <a:r>
              <a:rPr lang="ru-RU" sz="2000" dirty="0" smtClean="0"/>
              <a:t>школ  городского округа. Школа №10.</a:t>
            </a:r>
            <a:endParaRPr lang="ru-RU" sz="2000" dirty="0"/>
          </a:p>
        </p:txBody>
      </p:sp>
      <p:pic>
        <p:nvPicPr>
          <p:cNvPr id="16386" name="Picture 2" descr="C:\share\ФОТО 2014\04 апрель 2014 Отдел культуры\ФОСЦ\5-7 ОБЩЕОБРАЗОВАТЕЛЬНЫЕ ШКОЛЛЫ футбол мальчишки\DSCN17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Соревнования по футболу среди  команд учащихся 5-7 классов школ  городского </a:t>
            </a:r>
            <a:r>
              <a:rPr lang="ru-RU" sz="2000" dirty="0" smtClean="0"/>
              <a:t>округа. Школа №4.</a:t>
            </a:r>
            <a:endParaRPr lang="ru-RU" sz="2000" dirty="0"/>
          </a:p>
        </p:txBody>
      </p:sp>
      <p:pic>
        <p:nvPicPr>
          <p:cNvPr id="17410" name="Picture 2" descr="C:\share\ФОТО 2014\04 апрель 2014 Отдел культуры\ФОСЦ\5-7 ОБЩЕОБРАЗОВАТЕЛЬНЫЕ ШКОЛЛЫ футбол мальчишки\DSCN17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Соревнования по </a:t>
            </a:r>
            <a:r>
              <a:rPr lang="ru-RU" sz="2000" dirty="0" smtClean="0"/>
              <a:t>баскетболу </a:t>
            </a:r>
            <a:r>
              <a:rPr lang="ru-RU" sz="2000" dirty="0" smtClean="0"/>
              <a:t>среди  команд учащихся </a:t>
            </a:r>
            <a:r>
              <a:rPr lang="ru-RU" sz="2000" dirty="0" smtClean="0"/>
              <a:t>школ  </a:t>
            </a:r>
            <a:r>
              <a:rPr lang="ru-RU" sz="2000" dirty="0" smtClean="0"/>
              <a:t>городского </a:t>
            </a:r>
            <a:r>
              <a:rPr lang="ru-RU" sz="2000" dirty="0" smtClean="0"/>
              <a:t>округа.</a:t>
            </a:r>
            <a:endParaRPr lang="ru-RU" sz="2000" dirty="0"/>
          </a:p>
        </p:txBody>
      </p:sp>
      <p:pic>
        <p:nvPicPr>
          <p:cNvPr id="18434" name="Picture 2" descr="C:\share\ФОТО 2014\04 апрель 2014 Отдел культуры\ФОСЦ\апрель фото МБУ ФОСЦ 5-7 баскетбол\награждение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5" y="1447800"/>
            <a:ext cx="72009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Командное </a:t>
            </a:r>
            <a:r>
              <a:rPr lang="ru-RU" sz="2000" dirty="0" smtClean="0"/>
              <a:t>и личное первенство городского округа по шахматам среди школьников</a:t>
            </a:r>
            <a:endParaRPr lang="ru-RU" sz="2000" dirty="0"/>
          </a:p>
        </p:txBody>
      </p:sp>
      <p:pic>
        <p:nvPicPr>
          <p:cNvPr id="30722" name="Picture 2" descr="C:\share\ФОТО 2014\шахматы школьники\DSC05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5" y="1447800"/>
            <a:ext cx="72009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Обучающиеся   </a:t>
            </a:r>
            <a:r>
              <a:rPr lang="ru-RU" sz="2000" dirty="0" smtClean="0"/>
              <a:t>школ №№1,4,10,11,12 и филиала Серовского политехнического </a:t>
            </a:r>
            <a:r>
              <a:rPr lang="ru-RU" sz="2000" dirty="0" smtClean="0"/>
              <a:t>техникума –участники первенства</a:t>
            </a:r>
            <a:endParaRPr lang="ru-RU" sz="2000" dirty="0"/>
          </a:p>
        </p:txBody>
      </p:sp>
      <p:pic>
        <p:nvPicPr>
          <p:cNvPr id="31746" name="Picture 2" descr="C:\share\ФОТО 2014\шахматы школьники\DSC05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5" y="1447800"/>
            <a:ext cx="72009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share\ФОТО 2014\энергосети спартакиада\DSCN16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Во время рабочей поездки в Павду</a:t>
            </a:r>
            <a:endParaRPr lang="ru-RU" sz="2400" dirty="0"/>
          </a:p>
        </p:txBody>
      </p:sp>
      <p:pic>
        <p:nvPicPr>
          <p:cNvPr id="2050" name="Picture 2" descr="C:\share\ФОТО 2014\Мантуров ВГ\DSCN17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4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Основные задачи на май 2014 года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1071546"/>
            <a:ext cx="7498080" cy="5286412"/>
          </a:xfrm>
        </p:spPr>
        <p:txBody>
          <a:bodyPr>
            <a:normAutofit lnSpcReduction="10000"/>
          </a:bodyPr>
          <a:lstStyle/>
          <a:p>
            <a:r>
              <a:rPr lang="ru-RU" sz="1800" b="1" dirty="0" smtClean="0"/>
              <a:t>Завершение работы над разработкой муниципальных программ до 2020 года  и комплексной муниципальной программы «Новое качество жизни уральцев» , размещение  их  на официальном сайте НГО для общественного  обсуждения.</a:t>
            </a:r>
          </a:p>
          <a:p>
            <a:r>
              <a:rPr lang="ru-RU" sz="1800" b="1" dirty="0" smtClean="0"/>
              <a:t>Завершение работы над докладом  главы о достигнутых значениях показателей для оценки эффективности деятельности органов местного самоуправления.</a:t>
            </a:r>
          </a:p>
          <a:p>
            <a:r>
              <a:rPr lang="ru-RU" sz="1800" b="1" dirty="0" smtClean="0"/>
              <a:t>Проведение  </a:t>
            </a:r>
            <a:r>
              <a:rPr lang="ru-RU" sz="1800" b="1" dirty="0" err="1" smtClean="0"/>
              <a:t>противопаводковых</a:t>
            </a:r>
            <a:r>
              <a:rPr lang="ru-RU" sz="1800" b="1" dirty="0" smtClean="0"/>
              <a:t> мероприятий и подготовка к пожароопасному периоду.</a:t>
            </a:r>
          </a:p>
          <a:p>
            <a:r>
              <a:rPr lang="ru-RU" sz="1800" b="1" dirty="0" smtClean="0"/>
              <a:t>Проведение санитарной очистки территории НГО.</a:t>
            </a:r>
          </a:p>
          <a:p>
            <a:r>
              <a:rPr lang="ru-RU" sz="1800" b="1" dirty="0" smtClean="0"/>
              <a:t>Окончание учебного года и начало итоговой аттестации учащихся.</a:t>
            </a:r>
          </a:p>
          <a:p>
            <a:r>
              <a:rPr lang="ru-RU" sz="1800" b="1" dirty="0" smtClean="0"/>
              <a:t>Подготовка к летней оздоровительной кампании 2014 года.</a:t>
            </a:r>
          </a:p>
          <a:p>
            <a:r>
              <a:rPr lang="ru-RU" sz="1800" b="1" dirty="0" smtClean="0"/>
              <a:t>Начало проведения ремонтных работ к отопительному сезону 2014-2015г.г.</a:t>
            </a:r>
          </a:p>
          <a:p>
            <a:r>
              <a:rPr lang="ru-RU" sz="1800" b="1" dirty="0" smtClean="0"/>
              <a:t>Проведение ремонтных работ </a:t>
            </a:r>
            <a:r>
              <a:rPr lang="ru-RU" sz="1800" b="1" smtClean="0"/>
              <a:t>на автодорогах.</a:t>
            </a:r>
            <a:endParaRPr lang="ru-RU" sz="1800" b="1" dirty="0" smtClean="0"/>
          </a:p>
          <a:p>
            <a:r>
              <a:rPr lang="ru-RU" sz="1800" b="1" dirty="0" smtClean="0"/>
              <a:t>Строительство жилых домов в г. Новая Ляля.</a:t>
            </a:r>
          </a:p>
          <a:p>
            <a:r>
              <a:rPr lang="ru-RU" sz="1800" b="1" dirty="0" smtClean="0"/>
              <a:t>Проведение мероприятий, посвященных праздникам Весны и Труда ,  69-ой годовщине Победы в Великой Отечественной войне.</a:t>
            </a:r>
          </a:p>
          <a:p>
            <a:endParaRPr lang="ru-RU" sz="1800" b="1" dirty="0" smtClean="0"/>
          </a:p>
          <a:p>
            <a:endParaRPr lang="ru-RU" sz="18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share\ФОТО 2013\стелла\Новая папка\стелл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919475"/>
          </a:xfr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5429264"/>
            <a:ext cx="8686800" cy="838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Спасибо за внимание!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На туристической базе «Таежная </a:t>
            </a:r>
            <a:r>
              <a:rPr lang="ru-RU" sz="2000" dirty="0" err="1" smtClean="0"/>
              <a:t>рось</a:t>
            </a:r>
            <a:r>
              <a:rPr lang="ru-RU" sz="2000" dirty="0" smtClean="0"/>
              <a:t>» Павдинской территории</a:t>
            </a:r>
            <a:endParaRPr lang="ru-RU" sz="2000" dirty="0"/>
          </a:p>
        </p:txBody>
      </p:sp>
      <p:pic>
        <p:nvPicPr>
          <p:cNvPr id="36867" name="Picture 3" descr="C:\share\ФОТО 2014\день местного самоуправления 18.04\DSCN17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428868"/>
            <a:ext cx="5605527" cy="4204146"/>
          </a:xfrm>
          <a:prstGeom prst="rect">
            <a:avLst/>
          </a:prstGeom>
          <a:noFill/>
        </p:spPr>
      </p:pic>
      <p:pic>
        <p:nvPicPr>
          <p:cNvPr id="36866" name="Picture 2" descr="C:\share\ФОТО 2014\день местного самоуправления 18.04\DSCN17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29190" y="128586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Во время рабочей поездки в </a:t>
            </a:r>
            <a:r>
              <a:rPr lang="ru-RU" sz="2000" dirty="0" smtClean="0"/>
              <a:t>учреждения культуры</a:t>
            </a:r>
            <a:endParaRPr lang="ru-RU" sz="2000" dirty="0"/>
          </a:p>
        </p:txBody>
      </p:sp>
      <p:pic>
        <p:nvPicPr>
          <p:cNvPr id="37890" name="Picture 2" descr="C:\share\ФОТО 2014\Мантуров ВГ\DSCN18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Заседание Консультативного совета по </a:t>
            </a:r>
            <a:r>
              <a:rPr lang="ru-RU" sz="2400" dirty="0" smtClean="0"/>
              <a:t>взаимодействию с национальными и религиозными объединениями на территории городского </a:t>
            </a:r>
            <a:r>
              <a:rPr lang="ru-RU" sz="2400" dirty="0" smtClean="0"/>
              <a:t>округа</a:t>
            </a:r>
            <a:endParaRPr lang="ru-RU" sz="2400" dirty="0"/>
          </a:p>
        </p:txBody>
      </p:sp>
      <p:pic>
        <p:nvPicPr>
          <p:cNvPr id="4098" name="Picture 2" descr="C:\share\ФОТО 2014\Консультативный совет\DSCN1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71612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Рассмотрен  вопрос </a:t>
            </a:r>
            <a:r>
              <a:rPr lang="ru-RU" sz="2000" dirty="0" smtClean="0"/>
              <a:t>о</a:t>
            </a:r>
            <a:r>
              <a:rPr lang="ru-RU" sz="2000" dirty="0" smtClean="0"/>
              <a:t>  </a:t>
            </a:r>
            <a:r>
              <a:rPr lang="ru-RU" sz="2000" dirty="0" smtClean="0"/>
              <a:t>профилактике негативных явлений в сфере гармонизации межнациональных отношений и </a:t>
            </a:r>
            <a:r>
              <a:rPr lang="ru-RU" sz="2000" dirty="0" smtClean="0"/>
              <a:t>профилактике экстремизма во взаимодействии </a:t>
            </a:r>
            <a:r>
              <a:rPr lang="ru-RU" sz="2000" dirty="0" smtClean="0"/>
              <a:t>с силовыми </a:t>
            </a:r>
            <a:r>
              <a:rPr lang="ru-RU" sz="2000" dirty="0" smtClean="0"/>
              <a:t>структурами </a:t>
            </a:r>
            <a:endParaRPr lang="ru-RU" sz="2000" dirty="0"/>
          </a:p>
        </p:txBody>
      </p:sp>
      <p:pic>
        <p:nvPicPr>
          <p:cNvPr id="5122" name="Picture 2" descr="C:\share\ФОТО 2014\Консультативный совет\DSCN18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/>
              <a:t>Организация работы </a:t>
            </a:r>
            <a:r>
              <a:rPr lang="ru-RU" sz="2400" b="1" dirty="0" smtClean="0"/>
              <a:t>по содержанию автомобильных дорог и пешеходных дорожек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Ямочный </a:t>
            </a:r>
            <a:r>
              <a:rPr lang="ru-RU" sz="2000" b="1" dirty="0" smtClean="0"/>
              <a:t>ремонт шлаковым щебнем  в Лобве улиц Свердлова, Чехова, Труда, </a:t>
            </a:r>
            <a:r>
              <a:rPr lang="ru-RU" sz="2000" b="1" dirty="0" smtClean="0"/>
              <a:t>Школьная.</a:t>
            </a:r>
          </a:p>
          <a:p>
            <a:r>
              <a:rPr lang="ru-RU" sz="2000" b="1" dirty="0" smtClean="0"/>
              <a:t>Ямочный ремонт шлаковым щебнем</a:t>
            </a:r>
            <a:r>
              <a:rPr lang="ru-RU" sz="2000" b="1" dirty="0" smtClean="0"/>
              <a:t> </a:t>
            </a:r>
            <a:r>
              <a:rPr lang="ru-RU" sz="2000" b="1" dirty="0" smtClean="0"/>
              <a:t>в Новой Ляле улиц Мира, Розы Люксембург, Гагарина, </a:t>
            </a:r>
            <a:r>
              <a:rPr lang="ru-RU" sz="2000" b="1" dirty="0" err="1" smtClean="0"/>
              <a:t>Молодцова</a:t>
            </a:r>
            <a:r>
              <a:rPr lang="ru-RU" sz="2000" b="1" dirty="0" smtClean="0"/>
              <a:t>, Юбилейная, Коммуны, </a:t>
            </a:r>
            <a:r>
              <a:rPr lang="ru-RU" sz="2000" b="1" dirty="0" smtClean="0"/>
              <a:t>Островского.</a:t>
            </a:r>
          </a:p>
          <a:p>
            <a:r>
              <a:rPr lang="ru-RU" sz="2000" b="1" dirty="0" smtClean="0"/>
              <a:t>Ремонтное </a:t>
            </a:r>
            <a:r>
              <a:rPr lang="ru-RU" sz="2000" b="1" dirty="0" smtClean="0"/>
              <a:t>профилирование грунтовых дорог в Новой Ляле по улицам Д.Бедного, Клары Цеткин, К.Либкнехта, Пионеров, К.Цеткин, </a:t>
            </a:r>
            <a:r>
              <a:rPr lang="ru-RU" sz="2000" b="1" dirty="0" smtClean="0"/>
              <a:t>Бажова.</a:t>
            </a:r>
          </a:p>
          <a:p>
            <a:r>
              <a:rPr lang="ru-RU" sz="2000" b="1" dirty="0" smtClean="0"/>
              <a:t>Установка дорожных  знаков.</a:t>
            </a:r>
            <a:endParaRPr lang="ru-RU" sz="2000" b="1" dirty="0"/>
          </a:p>
        </p:txBody>
      </p:sp>
    </p:spTree>
  </p:cSld>
  <p:clrMapOvr>
    <a:masterClrMapping/>
  </p:clrMapOvr>
  <p:transition>
    <p:wheel spokes="8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958</TotalTime>
  <Words>584</Words>
  <Application>Microsoft Office PowerPoint</Application>
  <PresentationFormat>Экран (4:3)</PresentationFormat>
  <Paragraphs>55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Солнцестояние</vt:lpstr>
      <vt:lpstr> О выполнении плана мероприятий в апреле  2014 года</vt:lpstr>
      <vt:lpstr>Проведена внешняя проверка отчета об исполнении бюджета Новолялинского городского округа за 2013 год</vt:lpstr>
      <vt:lpstr>Во время рабочего визита заместителя министра культуры Свердловской области Мантурова  Владимира Гелиевича</vt:lpstr>
      <vt:lpstr>Во время рабочей поездки в Павду</vt:lpstr>
      <vt:lpstr>На туристической базе «Таежная рось» Павдинской территории</vt:lpstr>
      <vt:lpstr>Во время рабочей поездки в учреждения культуры</vt:lpstr>
      <vt:lpstr>Заседание Консультативного совета по взаимодействию с национальными и религиозными объединениями на территории городского округа</vt:lpstr>
      <vt:lpstr>Рассмотрен  вопрос о  профилактике негативных явлений в сфере гармонизации межнациональных отношений и профилактике экстремизма во взаимодействии с силовыми структурами </vt:lpstr>
      <vt:lpstr>Организация работы по содержанию автомобильных дорог и пешеходных дорожек</vt:lpstr>
      <vt:lpstr> Благоустройство и озеленение Новолялинского городского</vt:lpstr>
      <vt:lpstr>Дома образцового содержания в поселке Лобва и Новой Ляле</vt:lpstr>
      <vt:lpstr>Спиливание тополей  в поселке Лобва</vt:lpstr>
      <vt:lpstr>Планируется строительство блочной газовой котельной школы №1</vt:lpstr>
      <vt:lpstr>Идет строительство двух домов в поселке Лобва по ул.Бажова</vt:lpstr>
      <vt:lpstr>В доме по ул.Республики г. Новая Ляля идут внутренние работы.</vt:lpstr>
      <vt:lpstr>Строительство  второго дома по ул.Республики в г. Новая Ляля.</vt:lpstr>
      <vt:lpstr>XVIII областной фестиваль – конкурс детского и юношеского творчества «Серебряное копытце»</vt:lpstr>
      <vt:lpstr>XVIII областной фестиваль – конкурс детского и юношеского творчества «Серебряное копытце»</vt:lpstr>
      <vt:lpstr>XVIII областной фестиваль – конкурс детского и юношеского творчества «Серебряное копытце»</vt:lpstr>
      <vt:lpstr>Отчетный концерт в  Новолялинской детской школе искусств</vt:lpstr>
      <vt:lpstr>Отчетный концерт в  Лобвинской детской школе искусств</vt:lpstr>
      <vt:lpstr>Отчетный концерт в Лобвинской детской школе искусств</vt:lpstr>
      <vt:lpstr>Отчетный концерт в  Лобвинской детской школе искусств</vt:lpstr>
      <vt:lpstr>Открытый турнир по  каратэ</vt:lpstr>
      <vt:lpstr>Турнир организован Центром патриотического воспитания имени Героя России Андрея Туркина</vt:lpstr>
      <vt:lpstr>Всемирный день здоровья</vt:lpstr>
      <vt:lpstr>Всемирный день здоровья</vt:lpstr>
      <vt:lpstr>Первое заседание нового состава Совета молодежи Новолялинского городского округа</vt:lpstr>
      <vt:lpstr>Новый состав Совета молодежи Новолялинского городского округа с руководителями  городского округа ,ТИК, отдела культуры, молодежной политики и спорта администрации</vt:lpstr>
      <vt:lpstr>Слайд 30</vt:lpstr>
      <vt:lpstr>Благотворительный  концерт на сцене Лобвинского центра культуры и спорта</vt:lpstr>
      <vt:lpstr>Закрытие зимнего спортивного сезона и подведение итогов</vt:lpstr>
      <vt:lpstr>Первенство  по баскетболу  среди женских команд  - коллективов физкультуры  НГО. Команды - город и динамо.</vt:lpstr>
      <vt:lpstr>Соревнования по футболу среди  команд учащихся 5-7 классов школ  городского округа. Школа №10.</vt:lpstr>
      <vt:lpstr>Соревнования по футболу среди  команд учащихся 5-7 классов школ  городского округа. Школа №4.</vt:lpstr>
      <vt:lpstr>Соревнования по баскетболу среди  команд учащихся школ  городского округа.</vt:lpstr>
      <vt:lpstr>Командное и личное первенство городского округа по шахматам среди школьников</vt:lpstr>
      <vt:lpstr>Обучающиеся   школ №№1,4,10,11,12 и филиала Серовского политехнического техникума –участники первенства</vt:lpstr>
      <vt:lpstr>Слайд 39</vt:lpstr>
      <vt:lpstr>Основные задачи на май 2014 года</vt:lpstr>
      <vt:lpstr>Слайд 41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</dc:creator>
  <cp:lastModifiedBy>XTreme</cp:lastModifiedBy>
  <cp:revision>91</cp:revision>
  <dcterms:created xsi:type="dcterms:W3CDTF">2014-02-24T03:27:27Z</dcterms:created>
  <dcterms:modified xsi:type="dcterms:W3CDTF">2014-04-25T08:44:30Z</dcterms:modified>
</cp:coreProperties>
</file>