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346" r:id="rId3"/>
    <p:sldId id="377" r:id="rId4"/>
    <p:sldId id="378" r:id="rId5"/>
    <p:sldId id="379" r:id="rId6"/>
    <p:sldId id="380" r:id="rId7"/>
    <p:sldId id="347" r:id="rId8"/>
    <p:sldId id="384" r:id="rId9"/>
    <p:sldId id="365" r:id="rId10"/>
    <p:sldId id="375" r:id="rId11"/>
    <p:sldId id="367" r:id="rId12"/>
    <p:sldId id="368" r:id="rId13"/>
    <p:sldId id="366" r:id="rId14"/>
    <p:sldId id="381" r:id="rId15"/>
    <p:sldId id="382" r:id="rId16"/>
    <p:sldId id="383" r:id="rId17"/>
    <p:sldId id="387" r:id="rId18"/>
    <p:sldId id="376" r:id="rId19"/>
    <p:sldId id="386" r:id="rId20"/>
    <p:sldId id="388" r:id="rId21"/>
    <p:sldId id="389" r:id="rId22"/>
    <p:sldId id="391" r:id="rId23"/>
    <p:sldId id="400" r:id="rId24"/>
    <p:sldId id="390" r:id="rId25"/>
    <p:sldId id="403" r:id="rId26"/>
    <p:sldId id="398" r:id="rId27"/>
    <p:sldId id="399" r:id="rId28"/>
    <p:sldId id="369" r:id="rId29"/>
    <p:sldId id="395" r:id="rId30"/>
    <p:sldId id="371" r:id="rId31"/>
    <p:sldId id="370" r:id="rId32"/>
    <p:sldId id="372" r:id="rId33"/>
    <p:sldId id="374" r:id="rId34"/>
    <p:sldId id="373" r:id="rId35"/>
    <p:sldId id="392" r:id="rId36"/>
    <p:sldId id="393" r:id="rId37"/>
    <p:sldId id="396" r:id="rId38"/>
    <p:sldId id="394" r:id="rId39"/>
    <p:sldId id="397" r:id="rId40"/>
    <p:sldId id="401" r:id="rId41"/>
    <p:sldId id="402" r:id="rId42"/>
    <p:sldId id="404" r:id="rId43"/>
    <p:sldId id="410" r:id="rId44"/>
    <p:sldId id="405" r:id="rId45"/>
    <p:sldId id="406" r:id="rId46"/>
    <p:sldId id="407" r:id="rId47"/>
    <p:sldId id="408" r:id="rId48"/>
    <p:sldId id="409" r:id="rId49"/>
    <p:sldId id="304" r:id="rId50"/>
    <p:sldId id="345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6377ACA-CF41-416B-AEAF-44ADFC0D2FE7}" type="datetimeFigureOut">
              <a:rPr lang="ru-RU" smtClean="0"/>
              <a:pPr/>
              <a:t>25.08.2014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6377ACA-CF41-416B-AEAF-44ADFC0D2FE7}" type="datetimeFigureOut">
              <a:rPr lang="ru-RU" smtClean="0"/>
              <a:pPr/>
              <a:t>25.08.2014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6377ACA-CF41-416B-AEAF-44ADFC0D2FE7}" type="datetimeFigureOut">
              <a:rPr lang="ru-RU" smtClean="0"/>
              <a:pPr/>
              <a:t>25.08.2014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25.08.2014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25.08.2014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6377ACA-CF41-416B-AEAF-44ADFC0D2FE7}" type="datetimeFigureOut">
              <a:rPr lang="ru-RU" smtClean="0"/>
              <a:pPr/>
              <a:t>25.08.2014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25.08.2014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6377ACA-CF41-416B-AEAF-44ADFC0D2FE7}" type="datetimeFigureOut">
              <a:rPr lang="ru-RU" smtClean="0"/>
              <a:pPr/>
              <a:t>25.08.2014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6377ACA-CF41-416B-AEAF-44ADFC0D2FE7}" type="datetimeFigureOut">
              <a:rPr lang="ru-RU" smtClean="0"/>
              <a:pPr/>
              <a:t>25.08.2014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6377ACA-CF41-416B-AEAF-44ADFC0D2FE7}" type="datetimeFigureOut">
              <a:rPr lang="ru-RU" smtClean="0"/>
              <a:pPr/>
              <a:t>25.08.2014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86808" cy="92869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2700" b="1" dirty="0" smtClean="0"/>
              <a:t>О выполнении плана мероприятий </a:t>
            </a:r>
            <a:br>
              <a:rPr lang="ru-RU" sz="2700" b="1" dirty="0" smtClean="0"/>
            </a:br>
            <a:r>
              <a:rPr lang="ru-RU" sz="2700" b="1" dirty="0" smtClean="0"/>
              <a:t>в  августе 2014 года</a:t>
            </a:r>
            <a:endParaRPr lang="ru-RU" sz="2700" b="1" dirty="0"/>
          </a:p>
        </p:txBody>
      </p:sp>
      <p:pic>
        <p:nvPicPr>
          <p:cNvPr id="10" name="Picture 2" descr="C:\share\ФОТО 2013\город весна 2\администрация весн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14348" y="1393123"/>
            <a:ext cx="7429552" cy="525205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Идет строительство дома №10 по ул.Кузнецова  в пос.Лобва</a:t>
            </a:r>
            <a:endParaRPr lang="ru-RU" sz="2000" dirty="0"/>
          </a:p>
        </p:txBody>
      </p:sp>
      <p:pic>
        <p:nvPicPr>
          <p:cNvPr id="2050" name="Picture 2" descr="C:\share\ФОТО 2014\08 август ремонты\Лобва строительство и капремонт домов\Кузнецова 8,10\№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7059108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WordArt 6" descr="Белый мрамор"/>
          <p:cNvSpPr>
            <a:spLocks noChangeArrowheads="1" noChangeShapeType="1" noTextEdit="1"/>
          </p:cNvSpPr>
          <p:nvPr/>
        </p:nvSpPr>
        <p:spPr bwMode="auto">
          <a:xfrm>
            <a:off x="1143000" y="609600"/>
            <a:ext cx="2514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40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"ФОСЦ"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6576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57200"/>
            <a:ext cx="42672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6576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30" name="WordArt 10" descr="Белый мрамор"/>
          <p:cNvSpPr>
            <a:spLocks noChangeArrowheads="1" noChangeShapeType="1" noTextEdit="1"/>
          </p:cNvSpPr>
          <p:nvPr/>
        </p:nvSpPr>
        <p:spPr bwMode="auto">
          <a:xfrm>
            <a:off x="914400" y="1828800"/>
            <a:ext cx="2895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24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Ремонт</a:t>
            </a:r>
          </a:p>
          <a:p>
            <a:pPr algn="ctr"/>
            <a:r>
              <a:rPr lang="ru-RU" sz="24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подтрибунных </a:t>
            </a:r>
          </a:p>
          <a:p>
            <a:pPr algn="ctr"/>
            <a:r>
              <a:rPr lang="ru-RU" sz="24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помещений</a:t>
            </a:r>
          </a:p>
        </p:txBody>
      </p:sp>
    </p:spTree>
  </p:cSld>
  <p:clrMapOvr>
    <a:masterClrMapping/>
  </p:clrMapOvr>
  <p:transition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WordArt 4" descr="Белый мрамор"/>
          <p:cNvSpPr>
            <a:spLocks noChangeArrowheads="1" noChangeShapeType="1" noTextEdit="1"/>
          </p:cNvSpPr>
          <p:nvPr/>
        </p:nvSpPr>
        <p:spPr bwMode="auto">
          <a:xfrm>
            <a:off x="304800" y="762000"/>
            <a:ext cx="3276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"ДШИ"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г. Новая Ляля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214686"/>
            <a:ext cx="5036379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 descr="IMG_71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285728"/>
            <a:ext cx="5029200" cy="3352800"/>
          </a:xfrm>
          <a:prstGeom prst="rect">
            <a:avLst/>
          </a:prstGeom>
          <a:noFill/>
        </p:spPr>
      </p:pic>
      <p:sp>
        <p:nvSpPr>
          <p:cNvPr id="6151" name="WordArt 7" descr="Белый мрамор"/>
          <p:cNvSpPr>
            <a:spLocks noChangeArrowheads="1" noChangeShapeType="1" noTextEdit="1"/>
          </p:cNvSpPr>
          <p:nvPr/>
        </p:nvSpPr>
        <p:spPr bwMode="auto">
          <a:xfrm>
            <a:off x="5105400" y="4191000"/>
            <a:ext cx="3752850" cy="1504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Ремонт полов 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зрительного зала</a:t>
            </a:r>
          </a:p>
        </p:txBody>
      </p:sp>
    </p:spTree>
  </p:cSld>
  <p:clrMapOvr>
    <a:masterClrMapping/>
  </p:clrMapOvr>
  <p:transition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ЛЦКиС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784600"/>
            <a:ext cx="4343400" cy="2895600"/>
          </a:xfrm>
          <a:prstGeom prst="rect">
            <a:avLst/>
          </a:prstGeom>
          <a:noFill/>
        </p:spPr>
      </p:pic>
      <p:sp>
        <p:nvSpPr>
          <p:cNvPr id="4105" name="WordArt 9" descr="Белый мрамор"/>
          <p:cNvSpPr>
            <a:spLocks noChangeArrowheads="1" noChangeShapeType="1" noTextEdit="1"/>
          </p:cNvSpPr>
          <p:nvPr/>
        </p:nvSpPr>
        <p:spPr bwMode="auto">
          <a:xfrm>
            <a:off x="762000" y="990600"/>
            <a:ext cx="3048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20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"ЛЦКиС"</a:t>
            </a:r>
          </a:p>
        </p:txBody>
      </p:sp>
      <p:sp>
        <p:nvSpPr>
          <p:cNvPr id="4106" name="WordArt 10" descr="Белый мрамор"/>
          <p:cNvSpPr>
            <a:spLocks noChangeArrowheads="1" noChangeShapeType="1" noTextEdit="1"/>
          </p:cNvSpPr>
          <p:nvPr/>
        </p:nvSpPr>
        <p:spPr bwMode="auto">
          <a:xfrm>
            <a:off x="609600" y="2819400"/>
            <a:ext cx="3248025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3200" kern="10" dirty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Спортивный зал.</a:t>
            </a:r>
          </a:p>
          <a:p>
            <a:pPr algn="ctr"/>
            <a:r>
              <a:rPr lang="ru-RU" sz="3200" kern="10" dirty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Раздевалки</a:t>
            </a:r>
          </a:p>
        </p:txBody>
      </p:sp>
      <p:sp>
        <p:nvSpPr>
          <p:cNvPr id="4107" name="WordArt 11" descr="Белый мрамор"/>
          <p:cNvSpPr>
            <a:spLocks noChangeArrowheads="1" noChangeShapeType="1" noTextEdit="1"/>
          </p:cNvSpPr>
          <p:nvPr/>
        </p:nvSpPr>
        <p:spPr bwMode="auto">
          <a:xfrm>
            <a:off x="5410200" y="3352800"/>
            <a:ext cx="2971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24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Покраска полов </a:t>
            </a:r>
          </a:p>
          <a:p>
            <a:pPr algn="ctr"/>
            <a:r>
              <a:rPr lang="ru-RU" sz="24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зрительного зала</a:t>
            </a:r>
          </a:p>
        </p:txBody>
      </p:sp>
    </p:spTree>
  </p:cSld>
  <p:clrMapOvr>
    <a:masterClrMapping/>
  </p:clrMapOvr>
  <p:transition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Капитальный ремонт жилого  муниципального фонда пос.Лобва.  На снимке Ул.8 Марта, 8-1.</a:t>
            </a:r>
            <a:endParaRPr lang="ru-RU" sz="2000" dirty="0"/>
          </a:p>
        </p:txBody>
      </p:sp>
      <p:pic>
        <p:nvPicPr>
          <p:cNvPr id="9218" name="Picture 2" descr="C:\share\ФОТО 2014\08 август ремонты\Лобва строительство и капремонт домов\8Марта, 8-1\DSC0746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375" y="2514600"/>
            <a:ext cx="3657600" cy="2743200"/>
          </a:xfrm>
          <a:prstGeom prst="rect">
            <a:avLst/>
          </a:prstGeom>
          <a:noFill/>
        </p:spPr>
      </p:pic>
      <p:pic>
        <p:nvPicPr>
          <p:cNvPr id="9219" name="Picture 3" descr="C:\share\ФОТО 2014\08 август ремонты\Лобва строительство и капремонт домов\8Марта, 8-1\DSC0747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146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Капитальный ремонт жилого  муниципального фонда пос.Лобва.  На снимке ул.Чапаева, 24-2.</a:t>
            </a:r>
            <a:endParaRPr lang="ru-RU" sz="2000" dirty="0"/>
          </a:p>
        </p:txBody>
      </p:sp>
      <p:pic>
        <p:nvPicPr>
          <p:cNvPr id="10242" name="Picture 2" descr="C:\share\ФОТО 2014\08 август ремонты\Лобва строительство и капремонт домов\Чапаева, 24-2\DSC0747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375" y="2514600"/>
            <a:ext cx="3657600" cy="2743200"/>
          </a:xfrm>
          <a:prstGeom prst="rect">
            <a:avLst/>
          </a:prstGeom>
          <a:noFill/>
        </p:spPr>
      </p:pic>
      <p:pic>
        <p:nvPicPr>
          <p:cNvPr id="10243" name="Picture 3" descr="C:\share\ФОТО 2014\08 август ремонты\Лобва строительство и капремонт домов\Чапаева, 24-2\DSC0747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146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Капитальный ремонт жилого  муниципального фонда пос.Лобва, улицы Пушкинская, Средняя Гавань, </a:t>
            </a:r>
            <a:endParaRPr lang="ru-RU" sz="2000" dirty="0"/>
          </a:p>
        </p:txBody>
      </p:sp>
      <p:pic>
        <p:nvPicPr>
          <p:cNvPr id="11266" name="Picture 2" descr="C:\share\ФОТО 2014\08 август ремонты\Лобва строительство и капремонт домов\Пушкинская, 19-1\DSC0745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428736"/>
            <a:ext cx="3657600" cy="2743200"/>
          </a:xfrm>
          <a:prstGeom prst="rect">
            <a:avLst/>
          </a:prstGeom>
          <a:noFill/>
        </p:spPr>
      </p:pic>
      <p:pic>
        <p:nvPicPr>
          <p:cNvPr id="11267" name="Picture 3" descr="C:\share\ФОТО 2014\08 август ремонты\Лобва строительство и капремонт домов\Средняя гавань 24-2\DSC0745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743176"/>
            <a:ext cx="5143536" cy="385765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Капитальный ремонт жилого  муниципального фонда в г. Новая Ляля. Улицы: Мира, </a:t>
            </a:r>
            <a:r>
              <a:rPr lang="ru-RU" sz="2000" dirty="0" err="1" smtClean="0"/>
              <a:t>Бисярина</a:t>
            </a:r>
            <a:r>
              <a:rPr lang="ru-RU" sz="2000" dirty="0" smtClean="0"/>
              <a:t>, </a:t>
            </a:r>
            <a:r>
              <a:rPr lang="ru-RU" sz="2000" dirty="0" err="1" smtClean="0"/>
              <a:t>Кублинского</a:t>
            </a:r>
            <a:r>
              <a:rPr lang="ru-RU" sz="2000" dirty="0" smtClean="0"/>
              <a:t>, Привокзальная, 8 Марта, Советская.</a:t>
            </a:r>
            <a:endParaRPr lang="ru-RU" sz="2000" dirty="0"/>
          </a:p>
        </p:txBody>
      </p:sp>
      <p:pic>
        <p:nvPicPr>
          <p:cNvPr id="15362" name="Picture 2" descr="C:\share\ФОТО 2014\08 август ремонты\дороги, новый дом, дома\Советская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375" y="2514600"/>
            <a:ext cx="3657600" cy="2743200"/>
          </a:xfrm>
          <a:prstGeom prst="rect">
            <a:avLst/>
          </a:prstGeom>
          <a:noFill/>
        </p:spPr>
      </p:pic>
      <p:pic>
        <p:nvPicPr>
          <p:cNvPr id="15363" name="Picture 3" descr="C:\share\ФОТО 2014\08 август ремонты\дороги, новый дом, дома\8 Марта,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146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Ремонтные работы и покраска  остановок  по автобусному маршруту в городе Новая Ляля.</a:t>
            </a:r>
            <a:endParaRPr lang="ru-RU" sz="2000" b="1" dirty="0"/>
          </a:p>
        </p:txBody>
      </p:sp>
      <p:pic>
        <p:nvPicPr>
          <p:cNvPr id="3074" name="Picture 2" descr="C:\share\ФОТО 2014\07 июль ремонты\Новая Ляля\P118039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93464" y="1571612"/>
            <a:ext cx="6221888" cy="3500462"/>
          </a:xfrm>
          <a:prstGeom prst="rect">
            <a:avLst/>
          </a:prstGeom>
          <a:noFill/>
        </p:spPr>
      </p:pic>
      <p:pic>
        <p:nvPicPr>
          <p:cNvPr id="3075" name="Picture 3" descr="C:\share\ФОТО 2014\08 август ремонты\дороги, новый дом, дома\остановка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78619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/>
              <a:t>Спиливание тополей.</a:t>
            </a:r>
            <a:endParaRPr lang="ru-RU" sz="2000" b="1" dirty="0"/>
          </a:p>
        </p:txBody>
      </p:sp>
      <p:pic>
        <p:nvPicPr>
          <p:cNvPr id="14338" name="Picture 2" descr="C:\share\ФОТО 2014\08 август ремонты\дороги, новый дом, дома\пеньки гагрина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1643050"/>
            <a:ext cx="4714908" cy="3536181"/>
          </a:xfrm>
          <a:prstGeom prst="rect">
            <a:avLst/>
          </a:prstGeom>
          <a:noFill/>
        </p:spPr>
      </p:pic>
      <p:pic>
        <p:nvPicPr>
          <p:cNvPr id="14340" name="Picture 4" descr="C:\share\ФОТО 2014\08 август ремонты\дороги, новый дом, дома\тополя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214686"/>
            <a:ext cx="4514856" cy="332394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По улице Республики в г. Новая Ляля сдан в эксплуатацию первый жилой корпус</a:t>
            </a:r>
            <a:endParaRPr lang="ru-RU" sz="2000" b="1" dirty="0"/>
          </a:p>
        </p:txBody>
      </p:sp>
      <p:pic>
        <p:nvPicPr>
          <p:cNvPr id="4098" name="Picture 2" descr="C:\share\ФОТО 2014\Вручение ключей Республики  Новая Ляля\DSCN239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00200"/>
            <a:ext cx="7715304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Установлены блочные насосные станции взамен старых водонапорных башен в  пос.Лобва</a:t>
            </a:r>
            <a:endParaRPr lang="ru-RU" sz="2000" b="1" dirty="0"/>
          </a:p>
        </p:txBody>
      </p:sp>
      <p:pic>
        <p:nvPicPr>
          <p:cNvPr id="16386" name="Picture 2" descr="C:\share\ФОТО 2014\08 август ремонты\блочные насосные станции Лобва\Бажова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375" y="2514600"/>
            <a:ext cx="3657600" cy="2743200"/>
          </a:xfrm>
          <a:prstGeom prst="rect">
            <a:avLst/>
          </a:prstGeom>
          <a:noFill/>
        </p:spPr>
      </p:pic>
      <p:pic>
        <p:nvPicPr>
          <p:cNvPr id="16387" name="Picture 3" descr="C:\share\ФОТО 2014\08 август ремонты\блочные насосные станции Лобва\Заводская 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146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/>
              <a:t>Ямочный ремонт дорог в поселке Лобва с асфальтобетонным покрытием</a:t>
            </a:r>
            <a:endParaRPr lang="ru-RU" sz="2000" b="1" dirty="0"/>
          </a:p>
        </p:txBody>
      </p:sp>
      <p:pic>
        <p:nvPicPr>
          <p:cNvPr id="17410" name="Picture 2" descr="C:\share\ФОТО 2014\08 август ремонты\Лобва строительство и капремонт домов\дорога Христофоров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00200"/>
            <a:ext cx="8001056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/>
              <a:t>Грейдирование</a:t>
            </a:r>
            <a:r>
              <a:rPr lang="ru-RU" sz="2000" b="1" dirty="0" smtClean="0"/>
              <a:t> дорог. Ремонт дороги Красный </a:t>
            </a:r>
            <a:r>
              <a:rPr lang="ru-RU" sz="2000" b="1" dirty="0" err="1" smtClean="0"/>
              <a:t>Яр-Коптяки</a:t>
            </a:r>
            <a:r>
              <a:rPr lang="ru-RU" sz="2000" b="1" dirty="0" smtClean="0"/>
              <a:t> –</a:t>
            </a:r>
            <a:r>
              <a:rPr lang="ru-RU" sz="2000" b="1" dirty="0" err="1" smtClean="0"/>
              <a:t>Лопаево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6146" name="Picture 2" descr="C:\share\ФОТО 2014\08 август ремонты\Коптяки, Лопаево дорога вышка Мотив\DSCN245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Ремонт дороги Красный </a:t>
            </a:r>
            <a:r>
              <a:rPr lang="ru-RU" sz="2000" b="1" dirty="0" err="1" smtClean="0"/>
              <a:t>Яр-Коптяки</a:t>
            </a:r>
            <a:r>
              <a:rPr lang="ru-RU" sz="2000" b="1" dirty="0" smtClean="0"/>
              <a:t> –</a:t>
            </a:r>
            <a:r>
              <a:rPr lang="ru-RU" sz="2000" b="1" dirty="0" err="1" smtClean="0"/>
              <a:t>Лопаево</a:t>
            </a:r>
            <a:r>
              <a:rPr lang="ru-RU" sz="2000" b="1" dirty="0" smtClean="0"/>
              <a:t>.</a:t>
            </a:r>
            <a:endParaRPr lang="ru-RU" sz="2000" dirty="0"/>
          </a:p>
        </p:txBody>
      </p:sp>
      <p:pic>
        <p:nvPicPr>
          <p:cNvPr id="7170" name="Picture 2" descr="C:\share\ФОТО 2014\08 август ремонты\Коптяки, Лопаево дорога вышка Мотив\DSCN246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Детская игровая площадка в поселке Лобва по улице Мира</a:t>
            </a:r>
            <a:endParaRPr lang="ru-RU" sz="2000" dirty="0"/>
          </a:p>
        </p:txBody>
      </p:sp>
      <p:pic>
        <p:nvPicPr>
          <p:cNvPr id="18434" name="Picture 2" descr="C:\share\ФОТО 2014\08 август ремонты\Лобва строительство и капремонт домов\площадка детская Мир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26717"/>
            <a:ext cx="7467600" cy="462059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Установлена детская площадка на территории </a:t>
            </a:r>
            <a:r>
              <a:rPr lang="ru-RU" sz="2000" b="1" dirty="0" err="1" smtClean="0"/>
              <a:t>ФОКа</a:t>
            </a:r>
            <a:endParaRPr lang="ru-RU" sz="2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7712613" cy="546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Обустройство колодца в г. Новая Ляля по ул.Бажова, 72</a:t>
            </a:r>
            <a:endParaRPr lang="ru-RU" sz="2400" dirty="0"/>
          </a:p>
        </p:txBody>
      </p:sp>
      <p:pic>
        <p:nvPicPr>
          <p:cNvPr id="4099" name="Picture 3" descr="C:\share\ФОТО 2014\08 август ремонты\Колодец Бажова 72\P118030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500306"/>
            <a:ext cx="5816615" cy="3271846"/>
          </a:xfrm>
          <a:prstGeom prst="rect">
            <a:avLst/>
          </a:prstGeom>
          <a:noFill/>
        </p:spPr>
      </p:pic>
      <p:pic>
        <p:nvPicPr>
          <p:cNvPr id="4098" name="Picture 2" descr="C:\share\ФОТО 2014\08 август ремонты\Колодец Бажова 72\P118029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214422"/>
            <a:ext cx="257175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Подключена  сотовая связь Мотив в населенном пункте Красный Яр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122" name="Picture 2" descr="C:\share\ФОТО 2014\08 август ремонты\Коптяки, Лопаево дорога вышка Мотив\Мотив вышк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00200"/>
            <a:ext cx="7786742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3" name="Picture 37"/>
          <p:cNvPicPr>
            <a:picLocks noChangeAspect="1" noChangeArrowheads="1"/>
          </p:cNvPicPr>
          <p:nvPr/>
        </p:nvPicPr>
        <p:blipFill>
          <a:blip r:embed="rId2" cstate="print"/>
          <a:srcRect r="3572"/>
          <a:stretch>
            <a:fillRect/>
          </a:stretch>
        </p:blipFill>
        <p:spPr bwMode="auto">
          <a:xfrm>
            <a:off x="4800600" y="533400"/>
            <a:ext cx="4114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35" name="Picture 39"/>
          <p:cNvPicPr>
            <a:picLocks noChangeAspect="1" noChangeArrowheads="1"/>
          </p:cNvPicPr>
          <p:nvPr/>
        </p:nvPicPr>
        <p:blipFill>
          <a:blip r:embed="rId3" cstate="print"/>
          <a:srcRect l="10170"/>
          <a:stretch>
            <a:fillRect/>
          </a:stretch>
        </p:blipFill>
        <p:spPr bwMode="auto">
          <a:xfrm>
            <a:off x="152400" y="3657600"/>
            <a:ext cx="40386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34" name="Picture 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57200"/>
            <a:ext cx="4572000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31" name="WordArt 35"/>
          <p:cNvSpPr>
            <a:spLocks noChangeArrowheads="1" noChangeShapeType="1" noTextEdit="1"/>
          </p:cNvSpPr>
          <p:nvPr/>
        </p:nvSpPr>
        <p:spPr bwMode="auto">
          <a:xfrm>
            <a:off x="1905000" y="228600"/>
            <a:ext cx="5410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День поселка   Лобва </a:t>
            </a:r>
          </a:p>
        </p:txBody>
      </p:sp>
      <p:pic>
        <p:nvPicPr>
          <p:cNvPr id="4132" name="Picture 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5814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Празднование Дня поселка Лобва</a:t>
            </a:r>
            <a:endParaRPr lang="ru-RU" sz="2000" b="1" dirty="0"/>
          </a:p>
        </p:txBody>
      </p:sp>
      <p:pic>
        <p:nvPicPr>
          <p:cNvPr id="1027" name="Picture 3" descr="C:\share\ФОТО 2014\109 лет Лобве\IMG_18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000108"/>
            <a:ext cx="5465007" cy="3643338"/>
          </a:xfrm>
          <a:prstGeom prst="rect">
            <a:avLst/>
          </a:prstGeom>
          <a:noFill/>
        </p:spPr>
      </p:pic>
      <p:pic>
        <p:nvPicPr>
          <p:cNvPr id="1026" name="Picture 2" descr="C:\share\ФОТО 2014\109 лет Лобве\IMG_180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452813"/>
            <a:ext cx="4572032" cy="304802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7424766" cy="1225536"/>
          </a:xfrm>
        </p:spPr>
        <p:txBody>
          <a:bodyPr>
            <a:noAutofit/>
          </a:bodyPr>
          <a:lstStyle/>
          <a:p>
            <a:r>
              <a:rPr lang="ru-RU" sz="1600" dirty="0" smtClean="0"/>
              <a:t>Торжественное вручение  ключей от квартир состоялось с участием  руководства областной исполнительной власти, администрации Северного управленческого округа, строительной компании «</a:t>
            </a:r>
            <a:r>
              <a:rPr lang="ru-RU" sz="1600" dirty="0" err="1" smtClean="0"/>
              <a:t>ГарантСтрой</a:t>
            </a:r>
            <a:r>
              <a:rPr lang="ru-RU" sz="1600" dirty="0" smtClean="0"/>
              <a:t>», жителей</a:t>
            </a:r>
            <a:endParaRPr lang="ru-RU" sz="1600" dirty="0"/>
          </a:p>
        </p:txBody>
      </p:sp>
      <p:pic>
        <p:nvPicPr>
          <p:cNvPr id="5122" name="Picture 2" descr="C:\share\ФОТО 2014\Вручение ключей Республики  Новая Ляля\DSCN238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00174"/>
            <a:ext cx="6998233" cy="524867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100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74650" y="228600"/>
            <a:ext cx="87693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dirty="0"/>
              <a:t> </a:t>
            </a:r>
            <a:r>
              <a:rPr lang="ru-RU" sz="2800" b="1" dirty="0">
                <a:solidFill>
                  <a:schemeClr val="tx2"/>
                </a:solidFill>
              </a:rPr>
              <a:t>Открытие памятной доски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>                                             И.Ф. Бондаренко</a:t>
            </a:r>
          </a:p>
        </p:txBody>
      </p:sp>
      <p:pic>
        <p:nvPicPr>
          <p:cNvPr id="55306" name="Picture 10"/>
          <p:cNvPicPr>
            <a:picLocks noChangeAspect="1" noChangeArrowheads="1"/>
          </p:cNvPicPr>
          <p:nvPr/>
        </p:nvPicPr>
        <p:blipFill>
          <a:blip r:embed="rId3"/>
          <a:srcRect b="7692"/>
          <a:stretch>
            <a:fillRect/>
          </a:stretch>
        </p:blipFill>
        <p:spPr bwMode="auto">
          <a:xfrm>
            <a:off x="152400" y="929769"/>
            <a:ext cx="3990972" cy="276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7" name="Picture 11"/>
          <p:cNvPicPr>
            <a:picLocks noChangeAspect="1" noChangeArrowheads="1"/>
          </p:cNvPicPr>
          <p:nvPr/>
        </p:nvPicPr>
        <p:blipFill>
          <a:blip r:embed="rId4"/>
          <a:srcRect l="34723" r="12500" b="-1852"/>
          <a:stretch>
            <a:fillRect/>
          </a:stretch>
        </p:blipFill>
        <p:spPr bwMode="auto">
          <a:xfrm>
            <a:off x="5181600" y="1676400"/>
            <a:ext cx="34226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8" name="Picture 8" descr="IMG_74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0"/>
            <a:ext cx="4343400" cy="2897188"/>
          </a:xfrm>
          <a:prstGeom prst="rect">
            <a:avLst/>
          </a:prstGeom>
          <a:noFill/>
        </p:spPr>
      </p:pic>
      <p:pic>
        <p:nvPicPr>
          <p:cNvPr id="51206" name="Picture 6" descr="IMG_32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0000"/>
            <a:ext cx="4267200" cy="2844800"/>
          </a:xfrm>
          <a:prstGeom prst="rect">
            <a:avLst/>
          </a:prstGeom>
          <a:noFill/>
        </p:spPr>
      </p:pic>
      <p:pic>
        <p:nvPicPr>
          <p:cNvPr id="51207" name="Picture 7" descr="IMG_3384"/>
          <p:cNvPicPr>
            <a:picLocks noChangeAspect="1" noChangeArrowheads="1"/>
          </p:cNvPicPr>
          <p:nvPr/>
        </p:nvPicPr>
        <p:blipFill>
          <a:blip r:embed="rId4" cstate="print"/>
          <a:srcRect l="11667" t="13422" r="8333" b="7500"/>
          <a:stretch>
            <a:fillRect/>
          </a:stretch>
        </p:blipFill>
        <p:spPr bwMode="auto">
          <a:xfrm>
            <a:off x="4572000" y="3810000"/>
            <a:ext cx="4343400" cy="2862263"/>
          </a:xfrm>
          <a:prstGeom prst="rect">
            <a:avLst/>
          </a:prstGeom>
          <a:noFill/>
        </p:spPr>
      </p:pic>
      <p:pic>
        <p:nvPicPr>
          <p:cNvPr id="51209" name="Picture 9" descr="IMG_3437"/>
          <p:cNvPicPr>
            <a:picLocks noChangeAspect="1" noChangeArrowheads="1"/>
          </p:cNvPicPr>
          <p:nvPr/>
        </p:nvPicPr>
        <p:blipFill>
          <a:blip r:embed="rId5" cstate="print"/>
          <a:srcRect l="21523" t="6306" b="13808"/>
          <a:stretch>
            <a:fillRect/>
          </a:stretch>
        </p:blipFill>
        <p:spPr bwMode="auto">
          <a:xfrm>
            <a:off x="4648200" y="762000"/>
            <a:ext cx="4267200" cy="2895600"/>
          </a:xfrm>
          <a:prstGeom prst="rect">
            <a:avLst/>
          </a:prstGeom>
          <a:noFill/>
        </p:spPr>
      </p:pic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0" y="152400"/>
            <a:ext cx="8991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C0000"/>
                </a:solidFill>
              </a:rPr>
              <a:t>Районный праздник - </a:t>
            </a:r>
            <a:r>
              <a:rPr lang="ru-RU" sz="2800" b="1" dirty="0">
                <a:solidFill>
                  <a:srgbClr val="CC0000"/>
                </a:solidFill>
              </a:rPr>
              <a:t>Д</a:t>
            </a:r>
            <a:r>
              <a:rPr lang="ru-RU" sz="2800" b="1" dirty="0" smtClean="0">
                <a:solidFill>
                  <a:srgbClr val="CC0000"/>
                </a:solidFill>
              </a:rPr>
              <a:t>ень </a:t>
            </a:r>
            <a:r>
              <a:rPr lang="ru-RU" sz="2800" b="1" dirty="0">
                <a:solidFill>
                  <a:srgbClr val="CC0000"/>
                </a:solidFill>
              </a:rPr>
              <a:t>физкультурника</a:t>
            </a:r>
          </a:p>
        </p:txBody>
      </p:sp>
    </p:spTree>
  </p:cSld>
  <p:clrMapOvr>
    <a:masterClrMapping/>
  </p:clrMapOvr>
  <p:transition>
    <p:wheel spokes="8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 cstate="print"/>
          <a:srcRect t="7503" r="6459"/>
          <a:stretch>
            <a:fillRect/>
          </a:stretch>
        </p:blipFill>
        <p:spPr bwMode="auto">
          <a:xfrm>
            <a:off x="304800" y="762000"/>
            <a:ext cx="4038600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838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 </a:t>
            </a:r>
            <a:r>
              <a:rPr lang="ru-RU" sz="2000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Детские площадки в учреждениях  культуры и спорта</a:t>
            </a:r>
          </a:p>
        </p:txBody>
      </p:sp>
      <p:pic>
        <p:nvPicPr>
          <p:cNvPr id="52230" name="Picture 6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762000"/>
            <a:ext cx="4343400" cy="2895600"/>
          </a:xfrm>
          <a:prstGeom prst="rect">
            <a:avLst/>
          </a:prstGeom>
          <a:noFill/>
        </p:spPr>
      </p:pic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2819400" y="3200400"/>
            <a:ext cx="1450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6600"/>
                </a:solidFill>
              </a:rPr>
              <a:t>«НЦК»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7467600" y="3200400"/>
            <a:ext cx="1416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6600"/>
                </a:solidFill>
              </a:rPr>
              <a:t>«ЦРБ»</a:t>
            </a:r>
          </a:p>
        </p:txBody>
      </p:sp>
      <p:pic>
        <p:nvPicPr>
          <p:cNvPr id="52234" name="Picture 10"/>
          <p:cNvPicPr>
            <a:picLocks noChangeAspect="1" noChangeArrowheads="1"/>
          </p:cNvPicPr>
          <p:nvPr/>
        </p:nvPicPr>
        <p:blipFill>
          <a:blip r:embed="rId4"/>
          <a:srcRect l="3638" t="5354" r="66"/>
          <a:stretch>
            <a:fillRect/>
          </a:stretch>
        </p:blipFill>
        <p:spPr bwMode="auto">
          <a:xfrm>
            <a:off x="4572000" y="3886200"/>
            <a:ext cx="426720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7086600" y="6172200"/>
            <a:ext cx="1709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6600"/>
                </a:solidFill>
              </a:rPr>
              <a:t>«ЦРФК»</a:t>
            </a:r>
          </a:p>
        </p:txBody>
      </p:sp>
      <p:pic>
        <p:nvPicPr>
          <p:cNvPr id="52236" name="Picture 12"/>
          <p:cNvPicPr>
            <a:picLocks noChangeAspect="1" noChangeArrowheads="1"/>
          </p:cNvPicPr>
          <p:nvPr/>
        </p:nvPicPr>
        <p:blipFill>
          <a:blip r:embed="rId5" cstate="print"/>
          <a:srcRect r="3572"/>
          <a:stretch>
            <a:fillRect/>
          </a:stretch>
        </p:blipFill>
        <p:spPr bwMode="auto">
          <a:xfrm>
            <a:off x="228600" y="3810000"/>
            <a:ext cx="41148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2362200" y="3962400"/>
            <a:ext cx="1892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6600"/>
                </a:solidFill>
              </a:rPr>
              <a:t>«ЛЦКиС»</a:t>
            </a:r>
          </a:p>
        </p:txBody>
      </p:sp>
    </p:spTree>
  </p:cSld>
  <p:clrMapOvr>
    <a:masterClrMapping/>
  </p:clrMapOvr>
  <p:transition>
    <p:wheel spokes="8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57200" y="152400"/>
            <a:ext cx="84661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Работа летней молодежной биржи труда</a:t>
            </a:r>
          </a:p>
          <a:p>
            <a:pPr algn="ctr"/>
            <a:r>
              <a:rPr lang="ru-RU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по трудоустройству подростков</a:t>
            </a:r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3962400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00200"/>
            <a:ext cx="3986213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86190"/>
            <a:ext cx="3833813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223838" y="228600"/>
            <a:ext cx="72875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dirty="0"/>
              <a:t>Первенство Северного управленческого округа СО </a:t>
            </a:r>
          </a:p>
          <a:p>
            <a:pPr algn="ctr"/>
            <a:r>
              <a:rPr lang="ru-RU" sz="2000" b="1" dirty="0"/>
              <a:t>по футболу</a:t>
            </a: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 cstate="print"/>
          <a:srcRect r="10170" b="5933"/>
          <a:stretch>
            <a:fillRect/>
          </a:stretch>
        </p:blipFill>
        <p:spPr bwMode="auto">
          <a:xfrm>
            <a:off x="152400" y="3810000"/>
            <a:ext cx="4038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3" cstate="print"/>
          <a:srcRect l="14999" b="7500"/>
          <a:stretch>
            <a:fillRect/>
          </a:stretch>
        </p:blipFill>
        <p:spPr bwMode="auto">
          <a:xfrm>
            <a:off x="5105400" y="914400"/>
            <a:ext cx="3886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6" name="Picture 8" descr="S1051324"/>
          <p:cNvPicPr>
            <a:picLocks noChangeAspect="1" noChangeArrowheads="1"/>
          </p:cNvPicPr>
          <p:nvPr/>
        </p:nvPicPr>
        <p:blipFill>
          <a:blip r:embed="rId4" cstate="print"/>
          <a:srcRect t="9036" r="25301" b="25903"/>
          <a:stretch>
            <a:fillRect/>
          </a:stretch>
        </p:blipFill>
        <p:spPr bwMode="auto">
          <a:xfrm>
            <a:off x="228600" y="990600"/>
            <a:ext cx="4724400" cy="2743200"/>
          </a:xfrm>
          <a:prstGeom prst="rect">
            <a:avLst/>
          </a:prstGeom>
          <a:noFill/>
        </p:spPr>
      </p:pic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4724400" y="4114800"/>
            <a:ext cx="44196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b="1" dirty="0"/>
              <a:t>Матчевая встреча между  командами «Бумажник» (Н.Ляля)- «Олимп»(Верхотурье)</a:t>
            </a:r>
          </a:p>
          <a:p>
            <a:r>
              <a:rPr lang="ru-RU" sz="1600" b="1" dirty="0"/>
              <a:t> 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</a:rPr>
              <a:t>2 : 0</a:t>
            </a:r>
          </a:p>
          <a:p>
            <a:pPr algn="ctr"/>
            <a:r>
              <a:rPr lang="ru-RU" sz="2000" b="1" dirty="0"/>
              <a:t> </a:t>
            </a:r>
            <a:r>
              <a:rPr lang="ru-RU" sz="1600" b="1" dirty="0"/>
              <a:t>в пользу  </a:t>
            </a:r>
            <a:r>
              <a:rPr lang="ru-RU" sz="1600" b="1" dirty="0" err="1" smtClean="0"/>
              <a:t>новолялинцев</a:t>
            </a:r>
            <a:endParaRPr lang="ru-RU" sz="1600" b="1" dirty="0"/>
          </a:p>
        </p:txBody>
      </p:sp>
    </p:spTree>
  </p:cSld>
  <p:clrMapOvr>
    <a:masterClrMapping/>
  </p:clrMapOvr>
  <p:transition>
    <p:wheel spokes="8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На Павдинской плотине побывал министр природных ресурсов и экологии Свердловской области Алексей Владимирович Кузнецов</a:t>
            </a:r>
            <a:endParaRPr lang="ru-RU" sz="2000" b="1" dirty="0"/>
          </a:p>
        </p:txBody>
      </p:sp>
      <p:pic>
        <p:nvPicPr>
          <p:cNvPr id="19458" name="Picture 2" descr="C:\share\ФОТО 2014\Павдинская плотина\плотина_15_08_2014\DSC_414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344" y="1600200"/>
            <a:ext cx="7301311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Идут восстановительные работы на Павдинской  плотине</a:t>
            </a:r>
            <a:endParaRPr lang="ru-RU" sz="2000" dirty="0"/>
          </a:p>
        </p:txBody>
      </p:sp>
      <p:pic>
        <p:nvPicPr>
          <p:cNvPr id="20482" name="Picture 2" descr="C:\share\ФОТО 2014\Павдинская плотина\Министр природопользования Кузнецов\DSCN243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7059108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86834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Во время инспектирования хода  восстановительных работ</a:t>
            </a:r>
            <a:endParaRPr lang="ru-RU" sz="2000" b="1" dirty="0"/>
          </a:p>
        </p:txBody>
      </p:sp>
      <p:pic>
        <p:nvPicPr>
          <p:cNvPr id="2050" name="Picture 2" descr="C:\share\ФОТО 2014\Павдинская плотина\Министр природопользования Кузнецов\DSCN24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286652"/>
            <a:ext cx="6916232" cy="518717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Министр посетил туристическую базу «Таежная </a:t>
            </a:r>
            <a:r>
              <a:rPr lang="ru-RU" sz="2000" b="1" dirty="0" err="1" smtClean="0"/>
              <a:t>Рось</a:t>
            </a:r>
            <a:r>
              <a:rPr lang="ru-RU" sz="2000" b="1" dirty="0" smtClean="0"/>
              <a:t>», расположенную на Павдинской территории </a:t>
            </a:r>
            <a:endParaRPr lang="ru-RU" sz="2000" b="1" dirty="0"/>
          </a:p>
        </p:txBody>
      </p:sp>
      <p:pic>
        <p:nvPicPr>
          <p:cNvPr id="21506" name="Picture 2" descr="C:\share\ФОТО 2014\Павдинская плотина\Министр природопользования Кузнецов\DSCN244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На туристической базе  «Таежная </a:t>
            </a:r>
            <a:r>
              <a:rPr lang="ru-RU" sz="2000" dirty="0" err="1" smtClean="0"/>
              <a:t>Рось</a:t>
            </a:r>
            <a:r>
              <a:rPr lang="ru-RU" sz="2000" dirty="0" smtClean="0"/>
              <a:t>»</a:t>
            </a:r>
            <a:endParaRPr lang="ru-RU" sz="2000" dirty="0"/>
          </a:p>
        </p:txBody>
      </p:sp>
      <p:pic>
        <p:nvPicPr>
          <p:cNvPr id="3074" name="Picture 2" descr="C:\share\ФОТО 2014\Павдинская плотина\Министр природопользования Кузнецов\DSCN244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71612"/>
            <a:ext cx="6338908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Ключи вручает директор строительной компании «</a:t>
            </a:r>
            <a:r>
              <a:rPr lang="ru-RU" sz="2000" dirty="0" err="1" smtClean="0"/>
              <a:t>ГарантСтрой</a:t>
            </a:r>
            <a:r>
              <a:rPr lang="ru-RU" sz="2000" dirty="0" smtClean="0"/>
              <a:t>» </a:t>
            </a:r>
            <a:r>
              <a:rPr lang="ru-RU" sz="2000" dirty="0" err="1" smtClean="0"/>
              <a:t>А.Воропай</a:t>
            </a:r>
            <a:endParaRPr lang="ru-RU" sz="2000" dirty="0"/>
          </a:p>
        </p:txBody>
      </p:sp>
      <p:pic>
        <p:nvPicPr>
          <p:cNvPr id="6146" name="Picture 2" descr="C:\share\ФОТО 2014\Вручение ключей Республики  Новая Ляля\DSCN240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расширенное совещание по вопросу перспектив развития Новолялинского городского округа на долгосрочный период</a:t>
            </a:r>
            <a:endParaRPr lang="ru-RU" sz="2000" b="1" dirty="0"/>
          </a:p>
        </p:txBody>
      </p:sp>
      <p:pic>
        <p:nvPicPr>
          <p:cNvPr id="8194" name="Picture 2" descr="C:\share\ФОТО 2014\Мехренцев АВ совещание\DSCN246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030" y="1600200"/>
            <a:ext cx="7023940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7496204" cy="86834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расширенное совещание по вопросу перспектив развития Новолялинского городского округа на долгосрочный период</a:t>
            </a:r>
            <a:endParaRPr lang="ru-RU" sz="2000" b="1" dirty="0"/>
          </a:p>
        </p:txBody>
      </p:sp>
      <p:pic>
        <p:nvPicPr>
          <p:cNvPr id="9218" name="Picture 2" descr="C:\share\ФОТО 2014\Мехренцев АВ совещание\DSCN246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340230"/>
            <a:ext cx="6844794" cy="513359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Приступили к строительству  института</a:t>
            </a:r>
            <a:endParaRPr lang="ru-RU" sz="20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71612"/>
            <a:ext cx="6498167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11222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355 лет деревне Савинова. На сцене творческий коллектив Советского района приветствует начальника Савиновской территории.</a:t>
            </a:r>
            <a:endParaRPr lang="ru-RU" sz="2000" b="1" dirty="0"/>
          </a:p>
        </p:txBody>
      </p:sp>
      <p:pic>
        <p:nvPicPr>
          <p:cNvPr id="9218" name="Picture 2" descr="C:\share\ФОТО 2014\Лялинское поречье\DSCN249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7929618" cy="72547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III </a:t>
            </a:r>
            <a:r>
              <a:rPr lang="ru-RU" sz="2000" b="1" dirty="0" smtClean="0"/>
              <a:t>областной фестиваль  народной песни «Лялинское поречье», посвященный Дню народов Среднего Урала</a:t>
            </a:r>
            <a:endParaRPr lang="ru-RU" sz="2000" b="1" dirty="0"/>
          </a:p>
        </p:txBody>
      </p:sp>
      <p:pic>
        <p:nvPicPr>
          <p:cNvPr id="3075" name="Picture 3" descr="C:\share\ФОТО 2014\Лялинское поречье\DSCN253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8286808" cy="525940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072494" cy="857272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III </a:t>
            </a:r>
            <a:r>
              <a:rPr lang="ru-RU" sz="2000" b="1" dirty="0" smtClean="0"/>
              <a:t>областной фестиваль  народной песни «Лялинское поречье», посвященный Дню народов Среднего Урала</a:t>
            </a:r>
            <a:endParaRPr lang="ru-RU" sz="2000" dirty="0"/>
          </a:p>
        </p:txBody>
      </p:sp>
      <p:pic>
        <p:nvPicPr>
          <p:cNvPr id="4098" name="Picture 2" descr="C:\share\ФОТО 2014\Лялинское поречье\DSCN254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2404"/>
            <a:ext cx="7643866" cy="530427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1011222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III </a:t>
            </a:r>
            <a:r>
              <a:rPr lang="ru-RU" sz="2000" b="1" dirty="0" smtClean="0"/>
              <a:t>областной фестиваль  народной песни «Лялинское поречье», посвященный Дню народов Среднего Урала</a:t>
            </a:r>
            <a:endParaRPr lang="ru-RU" sz="2000" dirty="0"/>
          </a:p>
        </p:txBody>
      </p:sp>
      <p:pic>
        <p:nvPicPr>
          <p:cNvPr id="5122" name="Picture 2" descr="C:\share\ФОТО 2014\Лялинское поречье\DSCN250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85860"/>
            <a:ext cx="7355423" cy="551656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III </a:t>
            </a:r>
            <a:r>
              <a:rPr lang="ru-RU" sz="2000" b="1" dirty="0" smtClean="0"/>
              <a:t>областной фестиваль  народной песни «Лялинское поречье», посвященный Дню народов Среднего Урала</a:t>
            </a:r>
            <a:endParaRPr lang="ru-RU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34742"/>
            <a:ext cx="7572428" cy="526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III </a:t>
            </a:r>
            <a:r>
              <a:rPr lang="ru-RU" sz="2000" b="1" dirty="0" smtClean="0"/>
              <a:t>областной фестиваль  народной песни «Лялинское поречье», посвященный Дню народов Среднего Урала</a:t>
            </a:r>
            <a:endParaRPr lang="ru-RU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71612"/>
            <a:ext cx="7215238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7712394" cy="58259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Основные задачи на сентябрь 2014 года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0034" y="1071546"/>
            <a:ext cx="8426774" cy="5286412"/>
          </a:xfrm>
        </p:spPr>
        <p:txBody>
          <a:bodyPr>
            <a:normAutofit/>
          </a:bodyPr>
          <a:lstStyle/>
          <a:p>
            <a:pPr lvl="0"/>
            <a:r>
              <a:rPr lang="ru-RU" sz="1800" dirty="0" smtClean="0"/>
              <a:t>Качественное и своевременное освоение бюджетных средств.</a:t>
            </a:r>
          </a:p>
          <a:p>
            <a:r>
              <a:rPr lang="ru-RU" sz="1800" dirty="0" smtClean="0"/>
              <a:t>Работа над проектом бюджета Новолялинского городского округа на 2015 год и плановый период 2016-2017 годов.</a:t>
            </a:r>
          </a:p>
          <a:p>
            <a:pPr lvl="0"/>
            <a:r>
              <a:rPr lang="ru-RU" sz="1800" dirty="0" smtClean="0"/>
              <a:t>Подготовка жилищного фонда, объектов социального и культурного назначения, коммунального хозяйства к работе в осенне-зимний период.</a:t>
            </a:r>
          </a:p>
          <a:p>
            <a:pPr lvl="0"/>
            <a:r>
              <a:rPr lang="ru-RU" sz="1800" dirty="0" smtClean="0"/>
              <a:t>Проведение ремонтных работ и благоустройства территории округа</a:t>
            </a:r>
          </a:p>
          <a:p>
            <a:r>
              <a:rPr lang="ru-RU" sz="1800" dirty="0" smtClean="0"/>
              <a:t>Строительство многоквартирных домов в г. Новая Ляля, пос.Лобва.</a:t>
            </a:r>
          </a:p>
          <a:p>
            <a:r>
              <a:rPr lang="ru-RU" sz="1800" dirty="0" smtClean="0"/>
              <a:t> Начало нового учебного года в образовательных учреждениях.</a:t>
            </a:r>
          </a:p>
          <a:p>
            <a:pPr lvl="0"/>
            <a:r>
              <a:rPr lang="ru-RU" sz="1800" dirty="0" smtClean="0"/>
              <a:t>Проведение месячника, посвященного Дню пенсионера в Свердловской области.</a:t>
            </a:r>
          </a:p>
          <a:p>
            <a:r>
              <a:rPr lang="ru-RU" sz="1800" dirty="0" smtClean="0"/>
              <a:t>Организация культурно-массовых и спортивных мероприятий.</a:t>
            </a:r>
          </a:p>
          <a:p>
            <a:endParaRPr lang="ru-RU" sz="1800" b="1" dirty="0" smtClean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Счастливые обладатели ключей от новых квартир </a:t>
            </a:r>
            <a:endParaRPr lang="ru-RU" sz="2000" dirty="0"/>
          </a:p>
        </p:txBody>
      </p:sp>
      <p:pic>
        <p:nvPicPr>
          <p:cNvPr id="7171" name="Picture 3" descr="C:\share\ФОТО 2014\Вручение ключей Республики  Новая Ляля\DSCN242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share\ФОТО 2013\стелла\Новая папка\стелл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919475"/>
          </a:xfr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5429264"/>
            <a:ext cx="8686800" cy="838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Спасибо за </a:t>
            </a:r>
            <a:r>
              <a:rPr lang="ru-RU" sz="4000" b="1" smtClean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работу</a:t>
            </a:r>
            <a: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!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Проведено благоустройство двора и установлена детская игровая площадка</a:t>
            </a:r>
            <a:endParaRPr lang="ru-RU" sz="2000" dirty="0"/>
          </a:p>
        </p:txBody>
      </p:sp>
      <p:pic>
        <p:nvPicPr>
          <p:cNvPr id="8194" name="Picture 2" descr="C:\share\ФОТО 2014\Вручение ключей Республики  Новая Ляля\DSCN239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00200"/>
            <a:ext cx="7786742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Осуществляется облицовка здания второго жилого корпуса. Ведутся внутренние работы.</a:t>
            </a:r>
            <a:endParaRPr lang="ru-RU" sz="2000" b="1" dirty="0"/>
          </a:p>
        </p:txBody>
      </p:sp>
      <p:pic>
        <p:nvPicPr>
          <p:cNvPr id="12290" name="Picture 2" descr="C:\share\ФОТО 2014\08 август ремонты\дороги, новый дом, дома\DSCN245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Ведутся внутренние работы в доме.</a:t>
            </a:r>
            <a:endParaRPr lang="ru-RU" sz="2000" dirty="0"/>
          </a:p>
        </p:txBody>
      </p:sp>
      <p:pic>
        <p:nvPicPr>
          <p:cNvPr id="13314" name="Picture 2" descr="C:\share\ФОТО 2014\08 август ремонты\дороги, новый дом, дома\DSCN245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375" y="2514600"/>
            <a:ext cx="3657600" cy="2743200"/>
          </a:xfrm>
          <a:prstGeom prst="rect">
            <a:avLst/>
          </a:prstGeom>
          <a:noFill/>
        </p:spPr>
      </p:pic>
      <p:pic>
        <p:nvPicPr>
          <p:cNvPr id="13315" name="Picture 3" descr="C:\share\ФОТО 2014\08 август ремонты\дороги, новый дом, дома\DSCN245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146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/>
              <a:t>Строительство двух многоквартирных домов для переселения граждан из ветхого и аварийного жилья в поселке Лобва по улице Кузнецова. Дом №8.</a:t>
            </a:r>
            <a:endParaRPr lang="ru-RU" sz="2000" b="1" dirty="0"/>
          </a:p>
        </p:txBody>
      </p:sp>
      <p:pic>
        <p:nvPicPr>
          <p:cNvPr id="1026" name="Picture 2" descr="C:\share\ФОТО 2014\08 август ремонты\Лобва строительство и капремонт домов\Кузнецова 8,10\DSC0747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00200"/>
            <a:ext cx="8072494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4174</TotalTime>
  <Words>603</Words>
  <Application>Microsoft Office PowerPoint</Application>
  <PresentationFormat>Экран (4:3)</PresentationFormat>
  <Paragraphs>79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Эркер</vt:lpstr>
      <vt:lpstr> О выполнении плана мероприятий  в  августе 2014 года</vt:lpstr>
      <vt:lpstr>По улице Республики в г. Новая Ляля сдан в эксплуатацию первый жилой корпус</vt:lpstr>
      <vt:lpstr>Торжественное вручение  ключей от квартир состоялось с участием  руководства областной исполнительной власти, администрации Северного управленческого округа, строительной компании «ГарантСтрой», жителей</vt:lpstr>
      <vt:lpstr>Ключи вручает директор строительной компании «ГарантСтрой» А.Воропай</vt:lpstr>
      <vt:lpstr>Счастливые обладатели ключей от новых квартир </vt:lpstr>
      <vt:lpstr>Проведено благоустройство двора и установлена детская игровая площадка</vt:lpstr>
      <vt:lpstr>Осуществляется облицовка здания второго жилого корпуса. Ведутся внутренние работы.</vt:lpstr>
      <vt:lpstr>Ведутся внутренние работы в доме.</vt:lpstr>
      <vt:lpstr>Строительство двух многоквартирных домов для переселения граждан из ветхого и аварийного жилья в поселке Лобва по улице Кузнецова. Дом №8.</vt:lpstr>
      <vt:lpstr>Идет строительство дома №10 по ул.Кузнецова  в пос.Лобва</vt:lpstr>
      <vt:lpstr>Слайд 11</vt:lpstr>
      <vt:lpstr>Слайд 12</vt:lpstr>
      <vt:lpstr>Слайд 13</vt:lpstr>
      <vt:lpstr>Капитальный ремонт жилого  муниципального фонда пос.Лобва.  На снимке Ул.8 Марта, 8-1.</vt:lpstr>
      <vt:lpstr>Капитальный ремонт жилого  муниципального фонда пос.Лобва.  На снимке ул.Чапаева, 24-2.</vt:lpstr>
      <vt:lpstr>Капитальный ремонт жилого  муниципального фонда пос.Лобва, улицы Пушкинская, Средняя Гавань, </vt:lpstr>
      <vt:lpstr>Капитальный ремонт жилого  муниципального фонда в г. Новая Ляля. Улицы: Мира, Бисярина, Кублинского, Привокзальная, 8 Марта, Советская.</vt:lpstr>
      <vt:lpstr>Ремонтные работы и покраска  остановок  по автобусному маршруту в городе Новая Ляля.</vt:lpstr>
      <vt:lpstr>Спиливание тополей.</vt:lpstr>
      <vt:lpstr>Установлены блочные насосные станции взамен старых водонапорных башен в  пос.Лобва</vt:lpstr>
      <vt:lpstr>Ямочный ремонт дорог в поселке Лобва с асфальтобетонным покрытием</vt:lpstr>
      <vt:lpstr>Грейдирование дорог. Ремонт дороги Красный Яр-Коптяки –Лопаево.</vt:lpstr>
      <vt:lpstr>Ремонт дороги Красный Яр-Коптяки –Лопаево.</vt:lpstr>
      <vt:lpstr>Детская игровая площадка в поселке Лобва по улице Мира</vt:lpstr>
      <vt:lpstr>Установлена детская площадка на территории ФОКа</vt:lpstr>
      <vt:lpstr>Обустройство колодца в г. Новая Ляля по ул.Бажова, 72</vt:lpstr>
      <vt:lpstr>Подключена  сотовая связь Мотив в населенном пункте Красный Яр </vt:lpstr>
      <vt:lpstr>Слайд 28</vt:lpstr>
      <vt:lpstr>Празднование Дня поселка Лобва</vt:lpstr>
      <vt:lpstr>Слайд 30</vt:lpstr>
      <vt:lpstr>Слайд 31</vt:lpstr>
      <vt:lpstr>Слайд 32</vt:lpstr>
      <vt:lpstr>Слайд 33</vt:lpstr>
      <vt:lpstr>Слайд 34</vt:lpstr>
      <vt:lpstr>На Павдинской плотине побывал министр природных ресурсов и экологии Свердловской области Алексей Владимирович Кузнецов</vt:lpstr>
      <vt:lpstr>Идут восстановительные работы на Павдинской  плотине</vt:lpstr>
      <vt:lpstr>Во время инспектирования хода  восстановительных работ</vt:lpstr>
      <vt:lpstr>Министр посетил туристическую базу «Таежная Рось», расположенную на Павдинской территории </vt:lpstr>
      <vt:lpstr>На туристической базе  «Таежная Рось»</vt:lpstr>
      <vt:lpstr>расширенное совещание по вопросу перспектив развития Новолялинского городского округа на долгосрочный период</vt:lpstr>
      <vt:lpstr>расширенное совещание по вопросу перспектив развития Новолялинского городского округа на долгосрочный период</vt:lpstr>
      <vt:lpstr>Приступили к строительству  института</vt:lpstr>
      <vt:lpstr>355 лет деревне Савинова. На сцене творческий коллектив Советского района приветствует начальника Савиновской территории.</vt:lpstr>
      <vt:lpstr>III областной фестиваль  народной песни «Лялинское поречье», посвященный Дню народов Среднего Урала</vt:lpstr>
      <vt:lpstr>III областной фестиваль  народной песни «Лялинское поречье», посвященный Дню народов Среднего Урала</vt:lpstr>
      <vt:lpstr>III областной фестиваль  народной песни «Лялинское поречье», посвященный Дню народов Среднего Урала</vt:lpstr>
      <vt:lpstr>III областной фестиваль  народной песни «Лялинское поречье», посвященный Дню народов Среднего Урала</vt:lpstr>
      <vt:lpstr>III областной фестиваль  народной песни «Лялинское поречье», посвященный Дню народов Среднего Урала</vt:lpstr>
      <vt:lpstr>Основные задачи на сентябрь 2014 года</vt:lpstr>
      <vt:lpstr>Слайд 50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</dc:creator>
  <cp:lastModifiedBy>XTreme</cp:lastModifiedBy>
  <cp:revision>362</cp:revision>
  <dcterms:created xsi:type="dcterms:W3CDTF">2014-02-24T03:27:27Z</dcterms:created>
  <dcterms:modified xsi:type="dcterms:W3CDTF">2014-08-25T02:37:35Z</dcterms:modified>
</cp:coreProperties>
</file>