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365" r:id="rId3"/>
    <p:sldId id="503" r:id="rId4"/>
    <p:sldId id="504" r:id="rId5"/>
    <p:sldId id="467" r:id="rId6"/>
    <p:sldId id="470" r:id="rId7"/>
    <p:sldId id="468" r:id="rId8"/>
    <p:sldId id="471" r:id="rId9"/>
    <p:sldId id="469" r:id="rId10"/>
    <p:sldId id="388" r:id="rId11"/>
    <p:sldId id="475" r:id="rId12"/>
    <p:sldId id="472" r:id="rId13"/>
    <p:sldId id="485" r:id="rId14"/>
    <p:sldId id="474" r:id="rId15"/>
    <p:sldId id="486" r:id="rId16"/>
    <p:sldId id="484" r:id="rId17"/>
    <p:sldId id="466" r:id="rId18"/>
    <p:sldId id="487" r:id="rId19"/>
    <p:sldId id="490" r:id="rId20"/>
    <p:sldId id="519" r:id="rId21"/>
    <p:sldId id="496" r:id="rId22"/>
    <p:sldId id="518" r:id="rId23"/>
    <p:sldId id="498" r:id="rId24"/>
    <p:sldId id="506" r:id="rId25"/>
    <p:sldId id="507" r:id="rId26"/>
    <p:sldId id="500" r:id="rId27"/>
    <p:sldId id="501" r:id="rId28"/>
    <p:sldId id="444" r:id="rId29"/>
    <p:sldId id="489" r:id="rId30"/>
    <p:sldId id="445" r:id="rId31"/>
    <p:sldId id="480" r:id="rId32"/>
    <p:sldId id="473" r:id="rId33"/>
    <p:sldId id="476" r:id="rId34"/>
    <p:sldId id="488" r:id="rId35"/>
    <p:sldId id="491" r:id="rId36"/>
    <p:sldId id="492" r:id="rId37"/>
    <p:sldId id="493" r:id="rId38"/>
    <p:sldId id="477" r:id="rId39"/>
    <p:sldId id="497" r:id="rId40"/>
    <p:sldId id="478" r:id="rId41"/>
    <p:sldId id="495" r:id="rId42"/>
    <p:sldId id="482" r:id="rId43"/>
    <p:sldId id="481" r:id="rId44"/>
    <p:sldId id="494" r:id="rId45"/>
    <p:sldId id="512" r:id="rId46"/>
    <p:sldId id="499" r:id="rId47"/>
    <p:sldId id="502" r:id="rId48"/>
    <p:sldId id="509" r:id="rId49"/>
    <p:sldId id="511" r:id="rId50"/>
    <p:sldId id="508" r:id="rId51"/>
    <p:sldId id="505" r:id="rId52"/>
    <p:sldId id="513" r:id="rId53"/>
    <p:sldId id="514" r:id="rId54"/>
    <p:sldId id="516" r:id="rId55"/>
    <p:sldId id="515" r:id="rId56"/>
    <p:sldId id="517" r:id="rId57"/>
    <p:sldId id="520" r:id="rId58"/>
    <p:sldId id="304" r:id="rId59"/>
    <p:sldId id="345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77ACA-CF41-416B-AEAF-44ADFC0D2FE7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share\ФОТО 2015\администрация здание\DSCN79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2" y="0"/>
            <a:ext cx="9126998" cy="65722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5016"/>
            <a:ext cx="8286808" cy="85725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2700" b="1" dirty="0" smtClean="0">
                <a:solidFill>
                  <a:schemeClr val="tx1"/>
                </a:solidFill>
              </a:rPr>
              <a:t>О выполнении плана мероприятий </a:t>
            </a:r>
            <a:br>
              <a:rPr lang="ru-RU" sz="2700" b="1" dirty="0" smtClean="0">
                <a:solidFill>
                  <a:schemeClr val="tx1"/>
                </a:solidFill>
              </a:rPr>
            </a:br>
            <a:r>
              <a:rPr lang="ru-RU" sz="2700" b="1" dirty="0" smtClean="0">
                <a:solidFill>
                  <a:schemeClr val="tx1"/>
                </a:solidFill>
              </a:rPr>
              <a:t>в  октябре  2015 года</a:t>
            </a:r>
            <a:endParaRPr lang="ru-RU" sz="27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35731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В рамках областной программы энергосбережения устанавливаются блочные насосные станции взамен старых водонапорных башен (пос. Павда, пос. Юрты, пос. Лобва- улицы Новая , Рабочая, Мичурина, Строителей, Пионерская)</a:t>
            </a:r>
            <a:br>
              <a:rPr lang="ru-RU" sz="2000" b="1" dirty="0" smtClean="0"/>
            </a:br>
            <a:r>
              <a:rPr lang="ru-RU" sz="2000" b="1" i="1" dirty="0" smtClean="0">
                <a:solidFill>
                  <a:srgbClr val="C00000"/>
                </a:solidFill>
              </a:rPr>
              <a:t>На снимке:  проводится установка модулей на ул.Рабочая и Новая в пос. Лобва, в пос. Павда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10242" name="Picture 2" descr="C:\share\ФОТО 2015\10 октябрь\модули Лобва\Рабоча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8" y="1714488"/>
            <a:ext cx="4038600" cy="2688245"/>
          </a:xfrm>
          <a:prstGeom prst="rect">
            <a:avLst/>
          </a:prstGeom>
          <a:noFill/>
        </p:spPr>
      </p:pic>
      <p:pic>
        <p:nvPicPr>
          <p:cNvPr id="1026" name="Picture 2" descr="C:\share\ФОТО 2015\10 октябрь\модули Лобва\DSC093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714488"/>
            <a:ext cx="4038600" cy="2689111"/>
          </a:xfrm>
          <a:prstGeom prst="rect">
            <a:avLst/>
          </a:prstGeom>
          <a:noFill/>
        </p:spPr>
      </p:pic>
      <p:pic>
        <p:nvPicPr>
          <p:cNvPr id="1027" name="Picture 3" descr="C:\share\ФОТО 2015\10 октябрь\модули Лобва\PICT0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643314"/>
            <a:ext cx="4000528" cy="3000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000" b="1" dirty="0" smtClean="0"/>
              <a:t>В рамках областной программы  произведена модернизация фильтровальной станции водозаборных очистных сооружений </a:t>
            </a:r>
            <a:br>
              <a:rPr lang="ru-RU" sz="2000" b="1" dirty="0" smtClean="0"/>
            </a:br>
            <a:r>
              <a:rPr lang="ru-RU" sz="2000" b="1" dirty="0" smtClean="0"/>
              <a:t>г.Новая Ляля</a:t>
            </a:r>
            <a:endParaRPr lang="ru-RU" sz="2000" b="1" dirty="0"/>
          </a:p>
        </p:txBody>
      </p:sp>
      <p:pic>
        <p:nvPicPr>
          <p:cNvPr id="9219" name="Picture 3" descr="C:\share\ФОТО 2015\10 октябрь\замена 15 задвижек в Водоканале\DSCN78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357298"/>
            <a:ext cx="4038600" cy="3028950"/>
          </a:xfrm>
          <a:prstGeom prst="rect">
            <a:avLst/>
          </a:prstGeom>
          <a:noFill/>
        </p:spPr>
      </p:pic>
      <p:pic>
        <p:nvPicPr>
          <p:cNvPr id="9220" name="Picture 4" descr="C:\share\ФОТО 2015\10 октябрь\замена 15 задвижек в Водоканале\DSCN78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68020"/>
            <a:ext cx="5715040" cy="428676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В рамках модернизации  объектов ЖКХ проведен  ремонт водоразборной колонки  в селе </a:t>
            </a:r>
            <a:r>
              <a:rPr lang="ru-RU" sz="2400" b="1" dirty="0" err="1" smtClean="0"/>
              <a:t>Салтаново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7170" name="Picture 2" descr="C:\share\ФОТО 2015\10 октябрь\Дизель -генератор и Салтаново скважина\DSC_08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429000"/>
            <a:ext cx="4860000" cy="3240000"/>
          </a:xfrm>
          <a:prstGeom prst="rect">
            <a:avLst/>
          </a:prstGeom>
          <a:noFill/>
        </p:spPr>
      </p:pic>
      <p:pic>
        <p:nvPicPr>
          <p:cNvPr id="5122" name="Picture 2" descr="C:\share\ФОТО 2015\10 октябрь\Дизель -генератор и Салтаново скважина\DSC_09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643050"/>
            <a:ext cx="4214842" cy="394155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На водозаборе проведен ремонт оборудования перекачивающей станции системы водоснабжения г. Новая Ляля</a:t>
            </a:r>
            <a:endParaRPr lang="ru-RU" sz="2000" b="1" dirty="0"/>
          </a:p>
        </p:txBody>
      </p:sp>
      <p:pic>
        <p:nvPicPr>
          <p:cNvPr id="12291" name="Picture 3" descr="C:\share\ФОТО 2015\10 октябрь\перекачка\DSC_08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3438" y="3929066"/>
            <a:ext cx="4038600" cy="2692401"/>
          </a:xfrm>
          <a:prstGeom prst="rect">
            <a:avLst/>
          </a:prstGeom>
          <a:noFill/>
        </p:spPr>
      </p:pic>
      <p:pic>
        <p:nvPicPr>
          <p:cNvPr id="12292" name="Picture 4" descr="C:\share\ФОТО 2015\10 октябрь\перекачка\DSC_09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57157" y="1357298"/>
            <a:ext cx="4873571" cy="400052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200" b="1" dirty="0" smtClean="0"/>
              <a:t>Проведена укладка водопропускных труб  на дорогах в пос. Лобва, г. Новая Ляля (ул. </a:t>
            </a:r>
            <a:r>
              <a:rPr lang="ru-RU" sz="2200" b="1" dirty="0" err="1" smtClean="0"/>
              <a:t>Надеждинская</a:t>
            </a:r>
            <a:r>
              <a:rPr lang="ru-RU" sz="2200" b="1" dirty="0" smtClean="0"/>
              <a:t>, ул.Красноармейская, на кладбище).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i="1" dirty="0" smtClean="0"/>
              <a:t>На снимке: на объездной дороге  у лесокомбината</a:t>
            </a:r>
            <a:endParaRPr lang="ru-RU" sz="2400" i="1" dirty="0"/>
          </a:p>
        </p:txBody>
      </p:sp>
      <p:pic>
        <p:nvPicPr>
          <p:cNvPr id="8194" name="Picture 2" descr="C:\share\ФОТО 2015\10 октябрь\дорога от Чехова до РММ Лобва\Ремонт мостика объездной дороги возле лесокомбинат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5786" y="1995660"/>
            <a:ext cx="7786742" cy="428104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/>
              <a:t>Проводится  регулярная очистка автодорог и пешеходных дорожек от снега  в пос. Лобва и в г. Новая Ляля, дороги с. </a:t>
            </a:r>
            <a:r>
              <a:rPr lang="ru-RU" sz="2400" b="1" dirty="0" err="1" smtClean="0"/>
              <a:t>Салтаново</a:t>
            </a:r>
            <a:r>
              <a:rPr lang="ru-RU" sz="2400" b="1" dirty="0" smtClean="0"/>
              <a:t>, автодорога «Лобва-Красный Яр- Каменка-Павда»</a:t>
            </a:r>
            <a:endParaRPr lang="ru-RU" sz="2400" b="1" dirty="0"/>
          </a:p>
        </p:txBody>
      </p:sp>
      <p:pic>
        <p:nvPicPr>
          <p:cNvPr id="13314" name="Picture 2" descr="C:\share\ФОТО 2015\10 октябрь\расчистка авт. дорог от снег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8143932" cy="498280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Завершен очередной этап реконструкции памятника на привокзальной площади города Новая Ляля</a:t>
            </a:r>
            <a:endParaRPr lang="ru-RU" sz="2400" dirty="0"/>
          </a:p>
        </p:txBody>
      </p:sp>
      <p:pic>
        <p:nvPicPr>
          <p:cNvPr id="10242" name="Picture 2" descr="C:\share\ФОТО 2015\10 октябрь\памятник\DSCN78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8469794" cy="503813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Произведен ремонт и обустройство  колодца  «Детство»  по ул. М.Горького, 2 в г. Новая Ляля</a:t>
            </a:r>
            <a:endParaRPr lang="ru-RU" sz="2400" b="1" dirty="0"/>
          </a:p>
        </p:txBody>
      </p:sp>
      <p:pic>
        <p:nvPicPr>
          <p:cNvPr id="2050" name="Picture 2" descr="C:\share\ФОТО 2015\10 октябрь\, участие в ОП Родники\DSCN788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8" y="2071678"/>
            <a:ext cx="4038600" cy="3024796"/>
          </a:xfrm>
          <a:prstGeom prst="rect">
            <a:avLst/>
          </a:prstGeom>
          <a:noFill/>
        </p:spPr>
      </p:pic>
      <p:pic>
        <p:nvPicPr>
          <p:cNvPr id="4098" name="Picture 2" descr="C:\share\ФОТО 2015\10 октябрь\колодец М.Горького Ляля\DSCN48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1500174"/>
            <a:ext cx="4929222" cy="492068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Закончен ремонт Лобвинской бани.</a:t>
            </a:r>
            <a:endParaRPr lang="ru-RU" sz="2400" b="1" dirty="0"/>
          </a:p>
        </p:txBody>
      </p:sp>
      <p:pic>
        <p:nvPicPr>
          <p:cNvPr id="14338" name="Picture 2" descr="C:\share\ФОТО 2015\10 октябрь\Лобвинская бан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42910" y="1714488"/>
            <a:ext cx="8008624" cy="448922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В ИК-54 собрали  8,5 </a:t>
            </a:r>
            <a:r>
              <a:rPr lang="ru-RU" sz="2700" b="1" dirty="0"/>
              <a:t>тонн капусты и 5,5 тонн моркови</a:t>
            </a:r>
            <a:r>
              <a:rPr lang="ru-RU" sz="2700" b="1" dirty="0" smtClean="0"/>
              <a:t>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Насыщенные </a:t>
            </a:r>
            <a:r>
              <a:rPr lang="ru-RU" sz="2400" dirty="0"/>
              <a:t>витаминами капуста и </a:t>
            </a:r>
            <a:r>
              <a:rPr lang="ru-RU" sz="2400" dirty="0" smtClean="0"/>
              <a:t>морковь </a:t>
            </a:r>
            <a:r>
              <a:rPr lang="ru-RU" sz="2400" dirty="0"/>
              <a:t>отлично дополнят рацион питания осуждённых</a:t>
            </a:r>
            <a:r>
              <a:rPr lang="ru-RU" sz="2400" dirty="0" smtClean="0"/>
              <a:t>. </a:t>
            </a:r>
            <a:br>
              <a:rPr lang="ru-RU" sz="2400" dirty="0" smtClean="0"/>
            </a:br>
            <a:r>
              <a:rPr lang="ru-RU" sz="2000" dirty="0" smtClean="0"/>
              <a:t>Сбор </a:t>
            </a:r>
            <a:r>
              <a:rPr lang="ru-RU" sz="2000" dirty="0"/>
              <a:t>овощей начался 24 августа и завершился 13 октября.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b="1" dirty="0"/>
          </a:p>
        </p:txBody>
      </p:sp>
      <p:pic>
        <p:nvPicPr>
          <p:cNvPr id="5122" name="Picture 2" descr="C:\share\ФОТО 2015\ИК-54 снежные фигуры\IMG_76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87076"/>
            <a:ext cx="8072494" cy="496768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/>
              <a:t>В поселке Лобва продолжается строительство трёх многоквартирных домов для переселения граждан из ветхого и аварийного жилья по улице Кузнецова, д. 7.</a:t>
            </a:r>
            <a:br>
              <a:rPr lang="ru-RU" sz="2000" b="1" dirty="0" smtClean="0"/>
            </a:br>
            <a:r>
              <a:rPr lang="ru-RU" sz="2000" b="1" i="1" dirty="0" smtClean="0">
                <a:solidFill>
                  <a:srgbClr val="C00000"/>
                </a:solidFill>
              </a:rPr>
              <a:t>На снимке: корпус 1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share\ФОТО 2015\10 октябрь\Дома Лобва\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36"/>
            <a:ext cx="7608540" cy="506616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На территории ИК-54 строятся православная церковь и мечеть для мусульман</a:t>
            </a:r>
            <a:endParaRPr lang="ru-RU" sz="2400" b="1" dirty="0"/>
          </a:p>
        </p:txBody>
      </p:sp>
      <p:pic>
        <p:nvPicPr>
          <p:cNvPr id="7170" name="Picture 2" descr="F:\мечеть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928802"/>
            <a:ext cx="4789857" cy="3188317"/>
          </a:xfrm>
          <a:prstGeom prst="rect">
            <a:avLst/>
          </a:prstGeom>
          <a:noFill/>
        </p:spPr>
      </p:pic>
      <p:pic>
        <p:nvPicPr>
          <p:cNvPr id="7171" name="Picture 3" descr="F:\храм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928802"/>
            <a:ext cx="3887088" cy="328614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Ведется строительство вышки для приема цифрового телевидения в  формате </a:t>
            </a:r>
            <a:r>
              <a:rPr lang="en-US" sz="2000" b="1" dirty="0" smtClean="0"/>
              <a:t>DVB-T2</a:t>
            </a:r>
            <a:r>
              <a:rPr lang="ru-RU" sz="2000" b="1" dirty="0" smtClean="0"/>
              <a:t> с бесплатным доступом к 20-ти телеканалам</a:t>
            </a:r>
            <a:endParaRPr lang="ru-RU" sz="2000" b="1" dirty="0"/>
          </a:p>
        </p:txBody>
      </p:sp>
      <p:pic>
        <p:nvPicPr>
          <p:cNvPr id="5124" name="Picture 4" descr="C:\share\ФОТО 2015\10 октябрь\вышка 2\DSCN809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1071546"/>
            <a:ext cx="5143536" cy="3857652"/>
          </a:xfrm>
          <a:prstGeom prst="rect">
            <a:avLst/>
          </a:prstGeom>
          <a:noFill/>
        </p:spPr>
      </p:pic>
      <p:pic>
        <p:nvPicPr>
          <p:cNvPr id="5126" name="Picture 6" descr="C:\share\ФОТО 2015\10 октябрь\вышка Цифровое\DSCN80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357562"/>
            <a:ext cx="4429156" cy="329305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share\ФОТО 2015\10 октябрь\вышка 2\DSCN81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358282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2400" b="1" dirty="0"/>
              <a:t>Заканчивается строительство торговых объектов в г.Новая Ляля, ввод которых ожидается в ноябре 2015 года</a:t>
            </a:r>
            <a:r>
              <a:rPr lang="ru-RU" sz="2400" b="1" dirty="0" smtClean="0"/>
              <a:t>.</a:t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6148" name="Picture 4" descr="C:\share\ФОТО 2015\10 октябрь\магазины\DSCN80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39358"/>
            <a:ext cx="8643998" cy="521540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В здании магазина «Магнит» монтируется торговое оборудование</a:t>
            </a:r>
            <a:endParaRPr lang="ru-RU" sz="2000" b="1" dirty="0"/>
          </a:p>
        </p:txBody>
      </p:sp>
      <p:pic>
        <p:nvPicPr>
          <p:cNvPr id="8195" name="Picture 3" descr="C:\share\ФОТО 2015\10 октябрь\магазины\DSCN80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4324352" cy="3243264"/>
          </a:xfrm>
          <a:prstGeom prst="rect">
            <a:avLst/>
          </a:prstGeom>
          <a:noFill/>
        </p:spPr>
      </p:pic>
      <p:pic>
        <p:nvPicPr>
          <p:cNvPr id="8194" name="Picture 2" descr="C:\share\ФОТО 2015\10 октябрь\магазины\DSCN80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821777"/>
            <a:ext cx="5143536" cy="385765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На снимке: завершается строительство торгового комплекса </a:t>
            </a:r>
            <a:br>
              <a:rPr lang="ru-RU" sz="2400" dirty="0" smtClean="0"/>
            </a:br>
            <a:r>
              <a:rPr lang="ru-RU" sz="2400" dirty="0" smtClean="0"/>
              <a:t>ИП Третьяков</a:t>
            </a:r>
            <a:endParaRPr lang="ru-RU" sz="2400" dirty="0"/>
          </a:p>
        </p:txBody>
      </p:sp>
      <p:pic>
        <p:nvPicPr>
          <p:cNvPr id="12290" name="Picture 2" descr="C:\share\ФОТО 2015\10 октябрь\магазины\DSCN80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357298"/>
            <a:ext cx="8143932" cy="509084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Продолжается капитальный ремонт многоквартирных домов в г.Новая Ляля (ул.Р.Люксембург, 72, 74, 76) и в пос. Лобва (ул.Школьная, 1,3,5), вошедших в региональную программу капитального ремонта общего имущества многоквартирных домов на 2015  год. (На снимке: дом по ул.Р.Люксембург, 74)</a:t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13314" name="Picture 2" descr="C:\share\ФОТО 2015\10 октябрь\капремонт\DSCN8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14488"/>
            <a:ext cx="8143932" cy="474027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93978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На снимке: дом по ул.Школьная,3</a:t>
            </a:r>
            <a:endParaRPr lang="ru-RU" sz="2400" dirty="0"/>
          </a:p>
        </p:txBody>
      </p:sp>
      <p:pic>
        <p:nvPicPr>
          <p:cNvPr id="6" name="Picture 2" descr="C:\share\ФОТО 2015\10 октябрь\капремонт\DSCN8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8258634" cy="550072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143985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Мероприятия.</a:t>
            </a:r>
            <a:r>
              <a:rPr lang="ru-RU" sz="2400" b="1" dirty="0" smtClean="0"/>
              <a:t> </a:t>
            </a:r>
            <a:r>
              <a:rPr lang="ru-RU" sz="2200" b="1" dirty="0" smtClean="0"/>
              <a:t>Новолялинский ГО принял участие во Всероссийских учениях по гражданской обороне, проводимых 5 октября.</a:t>
            </a:r>
            <a:br>
              <a:rPr lang="ru-RU" sz="2200" b="1" dirty="0" smtClean="0"/>
            </a:br>
            <a:r>
              <a:rPr lang="ru-RU" sz="2200" i="1" dirty="0" smtClean="0"/>
              <a:t>На снимках: Сбор руководящего состава. Развернутый пост РХБЗ.</a:t>
            </a:r>
            <a:endParaRPr lang="ru-RU" sz="2200" i="1" dirty="0"/>
          </a:p>
        </p:txBody>
      </p:sp>
      <p:pic>
        <p:nvPicPr>
          <p:cNvPr id="15362" name="Picture 2" descr="F:\4 .Сбор руководящего состава ГО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1500174"/>
            <a:ext cx="5214974" cy="2933424"/>
          </a:xfrm>
          <a:prstGeom prst="rect">
            <a:avLst/>
          </a:prstGeom>
          <a:noFill/>
        </p:spPr>
      </p:pic>
      <p:pic>
        <p:nvPicPr>
          <p:cNvPr id="15363" name="Picture 3" descr="F:\6. Развернутый пост РХБЗ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064646"/>
            <a:ext cx="4786346" cy="358976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Состоялась встреча активистов профсоюзного движения с главой Новолялинского городского округа</a:t>
            </a:r>
            <a:endParaRPr lang="ru-RU" sz="2000" b="1" dirty="0"/>
          </a:p>
        </p:txBody>
      </p:sp>
      <p:pic>
        <p:nvPicPr>
          <p:cNvPr id="3074" name="Picture 2" descr="C:\share\ФОТО 2015\профсоюзы встреча с главой\DSCN79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85860"/>
            <a:ext cx="6929486" cy="519711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Строительство  трёх многоквартирных домов для переселения граждан из ветхого и аварийного жилья в поселке Лобва по улице Кузнецова, д. 7., корпус 1, корпус 2. </a:t>
            </a:r>
            <a:r>
              <a:rPr lang="ru-RU" sz="2000" b="1" i="1" dirty="0" smtClean="0">
                <a:solidFill>
                  <a:srgbClr val="C00000"/>
                </a:solidFill>
              </a:rPr>
              <a:t>На снимке: корпус 2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share\ФОТО 2015\10 октябрь\Дома Лобва\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643050"/>
            <a:ext cx="8001056" cy="485185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Культурно-массовые мероприятия.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200" b="1" dirty="0" smtClean="0"/>
              <a:t>Прошли встречи  ветеранов в рамках Месячника пожилого человека. </a:t>
            </a:r>
            <a:br>
              <a:rPr lang="ru-RU" sz="2200" b="1" dirty="0" smtClean="0"/>
            </a:br>
            <a:r>
              <a:rPr lang="ru-RU" sz="2000" i="1" dirty="0" smtClean="0"/>
              <a:t>На снимке: участники поездки в Ганину Яму и соревнований «Здоровым </a:t>
            </a:r>
            <a:r>
              <a:rPr lang="ru-RU" sz="2000" i="1" dirty="0" err="1" smtClean="0"/>
              <a:t>быть-молодость</a:t>
            </a:r>
            <a:r>
              <a:rPr lang="ru-RU" sz="2000" i="1" dirty="0" smtClean="0"/>
              <a:t> продлить!»</a:t>
            </a:r>
            <a:endParaRPr lang="ru-RU" sz="2000" i="1" dirty="0"/>
          </a:p>
        </p:txBody>
      </p:sp>
      <p:pic>
        <p:nvPicPr>
          <p:cNvPr id="1026" name="Picture 2" descr="C:\share\ФОТО 2015\ветераны\DSC048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86314" y="1714488"/>
            <a:ext cx="4038600" cy="3028950"/>
          </a:xfrm>
          <a:prstGeom prst="rect">
            <a:avLst/>
          </a:prstGeom>
          <a:noFill/>
        </p:spPr>
      </p:pic>
      <p:pic>
        <p:nvPicPr>
          <p:cNvPr id="13314" name="Picture 2" descr="C:\share\ФОТО 2015\Спорт Лобва, Ляля\Здоровым быть,олодость продлить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3260660"/>
            <a:ext cx="5072098" cy="338305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share\ФОТО 2015\День пенсионера в СО\1D2N91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071546"/>
            <a:ext cx="4038600" cy="3956538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500034" y="3000372"/>
            <a:ext cx="535523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00002" y="500042"/>
            <a:ext cx="8643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День пожилого человека в Лобвинском центре культуры и спорта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Всероссийский спортивный праздник «День ходьбы»</a:t>
            </a:r>
            <a:endParaRPr lang="ru-RU" sz="2400" b="1" dirty="0"/>
          </a:p>
        </p:txBody>
      </p:sp>
      <p:pic>
        <p:nvPicPr>
          <p:cNvPr id="3074" name="Picture 2" descr="C:\share\ФОТО 2015\день ходьбы\IMG_00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14348" y="1357298"/>
            <a:ext cx="7749573" cy="516890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5716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Всероссийский День ходьбы в Новой Ляле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63" y="928670"/>
            <a:ext cx="8393927" cy="559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Всероссийский День ходьбы в Лобве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2050" name="Picture 2" descr="C:\share\ФОТО 2015\день ходьбы\image 4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57158" y="1168354"/>
            <a:ext cx="8143932" cy="542928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28604"/>
            <a:ext cx="8929718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Торжественное 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мероприятие, </a:t>
            </a:r>
            <a:r>
              <a:rPr lang="ru-RU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посвященное  Дню Учителя</a:t>
            </a:r>
          </a:p>
        </p:txBody>
      </p:sp>
      <p:pic>
        <p:nvPicPr>
          <p:cNvPr id="7170" name="Picture 2" descr="C:\share\ФОТО 2015\день учителя\DSCN46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4422"/>
            <a:ext cx="3751662" cy="5002216"/>
          </a:xfrm>
          <a:prstGeom prst="rect">
            <a:avLst/>
          </a:prstGeom>
          <a:noFill/>
        </p:spPr>
      </p:pic>
      <p:pic>
        <p:nvPicPr>
          <p:cNvPr id="7171" name="Picture 3" descr="C:\share\ФОТО 2015\день учителя\DSCN46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2857496"/>
            <a:ext cx="5846781" cy="335758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00034" y="357166"/>
            <a:ext cx="8429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Спортивные соревнования «Веселые 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старты» среди работников образования</a:t>
            </a:r>
          </a:p>
        </p:txBody>
      </p:sp>
      <p:pic>
        <p:nvPicPr>
          <p:cNvPr id="3076" name="Picture 2" descr="http://ia100.mycdn.me/image?t=3&amp;bid=805601279769&amp;id=805601279769&amp;plc=WEB&amp;tkn=*Q1i_2Y_4ol7KgBDXLAmQW7M34M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1071546"/>
            <a:ext cx="5857916" cy="390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C:\share\ФОТО 2015\Спорт Лобва, Ляля\веселые старты среди работников ОУ и ДОУ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833770"/>
            <a:ext cx="4181476" cy="278901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7158" y="500042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Выставка 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 Дню Учителя</a:t>
            </a:r>
            <a:endParaRPr lang="ru-RU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5" descr="C:\Users\User\Desktop\Фотографии\2015-2016\октябрь\lвыставка к Дню учител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71546"/>
            <a:ext cx="7716589" cy="559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r="7396"/>
          <a:stretch>
            <a:fillRect/>
          </a:stretch>
        </p:blipFill>
        <p:spPr bwMode="auto">
          <a:xfrm>
            <a:off x="428596" y="1028694"/>
            <a:ext cx="8215370" cy="560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571480"/>
            <a:ext cx="9144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Концерт, посвященный Дню учителя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Окружной фестиваль клубного движения «Под знаменем Победы» прошел в Новолялинском центре культуры и спорта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10243" name="Picture 3" descr="C:\share\ФОТО 2015\фестиваль Под знаменем Победы\1D2N985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643050"/>
            <a:ext cx="8559972" cy="481171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Строительство трёх многоквартирных домов для переселения граждан из ветхого и аварийного жилья в поселке Лобва по улице Кузнецова, д. 7., корпус 1, корпус 2. </a:t>
            </a:r>
            <a:r>
              <a:rPr lang="ru-RU" sz="2000" b="1" i="1" dirty="0" smtClean="0">
                <a:solidFill>
                  <a:srgbClr val="C00000"/>
                </a:solidFill>
              </a:rPr>
              <a:t>На снимке: корпус 3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share\ФОТО 2015\10 октябрь\Дома Лобва\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643050"/>
            <a:ext cx="7929618" cy="485185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5716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Окружной фестиваль клубного движения «Под знаменем Победы»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share\ФОТО 2015\фестиваль Под знаменем Победы\1D2N97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8377262" cy="476129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Всероссийский день чтения в библиотеках округа.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i="1" dirty="0" smtClean="0">
                <a:solidFill>
                  <a:srgbClr val="C00000"/>
                </a:solidFill>
              </a:rPr>
              <a:t>На снимках: в библиотеках села Лопаево и пос. Павда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2984"/>
            <a:ext cx="4143404" cy="3090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C:\share\ФОТО 2015\День чтения\Павдинская поселковая библиотек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142984"/>
            <a:ext cx="4038600" cy="3028950"/>
          </a:xfrm>
          <a:prstGeom prst="rect">
            <a:avLst/>
          </a:prstGeom>
          <a:noFill/>
        </p:spPr>
      </p:pic>
      <p:pic>
        <p:nvPicPr>
          <p:cNvPr id="18434" name="Picture 2" descr="C:\share\ФОТО 2015\День чтения\О.Н.Марк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786190"/>
            <a:ext cx="4071967" cy="2704750"/>
          </a:xfrm>
          <a:prstGeom prst="rect">
            <a:avLst/>
          </a:prstGeom>
          <a:noFill/>
        </p:spPr>
      </p:pic>
      <p:pic>
        <p:nvPicPr>
          <p:cNvPr id="18435" name="Picture 3" descr="C:\share\ФОТО 2015\День чтения\Савиновская сельская библиотек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287" y="3643314"/>
            <a:ext cx="4183305" cy="278608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53687"/>
            <a:ext cx="7429552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4282" y="285728"/>
            <a:ext cx="89297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Виртуальный концертный зал. Открытие фестиваля «Евразия».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r="9375"/>
          <a:stretch>
            <a:fillRect/>
          </a:stretch>
        </p:blipFill>
        <p:spPr bwMode="auto">
          <a:xfrm>
            <a:off x="500034" y="928670"/>
            <a:ext cx="7786710" cy="572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28572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День музыки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428604"/>
            <a:ext cx="80010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Военно-спортивная игра «Зарница»</a:t>
            </a:r>
          </a:p>
        </p:txBody>
      </p:sp>
      <p:pic>
        <p:nvPicPr>
          <p:cNvPr id="6146" name="Picture 2" descr="C:\share\ФОТО 2015\зарница\тактико-спец. подготовка заражённый участок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276278"/>
            <a:ext cx="7786742" cy="517848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Военно-спортивная игра «Зарница»</a:t>
            </a:r>
            <a:b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19458" name="Picture 2" descr="C:\share\ФОТО 2015\зарница\викторин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20562"/>
            <a:ext cx="4038600" cy="2685239"/>
          </a:xfrm>
          <a:prstGeom prst="rect">
            <a:avLst/>
          </a:prstGeom>
          <a:noFill/>
        </p:spPr>
      </p:pic>
      <p:pic>
        <p:nvPicPr>
          <p:cNvPr id="19459" name="Picture 3" descr="C:\share\ФОТО 2015\зарница\блок ГТО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520562"/>
            <a:ext cx="4038600" cy="268523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Урок пенсионной грамотности» для учащихся 10 класса средней образовательной школы № 2</a:t>
            </a:r>
          </a:p>
        </p:txBody>
      </p:sp>
      <p:pic>
        <p:nvPicPr>
          <p:cNvPr id="12290" name="Picture 2" descr="C:\share\ФОТО 2015\Пенсионный\школа 2 0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357298"/>
            <a:ext cx="7000924" cy="525069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401080" cy="582594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Завершены  соревнования по футболу «Футбольная страна -2015»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/>
          </a:p>
        </p:txBody>
      </p:sp>
      <p:pic>
        <p:nvPicPr>
          <p:cNvPr id="5" name="Picture 2" descr="C:\Users\Admin\Desktop\фотоотчет\2015\10 октябрь\фосц\Рисунок3.jpg"/>
          <p:cNvPicPr>
            <a:picLocks noChangeAspect="1" noChangeArrowheads="1"/>
          </p:cNvPicPr>
          <p:nvPr/>
        </p:nvPicPr>
        <p:blipFill>
          <a:blip r:embed="rId2"/>
          <a:srcRect b="44905"/>
          <a:stretch>
            <a:fillRect/>
          </a:stretch>
        </p:blipFill>
        <p:spPr bwMode="auto">
          <a:xfrm>
            <a:off x="428596" y="3571876"/>
            <a:ext cx="8215338" cy="3016569"/>
          </a:xfrm>
          <a:prstGeom prst="rect">
            <a:avLst/>
          </a:prstGeom>
          <a:noFill/>
        </p:spPr>
      </p:pic>
      <p:pic>
        <p:nvPicPr>
          <p:cNvPr id="4" name="Picture 3" descr="C:\Users\Admin\Desktop\фотоотчет\2015\10 октябрь\фосц\Рисунок5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40469" r="10156" b="7937"/>
          <a:stretch>
            <a:fillRect/>
          </a:stretch>
        </p:blipFill>
        <p:spPr bwMode="auto">
          <a:xfrm>
            <a:off x="428596" y="1142984"/>
            <a:ext cx="8229600" cy="314969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Приняли участие и получили  одно первое, а также призовые места спортсмены спортивного клуба «Атлант» в Фестивале силовых видов спорта, </a:t>
            </a:r>
            <a:r>
              <a:rPr lang="ru-RU" sz="2000" b="1" dirty="0" err="1" smtClean="0"/>
              <a:t>Мульти-турнире</a:t>
            </a:r>
            <a:r>
              <a:rPr lang="ru-RU" sz="2000" b="1" dirty="0" smtClean="0"/>
              <a:t> «Золотой Тигр — IX» (г.Екатеринбург)</a:t>
            </a:r>
            <a:endParaRPr lang="ru-RU" sz="2000" b="1" dirty="0"/>
          </a:p>
        </p:txBody>
      </p:sp>
      <p:pic>
        <p:nvPicPr>
          <p:cNvPr id="15362" name="Picture 2" descr="C:\share\ФОТО 2015\10 октябрь\Тигр в газету\imageCAIT9ECU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471964"/>
            <a:ext cx="6643734" cy="498280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share\ФОТО 2015\10 октябрь\Тигр в газету\IMG_00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643050"/>
            <a:ext cx="5324474" cy="3615153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/>
              <a:t>В соревнованиях приняло участие более 4-ёх с половиной тысяч  спортсменов. Соревнования собрали около 10 тысяч зрителей.</a:t>
            </a:r>
            <a:endParaRPr lang="ru-RU" sz="2400" b="1" dirty="0"/>
          </a:p>
        </p:txBody>
      </p:sp>
      <p:pic>
        <p:nvPicPr>
          <p:cNvPr id="16386" name="Picture 2" descr="C:\share\ФОТО 2015\10 октябрь\Тигр в газету\20151018_1837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643050"/>
            <a:ext cx="2786082" cy="495303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/>
              <a:t>В  г.Новая Ляля продолжается строительство двух многоквартирных домов для переселения граждан из ветхого и аварийного жилья по ул.Сосновый бор, д. 15, </a:t>
            </a:r>
            <a:r>
              <a:rPr lang="ru-RU" sz="2400" b="1" i="1" dirty="0" smtClean="0">
                <a:solidFill>
                  <a:srgbClr val="C00000"/>
                </a:solidFill>
              </a:rPr>
              <a:t>корпус 1</a:t>
            </a:r>
            <a:endParaRPr lang="ru-RU" sz="2400" i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share\ФОТО 2015\10 октябрь\дома\DSCN8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14348" y="1431210"/>
            <a:ext cx="7786742" cy="502355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/>
              <a:t>Команда девочек  Новолялинского городского округа приняла участие в турнире по баскетболу в городе Полевском</a:t>
            </a:r>
            <a:endParaRPr lang="ru-RU" sz="2400" b="1" dirty="0"/>
          </a:p>
        </p:txBody>
      </p:sp>
      <p:pic>
        <p:nvPicPr>
          <p:cNvPr id="9218" name="Picture 2" descr="C:\share\ФОТО 2015\Спорт Лобва, Ляля\Турнир по баскетболу среди девочек 2004 г.р. г. Полевской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36600" y="1767681"/>
            <a:ext cx="7670800" cy="4191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Крымский  ЦИРК-шапито «БАНЗАЙ»  на главных площадях  Лобвы и Новой Ляли</a:t>
            </a:r>
            <a:endParaRPr lang="ru-RU" sz="2000" b="1" dirty="0"/>
          </a:p>
        </p:txBody>
      </p:sp>
      <p:pic>
        <p:nvPicPr>
          <p:cNvPr id="5123" name="Picture 3" descr="C:\share\ФОТО 2015\10 октябрь\Шапито\DSCN80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000108"/>
            <a:ext cx="4752980" cy="3564735"/>
          </a:xfrm>
          <a:prstGeom prst="rect">
            <a:avLst/>
          </a:prstGeom>
          <a:noFill/>
        </p:spPr>
      </p:pic>
      <p:pic>
        <p:nvPicPr>
          <p:cNvPr id="5124" name="Picture 4" descr="C:\share\ФОТО 2015\10 октябрь\Шапито\МЕДВЕДЬ мал объем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85984" y="3786190"/>
            <a:ext cx="4038600" cy="2866647"/>
          </a:xfrm>
          <a:prstGeom prst="rect">
            <a:avLst/>
          </a:prstGeom>
          <a:noFill/>
        </p:spPr>
      </p:pic>
      <p:pic>
        <p:nvPicPr>
          <p:cNvPr id="5125" name="Picture 5" descr="C:\share\ФОТО 2015\10 октябрь\Шапито\hor_k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928670"/>
            <a:ext cx="2928942" cy="390525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285876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400" b="1" dirty="0" smtClean="0"/>
              <a:t>Открытый </a:t>
            </a:r>
            <a:r>
              <a:rPr lang="ru-RU" sz="2400" b="1" dirty="0" smtClean="0"/>
              <a:t>турнир </a:t>
            </a:r>
            <a:r>
              <a:rPr lang="ru-RU" sz="2400" b="1" dirty="0" smtClean="0"/>
              <a:t>Новолялинского </a:t>
            </a:r>
            <a:r>
              <a:rPr lang="ru-RU" sz="2400" b="1" dirty="0" smtClean="0"/>
              <a:t>городского округа </a:t>
            </a:r>
            <a:br>
              <a:rPr lang="ru-RU" sz="2400" b="1" dirty="0" smtClean="0"/>
            </a:br>
            <a:r>
              <a:rPr lang="ru-RU" sz="2400" b="1" dirty="0" smtClean="0"/>
              <a:t>по баскетболу среди </a:t>
            </a:r>
            <a:r>
              <a:rPr lang="ru-RU" sz="2400" b="1" dirty="0" smtClean="0"/>
              <a:t>девушек.</a:t>
            </a:r>
            <a:br>
              <a:rPr lang="ru-RU" sz="2400" b="1" dirty="0" smtClean="0"/>
            </a:br>
            <a:r>
              <a:rPr lang="ru-RU" sz="2000" b="1" dirty="0" smtClean="0"/>
              <a:t>1 место - г. Новая </a:t>
            </a:r>
            <a:r>
              <a:rPr lang="ru-RU" sz="2000" b="1" dirty="0" smtClean="0"/>
              <a:t>Ляля,    2 </a:t>
            </a:r>
            <a:r>
              <a:rPr lang="ru-RU" sz="2000" b="1" dirty="0" smtClean="0"/>
              <a:t>место - г. </a:t>
            </a:r>
            <a:r>
              <a:rPr lang="ru-RU" sz="2000" b="1" dirty="0" smtClean="0"/>
              <a:t>Лесной,   3 </a:t>
            </a:r>
            <a:r>
              <a:rPr lang="ru-RU" sz="2000" b="1" dirty="0" smtClean="0"/>
              <a:t>место - г. Серов 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1026" name="Picture 2" descr="C:\share\ФОТО 2015\Турнир по волейболу\Рисунок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928802"/>
            <a:ext cx="8490894" cy="464282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/>
              <a:t>Спартакиада по </a:t>
            </a:r>
            <a:r>
              <a:rPr lang="ru-RU" sz="2400" b="1" dirty="0" smtClean="0"/>
              <a:t>волейболу среди администраций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Северного управленческого округа.</a:t>
            </a:r>
            <a:br>
              <a:rPr lang="ru-RU" sz="2400" b="1" dirty="0" smtClean="0"/>
            </a:br>
            <a:r>
              <a:rPr lang="en-US" sz="2400" b="1" dirty="0" smtClean="0"/>
              <a:t>1 </a:t>
            </a:r>
            <a:r>
              <a:rPr lang="ru-RU" sz="2400" b="1" dirty="0" smtClean="0"/>
              <a:t>место – Новолялинский городской округ</a:t>
            </a:r>
            <a:endParaRPr lang="ru-RU" sz="2400" b="1" dirty="0"/>
          </a:p>
        </p:txBody>
      </p:sp>
      <p:pic>
        <p:nvPicPr>
          <p:cNvPr id="2050" name="Picture 2" descr="C:\share\ФОТО 2015\Турнир по волейболу\админстрация 1 м. северный кус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00174"/>
            <a:ext cx="6643734" cy="498280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Спартакиада Северного округа по мини-футболу среди администраций. 1 место у администрации Новолялинского городского округа</a:t>
            </a:r>
            <a:endParaRPr lang="ru-RU" sz="2000" b="1" dirty="0"/>
          </a:p>
        </p:txBody>
      </p:sp>
      <p:pic>
        <p:nvPicPr>
          <p:cNvPr id="4098" name="Picture 2" descr="C:\share\ФОТО 2015\Открытие зимнего сезона\1 место по мини-футболу в спартакиаде среди администраций Северного округ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382668"/>
            <a:ext cx="6858048" cy="514353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Соревнования по лыжным гонкам «Открытие зимнего сезона» с участием городов Северного управленческого округа</a:t>
            </a:r>
            <a:endParaRPr lang="ru-RU" sz="2000" b="1" dirty="0"/>
          </a:p>
        </p:txBody>
      </p:sp>
      <p:pic>
        <p:nvPicPr>
          <p:cNvPr id="3074" name="Picture 2" descr="C:\share\ФОТО 2015\Открытие зимнего сезона\DSCN81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3075" name="Picture 3" descr="C:\share\ФОТО 2015\Открытие зимнего сезона\открытие лыжного сезона, 2015-20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В день открытия зимнего сезона старейшему лыжнику Новолялинского городского округа Шеину Александру Николаевичу исполнилось 88 </a:t>
            </a:r>
            <a:r>
              <a:rPr lang="ru-RU" sz="2000" b="1" dirty="0" smtClean="0"/>
              <a:t>лет </a:t>
            </a:r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8194" name="Picture 2" descr="C:\share\ФОТО 2015\Открытие зимнего сезона\открытие сезона и день рождения Шеина А.Н. -88 лет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214414" y="1507684"/>
            <a:ext cx="6500858" cy="487564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24-25 октября на базе </a:t>
            </a:r>
            <a:r>
              <a:rPr lang="ru-RU" sz="2000" b="1" dirty="0" smtClean="0"/>
              <a:t>лагеря </a:t>
            </a:r>
            <a:r>
              <a:rPr lang="ru-RU" sz="2000" b="1" dirty="0" smtClean="0"/>
              <a:t>"Чайка" в г. </a:t>
            </a:r>
            <a:r>
              <a:rPr lang="ru-RU" sz="2000" b="1" dirty="0" smtClean="0"/>
              <a:t>Серове </a:t>
            </a:r>
            <a:r>
              <a:rPr lang="ru-RU" sz="2000" b="1" dirty="0" smtClean="0"/>
              <a:t>члены Совета </a:t>
            </a:r>
            <a:r>
              <a:rPr lang="ru-RU" sz="2000" b="1" smtClean="0"/>
              <a:t>молодежи </a:t>
            </a:r>
            <a:r>
              <a:rPr lang="ru-RU" sz="2000" b="1" smtClean="0"/>
              <a:t>приняли </a:t>
            </a:r>
            <a:r>
              <a:rPr lang="ru-RU" sz="2000" b="1" dirty="0" smtClean="0"/>
              <a:t>участие во II форуме органов молодежного самоуправления Северного управленческого округа </a:t>
            </a:r>
            <a:endParaRPr lang="ru-RU" sz="2000" b="1" dirty="0"/>
          </a:p>
        </p:txBody>
      </p:sp>
      <p:pic>
        <p:nvPicPr>
          <p:cNvPr id="9218" name="Picture 2" descr="C:\share\ФОТО 2015\Совет молодежи\20151024_1257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68420"/>
            <a:ext cx="7858180" cy="471490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7712394" cy="58259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Основные задачи на ноябрь 2015 года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071546"/>
            <a:ext cx="8426774" cy="5286412"/>
          </a:xfrm>
        </p:spPr>
        <p:txBody>
          <a:bodyPr>
            <a:normAutofit/>
          </a:bodyPr>
          <a:lstStyle/>
          <a:p>
            <a:r>
              <a:rPr lang="ru-RU" sz="1800" dirty="0" smtClean="0"/>
              <a:t> </a:t>
            </a:r>
            <a:r>
              <a:rPr lang="ru-RU" sz="2000" b="1" dirty="0"/>
              <a:t>Окончание работы над проектом бюджета Новолялинского городского округа на 2016 </a:t>
            </a:r>
            <a:r>
              <a:rPr lang="ru-RU" sz="2000" b="1" dirty="0" smtClean="0"/>
              <a:t>год.</a:t>
            </a:r>
            <a:endParaRPr lang="ru-RU" sz="2000" b="1" dirty="0"/>
          </a:p>
          <a:p>
            <a:r>
              <a:rPr lang="ru-RU" sz="2000" b="1" dirty="0" smtClean="0"/>
              <a:t>Качественное </a:t>
            </a:r>
            <a:r>
              <a:rPr lang="ru-RU" sz="2000" b="1" dirty="0"/>
              <a:t>обеспечение жилищного фонда, объектов социального и культурного назначения в осенне-зимний период тепло-, </a:t>
            </a:r>
            <a:r>
              <a:rPr lang="ru-RU" sz="2000" b="1" dirty="0" err="1"/>
              <a:t>водо</a:t>
            </a:r>
            <a:r>
              <a:rPr lang="ru-RU" sz="2000" b="1" dirty="0"/>
              <a:t>-, электроснабжением.</a:t>
            </a:r>
          </a:p>
          <a:p>
            <a:r>
              <a:rPr lang="ru-RU" sz="2000" b="1" dirty="0" smtClean="0"/>
              <a:t>Строительство </a:t>
            </a:r>
            <a:r>
              <a:rPr lang="ru-RU" sz="2000" b="1" dirty="0"/>
              <a:t>многоквартирных домов в г. Новая Ляля, пос. Лобва.</a:t>
            </a:r>
          </a:p>
          <a:p>
            <a:r>
              <a:rPr lang="ru-RU" sz="2000" b="1" dirty="0" smtClean="0"/>
              <a:t> </a:t>
            </a:r>
            <a:r>
              <a:rPr lang="ru-RU" sz="2000" b="1" dirty="0"/>
              <a:t>Проведение мероприятий по  подготовке города и поселков к Новому году.</a:t>
            </a:r>
          </a:p>
          <a:p>
            <a:r>
              <a:rPr lang="ru-RU" sz="2000" b="1" dirty="0" smtClean="0"/>
              <a:t>Организация </a:t>
            </a:r>
            <a:r>
              <a:rPr lang="ru-RU" sz="2000" b="1" dirty="0"/>
              <a:t>культурно-массовых и спортивных мероприятий.</a:t>
            </a:r>
          </a:p>
          <a:p>
            <a:pPr marL="342900" indent="-342900">
              <a:buNone/>
            </a:pPr>
            <a:endParaRPr lang="ru-RU" sz="1800" b="1" dirty="0" smtClean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share\ФОТО 2013\стелла\Новая папка\стелл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919475"/>
          </a:xfr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5429264"/>
            <a:ext cx="8686800" cy="838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Спасибо за </a:t>
            </a:r>
            <a:r>
              <a:rPr lang="ru-RU" sz="4000" b="1" smtClean="0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работу</a:t>
            </a:r>
            <a:r>
              <a:rPr kumimoji="0" lang="ru-RU" sz="4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!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Строительство двух многоквартирных домов для переселения граждан из ветхого и аварийного жилья в поселке Лобва по улице Кузнецова, д. 7., </a:t>
            </a:r>
            <a:r>
              <a:rPr lang="ru-RU" sz="2000" b="1" i="1" dirty="0" smtClean="0">
                <a:solidFill>
                  <a:srgbClr val="C00000"/>
                </a:solidFill>
              </a:rPr>
              <a:t>корпус 2.</a:t>
            </a:r>
            <a:endParaRPr lang="ru-RU" sz="2000" i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share\ФОТО 2015\10 октябрь\дома\DSCN8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28662" y="1428736"/>
            <a:ext cx="7429552" cy="519639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 txBox="1">
            <a:spLocks/>
          </p:cNvSpPr>
          <p:nvPr/>
        </p:nvSpPr>
        <p:spPr>
          <a:xfrm>
            <a:off x="428596" y="428604"/>
            <a:ext cx="8229600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6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6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9600" b="1" dirty="0" smtClean="0">
                <a:latin typeface="+mj-lt"/>
                <a:ea typeface="+mj-ea"/>
                <a:cs typeface="+mj-cs"/>
              </a:rPr>
              <a:t>Закончена заливка фундамента</a:t>
            </a: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здания социально-экономического института  в г. Новая Ляля.</a:t>
            </a: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share\ФОТО 2015\10 октябрь\институт\DSCN79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428868"/>
            <a:ext cx="5462391" cy="4097256"/>
          </a:xfrm>
          <a:prstGeom prst="rect">
            <a:avLst/>
          </a:prstGeom>
          <a:noFill/>
        </p:spPr>
      </p:pic>
      <p:pic>
        <p:nvPicPr>
          <p:cNvPr id="7" name="Picture 3" descr="C:\share\ФОТО 2014\Здание института\Персп здан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4786314" y="1714488"/>
            <a:ext cx="3783245" cy="286722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Завершены прокладка и покраска газопроводных труб по улицам Энгельса, Уральская, рабочая, Кима, Труда г. Новая Ляля</a:t>
            </a:r>
            <a:endParaRPr lang="ru-RU" sz="2000" b="1" dirty="0"/>
          </a:p>
        </p:txBody>
      </p:sp>
      <p:pic>
        <p:nvPicPr>
          <p:cNvPr id="6146" name="Picture 2" descr="C:\share\ФОТО 2015\10 октябрь\газ\DSCN78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49982" y="1600200"/>
            <a:ext cx="7244035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На водозаборе установлен дизель-генератор,  позволяющий во время отключения электроэнергии осуществлять бесперебойную подачу воды централизованного водоснабжения потребителям города</a:t>
            </a:r>
            <a:endParaRPr lang="ru-RU" sz="2000" b="1" dirty="0"/>
          </a:p>
        </p:txBody>
      </p:sp>
      <p:pic>
        <p:nvPicPr>
          <p:cNvPr id="4098" name="Picture 2" descr="C:\share\ФОТО 2015\10 октябрь\Дизель -генератор и Салтаново скважина\DSC_09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58856"/>
            <a:ext cx="7858180" cy="523878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6484</TotalTime>
  <Words>824</Words>
  <Application>Microsoft Office PowerPoint</Application>
  <PresentationFormat>Экран (4:3)</PresentationFormat>
  <Paragraphs>63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 О выполнении плана мероприятий  в  октябре  2015 года</vt:lpstr>
      <vt:lpstr>В поселке Лобва продолжается строительство трёх многоквартирных домов для переселения граждан из ветхого и аварийного жилья по улице Кузнецова, д. 7. На снимке: корпус 1</vt:lpstr>
      <vt:lpstr>Строительство  трёх многоквартирных домов для переселения граждан из ветхого и аварийного жилья в поселке Лобва по улице Кузнецова, д. 7., корпус 1, корпус 2. На снимке: корпус 2</vt:lpstr>
      <vt:lpstr>Строительство трёх многоквартирных домов для переселения граждан из ветхого и аварийного жилья в поселке Лобва по улице Кузнецова, д. 7., корпус 1, корпус 2. На снимке: корпус 3</vt:lpstr>
      <vt:lpstr>В  г.Новая Ляля продолжается строительство двух многоквартирных домов для переселения граждан из ветхого и аварийного жилья по ул.Сосновый бор, д. 15, корпус 1</vt:lpstr>
      <vt:lpstr>Строительство двух многоквартирных домов для переселения граждан из ветхого и аварийного жилья в поселке Лобва по улице Кузнецова, д. 7., корпус 2.</vt:lpstr>
      <vt:lpstr>Слайд 7</vt:lpstr>
      <vt:lpstr>Завершены прокладка и покраска газопроводных труб по улицам Энгельса, Уральская, рабочая, Кима, Труда г. Новая Ляля</vt:lpstr>
      <vt:lpstr>На водозаборе установлен дизель-генератор,  позволяющий во время отключения электроэнергии осуществлять бесперебойную подачу воды централизованного водоснабжения потребителям города</vt:lpstr>
      <vt:lpstr>В рамках областной программы энергосбережения устанавливаются блочные насосные станции взамен старых водонапорных башен (пос. Павда, пос. Юрты, пос. Лобва- улицы Новая , Рабочая, Мичурина, Строителей, Пионерская) На снимке:  проводится установка модулей на ул.Рабочая и Новая в пос. Лобва, в пос. Павда</vt:lpstr>
      <vt:lpstr>В рамках областной программы  произведена модернизация фильтровальной станции водозаборных очистных сооружений  г.Новая Ляля</vt:lpstr>
      <vt:lpstr> В рамках модернизации  объектов ЖКХ проведен  ремонт водоразборной колонки  в селе Салтаново  </vt:lpstr>
      <vt:lpstr>На водозаборе проведен ремонт оборудования перекачивающей станции системы водоснабжения г. Новая Ляля</vt:lpstr>
      <vt:lpstr> Проведена укладка водопропускных труб  на дорогах в пос. Лобва, г. Новая Ляля (ул. Надеждинская, ул.Красноармейская, на кладбище).  На снимке: на объездной дороге  у лесокомбината</vt:lpstr>
      <vt:lpstr>Проводится  регулярная очистка автодорог и пешеходных дорожек от снега  в пос. Лобва и в г. Новая Ляля, дороги с. Салтаново, автодорога «Лобва-Красный Яр- Каменка-Павда»</vt:lpstr>
      <vt:lpstr>Завершен очередной этап реконструкции памятника на привокзальной площади города Новая Ляля</vt:lpstr>
      <vt:lpstr>Произведен ремонт и обустройство  колодца  «Детство»  по ул. М.Горького, 2 в г. Новая Ляля</vt:lpstr>
      <vt:lpstr>Закончен ремонт Лобвинской бани.</vt:lpstr>
      <vt:lpstr>В ИК-54 собрали  8,5 тонн капусты и 5,5 тонн моркови.  Насыщенные витаминами капуста и морковь отлично дополнят рацион питания осуждённых.  Сбор овощей начался 24 августа и завершился 13 октября.  </vt:lpstr>
      <vt:lpstr>На территории ИК-54 строятся православная церковь и мечеть для мусульман</vt:lpstr>
      <vt:lpstr>Ведется строительство вышки для приема цифрового телевидения в  формате DVB-T2 с бесплатным доступом к 20-ти телеканалам</vt:lpstr>
      <vt:lpstr>Слайд 22</vt:lpstr>
      <vt:lpstr>Заканчивается строительство торговых объектов в г.Новая Ляля, ввод которых ожидается в ноябре 2015 года. </vt:lpstr>
      <vt:lpstr>В здании магазина «Магнит» монтируется торговое оборудование</vt:lpstr>
      <vt:lpstr>На снимке: завершается строительство торгового комплекса  ИП Третьяков</vt:lpstr>
      <vt:lpstr>Продолжается капитальный ремонт многоквартирных домов в г.Новая Ляля (ул.Р.Люксембург, 72, 74, 76) и в пос. Лобва (ул.Школьная, 1,3,5), вошедших в региональную программу капитального ремонта общего имущества многоквартирных домов на 2015  год. (На снимке: дом по ул.Р.Люксембург, 74) </vt:lpstr>
      <vt:lpstr>На снимке: дом по ул.Школьная,3</vt:lpstr>
      <vt:lpstr>Мероприятия. Новолялинский ГО принял участие во Всероссийских учениях по гражданской обороне, проводимых 5 октября. На снимках: Сбор руководящего состава. Развернутый пост РХБЗ.</vt:lpstr>
      <vt:lpstr>Состоялась встреча активистов профсоюзного движения с главой Новолялинского городского округа</vt:lpstr>
      <vt:lpstr>Культурно-массовые мероприятия. Прошли встречи  ветеранов в рамках Месячника пожилого человека.  На снимке: участники поездки в Ганину Яму и соревнований «Здоровым быть-молодость продлить!»</vt:lpstr>
      <vt:lpstr>Слайд 31</vt:lpstr>
      <vt:lpstr>Всероссийский спортивный праздник «День ходьбы»</vt:lpstr>
      <vt:lpstr>Слайд 33</vt:lpstr>
      <vt:lpstr>Всероссийский День ходьбы в Лобве </vt:lpstr>
      <vt:lpstr>Слайд 35</vt:lpstr>
      <vt:lpstr>Слайд 36</vt:lpstr>
      <vt:lpstr>Слайд 37</vt:lpstr>
      <vt:lpstr>Слайд 38</vt:lpstr>
      <vt:lpstr>Окружной фестиваль клубного движения «Под знаменем Победы» прошел в Новолялинском центре культуры и спорта </vt:lpstr>
      <vt:lpstr>Слайд 40</vt:lpstr>
      <vt:lpstr>Всероссийский день чтения в библиотеках округа. На снимках: в библиотеках села Лопаево и пос. Павда</vt:lpstr>
      <vt:lpstr>Слайд 42</vt:lpstr>
      <vt:lpstr>Слайд 43</vt:lpstr>
      <vt:lpstr>Слайд 44</vt:lpstr>
      <vt:lpstr>Военно-спортивная игра «Зарница» </vt:lpstr>
      <vt:lpstr>Урок пенсионной грамотности» для учащихся 10 класса средней образовательной школы № 2</vt:lpstr>
      <vt:lpstr>Завершены  соревнования по футболу «Футбольная страна -2015» </vt:lpstr>
      <vt:lpstr>Приняли участие и получили  одно первое, а также призовые места спортсмены спортивного клуба «Атлант» в Фестивале силовых видов спорта, Мульти-турнире «Золотой Тигр — IX» (г.Екатеринбург)</vt:lpstr>
      <vt:lpstr>В соревнованиях приняло участие более 4-ёх с половиной тысяч  спортсменов. Соревнования собрали около 10 тысяч зрителей.</vt:lpstr>
      <vt:lpstr>Команда девочек  Новолялинского городского округа приняла участие в турнире по баскетболу в городе Полевском</vt:lpstr>
      <vt:lpstr>Крымский  ЦИРК-шапито «БАНЗАЙ»  на главных площадях  Лобвы и Новой Ляли</vt:lpstr>
      <vt:lpstr> Открытый турнир Новолялинского городского округа  по баскетболу среди девушек. 1 место - г. Новая Ляля,    2 место - г. Лесной,   3 место - г. Серов  </vt:lpstr>
      <vt:lpstr>Спартакиада по волейболу среди администраций  Северного управленческого округа. 1 место – Новолялинский городской округ</vt:lpstr>
      <vt:lpstr>Спартакиада Северного округа по мини-футболу среди администраций. 1 место у администрации Новолялинского городского округа</vt:lpstr>
      <vt:lpstr>Соревнования по лыжным гонкам «Открытие зимнего сезона» с участием городов Северного управленческого округа</vt:lpstr>
      <vt:lpstr>В день открытия зимнего сезона старейшему лыжнику Новолялинского городского округа Шеину Александру Николаевичу исполнилось 88 лет  </vt:lpstr>
      <vt:lpstr>24-25 октября на базе лагеря "Чайка" в г. Серове члены Совета молодежи приняли участие во II форуме органов молодежного самоуправления Северного управленческого округа </vt:lpstr>
      <vt:lpstr>Основные задачи на ноябрь 2015 года</vt:lpstr>
      <vt:lpstr>Слайд 59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</dc:creator>
  <cp:lastModifiedBy>XTreme</cp:lastModifiedBy>
  <cp:revision>569</cp:revision>
  <dcterms:created xsi:type="dcterms:W3CDTF">2014-02-24T03:27:27Z</dcterms:created>
  <dcterms:modified xsi:type="dcterms:W3CDTF">2015-10-26T03:24:59Z</dcterms:modified>
</cp:coreProperties>
</file>