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87" r:id="rId6"/>
    <p:sldId id="286" r:id="rId7"/>
    <p:sldId id="285" r:id="rId8"/>
    <p:sldId id="260" r:id="rId9"/>
    <p:sldId id="262" r:id="rId10"/>
    <p:sldId id="284" r:id="rId11"/>
    <p:sldId id="263" r:id="rId12"/>
    <p:sldId id="264" r:id="rId13"/>
    <p:sldId id="266" r:id="rId14"/>
    <p:sldId id="265" r:id="rId15"/>
    <p:sldId id="267" r:id="rId16"/>
    <p:sldId id="268" r:id="rId17"/>
    <p:sldId id="292" r:id="rId18"/>
    <p:sldId id="290" r:id="rId19"/>
    <p:sldId id="269" r:id="rId20"/>
    <p:sldId id="270" r:id="rId21"/>
    <p:sldId id="271" r:id="rId22"/>
    <p:sldId id="272" r:id="rId23"/>
    <p:sldId id="273" r:id="rId24"/>
    <p:sldId id="282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622633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682438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707940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356481481481475E-2"/>
                  <c:y val="-9.4162645459998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768914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556056</c:v>
                </c:pt>
                <c:pt idx="1">
                  <c:v>622633</c:v>
                </c:pt>
                <c:pt idx="2">
                  <c:v>682438</c:v>
                </c:pt>
                <c:pt idx="3">
                  <c:v>707940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625686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523148148148155E-2"/>
                  <c:y val="-7.68027881480017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686745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713527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762702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559828</c:v>
                </c:pt>
                <c:pt idx="1">
                  <c:v>625686</c:v>
                </c:pt>
                <c:pt idx="2">
                  <c:v>686745</c:v>
                </c:pt>
                <c:pt idx="3">
                  <c:v>713527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2424488"/>
        <c:axId val="232424880"/>
      </c:lineChart>
      <c:catAx>
        <c:axId val="232424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32424880"/>
        <c:crosses val="autoZero"/>
        <c:auto val="1"/>
        <c:lblAlgn val="ctr"/>
        <c:lblOffset val="100"/>
        <c:noMultiLvlLbl val="0"/>
      </c:catAx>
      <c:valAx>
        <c:axId val="232424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3242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2068754804754501E-2"/>
          <c:w val="1"/>
          <c:h val="0.912862776347355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709748988558752E-2"/>
                  <c:y val="-7.9383216639796764E-2"/>
                </c:manualLayout>
              </c:layout>
              <c:tx>
                <c:rich>
                  <a:bodyPr/>
                  <a:lstStyle/>
                  <a:p>
                    <a:pPr>
                      <a:defRPr sz="1098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2,8%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60,7%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8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Лист4!$B$3:$B$5</c:f>
              <c:numCache>
                <c:formatCode>#,##0.0</c:formatCode>
                <c:ptCount val="3"/>
                <c:pt idx="0">
                  <c:v>255926</c:v>
                </c:pt>
                <c:pt idx="1">
                  <c:v>20271.5</c:v>
                </c:pt>
                <c:pt idx="2">
                  <c:v>431742.3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1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metal">
      <a:bevelT w="165100" prst="coolSlant"/>
      <a:bevelB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040719196192486E-2"/>
          <c:w val="1"/>
          <c:h val="0.9469595970818062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5053284589426344"/>
                  <c:y val="-2.24742268041238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112174439733492E-2"/>
                  <c:y val="-9.9044409448818899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308298001211387E-2"/>
                  <c:y val="-4.5758740157480313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6,5%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832785324911331E-2"/>
                  <c:y val="-0.1127087166166085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sz="1104" dirty="0" smtClean="0">
                        <a:latin typeface="Arial Black" panose="020B0A04020102020204" pitchFamily="34" charset="0"/>
                      </a:rPr>
                      <a:t>3,4%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73276801938222"/>
                      <c:h val="0.2223710236220472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6959176256814052E-2"/>
                  <c:y val="6.05190551181103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4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Лист4!$A$7:$A$11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Лист4!$B$7:$B$11</c:f>
              <c:numCache>
                <c:formatCode>#,##0.0</c:formatCode>
                <c:ptCount val="5"/>
                <c:pt idx="0">
                  <c:v>228005</c:v>
                </c:pt>
                <c:pt idx="1">
                  <c:v>4199</c:v>
                </c:pt>
                <c:pt idx="2">
                  <c:v>12011</c:v>
                </c:pt>
                <c:pt idx="3">
                  <c:v>9974</c:v>
                </c:pt>
                <c:pt idx="4">
                  <c:v>1757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85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040719196192486E-2"/>
          <c:w val="1"/>
          <c:h val="0.9469595970818064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30258331245448267"/>
                  <c:y val="-0.15847433070866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618922137363566E-2"/>
                  <c:y val="1.6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5,9%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999325084364345E-2"/>
                  <c:y val="-1.3758623092467441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dirty="0" smtClean="0"/>
                      <a:t>13,8%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780304145218585E-2"/>
                  <c:y val="-3.2708716616608506E-2"/>
                </c:manualLayout>
              </c:layout>
              <c:tx>
                <c:rich>
                  <a:bodyPr/>
                  <a:lstStyle/>
                  <a:p>
                    <a:pPr>
                      <a:defRPr sz="1104">
                        <a:latin typeface="Arial Black" panose="020B0A04020102020204" pitchFamily="34" charset="0"/>
                      </a:defRPr>
                    </a:pPr>
                    <a:r>
                      <a:rPr lang="en-US" sz="1104" dirty="0" smtClean="0">
                        <a:latin typeface="Arial Black" panose="020B0A04020102020204" pitchFamily="34" charset="0"/>
                      </a:rPr>
                      <a:t>1,9%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4814610406484"/>
                      <c:h val="0.2223710236220472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0733295838020246E-2"/>
                  <c:y val="6.05191275869277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4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Лист4!$A$13:$A$17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Лист4!$B$13:$B$17</c:f>
              <c:numCache>
                <c:formatCode>#,##0.0</c:formatCode>
                <c:ptCount val="5"/>
                <c:pt idx="0">
                  <c:v>13645</c:v>
                </c:pt>
                <c:pt idx="1">
                  <c:v>298</c:v>
                </c:pt>
                <c:pt idx="2">
                  <c:v>3950</c:v>
                </c:pt>
                <c:pt idx="3">
                  <c:v>585.5</c:v>
                </c:pt>
                <c:pt idx="4">
                  <c:v>1525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85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3040719196192486E-2"/>
          <c:w val="1"/>
          <c:h val="0.94695959708180666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Лист4!$A$19:$A$22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Лист4!$B$19:$B$22</c:f>
              <c:numCache>
                <c:formatCode>#,##0.0</c:formatCode>
                <c:ptCount val="4"/>
                <c:pt idx="0">
                  <c:v>90072</c:v>
                </c:pt>
                <c:pt idx="1">
                  <c:v>36568.199999999997</c:v>
                </c:pt>
                <c:pt idx="2">
                  <c:v>305102.09999999998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85">
          <a:noFill/>
        </a:ln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1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sz="2401" dirty="0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СТРУКТУРА РАСХОДОВ БЮДЖЕТА НА </a:t>
            </a:r>
            <a:r>
              <a:rPr lang="ru-RU" sz="2401" dirty="0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201</a:t>
            </a:r>
            <a:r>
              <a:rPr lang="en-US" sz="2401" dirty="0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7</a:t>
            </a:r>
            <a:r>
              <a:rPr lang="ru-RU" sz="2401" baseline="0" dirty="0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 ГОД, </a:t>
            </a:r>
          </a:p>
          <a:p>
            <a:pPr>
              <a:defRPr sz="2401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defRPr>
            </a:pPr>
            <a:r>
              <a:rPr lang="ru-RU" sz="2401" baseline="0" dirty="0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401" baseline="0" dirty="0" err="1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тыс.руб</a:t>
            </a:r>
            <a:r>
              <a:rPr lang="ru-RU" sz="2401" baseline="0" dirty="0" smtClean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9832109129066108"/>
          <c:y val="9.3830656499856446E-3"/>
        </c:manualLayout>
      </c:layout>
      <c:overlay val="0"/>
    </c:title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60044947162298"/>
          <c:y val="0.25822891163383405"/>
          <c:w val="0.8094840748976817"/>
          <c:h val="0.74038867748473081"/>
        </c:manualLayout>
      </c:layout>
      <c:pie3DChart>
        <c:varyColors val="1"/>
        <c:ser>
          <c:idx val="0"/>
          <c:order val="0"/>
          <c:tx>
            <c:strRef>
              <c:f>Лист3!$A$7</c:f>
              <c:strCache>
                <c:ptCount val="1"/>
                <c:pt idx="0">
                  <c:v>2017год</c:v>
                </c:pt>
              </c:strCache>
            </c:strRef>
          </c:tx>
          <c:explosion val="15"/>
          <c:dPt>
            <c:idx val="1"/>
            <c:bubble3D val="0"/>
            <c:explosion val="19"/>
          </c:dPt>
          <c:dPt>
            <c:idx val="10"/>
            <c:bubble3D val="0"/>
            <c:spPr>
              <a:solidFill>
                <a:srgbClr val="6666FF"/>
              </a:solidFill>
            </c:spPr>
          </c:dPt>
          <c:dLbls>
            <c:dLbl>
              <c:idx val="0"/>
              <c:layout>
                <c:manualLayout>
                  <c:x val="0.11428724872140196"/>
                  <c:y val="-8.230396670208589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1714CCB6-51C8-4D97-8D43-015552D882A2}" type="CATEGORYNAME">
                      <a:rPr lang="ru-RU" dirty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8E822AB8-13E4-45EE-9483-AD97A9035657}" type="VALUE">
                      <a:rPr lang="ru-RU" dirty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0,8%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9118572927597057E-2"/>
                      <c:h val="0.142172210728582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595646635375799"/>
                  <c:y val="4.740132672115346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/>
                      <a:t>Национальная оборона; 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984,9 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657081827066439"/>
                  <c:y val="6.896369833603671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 Культура</a:t>
                    </a:r>
                    <a:r>
                      <a:rPr lang="ru-RU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, кинематография;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55 786,1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7,3</a:t>
                    </a:r>
                    <a:r>
                      <a:rPr lang="ru-RU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4397821607804"/>
                      <c:h val="0.1008867218686456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1866146204735818E-2"/>
                  <c:y val="9.315812193968514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 Физическая </a:t>
                    </a:r>
                    <a:r>
                      <a:rPr lang="ru-RU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культура и спорт;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11 379 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1,5%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921301154249737"/>
                      <c:h val="0.1345391237635225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468132760755517"/>
                  <c:y val="9.562565807384480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200" b="1" i="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rPr>
                      <a:t>Общегосударственные вопросы; </a:t>
                    </a:r>
                    <a:r>
                      <a:rPr lang="ru-RU" sz="1200" b="1" i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rPr>
                      <a:t>77 928,4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sz="1200" b="1" i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rPr>
                      <a:t>10,1%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449625867327522E-2"/>
                  <c:y val="4.444410503610420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DA9482EE-9107-4367-9AB8-22484983D089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69548,9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 9,1%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7.3476382083928912E-2"/>
                  <c:y val="6.984857505218683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F8BEAF15-F4E6-42E2-ADB2-529B57942617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B9AB34D2-60C6-4BA8-8771-DC6405011E30}" type="VALU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endParaRPr lang="ru-RU" baseline="0" dirty="0"/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/>
                      <a:t>0,1%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5.1408564747874509E-2"/>
                  <c:y val="-6.147917602202641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44D9C072-F63E-48A6-A901-3D3E991AA6CB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56C4596-0643-476F-8A61-D10709DC8B63}" type="VALUE">
                      <a:rPr lang="ru-RU" baseline="0" smtClean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,3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 4,4%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7.7435946162553587E-3"/>
                  <c:y val="-8.024153931925637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fld id="{0ACCC489-5E5C-4583-B3FA-CB5316D32C2C}" type="CATEGORYNAME">
                      <a:rPr lang="ru-RU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53 925,9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baseline="0" dirty="0" smtClean="0"/>
                      <a:t> </a:t>
                    </a:r>
                    <a:fld id="{631315D8-0A6E-4F08-BE65-3CE5E645FCD6}" type="PERCENTAGE">
                      <a:rPr lang="ru-RU" baseline="0"/>
                      <a:pPr>
                        <a:defRPr sz="1200" b="1" i="0" baseline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Black" panose="020B0A04020102020204" pitchFamily="34" charset="0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64535271802233"/>
                      <c:h val="0.107493135180231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534701027009609"/>
                  <c:y val="-5.317464574494226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550553164065402E-2"/>
                  <c:y val="-0.16974556820077574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Образование; </a:t>
                    </a: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457 925,8</a:t>
                    </a:r>
                  </a:p>
                  <a:p>
                    <a:pPr>
                      <a:defRPr sz="1200" b="1" i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Arial Black" panose="020B0A040201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59,6%</a:t>
                    </a:r>
                    <a:endParaRPr lang="ru-RU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2">
                        <a:lumMod val="2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Лист3!$B$4:$AL$4</c:f>
              <c:strCache>
                <c:ptCount val="11"/>
                <c:pt idx="0">
                  <c:v>ГО и ЧС</c:v>
                </c:pt>
                <c:pt idx="1">
                  <c:v>Национальная оборона</c:v>
                </c:pt>
                <c:pt idx="2">
                  <c:v>Культура, кинематография</c:v>
                </c:pt>
                <c:pt idx="3">
                  <c:v>Физическая культура и спорт</c:v>
                </c:pt>
                <c:pt idx="4">
                  <c:v>Общегосударственные вопросы </c:v>
                </c:pt>
                <c:pt idx="5">
                  <c:v>Социальная политика</c:v>
                </c:pt>
                <c:pt idx="6">
                  <c:v>Охрана окружающей среды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  <c:pt idx="9">
                  <c:v>Средства массовой информации</c:v>
                </c:pt>
                <c:pt idx="10">
                  <c:v>Образование</c:v>
                </c:pt>
              </c:strCache>
            </c:strRef>
          </c:cat>
          <c:val>
            <c:numRef>
              <c:f>Лист3!$B$7:$AL$7</c:f>
              <c:numCache>
                <c:formatCode>#,##0</c:formatCode>
                <c:ptCount val="11"/>
                <c:pt idx="0">
                  <c:v>5953</c:v>
                </c:pt>
                <c:pt idx="1">
                  <c:v>985</c:v>
                </c:pt>
                <c:pt idx="2">
                  <c:v>55786</c:v>
                </c:pt>
                <c:pt idx="3">
                  <c:v>11379</c:v>
                </c:pt>
                <c:pt idx="4">
                  <c:v>77928</c:v>
                </c:pt>
                <c:pt idx="5">
                  <c:v>69549</c:v>
                </c:pt>
                <c:pt idx="6">
                  <c:v>1000</c:v>
                </c:pt>
                <c:pt idx="7">
                  <c:v>33982</c:v>
                </c:pt>
                <c:pt idx="8">
                  <c:v>53926</c:v>
                </c:pt>
                <c:pt idx="9">
                  <c:v>350</c:v>
                </c:pt>
                <c:pt idx="10">
                  <c:v>457926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2">
          <a:noFill/>
        </a:ln>
      </c:spPr>
    </c:plotArea>
    <c:plotVisOnly val="1"/>
    <c:dispBlanksAs val="zero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8520507658138E-2"/>
          <c:y val="5.3322072481581419E-2"/>
          <c:w val="0.50740757913950796"/>
          <c:h val="0.730130341870034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560</c:v>
                </c:pt>
                <c:pt idx="1">
                  <c:v>626</c:v>
                </c:pt>
                <c:pt idx="2">
                  <c:v>687</c:v>
                </c:pt>
                <c:pt idx="3">
                  <c:v>714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457</c:v>
                </c:pt>
                <c:pt idx="1">
                  <c:v>516</c:v>
                </c:pt>
                <c:pt idx="2">
                  <c:v>553</c:v>
                </c:pt>
                <c:pt idx="3">
                  <c:v>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957280"/>
        <c:axId val="240957672"/>
        <c:axId val="0"/>
      </c:bar3DChart>
      <c:catAx>
        <c:axId val="24095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40957672"/>
        <c:crosses val="autoZero"/>
        <c:auto val="1"/>
        <c:lblAlgn val="ctr"/>
        <c:lblOffset val="100"/>
        <c:noMultiLvlLbl val="0"/>
      </c:catAx>
      <c:valAx>
        <c:axId val="24095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24095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89837811583284"/>
          <c:y val="0.70705077801522098"/>
          <c:w val="0.30991396168266827"/>
          <c:h val="0.25913110831509029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185A071B-D4EF-43B8-8468-61F05FB83EAA}" type="presOf" srcId="{195A0E0D-9849-4724-AEF3-DAF6E0352555}" destId="{398FFEDC-BFFB-4687-A7AC-A133982093F8}" srcOrd="0" destOrd="0" presId="urn:microsoft.com/office/officeart/2005/8/layout/orgChart1"/>
    <dgm:cxn modelId="{B893726F-BBEA-47DC-B78D-816A3360EB14}" type="presOf" srcId="{01A86283-4B1C-4FDB-903B-896A03C158D5}" destId="{5686F5E6-E730-4A4F-B86A-D334955A4BF3}" srcOrd="0" destOrd="0" presId="urn:microsoft.com/office/officeart/2005/8/layout/orgChart1"/>
    <dgm:cxn modelId="{8F61B8C6-F42C-4F05-A66B-CB690E7937B6}" type="presOf" srcId="{824CACDD-E03A-427C-8B7A-DB5388A5BD8D}" destId="{520DCA23-E61E-4D60-8C01-FF734DB21588}" srcOrd="1" destOrd="0" presId="urn:microsoft.com/office/officeart/2005/8/layout/orgChart1"/>
    <dgm:cxn modelId="{37238F55-E1FC-4CF1-9B87-815E6BFE33B0}" type="presOf" srcId="{9F3D15E7-183E-4168-819E-A5AE67C70800}" destId="{1C9FE83A-22D2-43B9-8B78-355219D6DADC}" srcOrd="0" destOrd="0" presId="urn:microsoft.com/office/officeart/2005/8/layout/orgChart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17A4ED49-7D54-4E7B-8005-3BB127C2E009}" type="presOf" srcId="{84644A64-B651-4593-8A15-954557571337}" destId="{F9F59E84-68E7-4AB6-8042-6BADE1906BFB}" srcOrd="0" destOrd="0" presId="urn:microsoft.com/office/officeart/2005/8/layout/orgChart1"/>
    <dgm:cxn modelId="{4EDBC091-77FC-4D96-815C-EB600EC4B22A}" type="presOf" srcId="{84644A64-B651-4593-8A15-954557571337}" destId="{E349FB01-D2F9-4802-9005-7EF140881356}" srcOrd="1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ED483A72-6A0D-4002-82EC-83C633893C18}" type="presOf" srcId="{11CB86F8-31C1-4608-BCC5-247E331BAD1E}" destId="{F495F80B-6FEE-4FC2-B820-6BD21D72101E}" srcOrd="0" destOrd="0" presId="urn:microsoft.com/office/officeart/2005/8/layout/orgChart1"/>
    <dgm:cxn modelId="{B62C43A7-F237-43D3-B6E7-32A2F23471E5}" type="presOf" srcId="{73D9929A-4AE6-4F97-BA74-8AFCD9A206B7}" destId="{E5FC38C0-F874-4D67-AF4E-5B61D8528333}" srcOrd="0" destOrd="0" presId="urn:microsoft.com/office/officeart/2005/8/layout/orgChart1"/>
    <dgm:cxn modelId="{1109A8FD-E7CF-478D-BA83-6E10C84C43A8}" type="presOf" srcId="{81ED6989-DB09-4163-9FE8-4274D9FB393B}" destId="{91937533-898F-4FC5-A9E4-FE0BA78B0BED}" srcOrd="0" destOrd="0" presId="urn:microsoft.com/office/officeart/2005/8/layout/orgChart1"/>
    <dgm:cxn modelId="{B75637E2-1AA7-4984-A2D9-3DEA1C954E9F}" type="presOf" srcId="{81ED6989-DB09-4163-9FE8-4274D9FB393B}" destId="{F7736AB3-14FB-442A-8C59-ED1D80EA616A}" srcOrd="1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3B780403-647C-46F6-9F8E-86E030D65ED8}" type="presOf" srcId="{93FA7CE8-AEE6-43B9-836C-3F03118B3842}" destId="{8D16B8B8-EC00-4610-BCC6-ACE28551BF93}" srcOrd="0" destOrd="0" presId="urn:microsoft.com/office/officeart/2005/8/layout/orgChart1"/>
    <dgm:cxn modelId="{86823886-0AC4-48F0-89D3-8CB5F5916E4E}" type="presOf" srcId="{824CACDD-E03A-427C-8B7A-DB5388A5BD8D}" destId="{D7C56106-E809-407C-94C9-8E39E21EEBEA}" srcOrd="0" destOrd="0" presId="urn:microsoft.com/office/officeart/2005/8/layout/orgChart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3EBBE5FD-6798-4539-95D2-67CD03CAF342}" type="presOf" srcId="{31A4F4FA-6743-4237-978E-3C0F106CB502}" destId="{30FDE77F-0DE1-4507-9AB4-E4873006176F}" srcOrd="0" destOrd="0" presId="urn:microsoft.com/office/officeart/2005/8/layout/orgChart1"/>
    <dgm:cxn modelId="{0B02D347-BEB0-49FC-BA7E-B33813402FA2}" type="presOf" srcId="{5E6F24EC-07DA-4409-8D2A-E1F358F0D53E}" destId="{42131694-B3C1-48DA-9A89-0ED8F63CDD47}" srcOrd="0" destOrd="0" presId="urn:microsoft.com/office/officeart/2005/8/layout/orgChart1"/>
    <dgm:cxn modelId="{82A5C257-1A7E-4B5E-AB6C-91667B3F77C6}" type="presOf" srcId="{9F3D15E7-183E-4168-819E-A5AE67C70800}" destId="{E3D274F6-EF38-4457-99ED-3B36F1F9CCE6}" srcOrd="1" destOrd="0" presId="urn:microsoft.com/office/officeart/2005/8/layout/orgChart1"/>
    <dgm:cxn modelId="{1A10A667-DA24-42A1-A60C-F2DD572D4C11}" type="presOf" srcId="{11CB86F8-31C1-4608-BCC5-247E331BAD1E}" destId="{5C3169FC-2904-40E9-BED3-B6AB9616B8F1}" srcOrd="1" destOrd="0" presId="urn:microsoft.com/office/officeart/2005/8/layout/orgChart1"/>
    <dgm:cxn modelId="{CC3791DE-6D83-41F8-A3EC-2065D866103E}" type="presOf" srcId="{EEC18031-8BE0-4AC6-8896-41712D10D7F6}" destId="{D98FBD44-D81E-49B1-AA21-CF1552747F22}" srcOrd="0" destOrd="0" presId="urn:microsoft.com/office/officeart/2005/8/layout/orgChart1"/>
    <dgm:cxn modelId="{D47150B4-08BD-417C-BD89-E38898A37CB3}" type="presOf" srcId="{01A86283-4B1C-4FDB-903B-896A03C158D5}" destId="{D4F812AF-0900-4CE7-AA23-35A4E46C6FD1}" srcOrd="1" destOrd="0" presId="urn:microsoft.com/office/officeart/2005/8/layout/orgChart1"/>
    <dgm:cxn modelId="{BBB6A877-DAEA-4B7F-AC10-5D59DF311E16}" type="presParOf" srcId="{398FFEDC-BFFB-4687-A7AC-A133982093F8}" destId="{5BD874B2-AFE1-40B2-848A-6C041981297C}" srcOrd="0" destOrd="0" presId="urn:microsoft.com/office/officeart/2005/8/layout/orgChart1"/>
    <dgm:cxn modelId="{DDEAA7F2-3857-4FB6-A250-6CECD0A102D5}" type="presParOf" srcId="{5BD874B2-AFE1-40B2-848A-6C041981297C}" destId="{A93F08A3-CEE2-4CEC-875D-F7FE952BE28D}" srcOrd="0" destOrd="0" presId="urn:microsoft.com/office/officeart/2005/8/layout/orgChart1"/>
    <dgm:cxn modelId="{37B7A53D-F30B-4442-B187-A5D961143F10}" type="presParOf" srcId="{A93F08A3-CEE2-4CEC-875D-F7FE952BE28D}" destId="{D7C56106-E809-407C-94C9-8E39E21EEBEA}" srcOrd="0" destOrd="0" presId="urn:microsoft.com/office/officeart/2005/8/layout/orgChart1"/>
    <dgm:cxn modelId="{4A0D3F15-EF08-4A34-9F7D-3EB67A5E5AF5}" type="presParOf" srcId="{A93F08A3-CEE2-4CEC-875D-F7FE952BE28D}" destId="{520DCA23-E61E-4D60-8C01-FF734DB21588}" srcOrd="1" destOrd="0" presId="urn:microsoft.com/office/officeart/2005/8/layout/orgChart1"/>
    <dgm:cxn modelId="{7C3BBA52-9125-42BE-95B2-40A22C0B817A}" type="presParOf" srcId="{5BD874B2-AFE1-40B2-848A-6C041981297C}" destId="{B7096D27-90B6-478D-8DB2-11220FD707AF}" srcOrd="1" destOrd="0" presId="urn:microsoft.com/office/officeart/2005/8/layout/orgChart1"/>
    <dgm:cxn modelId="{75C0B26C-9955-4D94-8DD2-EC32F4C5ADF7}" type="presParOf" srcId="{B7096D27-90B6-478D-8DB2-11220FD707AF}" destId="{30FDE77F-0DE1-4507-9AB4-E4873006176F}" srcOrd="0" destOrd="0" presId="urn:microsoft.com/office/officeart/2005/8/layout/orgChart1"/>
    <dgm:cxn modelId="{ADDE466A-8555-41F2-81FB-5F170F412067}" type="presParOf" srcId="{B7096D27-90B6-478D-8DB2-11220FD707AF}" destId="{F9725548-D4CF-419F-A724-9207DF64A0B3}" srcOrd="1" destOrd="0" presId="urn:microsoft.com/office/officeart/2005/8/layout/orgChart1"/>
    <dgm:cxn modelId="{ACDCFE32-1AA1-4AE7-82CA-976D0C5CC76E}" type="presParOf" srcId="{F9725548-D4CF-419F-A724-9207DF64A0B3}" destId="{184D3D69-D2D7-4502-9191-669AAD37B54B}" srcOrd="0" destOrd="0" presId="urn:microsoft.com/office/officeart/2005/8/layout/orgChart1"/>
    <dgm:cxn modelId="{D493027F-A19C-4CA2-8E50-532F9A29079E}" type="presParOf" srcId="{184D3D69-D2D7-4502-9191-669AAD37B54B}" destId="{91937533-898F-4FC5-A9E4-FE0BA78B0BED}" srcOrd="0" destOrd="0" presId="urn:microsoft.com/office/officeart/2005/8/layout/orgChart1"/>
    <dgm:cxn modelId="{5E820F1C-40B6-440F-A111-35C60DCD6BB9}" type="presParOf" srcId="{184D3D69-D2D7-4502-9191-669AAD37B54B}" destId="{F7736AB3-14FB-442A-8C59-ED1D80EA616A}" srcOrd="1" destOrd="0" presId="urn:microsoft.com/office/officeart/2005/8/layout/orgChart1"/>
    <dgm:cxn modelId="{1EE4E2C2-F6B8-41B1-9755-439090138E2B}" type="presParOf" srcId="{F9725548-D4CF-419F-A724-9207DF64A0B3}" destId="{7BADFCDB-E98D-46F4-9C6A-0B18648C6962}" srcOrd="1" destOrd="0" presId="urn:microsoft.com/office/officeart/2005/8/layout/orgChart1"/>
    <dgm:cxn modelId="{8A32EE6E-9A8B-4D8F-99DE-538CECADD0AE}" type="presParOf" srcId="{F9725548-D4CF-419F-A724-9207DF64A0B3}" destId="{1E168AC0-FCF6-4950-AD56-E0162207CD4C}" srcOrd="2" destOrd="0" presId="urn:microsoft.com/office/officeart/2005/8/layout/orgChart1"/>
    <dgm:cxn modelId="{1BD60A5B-E179-4D94-9FF6-026CC88CF9B2}" type="presParOf" srcId="{B7096D27-90B6-478D-8DB2-11220FD707AF}" destId="{42131694-B3C1-48DA-9A89-0ED8F63CDD47}" srcOrd="2" destOrd="0" presId="urn:microsoft.com/office/officeart/2005/8/layout/orgChart1"/>
    <dgm:cxn modelId="{DB0F00E7-F20F-44E4-B294-FF13F0A1A2FE}" type="presParOf" srcId="{B7096D27-90B6-478D-8DB2-11220FD707AF}" destId="{CE0DC93D-466F-45F6-AE6B-84553C0CB8AA}" srcOrd="3" destOrd="0" presId="urn:microsoft.com/office/officeart/2005/8/layout/orgChart1"/>
    <dgm:cxn modelId="{A6E1BFDA-DC5E-471C-A6C7-A4F27465DBB5}" type="presParOf" srcId="{CE0DC93D-466F-45F6-AE6B-84553C0CB8AA}" destId="{A544FF7E-3AA1-4012-A8F5-5B7E24307511}" srcOrd="0" destOrd="0" presId="urn:microsoft.com/office/officeart/2005/8/layout/orgChart1"/>
    <dgm:cxn modelId="{96163F05-CA1E-4582-82A2-4A1130E875CB}" type="presParOf" srcId="{A544FF7E-3AA1-4012-A8F5-5B7E24307511}" destId="{F495F80B-6FEE-4FC2-B820-6BD21D72101E}" srcOrd="0" destOrd="0" presId="urn:microsoft.com/office/officeart/2005/8/layout/orgChart1"/>
    <dgm:cxn modelId="{5389263F-A27D-463D-ABA4-CCB038E9E7F1}" type="presParOf" srcId="{A544FF7E-3AA1-4012-A8F5-5B7E24307511}" destId="{5C3169FC-2904-40E9-BED3-B6AB9616B8F1}" srcOrd="1" destOrd="0" presId="urn:microsoft.com/office/officeart/2005/8/layout/orgChart1"/>
    <dgm:cxn modelId="{EB67995B-F986-4E6E-A303-C7CF08FAD44A}" type="presParOf" srcId="{CE0DC93D-466F-45F6-AE6B-84553C0CB8AA}" destId="{06856941-3E6A-4767-9273-EB6AA5E571AF}" srcOrd="1" destOrd="0" presId="urn:microsoft.com/office/officeart/2005/8/layout/orgChart1"/>
    <dgm:cxn modelId="{AC227669-A3CF-45AB-B725-43F359EB2446}" type="presParOf" srcId="{CE0DC93D-466F-45F6-AE6B-84553C0CB8AA}" destId="{19D5C736-565F-4332-886E-AC2D16E7C748}" srcOrd="2" destOrd="0" presId="urn:microsoft.com/office/officeart/2005/8/layout/orgChart1"/>
    <dgm:cxn modelId="{A5544664-BC73-49D7-B238-AF994C7C9EFE}" type="presParOf" srcId="{B7096D27-90B6-478D-8DB2-11220FD707AF}" destId="{8D16B8B8-EC00-4610-BCC6-ACE28551BF93}" srcOrd="4" destOrd="0" presId="urn:microsoft.com/office/officeart/2005/8/layout/orgChart1"/>
    <dgm:cxn modelId="{92EDEC62-84A5-4D31-97FA-10CF6CC9ACA1}" type="presParOf" srcId="{B7096D27-90B6-478D-8DB2-11220FD707AF}" destId="{39F48156-34B2-44A6-A0ED-36EEA7E3C117}" srcOrd="5" destOrd="0" presId="urn:microsoft.com/office/officeart/2005/8/layout/orgChart1"/>
    <dgm:cxn modelId="{4D16DD02-E287-4243-833D-72201B45E3E5}" type="presParOf" srcId="{39F48156-34B2-44A6-A0ED-36EEA7E3C117}" destId="{9C1F9B11-997D-425B-9961-764D120824B0}" srcOrd="0" destOrd="0" presId="urn:microsoft.com/office/officeart/2005/8/layout/orgChart1"/>
    <dgm:cxn modelId="{3D748732-33F2-4208-BDF7-A70AAA294FE0}" type="presParOf" srcId="{9C1F9B11-997D-425B-9961-764D120824B0}" destId="{1C9FE83A-22D2-43B9-8B78-355219D6DADC}" srcOrd="0" destOrd="0" presId="urn:microsoft.com/office/officeart/2005/8/layout/orgChart1"/>
    <dgm:cxn modelId="{D4936AAE-399F-4CE7-8D57-C5A8558BC101}" type="presParOf" srcId="{9C1F9B11-997D-425B-9961-764D120824B0}" destId="{E3D274F6-EF38-4457-99ED-3B36F1F9CCE6}" srcOrd="1" destOrd="0" presId="urn:microsoft.com/office/officeart/2005/8/layout/orgChart1"/>
    <dgm:cxn modelId="{15B9F36F-89E9-47D0-8C30-34AD301D6B7F}" type="presParOf" srcId="{39F48156-34B2-44A6-A0ED-36EEA7E3C117}" destId="{3E639E93-6EE3-4003-9EA9-40BC73B6DF31}" srcOrd="1" destOrd="0" presId="urn:microsoft.com/office/officeart/2005/8/layout/orgChart1"/>
    <dgm:cxn modelId="{D168EE8E-1B07-48F8-857B-7212FA87FCBD}" type="presParOf" srcId="{39F48156-34B2-44A6-A0ED-36EEA7E3C117}" destId="{895A2713-0FF7-4BDB-AD57-36397676E0FA}" srcOrd="2" destOrd="0" presId="urn:microsoft.com/office/officeart/2005/8/layout/orgChart1"/>
    <dgm:cxn modelId="{3C9D1306-778F-4993-B48F-1B36990CBB55}" type="presParOf" srcId="{B7096D27-90B6-478D-8DB2-11220FD707AF}" destId="{D98FBD44-D81E-49B1-AA21-CF1552747F22}" srcOrd="6" destOrd="0" presId="urn:microsoft.com/office/officeart/2005/8/layout/orgChart1"/>
    <dgm:cxn modelId="{EF1B65D3-D9E1-48CD-A803-E2CFC88D0A1E}" type="presParOf" srcId="{B7096D27-90B6-478D-8DB2-11220FD707AF}" destId="{630FA468-577E-49F3-8128-284FFF68C963}" srcOrd="7" destOrd="0" presId="urn:microsoft.com/office/officeart/2005/8/layout/orgChart1"/>
    <dgm:cxn modelId="{DF74BE40-DB96-45D7-A313-0865F2D902E7}" type="presParOf" srcId="{630FA468-577E-49F3-8128-284FFF68C963}" destId="{2F01E0E8-2CEE-4B16-BFED-2BD07B02FC55}" srcOrd="0" destOrd="0" presId="urn:microsoft.com/office/officeart/2005/8/layout/orgChart1"/>
    <dgm:cxn modelId="{DCBB9A36-A573-406A-86D8-B929E281219A}" type="presParOf" srcId="{2F01E0E8-2CEE-4B16-BFED-2BD07B02FC55}" destId="{F9F59E84-68E7-4AB6-8042-6BADE1906BFB}" srcOrd="0" destOrd="0" presId="urn:microsoft.com/office/officeart/2005/8/layout/orgChart1"/>
    <dgm:cxn modelId="{9FE29141-8E0C-4EDE-8473-73E63A2C7F48}" type="presParOf" srcId="{2F01E0E8-2CEE-4B16-BFED-2BD07B02FC55}" destId="{E349FB01-D2F9-4802-9005-7EF140881356}" srcOrd="1" destOrd="0" presId="urn:microsoft.com/office/officeart/2005/8/layout/orgChart1"/>
    <dgm:cxn modelId="{56ADCECB-3D68-4EA3-8A38-4C715A7239C9}" type="presParOf" srcId="{630FA468-577E-49F3-8128-284FFF68C963}" destId="{9DB0E78C-C0A9-40F5-B8EE-760CC3CF8B2C}" srcOrd="1" destOrd="0" presId="urn:microsoft.com/office/officeart/2005/8/layout/orgChart1"/>
    <dgm:cxn modelId="{B4E3AF49-AD73-4AA9-B4A5-F6F067E2469B}" type="presParOf" srcId="{630FA468-577E-49F3-8128-284FFF68C963}" destId="{53591C07-6F87-4036-80E9-8A6CBB625570}" srcOrd="2" destOrd="0" presId="urn:microsoft.com/office/officeart/2005/8/layout/orgChart1"/>
    <dgm:cxn modelId="{2C79565E-7A2E-49D8-8810-5F79334CBD04}" type="presParOf" srcId="{B7096D27-90B6-478D-8DB2-11220FD707AF}" destId="{E5FC38C0-F874-4D67-AF4E-5B61D8528333}" srcOrd="8" destOrd="0" presId="urn:microsoft.com/office/officeart/2005/8/layout/orgChart1"/>
    <dgm:cxn modelId="{388286F3-BF34-4C3A-A1F5-2BCC56A3F8A5}" type="presParOf" srcId="{B7096D27-90B6-478D-8DB2-11220FD707AF}" destId="{C601FF54-F7D4-436A-82E3-B840E4E44607}" srcOrd="9" destOrd="0" presId="urn:microsoft.com/office/officeart/2005/8/layout/orgChart1"/>
    <dgm:cxn modelId="{37A4EC50-86A8-4213-84EE-1968643A6182}" type="presParOf" srcId="{C601FF54-F7D4-436A-82E3-B840E4E44607}" destId="{829C3A4E-0144-4057-A9F7-199F2DDE7D64}" srcOrd="0" destOrd="0" presId="urn:microsoft.com/office/officeart/2005/8/layout/orgChart1"/>
    <dgm:cxn modelId="{6C6FA42C-ED35-424E-9827-8F30E50A6744}" type="presParOf" srcId="{829C3A4E-0144-4057-A9F7-199F2DDE7D64}" destId="{5686F5E6-E730-4A4F-B86A-D334955A4BF3}" srcOrd="0" destOrd="0" presId="urn:microsoft.com/office/officeart/2005/8/layout/orgChart1"/>
    <dgm:cxn modelId="{2A9743B7-C74C-45D0-A2A5-8C6574329694}" type="presParOf" srcId="{829C3A4E-0144-4057-A9F7-199F2DDE7D64}" destId="{D4F812AF-0900-4CE7-AA23-35A4E46C6FD1}" srcOrd="1" destOrd="0" presId="urn:microsoft.com/office/officeart/2005/8/layout/orgChart1"/>
    <dgm:cxn modelId="{81ED7011-4511-4AEA-AC18-D366901B4795}" type="presParOf" srcId="{C601FF54-F7D4-436A-82E3-B840E4E44607}" destId="{6E656727-FD91-4E1B-A5EE-84CEC1DE3C72}" srcOrd="1" destOrd="0" presId="urn:microsoft.com/office/officeart/2005/8/layout/orgChart1"/>
    <dgm:cxn modelId="{C107F83B-5D10-4292-93B0-0FA372402374}" type="presParOf" srcId="{C601FF54-F7D4-436A-82E3-B840E4E44607}" destId="{27B82800-9DB5-4D0C-B8A5-0485EB0D8A11}" srcOrd="2" destOrd="0" presId="urn:microsoft.com/office/officeart/2005/8/layout/orgChart1"/>
    <dgm:cxn modelId="{1D808381-0E33-4629-9698-C3E0B4C4E35C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548BA5EE-23E8-4CAC-9D4F-5662C68299B9}" type="presOf" srcId="{6F647F05-65E5-443B-9310-4AF895EEC1B0}" destId="{ED72E44C-8498-48F8-9652-E5DD6AC5818D}" srcOrd="0" destOrd="0" presId="urn:microsoft.com/office/officeart/2005/8/layout/radial5"/>
    <dgm:cxn modelId="{06CAE53E-2A3F-4935-99CB-19483EDF84D7}" type="presOf" srcId="{BC4B6763-2F33-4CCB-B9CC-377BBD0F0800}" destId="{E3A5A4EE-729B-477E-AEA8-7FC61FA6B941}" srcOrd="1" destOrd="0" presId="urn:microsoft.com/office/officeart/2005/8/layout/radial5"/>
    <dgm:cxn modelId="{93978149-5F7A-4849-9BE3-2BE8C2BA100D}" type="presOf" srcId="{6598F354-400C-439C-BDD5-729D663E252E}" destId="{FA950D33-9BD9-4D37-A533-789F5554AFB5}" srcOrd="0" destOrd="0" presId="urn:microsoft.com/office/officeart/2005/8/layout/radial5"/>
    <dgm:cxn modelId="{E7984D73-03E7-40D0-9149-A97E7706BC21}" type="presOf" srcId="{A8FC0520-4E1C-47C9-9459-5A566E2A3269}" destId="{E7EAB10C-E176-4610-B2C6-BE8F83AD0F9B}" srcOrd="0" destOrd="0" presId="urn:microsoft.com/office/officeart/2005/8/layout/radial5"/>
    <dgm:cxn modelId="{A75FF0E3-DCA2-44ED-9CA6-9808EB84214C}" type="presOf" srcId="{4B1A8440-411B-4A5D-AFC7-3583C59ADD0E}" destId="{73BC26A8-8D0F-45E6-9E3B-37EADD227262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625B8102-9151-4495-9255-A61F544668EE}" type="presOf" srcId="{CCCDC2A1-B573-48DB-AE6D-1F76901F1671}" destId="{C481485E-E38C-4518-A609-8D1D62CF917B}" srcOrd="0" destOrd="0" presId="urn:microsoft.com/office/officeart/2005/8/layout/radial5"/>
    <dgm:cxn modelId="{F4388ECA-B1AA-49F9-8768-DD46E93B9495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95F01288-D1DE-42D4-8AEA-82F19E55DAAA}" type="presOf" srcId="{9F96D360-CB55-48DB-9778-BF90DCE1129E}" destId="{69EA0517-EDCB-4CEB-899F-D56DCF7B4404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E4B34B7-7362-4543-8AD9-16D3E0D75647}" type="presOf" srcId="{66E51CD7-05D6-4658-BDAA-92C6F3E19708}" destId="{C47D9E4B-AD47-4E79-B529-9B264E8F4F6B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C93859AA-A450-4707-9817-6C169244D086}" type="presOf" srcId="{637E412C-91EE-486E-8354-15F2384BE3EA}" destId="{D8B200F5-4D07-49B2-A587-C2FE6CEC49F8}" srcOrd="0" destOrd="0" presId="urn:microsoft.com/office/officeart/2005/8/layout/radial5"/>
    <dgm:cxn modelId="{5288A416-0D6A-4E50-A962-53F7F645C79A}" type="presOf" srcId="{420BA717-63F2-4ED1-9193-BDF0AD7BC7EB}" destId="{FFE63D16-C443-42C8-BB30-4CA61876A647}" srcOrd="0" destOrd="0" presId="urn:microsoft.com/office/officeart/2005/8/layout/radial5"/>
    <dgm:cxn modelId="{87971372-0680-4011-A258-2024F303A82C}" type="presOf" srcId="{90B43A1C-85AB-40E4-9687-2313E85E0399}" destId="{0A6C1809-69AA-4BA6-8257-5A11C3557B45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A1D63F3E-4E43-4BB8-846C-B210EAA8FE3E}" type="presOf" srcId="{AA0A2BD5-A368-4F17-8E9D-23F1FC377812}" destId="{EB1C3899-7B42-47CD-912B-DD035472498D}" srcOrd="0" destOrd="0" presId="urn:microsoft.com/office/officeart/2005/8/layout/radial5"/>
    <dgm:cxn modelId="{1AFF0D56-3863-4AFE-82DE-C6F0E6743CB2}" type="presOf" srcId="{08170AFC-8E89-4179-A96D-636AFFD8C3F3}" destId="{53D78D63-5F88-4163-9535-46A64127BD3A}" srcOrd="1" destOrd="0" presId="urn:microsoft.com/office/officeart/2005/8/layout/radial5"/>
    <dgm:cxn modelId="{861E3D61-72EA-4939-AEDC-1A5A7F0F3343}" type="presOf" srcId="{D63A74EC-A1EC-4823-AB28-835C2DE63D58}" destId="{E2EC1D87-F728-458A-8AB1-7A3D78F9D25E}" srcOrd="0" destOrd="0" presId="urn:microsoft.com/office/officeart/2005/8/layout/radial5"/>
    <dgm:cxn modelId="{DE93B04F-5151-45EF-BC97-B8B73FF5C8A7}" type="presOf" srcId="{8D513BD1-7137-4BB2-A1F4-1B02EFB0F34F}" destId="{8D15C70B-27DC-4BC4-8B54-1A6B8CC1DBC1}" srcOrd="1" destOrd="0" presId="urn:microsoft.com/office/officeart/2005/8/layout/radial5"/>
    <dgm:cxn modelId="{DBDAC156-58F1-4A7E-9E8E-9EE2AC18D639}" type="presOf" srcId="{082CE592-953F-441B-B0C2-F864433A8493}" destId="{A0E222DD-64BD-4A89-BBB9-2B80D8318D4A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675F00E0-FC8A-42F1-BDF9-83FE540833D4}" type="presOf" srcId="{6B4A9C71-5243-4375-98C7-BA189146832B}" destId="{8B82EA68-B59A-424E-9756-C221A13DB47F}" srcOrd="0" destOrd="0" presId="urn:microsoft.com/office/officeart/2005/8/layout/radial5"/>
    <dgm:cxn modelId="{535284C3-D527-43A2-B216-EFE33E492197}" type="presOf" srcId="{62E153EB-408C-4CB3-B6CA-2A439518E14B}" destId="{83F11675-07D9-406F-853D-13FD28BBB805}" srcOrd="0" destOrd="0" presId="urn:microsoft.com/office/officeart/2005/8/layout/radial5"/>
    <dgm:cxn modelId="{2A6532B0-7E7A-42F1-92E8-2D23513B9A83}" type="presOf" srcId="{A8FC0520-4E1C-47C9-9459-5A566E2A3269}" destId="{47F0322C-5978-482D-A409-1280E22C6D82}" srcOrd="1" destOrd="0" presId="urn:microsoft.com/office/officeart/2005/8/layout/radial5"/>
    <dgm:cxn modelId="{D11E90AF-4F2D-4B64-9136-FF463CE73B60}" type="presOf" srcId="{D2A69AB7-A0A6-4501-95CD-2902A3384DE3}" destId="{FED909B6-8F19-4D98-AAC2-EBEEF4830C2B}" srcOrd="0" destOrd="0" presId="urn:microsoft.com/office/officeart/2005/8/layout/radial5"/>
    <dgm:cxn modelId="{977BED57-0258-4723-B82A-D1CE6F13B0DB}" type="presOf" srcId="{8D513BD1-7137-4BB2-A1F4-1B02EFB0F34F}" destId="{4731EA70-1FA8-49F5-A6BF-4AE9CB97C303}" srcOrd="0" destOrd="0" presId="urn:microsoft.com/office/officeart/2005/8/layout/radial5"/>
    <dgm:cxn modelId="{D216FAA5-E943-4006-A1FD-4D22B2CDC58D}" type="presOf" srcId="{C021BE46-16AF-4372-B2A0-67875E2C82CF}" destId="{06F93DE9-E67A-4CE1-BC6B-5C458B1137B0}" srcOrd="0" destOrd="0" presId="urn:microsoft.com/office/officeart/2005/8/layout/radial5"/>
    <dgm:cxn modelId="{89BFB8FA-74A6-4CFE-A19F-3D47488B335A}" type="presOf" srcId="{9DEE7B50-C1CB-48D2-999B-DF1098A88396}" destId="{881BA4B6-6173-4BE7-ACB0-127409627ABA}" srcOrd="1" destOrd="0" presId="urn:microsoft.com/office/officeart/2005/8/layout/radial5"/>
    <dgm:cxn modelId="{1FB7B500-E79F-4FD1-B330-C321D583B8C8}" type="presOf" srcId="{66E51CD7-05D6-4658-BDAA-92C6F3E19708}" destId="{553B84E4-4A31-43DB-B3BF-8E8EF2B79F2D}" srcOrd="0" destOrd="0" presId="urn:microsoft.com/office/officeart/2005/8/layout/radial5"/>
    <dgm:cxn modelId="{B01500E6-3313-4660-AAE2-1C08500F9C4D}" type="presOf" srcId="{08170AFC-8E89-4179-A96D-636AFFD8C3F3}" destId="{DF27FC25-052B-426A-9E06-117E992234F6}" srcOrd="0" destOrd="0" presId="urn:microsoft.com/office/officeart/2005/8/layout/radial5"/>
    <dgm:cxn modelId="{7A5E50A0-5637-48A5-8BAC-7EE6C9229E65}" type="presOf" srcId="{BC4B6763-2F33-4CCB-B9CC-377BBD0F0800}" destId="{A0B7EB92-DF16-476D-BB87-6C0D26E26F61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2E3DC8-D8DF-4492-8659-E0F6191EEAD2}" type="presOf" srcId="{082CE592-953F-441B-B0C2-F864433A8493}" destId="{839DF450-14DD-4280-9AEE-DA73938E9B9D}" srcOrd="1" destOrd="0" presId="urn:microsoft.com/office/officeart/2005/8/layout/radial5"/>
    <dgm:cxn modelId="{13AA157B-2FF9-41BB-9B0E-E159DB3995F0}" type="presOf" srcId="{77DF95E1-3397-43CE-99EF-E82D1E9B2066}" destId="{7A035AEB-3A20-4DC3-9A60-032AB2743B03}" srcOrd="0" destOrd="0" presId="urn:microsoft.com/office/officeart/2005/8/layout/radial5"/>
    <dgm:cxn modelId="{8607D048-42D5-4F93-A0F4-C76ACFEEF600}" type="presOf" srcId="{77DF95E1-3397-43CE-99EF-E82D1E9B2066}" destId="{4273F29E-B93C-44D6-A671-FCDC77ED9BA3}" srcOrd="1" destOrd="0" presId="urn:microsoft.com/office/officeart/2005/8/layout/radial5"/>
    <dgm:cxn modelId="{D97BA50D-AFC4-4227-9E09-74DDE795F33A}" type="presOf" srcId="{CCCDC2A1-B573-48DB-AE6D-1F76901F1671}" destId="{DB024BEC-8C88-4F07-BCA5-811E266A083B}" srcOrd="1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EEEE3CC8-A411-4E9D-8A84-A9D9876A0F2B}" type="presOf" srcId="{3BA0FA79-0F0A-4F39-8C6F-85BF113366C3}" destId="{E0AC84DD-2093-416F-85DE-E547FE520660}" srcOrd="0" destOrd="0" presId="urn:microsoft.com/office/officeart/2005/8/layout/radial5"/>
    <dgm:cxn modelId="{64E4F487-51A0-46D1-85F6-8499286672EF}" type="presOf" srcId="{D78F1D4C-A2EF-4C56-940B-FB3F18A7298D}" destId="{EDA34655-9131-4731-957F-5382F53A0660}" srcOrd="0" destOrd="0" presId="urn:microsoft.com/office/officeart/2005/8/layout/radial5"/>
    <dgm:cxn modelId="{654F4F03-1F8C-4246-8BCA-E4FE4B20BDA4}" type="presOf" srcId="{9DEE7B50-C1CB-48D2-999B-DF1098A88396}" destId="{2F5553CB-2478-4421-B002-5FA728364A78}" srcOrd="0" destOrd="0" presId="urn:microsoft.com/office/officeart/2005/8/layout/radial5"/>
    <dgm:cxn modelId="{B8101FFD-B346-4869-A769-A9AEB96D6BF2}" type="presOf" srcId="{6598F354-400C-439C-BDD5-729D663E252E}" destId="{F326903B-AF5C-41D9-A950-9DE60C069BDF}" srcOrd="1" destOrd="0" presId="urn:microsoft.com/office/officeart/2005/8/layout/radial5"/>
    <dgm:cxn modelId="{7EE682FD-CDBB-48A4-96B9-7E24B8A04DA0}" type="presParOf" srcId="{8B82EA68-B59A-424E-9756-C221A13DB47F}" destId="{ED72E44C-8498-48F8-9652-E5DD6AC5818D}" srcOrd="0" destOrd="0" presId="urn:microsoft.com/office/officeart/2005/8/layout/radial5"/>
    <dgm:cxn modelId="{6B0F23E0-7F83-4B9A-9CE5-318E5712A483}" type="presParOf" srcId="{8B82EA68-B59A-424E-9756-C221A13DB47F}" destId="{4731EA70-1FA8-49F5-A6BF-4AE9CB97C303}" srcOrd="1" destOrd="0" presId="urn:microsoft.com/office/officeart/2005/8/layout/radial5"/>
    <dgm:cxn modelId="{67028337-8983-4181-804B-3FEC258376C5}" type="presParOf" srcId="{4731EA70-1FA8-49F5-A6BF-4AE9CB97C303}" destId="{8D15C70B-27DC-4BC4-8B54-1A6B8CC1DBC1}" srcOrd="0" destOrd="0" presId="urn:microsoft.com/office/officeart/2005/8/layout/radial5"/>
    <dgm:cxn modelId="{CB25334A-A002-4511-B208-77F0F3C7F0E1}" type="presParOf" srcId="{8B82EA68-B59A-424E-9756-C221A13DB47F}" destId="{E2EC1D87-F728-458A-8AB1-7A3D78F9D25E}" srcOrd="2" destOrd="0" presId="urn:microsoft.com/office/officeart/2005/8/layout/radial5"/>
    <dgm:cxn modelId="{73F125D4-774A-41DC-8FA9-9468DD0F0CCD}" type="presParOf" srcId="{8B82EA68-B59A-424E-9756-C221A13DB47F}" destId="{A0E222DD-64BD-4A89-BBB9-2B80D8318D4A}" srcOrd="3" destOrd="0" presId="urn:microsoft.com/office/officeart/2005/8/layout/radial5"/>
    <dgm:cxn modelId="{88A5D539-6EC7-4883-A239-774F72C71CFF}" type="presParOf" srcId="{A0E222DD-64BD-4A89-BBB9-2B80D8318D4A}" destId="{839DF450-14DD-4280-9AEE-DA73938E9B9D}" srcOrd="0" destOrd="0" presId="urn:microsoft.com/office/officeart/2005/8/layout/radial5"/>
    <dgm:cxn modelId="{E951CDC0-3B69-421B-A925-1EC5B9A79770}" type="presParOf" srcId="{8B82EA68-B59A-424E-9756-C221A13DB47F}" destId="{73BC26A8-8D0F-45E6-9E3B-37EADD227262}" srcOrd="4" destOrd="0" presId="urn:microsoft.com/office/officeart/2005/8/layout/radial5"/>
    <dgm:cxn modelId="{50C106E4-CCF9-4B49-B32C-D2BA3B070069}" type="presParOf" srcId="{8B82EA68-B59A-424E-9756-C221A13DB47F}" destId="{06F93DE9-E67A-4CE1-BC6B-5C458B1137B0}" srcOrd="5" destOrd="0" presId="urn:microsoft.com/office/officeart/2005/8/layout/radial5"/>
    <dgm:cxn modelId="{1C760728-EA53-4D16-8C33-FE5BADEE40C6}" type="presParOf" srcId="{06F93DE9-E67A-4CE1-BC6B-5C458B1137B0}" destId="{DA660ED5-C4B7-4208-928A-B8DD66837486}" srcOrd="0" destOrd="0" presId="urn:microsoft.com/office/officeart/2005/8/layout/radial5"/>
    <dgm:cxn modelId="{E43EA37B-43AB-4405-8F96-7208936F754E}" type="presParOf" srcId="{8B82EA68-B59A-424E-9756-C221A13DB47F}" destId="{D8B200F5-4D07-49B2-A587-C2FE6CEC49F8}" srcOrd="6" destOrd="0" presId="urn:microsoft.com/office/officeart/2005/8/layout/radial5"/>
    <dgm:cxn modelId="{D06FB592-85F5-471F-A726-A6BD6B98054F}" type="presParOf" srcId="{8B82EA68-B59A-424E-9756-C221A13DB47F}" destId="{E7EAB10C-E176-4610-B2C6-BE8F83AD0F9B}" srcOrd="7" destOrd="0" presId="urn:microsoft.com/office/officeart/2005/8/layout/radial5"/>
    <dgm:cxn modelId="{FA5ADE69-AA25-4476-8286-72247C065679}" type="presParOf" srcId="{E7EAB10C-E176-4610-B2C6-BE8F83AD0F9B}" destId="{47F0322C-5978-482D-A409-1280E22C6D82}" srcOrd="0" destOrd="0" presId="urn:microsoft.com/office/officeart/2005/8/layout/radial5"/>
    <dgm:cxn modelId="{11BC25F8-93D1-4852-A282-D910651CA89D}" type="presParOf" srcId="{8B82EA68-B59A-424E-9756-C221A13DB47F}" destId="{FFE63D16-C443-42C8-BB30-4CA61876A647}" srcOrd="8" destOrd="0" presId="urn:microsoft.com/office/officeart/2005/8/layout/radial5"/>
    <dgm:cxn modelId="{E05F413F-E6B3-4C14-8CCA-1268BFFC4421}" type="presParOf" srcId="{8B82EA68-B59A-424E-9756-C221A13DB47F}" destId="{C481485E-E38C-4518-A609-8D1D62CF917B}" srcOrd="9" destOrd="0" presId="urn:microsoft.com/office/officeart/2005/8/layout/radial5"/>
    <dgm:cxn modelId="{079389A7-6EC2-49AC-B512-E13A2D1856E3}" type="presParOf" srcId="{C481485E-E38C-4518-A609-8D1D62CF917B}" destId="{DB024BEC-8C88-4F07-BCA5-811E266A083B}" srcOrd="0" destOrd="0" presId="urn:microsoft.com/office/officeart/2005/8/layout/radial5"/>
    <dgm:cxn modelId="{786F8980-3732-47E3-95F6-4F51D600D83B}" type="presParOf" srcId="{8B82EA68-B59A-424E-9756-C221A13DB47F}" destId="{0A6C1809-69AA-4BA6-8257-5A11C3557B45}" srcOrd="10" destOrd="0" presId="urn:microsoft.com/office/officeart/2005/8/layout/radial5"/>
    <dgm:cxn modelId="{5EBAADFE-EB8E-460B-9F72-C71DE9D87EB7}" type="presParOf" srcId="{8B82EA68-B59A-424E-9756-C221A13DB47F}" destId="{FA950D33-9BD9-4D37-A533-789F5554AFB5}" srcOrd="11" destOrd="0" presId="urn:microsoft.com/office/officeart/2005/8/layout/radial5"/>
    <dgm:cxn modelId="{766EDEDD-6DC1-48F2-A5BE-4EF9FA20C5F9}" type="presParOf" srcId="{FA950D33-9BD9-4D37-A533-789F5554AFB5}" destId="{F326903B-AF5C-41D9-A950-9DE60C069BDF}" srcOrd="0" destOrd="0" presId="urn:microsoft.com/office/officeart/2005/8/layout/radial5"/>
    <dgm:cxn modelId="{CB8F027A-1244-49C8-B354-F2EBD85D22BE}" type="presParOf" srcId="{8B82EA68-B59A-424E-9756-C221A13DB47F}" destId="{EB1C3899-7B42-47CD-912B-DD035472498D}" srcOrd="12" destOrd="0" presId="urn:microsoft.com/office/officeart/2005/8/layout/radial5"/>
    <dgm:cxn modelId="{2799578D-852E-4A33-8336-261BAA47CF12}" type="presParOf" srcId="{8B82EA68-B59A-424E-9756-C221A13DB47F}" destId="{2F5553CB-2478-4421-B002-5FA728364A78}" srcOrd="13" destOrd="0" presId="urn:microsoft.com/office/officeart/2005/8/layout/radial5"/>
    <dgm:cxn modelId="{71C91ED8-6A4B-4C6B-B5A2-7972492D6175}" type="presParOf" srcId="{2F5553CB-2478-4421-B002-5FA728364A78}" destId="{881BA4B6-6173-4BE7-ACB0-127409627ABA}" srcOrd="0" destOrd="0" presId="urn:microsoft.com/office/officeart/2005/8/layout/radial5"/>
    <dgm:cxn modelId="{4390ADB9-3B81-426D-B18E-F67733948734}" type="presParOf" srcId="{8B82EA68-B59A-424E-9756-C221A13DB47F}" destId="{FED909B6-8F19-4D98-AAC2-EBEEF4830C2B}" srcOrd="14" destOrd="0" presId="urn:microsoft.com/office/officeart/2005/8/layout/radial5"/>
    <dgm:cxn modelId="{285F5D08-A00F-4227-99C6-E5478BDD6ADF}" type="presParOf" srcId="{8B82EA68-B59A-424E-9756-C221A13DB47F}" destId="{A0B7EB92-DF16-476D-BB87-6C0D26E26F61}" srcOrd="15" destOrd="0" presId="urn:microsoft.com/office/officeart/2005/8/layout/radial5"/>
    <dgm:cxn modelId="{109B6D18-0B7A-4F15-85AD-E4B3E835E82C}" type="presParOf" srcId="{A0B7EB92-DF16-476D-BB87-6C0D26E26F61}" destId="{E3A5A4EE-729B-477E-AEA8-7FC61FA6B941}" srcOrd="0" destOrd="0" presId="urn:microsoft.com/office/officeart/2005/8/layout/radial5"/>
    <dgm:cxn modelId="{70F31218-7BBB-4D5C-9922-2BEAB6692A36}" type="presParOf" srcId="{8B82EA68-B59A-424E-9756-C221A13DB47F}" destId="{69EA0517-EDCB-4CEB-899F-D56DCF7B4404}" srcOrd="16" destOrd="0" presId="urn:microsoft.com/office/officeart/2005/8/layout/radial5"/>
    <dgm:cxn modelId="{C847DFB3-07FD-4FD4-81B5-00E7BF52F2EC}" type="presParOf" srcId="{8B82EA68-B59A-424E-9756-C221A13DB47F}" destId="{7A035AEB-3A20-4DC3-9A60-032AB2743B03}" srcOrd="17" destOrd="0" presId="urn:microsoft.com/office/officeart/2005/8/layout/radial5"/>
    <dgm:cxn modelId="{39D18C05-F077-4B67-B90D-9E4D6BCF9DBC}" type="presParOf" srcId="{7A035AEB-3A20-4DC3-9A60-032AB2743B03}" destId="{4273F29E-B93C-44D6-A671-FCDC77ED9BA3}" srcOrd="0" destOrd="0" presId="urn:microsoft.com/office/officeart/2005/8/layout/radial5"/>
    <dgm:cxn modelId="{6229AA39-BAAB-4736-BEC2-98C20188AFD2}" type="presParOf" srcId="{8B82EA68-B59A-424E-9756-C221A13DB47F}" destId="{83F11675-07D9-406F-853D-13FD28BBB805}" srcOrd="18" destOrd="0" presId="urn:microsoft.com/office/officeart/2005/8/layout/radial5"/>
    <dgm:cxn modelId="{83964362-00DB-4E48-A07D-2B9109E0CC6D}" type="presParOf" srcId="{8B82EA68-B59A-424E-9756-C221A13DB47F}" destId="{DF27FC25-052B-426A-9E06-117E992234F6}" srcOrd="19" destOrd="0" presId="urn:microsoft.com/office/officeart/2005/8/layout/radial5"/>
    <dgm:cxn modelId="{9F3372AE-B577-47BD-982A-A580A20344C1}" type="presParOf" srcId="{DF27FC25-052B-426A-9E06-117E992234F6}" destId="{53D78D63-5F88-4163-9535-46A64127BD3A}" srcOrd="0" destOrd="0" presId="urn:microsoft.com/office/officeart/2005/8/layout/radial5"/>
    <dgm:cxn modelId="{EEA000A5-0FB1-4E25-B9AD-62A475F3C184}" type="presParOf" srcId="{8B82EA68-B59A-424E-9756-C221A13DB47F}" destId="{EDA34655-9131-4731-957F-5382F53A0660}" srcOrd="20" destOrd="0" presId="urn:microsoft.com/office/officeart/2005/8/layout/radial5"/>
    <dgm:cxn modelId="{B89595F8-7426-4FD7-9207-F0AEDC1B306C}" type="presParOf" srcId="{8B82EA68-B59A-424E-9756-C221A13DB47F}" destId="{553B84E4-4A31-43DB-B3BF-8E8EF2B79F2D}" srcOrd="21" destOrd="0" presId="urn:microsoft.com/office/officeart/2005/8/layout/radial5"/>
    <dgm:cxn modelId="{13F1714A-C885-4017-BC1B-0D7CBD451415}" type="presParOf" srcId="{553B84E4-4A31-43DB-B3BF-8E8EF2B79F2D}" destId="{C47D9E4B-AD47-4E79-B529-9B264E8F4F6B}" srcOrd="0" destOrd="0" presId="urn:microsoft.com/office/officeart/2005/8/layout/radial5"/>
    <dgm:cxn modelId="{5BD35F15-843A-4561-8779-9F2021A043C4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3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23869" y="1973166"/>
        <a:ext cx="1657616" cy="1577754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1484" y="1233767"/>
        <a:ext cx="251208" cy="276531"/>
      </dsp:txXfrm>
    </dsp:sp>
    <dsp:sp modelId="{E2EC1D87-F728-458A-8AB1-7A3D78F9D25E}">
      <dsp:nvSpPr>
        <dsp:cNvPr id="0" name=""/>
        <dsp:cNvSpPr/>
      </dsp:nvSpPr>
      <dsp:spPr>
        <a:xfrm>
          <a:off x="3918046" y="207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57006" y="159705"/>
        <a:ext cx="670961" cy="670961"/>
      </dsp:txXfrm>
    </dsp:sp>
    <dsp:sp modelId="{A0E222DD-64BD-4A89-BBB9-2B80D8318D4A}">
      <dsp:nvSpPr>
        <dsp:cNvPr id="0" name=""/>
        <dsp:cNvSpPr/>
      </dsp:nvSpPr>
      <dsp:spPr>
        <a:xfrm rot="18153216">
          <a:off x="4958631" y="1303888"/>
          <a:ext cx="35560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3269" y="1441025"/>
        <a:ext cx="248921" cy="276531"/>
      </dsp:txXfrm>
    </dsp:sp>
    <dsp:sp modelId="{73BC26A8-8D0F-45E6-9E3B-37EADD227262}">
      <dsp:nvSpPr>
        <dsp:cNvPr id="0" name=""/>
        <dsp:cNvSpPr/>
      </dsp:nvSpPr>
      <dsp:spPr>
        <a:xfrm>
          <a:off x="5103212" y="368741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242172" y="507701"/>
        <a:ext cx="670961" cy="670961"/>
      </dsp:txXfrm>
    </dsp:sp>
    <dsp:sp modelId="{06F93DE9-E67A-4CE1-BC6B-5C458B1137B0}">
      <dsp:nvSpPr>
        <dsp:cNvPr id="0" name=""/>
        <dsp:cNvSpPr/>
      </dsp:nvSpPr>
      <dsp:spPr>
        <a:xfrm rot="20049049">
          <a:off x="5504398" y="1893398"/>
          <a:ext cx="331157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09368" y="2007233"/>
        <a:ext cx="231810" cy="276531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51055" y="1441202"/>
        <a:ext cx="670961" cy="670961"/>
      </dsp:txXfrm>
    </dsp:sp>
    <dsp:sp modelId="{E7EAB10C-E176-4610-B2C6-BE8F83AD0F9B}">
      <dsp:nvSpPr>
        <dsp:cNvPr id="0" name=""/>
        <dsp:cNvSpPr/>
      </dsp:nvSpPr>
      <dsp:spPr>
        <a:xfrm rot="367729">
          <a:off x="5642630" y="2686517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42892" y="2773801"/>
        <a:ext cx="213877" cy="276531"/>
      </dsp:txXfrm>
    </dsp:sp>
    <dsp:sp modelId="{FFE63D16-C443-42C8-BB30-4CA61876A647}">
      <dsp:nvSpPr>
        <dsp:cNvPr id="0" name=""/>
        <dsp:cNvSpPr/>
      </dsp:nvSpPr>
      <dsp:spPr>
        <a:xfrm>
          <a:off x="6087883" y="2524870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226843" y="2663830"/>
        <a:ext cx="670961" cy="67096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6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21094" y="3482632"/>
        <a:ext cx="204584" cy="276531"/>
      </dsp:txXfrm>
    </dsp:sp>
    <dsp:sp modelId="{0A6C1809-69AA-4BA6-8257-5A11C3557B45}">
      <dsp:nvSpPr>
        <dsp:cNvPr id="0" name=""/>
        <dsp:cNvSpPr/>
      </dsp:nvSpPr>
      <dsp:spPr>
        <a:xfrm>
          <a:off x="5574762" y="3648447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13722" y="3787407"/>
        <a:ext cx="670961" cy="670961"/>
      </dsp:txXfrm>
    </dsp:sp>
    <dsp:sp modelId="{FA950D33-9BD9-4D37-A533-789F5554AFB5}">
      <dsp:nvSpPr>
        <dsp:cNvPr id="0" name=""/>
        <dsp:cNvSpPr/>
      </dsp:nvSpPr>
      <dsp:spPr>
        <a:xfrm rot="4322663">
          <a:off x="4636092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65645" y="3897160"/>
        <a:ext cx="199378" cy="276531"/>
      </dsp:txXfrm>
    </dsp:sp>
    <dsp:sp modelId="{EB1C3899-7B42-47CD-912B-DD035472498D}">
      <dsp:nvSpPr>
        <dsp:cNvPr id="0" name=""/>
        <dsp:cNvSpPr/>
      </dsp:nvSpPr>
      <dsp:spPr>
        <a:xfrm>
          <a:off x="4535646" y="4316246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4606" y="4455206"/>
        <a:ext cx="670961" cy="670961"/>
      </dsp:txXfrm>
    </dsp:sp>
    <dsp:sp modelId="{2F5553CB-2478-4421-B002-5FA728364A78}">
      <dsp:nvSpPr>
        <dsp:cNvPr id="0" name=""/>
        <dsp:cNvSpPr/>
      </dsp:nvSpPr>
      <dsp:spPr>
        <a:xfrm rot="6353869">
          <a:off x="3840987" y="3848729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893173" y="3901508"/>
        <a:ext cx="191170" cy="276531"/>
      </dsp:txXfrm>
    </dsp:sp>
    <dsp:sp modelId="{FED909B6-8F19-4D98-AAC2-EBEEF4830C2B}">
      <dsp:nvSpPr>
        <dsp:cNvPr id="0" name=""/>
        <dsp:cNvSpPr/>
      </dsp:nvSpPr>
      <dsp:spPr>
        <a:xfrm>
          <a:off x="3300446" y="4316246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39406" y="4455206"/>
        <a:ext cx="670961" cy="670961"/>
      </dsp:txXfrm>
    </dsp:sp>
    <dsp:sp modelId="{A0B7EB92-DF16-476D-BB87-6C0D26E26F61}">
      <dsp:nvSpPr>
        <dsp:cNvPr id="0" name=""/>
        <dsp:cNvSpPr/>
      </dsp:nvSpPr>
      <dsp:spPr>
        <a:xfrm rot="8394893">
          <a:off x="3162140" y="3424034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1073" y="3491063"/>
        <a:ext cx="182251" cy="276531"/>
      </dsp:txXfrm>
    </dsp:sp>
    <dsp:sp modelId="{69EA0517-EDCB-4CEB-899F-D56DCF7B4404}">
      <dsp:nvSpPr>
        <dsp:cNvPr id="0" name=""/>
        <dsp:cNvSpPr/>
      </dsp:nvSpPr>
      <dsp:spPr>
        <a:xfrm>
          <a:off x="2261330" y="3648447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00290" y="3787407"/>
        <a:ext cx="670961" cy="670961"/>
      </dsp:txXfrm>
    </dsp:sp>
    <dsp:sp modelId="{7A035AEB-3A20-4DC3-9A60-032AB2743B03}">
      <dsp:nvSpPr>
        <dsp:cNvPr id="0" name=""/>
        <dsp:cNvSpPr/>
      </dsp:nvSpPr>
      <dsp:spPr>
        <a:xfrm rot="10418636">
          <a:off x="2816948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895790" y="2775784"/>
        <a:ext cx="184533" cy="276531"/>
      </dsp:txXfrm>
    </dsp:sp>
    <dsp:sp modelId="{83F11675-07D9-406F-853D-13FD28BBB805}">
      <dsp:nvSpPr>
        <dsp:cNvPr id="0" name=""/>
        <dsp:cNvSpPr/>
      </dsp:nvSpPr>
      <dsp:spPr>
        <a:xfrm>
          <a:off x="1748209" y="2524870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87169" y="2663830"/>
        <a:ext cx="670961" cy="670961"/>
      </dsp:txXfrm>
    </dsp:sp>
    <dsp:sp modelId="{DF27FC25-052B-426A-9E06-117E992234F6}">
      <dsp:nvSpPr>
        <dsp:cNvPr id="0" name=""/>
        <dsp:cNvSpPr/>
      </dsp:nvSpPr>
      <dsp:spPr>
        <a:xfrm rot="12405480">
          <a:off x="2930058" y="1888342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3456" y="2000355"/>
        <a:ext cx="205605" cy="276531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62957" y="1441202"/>
        <a:ext cx="670961" cy="670961"/>
      </dsp:txXfrm>
    </dsp:sp>
    <dsp:sp modelId="{553B84E4-4A31-43DB-B3BF-8E8EF2B79F2D}">
      <dsp:nvSpPr>
        <dsp:cNvPr id="0" name=""/>
        <dsp:cNvSpPr/>
      </dsp:nvSpPr>
      <dsp:spPr>
        <a:xfrm rot="14350038">
          <a:off x="3449828" y="1298975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25652" y="1434197"/>
        <a:ext cx="233944" cy="276531"/>
      </dsp:txXfrm>
    </dsp:sp>
    <dsp:sp modelId="{E0AC84DD-2093-416F-85DE-E547FE520660}">
      <dsp:nvSpPr>
        <dsp:cNvPr id="0" name=""/>
        <dsp:cNvSpPr/>
      </dsp:nvSpPr>
      <dsp:spPr>
        <a:xfrm>
          <a:off x="2732880" y="368741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71840" y="507701"/>
        <a:ext cx="670961" cy="67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0.57919</cdr:x>
      <cdr:y>0.13205</cdr:y>
    </cdr:from>
    <cdr:to>
      <cdr:x>0.78798</cdr:x>
      <cdr:y>0.63418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29848" y="290512"/>
          <a:ext cx="1849248" cy="11046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2014 год – 525418,1</a:t>
          </a:r>
        </a:p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2015 год – 553331,5</a:t>
          </a:r>
        </a:p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2016 год – 567744,4</a:t>
          </a:r>
        </a:p>
        <a:p xmlns:a="http://schemas.openxmlformats.org/drawingml/2006/main"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rPr>
            <a:t>2017 год – 594639,8</a:t>
          </a:r>
          <a:endParaRPr kumimoji="0" lang="ru-RU" sz="15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1BB62-E058-4F91-A19C-910B2201D52F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5FE7E3-BBF8-4DA0-BE3F-4D0643EF96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01\LOCALS~1\Temp\msoclip1\01\clip_image00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020" y="3337560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Бюджет для граждан Новолялинского городского округа</a:t>
            </a:r>
            <a:r>
              <a:rPr lang="en-US" sz="8800" dirty="0" smtClean="0"/>
              <a:t> </a:t>
            </a:r>
            <a:endParaRPr lang="ru-RU" sz="8800" dirty="0"/>
          </a:p>
        </p:txBody>
      </p:sp>
      <p:pic>
        <p:nvPicPr>
          <p:cNvPr id="4" name="Рисунок 3" descr="C:\DOCUME~1\01\LOCALS~1\Temp\msoclip1\01\clip_image002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16560"/>
            <a:ext cx="1178560" cy="166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доходной и расходной части бюджета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Новолялинского городского округа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2014-2017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(тыс. руб.)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024530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1" y="188913"/>
            <a:ext cx="806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ДОХОДЫ БЮДЖЕТА</a:t>
            </a:r>
          </a:p>
        </p:txBody>
      </p:sp>
      <p:sp>
        <p:nvSpPr>
          <p:cNvPr id="4" name="Лента лицом вверх 3"/>
          <p:cNvSpPr/>
          <p:nvPr/>
        </p:nvSpPr>
        <p:spPr>
          <a:xfrm>
            <a:off x="977900" y="981076"/>
            <a:ext cx="10871199" cy="911225"/>
          </a:xfrm>
          <a:prstGeom prst="ribbon2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Доходы бюджета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поступающие в бюджет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денежные средства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90500" y="2022475"/>
            <a:ext cx="4546601" cy="4681538"/>
          </a:xfrm>
          <a:prstGeom prst="verticalScroll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    Налоговые доходы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</a:t>
            </a:r>
            <a:r>
              <a:rPr lang="ru-RU" dirty="0" smtClean="0">
                <a:solidFill>
                  <a:srgbClr val="002060"/>
                </a:solidFill>
              </a:rPr>
              <a:t>Свердловской области </a:t>
            </a:r>
            <a:r>
              <a:rPr lang="ru-RU" dirty="0">
                <a:solidFill>
                  <a:srgbClr val="002060"/>
                </a:solidFill>
              </a:rPr>
              <a:t>и решениями Думы </a:t>
            </a:r>
            <a:r>
              <a:rPr lang="ru-RU" dirty="0" err="1" smtClean="0">
                <a:solidFill>
                  <a:srgbClr val="002060"/>
                </a:solidFill>
              </a:rPr>
              <a:t>Новолялинского</a:t>
            </a:r>
            <a:r>
              <a:rPr lang="ru-RU" dirty="0" smtClean="0">
                <a:solidFill>
                  <a:srgbClr val="002060"/>
                </a:solidFill>
              </a:rPr>
              <a:t> городского округа</a:t>
            </a:r>
            <a:endParaRPr lang="ru-RU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279901" y="2060575"/>
            <a:ext cx="4051300" cy="4681538"/>
          </a:xfrm>
          <a:prstGeom prst="verticalScroll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b="1" u="sng" dirty="0">
                <a:latin typeface="Arial Black" panose="020B0A04020102020204" pitchFamily="34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dirty="0"/>
              <a:t>Платежи, которые включают в себя:</a:t>
            </a:r>
          </a:p>
          <a:p>
            <a:pPr algn="ctr">
              <a:defRPr/>
            </a:pPr>
            <a:r>
              <a:rPr lang="ru-RU" dirty="0"/>
              <a:t>•доходы от использования и продажи имущества;</a:t>
            </a:r>
          </a:p>
          <a:p>
            <a:pPr algn="ctr">
              <a:defRPr/>
            </a:pPr>
            <a:r>
              <a:rPr lang="ru-RU" dirty="0"/>
              <a:t>•платные услуги казенных учреждений;</a:t>
            </a:r>
          </a:p>
          <a:p>
            <a:pPr algn="ctr">
              <a:defRPr/>
            </a:pPr>
            <a:r>
              <a:rPr lang="ru-RU" dirty="0"/>
              <a:t>•штрафы за нарушение законодательства;</a:t>
            </a:r>
          </a:p>
          <a:p>
            <a:pPr algn="ctr">
              <a:defRPr/>
            </a:pPr>
            <a:r>
              <a:rPr lang="ru-RU" dirty="0"/>
              <a:t>•иные неналоговые доходы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8077200" y="1997075"/>
            <a:ext cx="3949700" cy="4681538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   Безвозмездные поступления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891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89386"/>
              </p:ext>
            </p:extLst>
          </p:nvPr>
        </p:nvGraphicFramePr>
        <p:xfrm>
          <a:off x="406400" y="709733"/>
          <a:ext cx="8384937" cy="6148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2187"/>
                <a:gridCol w="1559747"/>
                <a:gridCol w="843003"/>
              </a:tblGrid>
              <a:tr h="28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дохода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762702,3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278291,0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21534,0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462877,3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8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278291,0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238328,0</a:t>
                      </a: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18103,0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10673,0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9435,0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1752,0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89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21534,0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15185,0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492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1266,0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2970,0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492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1713,0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307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462877,3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>
                    <a:gradFill flip="none" rotWithShape="1">
                      <a:gsLst>
                        <a:gs pos="0">
                          <a:schemeClr val="accent2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111237,0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52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41432,8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310207,5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  <a:tr h="249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60" marR="5260" marT="526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5189" y="174626"/>
            <a:ext cx="8378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СТРУКТУРА ДОХОДОВ БЮДЖЕТА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2017 год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982730"/>
              </p:ext>
            </p:extLst>
          </p:nvPr>
        </p:nvGraphicFramePr>
        <p:xfrm>
          <a:off x="8851900" y="622301"/>
          <a:ext cx="3340100" cy="14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714317"/>
              </p:ext>
            </p:extLst>
          </p:nvPr>
        </p:nvGraphicFramePr>
        <p:xfrm>
          <a:off x="8064500" y="2146300"/>
          <a:ext cx="4127500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319089" y="2006600"/>
            <a:ext cx="8810625" cy="0"/>
          </a:xfrm>
          <a:prstGeom prst="line">
            <a:avLst/>
          </a:prstGeom>
          <a:ln w="34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0689" y="5594350"/>
            <a:ext cx="8810625" cy="0"/>
          </a:xfrm>
          <a:prstGeom prst="line">
            <a:avLst/>
          </a:prstGeom>
          <a:ln w="34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0689" y="3530600"/>
            <a:ext cx="8810625" cy="0"/>
          </a:xfrm>
          <a:prstGeom prst="line">
            <a:avLst/>
          </a:prstGeom>
          <a:ln w="349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217473"/>
              </p:ext>
            </p:extLst>
          </p:nvPr>
        </p:nvGraphicFramePr>
        <p:xfrm>
          <a:off x="8767482" y="3812190"/>
          <a:ext cx="3424518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04483"/>
              </p:ext>
            </p:extLst>
          </p:nvPr>
        </p:nvGraphicFramePr>
        <p:xfrm>
          <a:off x="8767482" y="5270500"/>
          <a:ext cx="3424518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061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10822"/>
              </p:ext>
            </p:extLst>
          </p:nvPr>
        </p:nvGraphicFramePr>
        <p:xfrm>
          <a:off x="-1" y="404813"/>
          <a:ext cx="11976100" cy="6440487"/>
        </p:xfrm>
        <a:graphic>
          <a:graphicData uri="http://schemas.openxmlformats.org/drawingml/2006/table">
            <a:tbl>
              <a:tblPr/>
              <a:tblGrid>
                <a:gridCol w="4226859"/>
                <a:gridCol w="1643779"/>
                <a:gridCol w="939302"/>
                <a:gridCol w="1761191"/>
                <a:gridCol w="821889"/>
                <a:gridCol w="1526365"/>
                <a:gridCol w="1056715"/>
              </a:tblGrid>
              <a:tr h="300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дохода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  (факт)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 (факт)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 (план)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818">
                <a:tc vMerge="1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904347,4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715683,1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762702,3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5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207397,9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23,0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248728,4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278291,0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18538,6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19472,9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21534,0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678410,9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75,0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447481,8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462877,3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207397,9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248728,4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278291,0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189190,6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91,2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210664,2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238328,0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нефтепродукты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1570,7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18457,3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18103,0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7856,8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8642,3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9435,0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7115,8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3,4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9363,0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10673,0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1664,0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1601,6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1752,0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18538,6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19472,9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21534,0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11508,3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62,1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11573,8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15185,0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691,5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1243,9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1266,0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3996,2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21,6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3823,3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1093,6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5,9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1249,0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1713,0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678410,9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447481,8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462877,3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3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62435,0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9,2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90072,0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111237,0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373481,7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55,1</a:t>
                      </a: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53489,6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41432,8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237080,3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34,9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299685,0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310207,5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5413,9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/>
                        </a:rPr>
                        <a:t>0,8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4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4131,8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7850" y="-57150"/>
            <a:ext cx="9378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СТРУКТУРА ДОХОДОВ БЮДЖЕТА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2015-2017 годов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1" y="188913"/>
            <a:ext cx="8067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РАСХОДЫ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5914" y="908051"/>
            <a:ext cx="7127875" cy="9366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</a:rPr>
              <a:t>РАСХОДЫ БЮДЖЕТА </a:t>
            </a:r>
            <a:r>
              <a:rPr lang="ru-RU" dirty="0">
                <a:latin typeface="Arial Black" panose="020B0A04020102020204" pitchFamily="34" charset="0"/>
              </a:rPr>
              <a:t>-выплачиваемые из бюджета денежные средства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3071814" y="2060576"/>
            <a:ext cx="6480175" cy="864369"/>
          </a:xfrm>
          <a:prstGeom prst="round2Same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РАСХОДЫ БЮДЖЕТА распределены по: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1950" y="5517232"/>
            <a:ext cx="8928100" cy="11521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82,5 % расходов бюджета 2017 года сформированы на основании муниципальных программ Новолялинского городского округа.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Программный принцип формирования бюджета направлен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повышение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эффективности расходования бюджетных средств.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1631950" y="3573017"/>
            <a:ext cx="3095898" cy="1373187"/>
          </a:xfrm>
          <a:prstGeom prst="hexagon">
            <a:avLst/>
          </a:prstGeom>
          <a:gradFill flip="none" rotWithShape="1">
            <a:gsLst>
              <a:gs pos="0">
                <a:srgbClr val="9FE135">
                  <a:tint val="66000"/>
                  <a:satMod val="160000"/>
                </a:srgbClr>
              </a:gs>
              <a:gs pos="50000">
                <a:srgbClr val="9FE135">
                  <a:tint val="44500"/>
                  <a:satMod val="160000"/>
                </a:srgbClr>
              </a:gs>
              <a:gs pos="100000">
                <a:srgbClr val="9FE135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12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разделам бюджетной классификации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5147469" y="3577779"/>
            <a:ext cx="2303462" cy="1368425"/>
          </a:xfrm>
          <a:prstGeom prst="hexagon">
            <a:avLst/>
          </a:prstGeom>
          <a:gradFill flip="none" rotWithShape="1">
            <a:gsLst>
              <a:gs pos="0">
                <a:srgbClr val="7DE1A3">
                  <a:tint val="66000"/>
                  <a:satMod val="160000"/>
                </a:srgbClr>
              </a:gs>
              <a:gs pos="50000">
                <a:srgbClr val="7DE1A3">
                  <a:tint val="44500"/>
                  <a:satMod val="160000"/>
                </a:srgbClr>
              </a:gs>
              <a:gs pos="100000">
                <a:srgbClr val="7DE1A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главным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распоряди-телям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7752184" y="3579367"/>
            <a:ext cx="2592288" cy="1366837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муниципаль-ным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8146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59758"/>
              </p:ext>
            </p:extLst>
          </p:nvPr>
        </p:nvGraphicFramePr>
        <p:xfrm>
          <a:off x="2" y="864488"/>
          <a:ext cx="12191998" cy="5993512"/>
        </p:xfrm>
        <a:graphic>
          <a:graphicData uri="http://schemas.openxmlformats.org/drawingml/2006/table">
            <a:tbl>
              <a:tblPr/>
              <a:tblGrid>
                <a:gridCol w="4043422"/>
                <a:gridCol w="1744947"/>
                <a:gridCol w="823089"/>
                <a:gridCol w="1893103"/>
                <a:gridCol w="905398"/>
                <a:gridCol w="2057721"/>
                <a:gridCol w="724318"/>
              </a:tblGrid>
              <a:tr h="6610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(факт)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(план)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18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68449,1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67881,2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77928,4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ОБОРОНА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1087,1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1062,9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984,9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3591,6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5953,0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26675,6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24604,5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33982,3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0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 -КОММУНАЛЬНОЕ ХОЗЯЙСТВО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189603,5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106540,5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53925,9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599,6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434327,6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445278,3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457925,8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КУЛЬТУРА,КИНЕМАТОГРАФИЯ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50815,5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48515,6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55786,1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57915,0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63177,1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69548,9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10273,4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10773,4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11379,0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5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1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769391,1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772740,3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768914,3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1650" y="0"/>
            <a:ext cx="8820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СТРУКТУРА РАСХОДОВ БЮДЖЕТА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2015-2017 годов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2639" y="439739"/>
            <a:ext cx="1296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21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000">
              <a:schemeClr val="tx2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09757"/>
              </p:ext>
            </p:extLst>
          </p:nvPr>
        </p:nvGraphicFramePr>
        <p:xfrm>
          <a:off x="88900" y="90489"/>
          <a:ext cx="12103100" cy="676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59985"/>
              </p:ext>
            </p:extLst>
          </p:nvPr>
        </p:nvGraphicFramePr>
        <p:xfrm>
          <a:off x="0" y="508003"/>
          <a:ext cx="12192000" cy="640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7403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 качестве непрограммных расходов – содержание органов местного самоуправления, резервный фонд администрации городского округа, содержание МКУ НГО «ЦБ ОМС», исполнение судебных актов, доплаты к пенсиям муниципальных служащих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«Защита населения и территории Новолялинского городского округа от чрезвычайных ситуаций, обеспечение пожарной безопасности, безопасности на водных объектах, гражданская оборона до 2020 года »</a:t>
                      </a:r>
                      <a:endParaRPr lang="ru-RU" sz="1200" b="1" dirty="0"/>
                    </a:p>
                  </a:txBody>
                  <a:tcPr/>
                </a:tc>
              </a:tr>
              <a:tr h="39071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транспорта, дорожного хозяйства, связи и информационных технологий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39585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муниципальной собственностью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и развитие малого и среднего предпринимательства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32671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основных направлений в строительном комплексе Новолялинского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жилищно-коммунального хозяйства и повышение энергетической эффективности 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«Обеспечение жильем молодых семей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здравоохранения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населения и мероприятия профилактической направленности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культуры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округе»</a:t>
                      </a:r>
                      <a:endParaRPr lang="ru-RU" sz="1200" b="1" dirty="0"/>
                    </a:p>
                  </a:txBody>
                  <a:tcPr/>
                </a:tc>
              </a:tr>
              <a:tr h="32476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культуры, спорта и молодежной политики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014200" cy="5079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бюджета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Новолялинского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877326" y="1481121"/>
          <a:ext cx="8784974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980296" y="5285131"/>
            <a:ext cx="2016224" cy="45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0700  Образование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457925,8 </a:t>
            </a:r>
            <a:r>
              <a:rPr lang="ru-RU" sz="1000" b="1" dirty="0"/>
              <a:t>тыс.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03513" y="2785662"/>
            <a:ext cx="2006579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33982,3 </a:t>
            </a:r>
            <a:r>
              <a:rPr lang="ru-RU" sz="1000" b="1" dirty="0"/>
              <a:t>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68615" y="4046344"/>
            <a:ext cx="1850015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0600  Охрана окружающей среды  </a:t>
            </a:r>
            <a:r>
              <a:rPr lang="ru-RU" sz="1000" b="1" dirty="0" smtClean="0"/>
              <a:t>1000 </a:t>
            </a:r>
            <a:r>
              <a:rPr lang="ru-RU" sz="1000" b="1" dirty="0"/>
              <a:t>тыс.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190500" y="115888"/>
            <a:ext cx="11899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НОВОЛЯЛИНСКОГО ГОРОДСКОГО ОКРУГА ПО </a:t>
            </a:r>
            <a:r>
              <a:rPr lang="ru-RU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РАЗДЕЛАМ БЮДЖЕТНОЙ КЛАССИФИКАЦИИ 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2017</a:t>
            </a:r>
            <a:r>
              <a:rPr lang="ru-RU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год</a:t>
            </a:r>
            <a:endParaRPr lang="ru-RU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16950" y="5231514"/>
            <a:ext cx="2016223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/>
              <a:t>1200 Средства массовой информации 350 </a:t>
            </a:r>
            <a:r>
              <a:rPr lang="ru-RU" sz="1000" b="1" dirty="0"/>
              <a:t>тыс.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66821" y="6290408"/>
            <a:ext cx="2016224" cy="461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11379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15289" y="6117640"/>
            <a:ext cx="2016224" cy="4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55786,1 </a:t>
            </a:r>
            <a:r>
              <a:rPr lang="ru-RU" sz="1000" b="1" dirty="0"/>
              <a:t>тыс.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174129" y="3865731"/>
            <a:ext cx="1800200" cy="878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300"/>
              <a:defRPr/>
            </a:pPr>
            <a:r>
              <a:rPr lang="ru-RU" sz="1000" b="1" dirty="0" smtClean="0"/>
              <a:t>Обслуживание </a:t>
            </a:r>
            <a:r>
              <a:rPr lang="ru-RU" sz="1000" b="1" dirty="0"/>
              <a:t>государственного и муниципального </a:t>
            </a:r>
            <a:r>
              <a:rPr lang="ru-RU" sz="1000" b="1" dirty="0" smtClean="0"/>
              <a:t>долга  150 </a:t>
            </a:r>
            <a:r>
              <a:rPr lang="ru-RU" sz="1000" b="1" dirty="0"/>
              <a:t>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60850" y="1652833"/>
            <a:ext cx="2605156" cy="709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5953,0 </a:t>
            </a:r>
            <a:r>
              <a:rPr lang="ru-RU" sz="1000" b="1" dirty="0"/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35781" y="1739836"/>
            <a:ext cx="2125171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 Социальная политика            69548,9 </a:t>
            </a:r>
            <a:r>
              <a:rPr lang="ru-RU" sz="1000" b="1" dirty="0"/>
              <a:t>тыс. руб.</a:t>
            </a:r>
          </a:p>
        </p:txBody>
      </p:sp>
      <p:pic>
        <p:nvPicPr>
          <p:cNvPr id="2870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776" y="5300663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1" y="1989138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838" y="602138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594995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538" y="1700214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5373688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38" y="1976439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288" y="4144963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4" y="3068639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39" y="4221164"/>
            <a:ext cx="5794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989139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30113" y="2765468"/>
            <a:ext cx="208823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984,9 </a:t>
            </a:r>
            <a:r>
              <a:rPr lang="ru-RU" sz="1000" b="1" dirty="0"/>
              <a:t>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78570" y="88808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77928,4 </a:t>
            </a:r>
            <a:r>
              <a:rPr lang="ru-RU" sz="1000" b="1" dirty="0"/>
              <a:t>тыс. руб.</a:t>
            </a:r>
          </a:p>
        </p:txBody>
      </p: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614" y="2903538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5049061" y="3170198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9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бюджета </a:t>
            </a:r>
            <a:r>
              <a:rPr lang="ru-RU" sz="1400" i="1" dirty="0" err="1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Новолялинского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городского округа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713 526,8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456040" y="908720"/>
            <a:ext cx="2428444" cy="461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   53925,9 тыс</a:t>
            </a:r>
            <a:r>
              <a:rPr lang="ru-RU" sz="1000" b="1" dirty="0"/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642951952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>
            <a:off x="636588" y="1271588"/>
            <a:ext cx="2716213" cy="5180012"/>
          </a:xfrm>
          <a:prstGeom prst="arc">
            <a:avLst>
              <a:gd name="adj1" fmla="val 16701976"/>
              <a:gd name="adj2" fmla="val 5304228"/>
            </a:avLst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47850" y="333376"/>
            <a:ext cx="8820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 ОБЩЕГОСУДАРСТВЕННЫЕ ВОПРОСЫ 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927351" y="1020764"/>
            <a:ext cx="748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</a:rPr>
              <a:t>ОСНОВНЫЕ НАПРАВЛЕНИЯ РАСХОДОВ</a:t>
            </a:r>
          </a:p>
        </p:txBody>
      </p:sp>
      <p:grpSp>
        <p:nvGrpSpPr>
          <p:cNvPr id="18438" name="Группа 12"/>
          <p:cNvGrpSpPr>
            <a:grpSpLocks/>
          </p:cNvGrpSpPr>
          <p:nvPr/>
        </p:nvGrpSpPr>
        <p:grpSpPr bwMode="auto">
          <a:xfrm>
            <a:off x="2608263" y="1481138"/>
            <a:ext cx="7588250" cy="639762"/>
            <a:chOff x="1144268" y="1784648"/>
            <a:chExt cx="7316164" cy="56423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48341" y="1844851"/>
              <a:ext cx="6912091" cy="5040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Расходы на содержание органов местного самоуправления</a:t>
              </a: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144268" y="1784648"/>
              <a:ext cx="554771" cy="5642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39" name="Группа 13"/>
          <p:cNvGrpSpPr>
            <a:grpSpLocks/>
          </p:cNvGrpSpPr>
          <p:nvPr/>
        </p:nvGrpSpPr>
        <p:grpSpPr bwMode="auto">
          <a:xfrm>
            <a:off x="2638425" y="5300663"/>
            <a:ext cx="7558088" cy="692150"/>
            <a:chOff x="1116360" y="1772816"/>
            <a:chExt cx="7344072" cy="5760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48273" y="1845484"/>
              <a:ext cx="6912159" cy="5033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Обеспечение доступа к информации о деятельности ОМС через СМИ, официальный сайт </a:t>
              </a:r>
              <a:r>
                <a:rPr lang="ru-RU" dirty="0" err="1" smtClean="0"/>
                <a:t>Новолялинского</a:t>
              </a:r>
              <a:r>
                <a:rPr lang="ru-RU" dirty="0" smtClean="0"/>
                <a:t> городского округа</a:t>
              </a:r>
              <a:endParaRPr lang="ru-RU" dirty="0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116360" y="1772816"/>
              <a:ext cx="597148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40" name="Группа 16"/>
          <p:cNvGrpSpPr>
            <a:grpSpLocks/>
          </p:cNvGrpSpPr>
          <p:nvPr/>
        </p:nvGrpSpPr>
        <p:grpSpPr bwMode="auto">
          <a:xfrm>
            <a:off x="3232151" y="3729039"/>
            <a:ext cx="6964362" cy="720725"/>
            <a:chOff x="1106428" y="1782967"/>
            <a:chExt cx="6717614" cy="5760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47428" y="1845141"/>
              <a:ext cx="6276614" cy="50373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Обеспечение деятельности МКУ НГО «Централизованная бухгалтерия ОМС»</a:t>
              </a:r>
              <a:endParaRPr lang="ru-RU" dirty="0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106428" y="1782967"/>
              <a:ext cx="649834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41" name="Группа 19"/>
          <p:cNvGrpSpPr>
            <a:grpSpLocks/>
          </p:cNvGrpSpPr>
          <p:nvPr/>
        </p:nvGrpSpPr>
        <p:grpSpPr bwMode="auto">
          <a:xfrm>
            <a:off x="3079751" y="4508501"/>
            <a:ext cx="7116763" cy="733425"/>
            <a:chOff x="1177450" y="1520788"/>
            <a:chExt cx="7116765" cy="5400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82238" y="1557026"/>
              <a:ext cx="6911977" cy="5038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Расходы на исполнение судебных актов</a:t>
              </a:r>
              <a:endParaRPr lang="ru-RU" dirty="0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1177450" y="1520788"/>
              <a:ext cx="608880" cy="54006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42" name="Группа 22"/>
          <p:cNvGrpSpPr>
            <a:grpSpLocks/>
          </p:cNvGrpSpPr>
          <p:nvPr/>
        </p:nvGrpSpPr>
        <p:grpSpPr bwMode="auto">
          <a:xfrm>
            <a:off x="3232151" y="3005139"/>
            <a:ext cx="6964363" cy="661987"/>
            <a:chOff x="1304728" y="1797844"/>
            <a:chExt cx="5283496" cy="5760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48007" y="1844813"/>
              <a:ext cx="5040217" cy="504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Резервный фонд</a:t>
              </a: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304728" y="1797844"/>
              <a:ext cx="490454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43" name="Группа 25"/>
          <p:cNvGrpSpPr>
            <a:grpSpLocks/>
          </p:cNvGrpSpPr>
          <p:nvPr/>
        </p:nvGrpSpPr>
        <p:grpSpPr bwMode="auto">
          <a:xfrm>
            <a:off x="2155825" y="6021389"/>
            <a:ext cx="8040688" cy="720725"/>
            <a:chOff x="1116608" y="1772816"/>
            <a:chExt cx="7343824" cy="57606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547233" y="1845141"/>
              <a:ext cx="6913199" cy="5037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Расходы на финансирование прочих расходов </a:t>
              </a:r>
            </a:p>
            <a:p>
              <a:pPr algn="ctr">
                <a:defRPr/>
              </a:pPr>
              <a:r>
                <a:rPr lang="ru-RU" dirty="0"/>
                <a:t>муниципального значения</a:t>
              </a:r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1116608" y="1772816"/>
              <a:ext cx="596900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44" name="Группа 28"/>
          <p:cNvGrpSpPr>
            <a:grpSpLocks/>
          </p:cNvGrpSpPr>
          <p:nvPr/>
        </p:nvGrpSpPr>
        <p:grpSpPr bwMode="auto">
          <a:xfrm>
            <a:off x="2947989" y="2224089"/>
            <a:ext cx="7248525" cy="700087"/>
            <a:chOff x="1103418" y="1800796"/>
            <a:chExt cx="8130811" cy="57606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46819" y="1845209"/>
              <a:ext cx="7687410" cy="504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Расходы на реализацию государственных полномочий</a:t>
              </a: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1103418" y="1800796"/>
              <a:ext cx="716069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28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614" y="188913"/>
            <a:ext cx="6624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ПОНЯТИЯ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92151"/>
            <a:ext cx="1165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Бюджет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336800"/>
            <a:ext cx="114458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800" y="1765300"/>
            <a:ext cx="121675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4" descr="C:\Users\Федор\Pictures\news_31_07_2013_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52951" y="1930400"/>
            <a:ext cx="1377949" cy="9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Федор\Pictures\image7032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79975"/>
            <a:ext cx="1473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4741864"/>
            <a:ext cx="1346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1" descr="http://w-siberia.ru/files/tourresourses/images/%D0%92%D0%B8%D0%B4%20%D0%90%D1%80%D0%BE%D0%BC%D0%B0%D1%88%D0%B5%D0%B2%D0%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1917700"/>
            <a:ext cx="13319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C:\Users\Федор\Pictures\057-4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6" y="5461001"/>
            <a:ext cx="16303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9" y="2640014"/>
            <a:ext cx="12588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5" descr="http://www.nazarovo-online.ru/uploads/posts/2013-07/1375236307_set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9" y="5492751"/>
            <a:ext cx="1679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http://www.uralweb.ru/news/images/320/695/320695/1dvor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597401" y="4851639"/>
            <a:ext cx="1854199" cy="11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5100" y="3127375"/>
            <a:ext cx="2120900" cy="382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ОБРАЗОВАНИЕ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43838" y="3135314"/>
            <a:ext cx="1579562" cy="47307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ДОРОЖНОЕ ХОЗЯЙСТВО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670255" y="1537328"/>
            <a:ext cx="2242345" cy="52863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ГРАДОСТРОИ-ТЕЛЬСТВО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49526" y="1677989"/>
            <a:ext cx="1579563" cy="3825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КУЛЬТУРА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97376" y="3101975"/>
            <a:ext cx="1579563" cy="3825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СПОРТ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48376" y="1785939"/>
            <a:ext cx="1579563" cy="5159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СЕЛЬСКОЕ ХОЗЯЙСТВО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46614" y="6148389"/>
            <a:ext cx="2160586" cy="4730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БЛАГОУСТРОЙСТВО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59001" y="4827589"/>
            <a:ext cx="2238376" cy="4730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КОММУНАЛЬНОЕ ХОЗЯЙСТВО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5438" y="6084889"/>
            <a:ext cx="1579562" cy="4730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ЖИЛИЩНОЕ ХОЗЯЙСТВО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872662" y="6014799"/>
            <a:ext cx="1951037" cy="6368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СОЦИАЛЬНАЯ ПОЛИТИКА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81888" y="4826000"/>
            <a:ext cx="1581150" cy="3825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ГО И ЧС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100" y="3614738"/>
            <a:ext cx="12026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За каждой цифрой–организация предоставления общедоступного и бесплатного образования, создание условий для обеспечения населения услугами организаций культуры и спорта, организация тепло-, водо-, газоснабжения, дорожная деятельность, социальные выплаты гражданам и еще многое другое…</a:t>
            </a:r>
          </a:p>
        </p:txBody>
      </p:sp>
      <p:pic>
        <p:nvPicPr>
          <p:cNvPr id="7195" name="Picture 12" descr="http://istrariel.ru/services/img/grado-plan.jpe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9867900" y="2491815"/>
            <a:ext cx="1500188" cy="109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mil.ru/images/military/military/photo/0_59e26_208ebd65_ori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831850"/>
            <a:ext cx="856932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adm44.ru/i/news/volgar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9700" y="4195763"/>
            <a:ext cx="98044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850" y="831851"/>
            <a:ext cx="8820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НАЦИОНАЛЬНАЯ ОБОРОНА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8289" y="146051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grpSp>
        <p:nvGrpSpPr>
          <p:cNvPr id="19463" name="Группа 12"/>
          <p:cNvGrpSpPr>
            <a:grpSpLocks/>
          </p:cNvGrpSpPr>
          <p:nvPr/>
        </p:nvGrpSpPr>
        <p:grpSpPr bwMode="auto">
          <a:xfrm>
            <a:off x="1739901" y="1609725"/>
            <a:ext cx="8677275" cy="1011238"/>
            <a:chOff x="936288" y="1784648"/>
            <a:chExt cx="7524144" cy="56423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47470" y="1844880"/>
              <a:ext cx="6912962" cy="5040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Обеспечение первичного воинского учета на территориях, где отсутствуют военные комиссариаты (финансируется из федерального бюджета)</a:t>
              </a: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936288" y="1784648"/>
              <a:ext cx="762751" cy="5642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464" name="Группа 28"/>
          <p:cNvGrpSpPr>
            <a:grpSpLocks/>
          </p:cNvGrpSpPr>
          <p:nvPr/>
        </p:nvGrpSpPr>
        <p:grpSpPr bwMode="auto">
          <a:xfrm>
            <a:off x="1549401" y="4195763"/>
            <a:ext cx="9550400" cy="1008062"/>
            <a:chOff x="1103418" y="1800796"/>
            <a:chExt cx="8130811" cy="57606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47766" y="1845248"/>
              <a:ext cx="7686463" cy="50349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       Защита населения от чрезвычайных ситуаций, обеспечение пожарной     безопасности, безопасности на водных объектах, гражданская оборона</a:t>
              </a:r>
              <a:endParaRPr lang="ru-RU" dirty="0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1103418" y="1800796"/>
              <a:ext cx="912067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47850" y="3444875"/>
            <a:ext cx="88201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 НАЦИОНАЛЬНАЯ БЕЗОПАСНОСТЬ И ПРАВООХРАНИТЕЛЬНАЯ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509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transinfo.by/files/transinfo/reg_images/rem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9" y="1250951"/>
            <a:ext cx="26638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850" y="333376"/>
            <a:ext cx="88201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789" y="3130550"/>
            <a:ext cx="31638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НАЦИОНАЛЬНАЯ ЭКОНОМИКА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7739" y="608013"/>
            <a:ext cx="2827337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Дорожная деятельность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12076" y="3559176"/>
            <a:ext cx="2847975" cy="606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Водное хозяйство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79839" y="4556125"/>
            <a:ext cx="3805237" cy="6302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Мероприятия по землеустройству и землепользованию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27188" y="3370263"/>
            <a:ext cx="2051050" cy="684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Транспорт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85076" y="1284289"/>
            <a:ext cx="3095625" cy="579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Градостроительство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31951" y="1250951"/>
            <a:ext cx="2697163" cy="612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Сельское хозяйство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8289" y="146051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pic>
        <p:nvPicPr>
          <p:cNvPr id="20493" name="Picture 6" descr="http://www.atmr.ru/media/images/2013/01/%D0%BA%D0%BE%D1%80%D0%BE%D0%B2%D1%8B_JPG_500x500_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1881189"/>
            <a:ext cx="27082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00" y="4267729"/>
            <a:ext cx="3055938" cy="22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2" descr="http://istrariel.ru/services/img/grado-plan.jpe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94600" y="1881189"/>
            <a:ext cx="3086099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4" descr="http://www.tsuab.ru/upload/rtf/2532/552_Z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5229226"/>
            <a:ext cx="382111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7102" y="4267730"/>
            <a:ext cx="3216836" cy="22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9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Федор\Pictures\news_7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9750"/>
            <a:ext cx="120396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814" y="138113"/>
            <a:ext cx="74882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250" y="3503614"/>
            <a:ext cx="68405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ДОРОЖНАЯ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4826" y="1471614"/>
            <a:ext cx="34575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Содержание дорог местного значения вне границ населенных пунктов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0064" y="1412876"/>
            <a:ext cx="345598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Содержание дорог местного значения в границах населенных пунктов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31950" y="4868864"/>
            <a:ext cx="345598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Капитальный ремонт и ремонт автомобильных дорог общего пользования местного значения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75500" y="4868864"/>
            <a:ext cx="3455988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Строительство, ремонт автомобильных дорог местного значения</a:t>
            </a:r>
          </a:p>
        </p:txBody>
      </p:sp>
      <p:sp>
        <p:nvSpPr>
          <p:cNvPr id="8" name="Стрелка вправо 7"/>
          <p:cNvSpPr/>
          <p:nvPr/>
        </p:nvSpPr>
        <p:spPr>
          <a:xfrm rot="17864608">
            <a:off x="7281863" y="2824163"/>
            <a:ext cx="588963" cy="7508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660335">
            <a:off x="7570788" y="4125914"/>
            <a:ext cx="588962" cy="7508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571067">
            <a:off x="4668044" y="4172744"/>
            <a:ext cx="590550" cy="7508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4611819">
            <a:off x="4793457" y="2886869"/>
            <a:ext cx="588962" cy="74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5133" y="1156022"/>
            <a:ext cx="2340298" cy="141679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9236" y="3139876"/>
            <a:ext cx="2663761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http://go2.imgsmail.ru/imgpreview?key=f8e8e485d1119e0&amp;mb=imgdb_preview_123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86364"/>
            <a:ext cx="2375165" cy="16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2871788" y="912874"/>
            <a:ext cx="617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Мероприятия в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области жилищного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хозяйства</a:t>
            </a:r>
            <a:endParaRPr lang="ru-RU" altLang="ru-RU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1814514" y="2660650"/>
            <a:ext cx="684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Мероприятия в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области коммунального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хозяйства</a:t>
            </a:r>
            <a:endParaRPr lang="ru-RU" altLang="ru-RU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583" name="Прямоугольник 5"/>
          <p:cNvSpPr>
            <a:spLocks noChangeArrowheads="1"/>
          </p:cNvSpPr>
          <p:nvPr/>
        </p:nvSpPr>
        <p:spPr bwMode="auto">
          <a:xfrm>
            <a:off x="1814514" y="4841875"/>
            <a:ext cx="366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Благоустройство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территории</a:t>
            </a:r>
            <a:endParaRPr lang="ru-RU" altLang="ru-RU" sz="18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4964" y="142876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3898900" y="1342220"/>
            <a:ext cx="71120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•капитальный ремонт муниципального жилого фонда;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• переселение граждан из аварийного жилого фонда;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•снос аварийного жилого фонда;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•приобретение жилых помещений для отдельных категорий граждан;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3467100" y="3030539"/>
            <a:ext cx="7202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• </a:t>
            </a:r>
            <a:r>
              <a:rPr lang="ru-RU" altLang="ru-RU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создание комфортных условий проживания на территории городского округа;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•газопроводы высокого и низкого давления с установкой ГРПБ;</a:t>
            </a:r>
            <a:endParaRPr lang="ru-RU" altLang="ru-RU" sz="18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•разработка программ, проектов и актуализация программ развития сферы ЖКХ городского округа;</a:t>
            </a:r>
            <a:endParaRPr lang="ru-RU" altLang="ru-RU" sz="18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3376" y="554038"/>
            <a:ext cx="74898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2620667" y="5375601"/>
            <a:ext cx="45876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•благоустройство дворовых территорий;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•содержание объектов благоустройства городских и сельских поселений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•уличное освещение</a:t>
            </a:r>
            <a:endParaRPr lang="ru-RU" altLang="ru-RU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8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2667000" y="1087439"/>
            <a:ext cx="236538" cy="2952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1601789" y="2660651"/>
            <a:ext cx="238125" cy="2968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1601789" y="4865688"/>
            <a:ext cx="238125" cy="2968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153400" cy="6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Новолялинского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 </a:t>
            </a:r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социальную 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 (в 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6577807"/>
              </p:ext>
            </p:extLst>
          </p:nvPr>
        </p:nvGraphicFramePr>
        <p:xfrm>
          <a:off x="152400" y="3039742"/>
          <a:ext cx="11849099" cy="381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852"/>
                <a:gridCol w="1240299"/>
                <a:gridCol w="1308260"/>
                <a:gridCol w="1376221"/>
                <a:gridCol w="1121365"/>
                <a:gridCol w="1257288"/>
                <a:gridCol w="1155347"/>
                <a:gridCol w="1291269"/>
                <a:gridCol w="898198"/>
              </a:tblGrid>
              <a:tr h="45130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2014 год 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2015 год 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2016 год (факт)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2017 год (план)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83142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Удельный вес в общем</a:t>
                      </a:r>
                      <a:r>
                        <a:rPr lang="ru-RU" sz="1200" baseline="0" dirty="0" smtClean="0"/>
                        <a:t> объеме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Объем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Удельный вес в общем объеме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Объем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Удельный вес в общем объеме расходов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Объем расходов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Удельный вес в общем объеме расходов</a:t>
                      </a:r>
                      <a:endParaRPr lang="ru-RU" sz="1200" dirty="0"/>
                    </a:p>
                  </a:txBody>
                  <a:tcPr/>
                </a:tc>
              </a:tr>
              <a:tr h="5817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расходов</a:t>
                      </a:r>
                      <a:r>
                        <a:rPr lang="ru-RU" sz="1400" baseline="0" dirty="0" smtClean="0"/>
                        <a:t> на социальную сферу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525418,1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553331,5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65,6 %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567744,4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73,6%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594639,8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77,3%</a:t>
                      </a:r>
                      <a:endParaRPr lang="ru-RU" sz="1400" dirty="0"/>
                    </a:p>
                  </a:txBody>
                  <a:tcPr/>
                </a:tc>
              </a:tr>
              <a:tr h="3422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415613,2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54,0%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434327,6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445278,3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57,7%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457925,8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59,6%</a:t>
                      </a:r>
                      <a:endParaRPr lang="ru-RU" sz="1400" dirty="0"/>
                    </a:p>
                  </a:txBody>
                  <a:tcPr/>
                </a:tc>
              </a:tr>
              <a:tr h="3422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45156,7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50815,54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6,0 %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48515,6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6,3%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55786,1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7,3%</a:t>
                      </a:r>
                      <a:endParaRPr lang="ru-RU" sz="1400" dirty="0"/>
                    </a:p>
                  </a:txBody>
                  <a:tcPr/>
                </a:tc>
              </a:tr>
              <a:tr h="3422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52778,7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6,9%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57915,0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6,9 %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63171,1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9,1%</a:t>
                      </a:r>
                      <a:endParaRPr lang="ru-RU" sz="1400" dirty="0"/>
                    </a:p>
                  </a:txBody>
                  <a:tcPr/>
                </a:tc>
              </a:tr>
              <a:tr h="3753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11869,5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10273,4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10773,4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11379,0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2865672"/>
              </p:ext>
            </p:extLst>
          </p:nvPr>
        </p:nvGraphicFramePr>
        <p:xfrm>
          <a:off x="1758504" y="954088"/>
          <a:ext cx="8856984" cy="21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351214" y="631825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8000"/>
                </a:solidFill>
                <a:latin typeface="Arial" panose="020B0604020202020204" pitchFamily="34" charset="0"/>
              </a:rPr>
              <a:t>Оказание услуг в сфере образования осуществляют:</a:t>
            </a:r>
            <a:endParaRPr lang="ru-RU" altLang="ru-RU" sz="180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42876"/>
            <a:ext cx="1120139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pic>
        <p:nvPicPr>
          <p:cNvPr id="24581" name="Picture 4" descr="C:\Users\Федор\Pictures\orig_567078eaea6aabfaa882cebbfd5fca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279650"/>
            <a:ext cx="26543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0988" y="1201738"/>
            <a:ext cx="34226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13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дошкольных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8726" y="1252539"/>
            <a:ext cx="2936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11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общеобразовательных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85" name="Picture 7" descr="C:\Users\Федор\Pictures\каменская школ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43513" y="1991228"/>
            <a:ext cx="2497138" cy="16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20050" y="1109663"/>
            <a:ext cx="24844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 учреждение дополнительного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образования в сфере культуры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- ДШИ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3638" y="3815265"/>
            <a:ext cx="26177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 учреждение дополнительного образования- ДДТ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8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9312" y="5180192"/>
            <a:ext cx="2567887" cy="15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6" descr="C:\Users\Федор\Pictures\RUS_3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309814"/>
            <a:ext cx="2089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" descr="http://borkovdetdom.ru/upload/txt/orig_64845d24644ae840bc022afbd2cb15a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33500" y="4292600"/>
            <a:ext cx="3225800" cy="23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839074" y="3921126"/>
            <a:ext cx="370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учреждения дополнительного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образования в сфере физической культуры и спорта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– ДЮСШ, ДЮЦПВ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4592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16" y="3325625"/>
            <a:ext cx="2460567" cy="1608513"/>
          </a:xfrm>
        </p:spPr>
      </p:pic>
    </p:spTree>
    <p:extLst>
      <p:ext uri="{BB962C8B-B14F-4D97-AF65-F5344CB8AC3E}">
        <p14:creationId xmlns:p14="http://schemas.microsoft.com/office/powerpoint/2010/main" val="194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>
            <a:off x="218282" y="687387"/>
            <a:ext cx="2322513" cy="5180013"/>
          </a:xfrm>
          <a:prstGeom prst="arc">
            <a:avLst>
              <a:gd name="adj1" fmla="val 16701976"/>
              <a:gd name="adj2" fmla="val 5304228"/>
            </a:avLst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638425" y="620714"/>
            <a:ext cx="7418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  <a:latin typeface="Arial Black" panose="020B0A04020102020204" pitchFamily="34" charset="0"/>
              </a:rPr>
              <a:t> ОБРАЗОВАНИЕ</a:t>
            </a:r>
          </a:p>
        </p:txBody>
      </p:sp>
      <p:grpSp>
        <p:nvGrpSpPr>
          <p:cNvPr id="25605" name="Группа 12"/>
          <p:cNvGrpSpPr>
            <a:grpSpLocks/>
          </p:cNvGrpSpPr>
          <p:nvPr/>
        </p:nvGrpSpPr>
        <p:grpSpPr bwMode="auto">
          <a:xfrm>
            <a:off x="1746250" y="1002506"/>
            <a:ext cx="8748713" cy="547687"/>
            <a:chOff x="1144268" y="1784648"/>
            <a:chExt cx="7261371" cy="56423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48776" y="1845159"/>
              <a:ext cx="6856863" cy="5037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 и обеспечение деятельности муниципальных учреждений образования </a:t>
              </a: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144268" y="1784648"/>
              <a:ext cx="554771" cy="5642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07" name="Группа 16"/>
          <p:cNvGrpSpPr>
            <a:grpSpLocks/>
          </p:cNvGrpSpPr>
          <p:nvPr/>
        </p:nvGrpSpPr>
        <p:grpSpPr bwMode="auto">
          <a:xfrm>
            <a:off x="1858963" y="1654175"/>
            <a:ext cx="8636000" cy="603250"/>
            <a:chOff x="1062192" y="1772815"/>
            <a:chExt cx="6710554" cy="57606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454463" y="1845581"/>
              <a:ext cx="6318283" cy="503299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Организация отдыха и оздоровления детей в каникулярное время</a:t>
              </a:r>
              <a:endParaRPr lang="ru-RU" dirty="0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062192" y="1772815"/>
              <a:ext cx="485122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08" name="Группа 19"/>
          <p:cNvGrpSpPr>
            <a:grpSpLocks/>
          </p:cNvGrpSpPr>
          <p:nvPr/>
        </p:nvGrpSpPr>
        <p:grpSpPr bwMode="auto">
          <a:xfrm>
            <a:off x="1858963" y="5138738"/>
            <a:ext cx="8636000" cy="792162"/>
            <a:chOff x="917065" y="1011008"/>
            <a:chExt cx="7498885" cy="67857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285116" y="1011008"/>
              <a:ext cx="7130834" cy="6785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Осуществление мероприятий по организации питания в муниципальных  общеобразовательных </a:t>
              </a:r>
              <a:r>
                <a:rPr lang="ru-RU" dirty="0"/>
                <a:t>организациях </a:t>
              </a:r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917065" y="1011008"/>
              <a:ext cx="583897" cy="65125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09" name="Группа 22"/>
          <p:cNvGrpSpPr>
            <a:grpSpLocks/>
          </p:cNvGrpSpPr>
          <p:nvPr/>
        </p:nvGrpSpPr>
        <p:grpSpPr bwMode="auto">
          <a:xfrm>
            <a:off x="2363789" y="3987801"/>
            <a:ext cx="8131175" cy="468313"/>
            <a:chOff x="1353197" y="1731797"/>
            <a:chExt cx="5235027" cy="74887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48411" y="1846033"/>
              <a:ext cx="5039813" cy="50263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Мероприятия в области образования</a:t>
              </a:r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353197" y="1731797"/>
              <a:ext cx="341016" cy="74887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10" name="Группа 25"/>
          <p:cNvGrpSpPr>
            <a:grpSpLocks/>
          </p:cNvGrpSpPr>
          <p:nvPr/>
        </p:nvGrpSpPr>
        <p:grpSpPr bwMode="auto">
          <a:xfrm>
            <a:off x="2281239" y="4529139"/>
            <a:ext cx="8213725" cy="454025"/>
            <a:chOff x="1276099" y="1847567"/>
            <a:chExt cx="7184333" cy="5992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1546865" y="1946040"/>
              <a:ext cx="6913567" cy="402276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Капитальный ремонт объектов образования</a:t>
              </a:r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1276099" y="1847567"/>
              <a:ext cx="406235" cy="599224"/>
            </a:xfrm>
            <a:prstGeom prst="flowChartConnector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11" name="Группа 28"/>
          <p:cNvGrpSpPr>
            <a:grpSpLocks/>
          </p:cNvGrpSpPr>
          <p:nvPr/>
        </p:nvGrpSpPr>
        <p:grpSpPr bwMode="auto">
          <a:xfrm>
            <a:off x="2147889" y="2333626"/>
            <a:ext cx="8347075" cy="525463"/>
            <a:chOff x="1184263" y="1767462"/>
            <a:chExt cx="8049966" cy="56174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47108" y="1845529"/>
              <a:ext cx="7687121" cy="4056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Организация дополнительного образования детей</a:t>
              </a: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1184263" y="1767462"/>
              <a:ext cx="524389" cy="56174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67026" y="165101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grpSp>
        <p:nvGrpSpPr>
          <p:cNvPr id="25613" name="Группа 25"/>
          <p:cNvGrpSpPr>
            <a:grpSpLocks/>
          </p:cNvGrpSpPr>
          <p:nvPr/>
        </p:nvGrpSpPr>
        <p:grpSpPr bwMode="auto">
          <a:xfrm>
            <a:off x="2363789" y="3419476"/>
            <a:ext cx="8131175" cy="468313"/>
            <a:chOff x="1222757" y="1830370"/>
            <a:chExt cx="7237675" cy="51851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1547760" y="1944618"/>
              <a:ext cx="6912672" cy="404262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Расходы на руководство и управление </a:t>
              </a:r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1222757" y="1830370"/>
              <a:ext cx="453596" cy="518510"/>
            </a:xfrm>
            <a:prstGeom prst="flowChartConnector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5614" name="Группа 12"/>
          <p:cNvGrpSpPr>
            <a:grpSpLocks/>
          </p:cNvGrpSpPr>
          <p:nvPr/>
        </p:nvGrpSpPr>
        <p:grpSpPr bwMode="auto">
          <a:xfrm>
            <a:off x="2363789" y="2889250"/>
            <a:ext cx="8131175" cy="471488"/>
            <a:chOff x="1206558" y="1784648"/>
            <a:chExt cx="7253874" cy="66051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547866" y="1844695"/>
              <a:ext cx="6912566" cy="5026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Расходы на реализацию государственных полномочий</a:t>
              </a:r>
            </a:p>
          </p:txBody>
        </p:sp>
        <p:sp>
          <p:nvSpPr>
            <p:cNvPr id="39" name="Блок-схема: узел 38"/>
            <p:cNvSpPr/>
            <p:nvPr/>
          </p:nvSpPr>
          <p:spPr>
            <a:xfrm>
              <a:off x="1206558" y="1784648"/>
              <a:ext cx="432701" cy="66051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>
            <a:off x="636588" y="1271588"/>
            <a:ext cx="2716213" cy="4894262"/>
          </a:xfrm>
          <a:prstGeom prst="arc">
            <a:avLst>
              <a:gd name="adj1" fmla="val 16701976"/>
              <a:gd name="adj2" fmla="val 5121862"/>
            </a:avLst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6628" name="Группа 12"/>
          <p:cNvGrpSpPr>
            <a:grpSpLocks/>
          </p:cNvGrpSpPr>
          <p:nvPr/>
        </p:nvGrpSpPr>
        <p:grpSpPr bwMode="auto">
          <a:xfrm>
            <a:off x="2608263" y="1481138"/>
            <a:ext cx="7448550" cy="639762"/>
            <a:chOff x="1144268" y="1784648"/>
            <a:chExt cx="7316164" cy="56423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548122" y="1844851"/>
              <a:ext cx="6912310" cy="50403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Организация библиотечного обслуживания населения</a:t>
              </a:r>
              <a:endParaRPr lang="ru-RU" dirty="0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144268" y="1784648"/>
              <a:ext cx="554771" cy="564233"/>
            </a:xfrm>
            <a:prstGeom prst="flowChartConnector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6629" name="Группа 22"/>
          <p:cNvGrpSpPr>
            <a:grpSpLocks/>
          </p:cNvGrpSpPr>
          <p:nvPr/>
        </p:nvGrpSpPr>
        <p:grpSpPr bwMode="auto">
          <a:xfrm>
            <a:off x="2584450" y="5437189"/>
            <a:ext cx="7418388" cy="661987"/>
            <a:chOff x="1304728" y="1797844"/>
            <a:chExt cx="5283496" cy="5760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47817" y="1844813"/>
              <a:ext cx="5040407" cy="504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Руководство,  </a:t>
              </a:r>
              <a:r>
                <a:rPr lang="ru-RU" dirty="0"/>
                <a:t>управление </a:t>
              </a:r>
              <a:r>
                <a:rPr lang="ru-RU" dirty="0" smtClean="0"/>
                <a:t>и обеспечение деятельности </a:t>
              </a:r>
            </a:p>
            <a:p>
              <a:pPr algn="ctr">
                <a:defRPr/>
              </a:pPr>
              <a:r>
                <a:rPr lang="ru-RU" dirty="0" smtClean="0"/>
                <a:t>учреждений культуры</a:t>
              </a:r>
              <a:endParaRPr lang="ru-RU" dirty="0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304728" y="1797844"/>
              <a:ext cx="490454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6630" name="Группа 28"/>
          <p:cNvGrpSpPr>
            <a:grpSpLocks/>
          </p:cNvGrpSpPr>
          <p:nvPr/>
        </p:nvGrpSpPr>
        <p:grpSpPr bwMode="auto">
          <a:xfrm>
            <a:off x="3019425" y="4510087"/>
            <a:ext cx="7037388" cy="666750"/>
            <a:chOff x="1094469" y="1800797"/>
            <a:chExt cx="8139760" cy="54863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46168" y="1845210"/>
              <a:ext cx="7688061" cy="504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Организация и </a:t>
              </a:r>
              <a:r>
                <a:rPr lang="ru-RU" dirty="0"/>
                <a:t>проведение культурно-массовых   мероприятий</a:t>
              </a: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1094469" y="1800797"/>
              <a:ext cx="725018" cy="5486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67026" y="165101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38425" y="620714"/>
            <a:ext cx="74183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 КУЛЬТУРА</a:t>
            </a:r>
          </a:p>
        </p:txBody>
      </p:sp>
      <p:grpSp>
        <p:nvGrpSpPr>
          <p:cNvPr id="17" name="Группа 28"/>
          <p:cNvGrpSpPr>
            <a:grpSpLocks/>
          </p:cNvGrpSpPr>
          <p:nvPr/>
        </p:nvGrpSpPr>
        <p:grpSpPr bwMode="auto">
          <a:xfrm>
            <a:off x="3093244" y="2517773"/>
            <a:ext cx="7037388" cy="666750"/>
            <a:chOff x="1094469" y="1800797"/>
            <a:chExt cx="8139760" cy="54863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46168" y="1845210"/>
              <a:ext cx="7688061" cy="504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Организация деятельности учреждений культуры и искусства</a:t>
              </a:r>
              <a:endParaRPr lang="ru-RU" dirty="0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094469" y="1800797"/>
              <a:ext cx="725018" cy="5486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3186113" y="3584573"/>
            <a:ext cx="7037388" cy="666750"/>
            <a:chOff x="1094469" y="1800797"/>
            <a:chExt cx="8139760" cy="54863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546168" y="1845210"/>
              <a:ext cx="7688061" cy="504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/>
                <a:t>Обеспечение деятельности муниципальных музеев</a:t>
              </a:r>
              <a:endParaRPr lang="ru-RU" dirty="0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1094469" y="1800797"/>
              <a:ext cx="725018" cy="54863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952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>
            <a:off x="636588" y="1271588"/>
            <a:ext cx="2716213" cy="5180012"/>
          </a:xfrm>
          <a:prstGeom prst="arc">
            <a:avLst>
              <a:gd name="adj1" fmla="val 16701976"/>
              <a:gd name="adj2" fmla="val 5304228"/>
            </a:avLst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7652" name="Группа 12"/>
          <p:cNvGrpSpPr>
            <a:grpSpLocks/>
          </p:cNvGrpSpPr>
          <p:nvPr/>
        </p:nvGrpSpPr>
        <p:grpSpPr bwMode="auto">
          <a:xfrm>
            <a:off x="3022600" y="1481138"/>
            <a:ext cx="6867382" cy="2234282"/>
            <a:chOff x="1144268" y="1784648"/>
            <a:chExt cx="7316164" cy="56423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548287" y="1844851"/>
              <a:ext cx="6912145" cy="50403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Содержание организаций физической культуры и спорта</a:t>
              </a:r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1144268" y="1784648"/>
              <a:ext cx="554771" cy="564233"/>
            </a:xfrm>
            <a:prstGeom prst="flowChartConnector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7656" name="Группа 28"/>
          <p:cNvGrpSpPr>
            <a:grpSpLocks/>
          </p:cNvGrpSpPr>
          <p:nvPr/>
        </p:nvGrpSpPr>
        <p:grpSpPr bwMode="auto">
          <a:xfrm>
            <a:off x="3151045" y="4060825"/>
            <a:ext cx="6738937" cy="2088358"/>
            <a:chOff x="1103418" y="1800796"/>
            <a:chExt cx="8130811" cy="57606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545871" y="1845209"/>
              <a:ext cx="7688358" cy="504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Организация и проведение мероприятий в области физической культуры и массового спорта</a:t>
              </a: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1103418" y="1800796"/>
              <a:ext cx="716069" cy="5760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12799" y="211138"/>
            <a:ext cx="110617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27658" name="TextBox 31"/>
          <p:cNvSpPr txBox="1">
            <a:spLocks noChangeArrowheads="1"/>
          </p:cNvSpPr>
          <p:nvPr/>
        </p:nvSpPr>
        <p:spPr bwMode="auto">
          <a:xfrm>
            <a:off x="1028700" y="673101"/>
            <a:ext cx="1062989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 ФИЗИЧЕСКАЯ КУЛЬТУРА И СПОРТ</a:t>
            </a:r>
          </a:p>
        </p:txBody>
      </p:sp>
    </p:spTree>
    <p:extLst>
      <p:ext uri="{BB962C8B-B14F-4D97-AF65-F5344CB8AC3E}">
        <p14:creationId xmlns:p14="http://schemas.microsoft.com/office/powerpoint/2010/main" val="29885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333376"/>
            <a:ext cx="10795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НАПРАВЛЕНИЯ РАСХОДОВ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2314" y="835025"/>
            <a:ext cx="66246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СОЦИАЛЬНАЯ ПОЛИТИКА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364" y="1470026"/>
            <a:ext cx="4321175" cy="7921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Выплата пенсий за выслугу лет на муниципальной службе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9513" y="2627314"/>
            <a:ext cx="4321175" cy="7921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Предоставление социальных выплат молодым семьям на приобретение жилья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1864" y="3865560"/>
            <a:ext cx="4321175" cy="7921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на реализацию государственных полномочий</a:t>
            </a:r>
          </a:p>
        </p:txBody>
      </p:sp>
      <p:pic>
        <p:nvPicPr>
          <p:cNvPr id="28680" name="Picture 2" descr="http://cdn.bolshoyvopros.ru/files/users/images/8a/1c/8a1c924ff840398e34bb541361f634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9" y="1190624"/>
            <a:ext cx="18510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" descr="http://ts1.mm.bing.net/th?&amp;id=HN.607986147616623694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13738" y="1592064"/>
            <a:ext cx="2227262" cy="15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6" descr="http://ts1.mm.bing.net/th?&amp;id=HN.607994110492215086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527425"/>
            <a:ext cx="19192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60364" y="5622926"/>
            <a:ext cx="4321175" cy="7921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Материальное содержание Почетных граждан </a:t>
            </a:r>
            <a:r>
              <a:rPr lang="ru-RU" dirty="0" err="1" smtClean="0"/>
              <a:t>Новолялинского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12" name="Picture 6" descr="http://ts1.mm.bing.net/th?&amp;id=HN.607994110492215086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66811" y="4762500"/>
            <a:ext cx="1376889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ts1.mm.bing.net/th?&amp;id=HN.607994110492215086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73746" y="4940300"/>
            <a:ext cx="1344754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«Бюджет для граждан»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познакомит вас с основными положениями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бюджета Новолялинского городского округа на 201</a:t>
            </a: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7</a:t>
            </a:r>
            <a:r>
              <a:rPr lang="ru-RU" sz="3200" b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charset="0"/>
              </a:rPr>
              <a:t>год.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" y="1701800"/>
            <a:ext cx="6572883" cy="51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1867" y="2146300"/>
            <a:ext cx="53001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9492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www.ikirov.ru/files/1210/kr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36613"/>
            <a:ext cx="91249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1538" y="4868864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Межбюджетные отношения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4488" y="1412875"/>
            <a:ext cx="361791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–средства,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001" y="142876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2572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836613"/>
            <a:ext cx="11785600" cy="568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областного бюджета в бюджет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>
              <a:defRPr/>
            </a:pP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Дотаций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-без определения конкретной цели их использования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Субсидий-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расходных обязательств муниципального образования по вопросам местного значения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Субвенций-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переданных государственных полномочий Российской Федерации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Иных межбюджетных трансфертов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1" y="142876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1089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614" y="188913"/>
            <a:ext cx="6624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ПОНЯТИЯ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05000" y="4797425"/>
            <a:ext cx="9359900" cy="10795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Дефицит бюджета -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превышение расходов бюджета над его доходами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Профицит бюджета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превышение доходов бюджета над его расходами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0900" y="3622675"/>
            <a:ext cx="5029201" cy="9588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Доходы бюджета -поступающие в бюджет денежные средства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1600" y="6021389"/>
            <a:ext cx="10121900" cy="688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Обязательное требование, предъявляемое к составлению и</a:t>
            </a:r>
          </a:p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Утверждению бюджета – это его сбалансированность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00826" y="3622675"/>
            <a:ext cx="5095874" cy="10302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Black" panose="020B0A04020102020204" pitchFamily="34" charset="0"/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1" y="1412875"/>
            <a:ext cx="22701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6" y="1363663"/>
            <a:ext cx="2314575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956051" y="971551"/>
            <a:ext cx="733425" cy="7842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0800000">
            <a:off x="8147051" y="777876"/>
            <a:ext cx="733425" cy="78422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901700" y="692151"/>
            <a:ext cx="1080770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</a:t>
              </a:r>
              <a:r>
                <a:rPr lang="ru-RU" altLang="ru-RU" sz="3600" dirty="0" smtClean="0">
                  <a:latin typeface="Constantia" pitchFamily="18" charset="0"/>
                </a:rPr>
                <a:t>и исполнения бюджета</a:t>
              </a:r>
              <a:endParaRPr lang="ru-RU" altLang="ru-RU" sz="3600" dirty="0">
                <a:latin typeface="Constantia" pitchFamily="18" charset="0"/>
              </a:endParaRP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1590675"/>
            <a:ext cx="11709399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640" y="435445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992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03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35864" y="5229226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7575" y="5661026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774825" y="5581651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74825" y="6091239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0417175" y="5588001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824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9625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824789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116633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71814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/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40000" y="4110039"/>
            <a:ext cx="6076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24000" y="1196976"/>
            <a:ext cx="9855199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0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730500" y="3294063"/>
            <a:ext cx="8343899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39274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88" y="5441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4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2400" y="53276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1" y="46434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888" y="4606926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1847851" y="5575301"/>
            <a:ext cx="84010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/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75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71701" y="279400"/>
            <a:ext cx="8208962" cy="15319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Документы, на основании которых </a:t>
            </a:r>
            <a:r>
              <a:rPr lang="en-US" altLang="ru-RU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ru-RU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составляется </a:t>
            </a:r>
            <a:r>
              <a:rPr lang="ru-RU" altLang="ru-RU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 бюджета </a:t>
            </a:r>
            <a:r>
              <a:rPr lang="en-US" altLang="ru-RU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ru-RU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3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Новолялинского</a:t>
            </a:r>
            <a:r>
              <a:rPr lang="ru-RU" altLang="ru-RU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городского округа</a:t>
            </a:r>
            <a:r>
              <a:rPr lang="ru-RU" altLang="ru-RU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371600" y="2056606"/>
            <a:ext cx="981709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/>
              <a:t>Положение послания Президента Российской Федерации Федеральному Собранию Российской Федерации, определяющих бюджетную политику в Российской Федерации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727200" y="3314700"/>
            <a:ext cx="91313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Муниципальные программы </a:t>
            </a:r>
            <a:endParaRPr lang="en-US" sz="2000" dirty="0" smtClean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 err="1" smtClean="0"/>
              <a:t>Новолялинского</a:t>
            </a:r>
            <a:r>
              <a:rPr lang="ru-RU" sz="2000" dirty="0" smtClean="0"/>
              <a:t> </a:t>
            </a:r>
            <a:r>
              <a:rPr lang="ru-RU" sz="2000" dirty="0"/>
              <a:t>городского округа  </a:t>
            </a:r>
            <a:endParaRPr lang="ru-RU" altLang="ru-RU" sz="20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743201" y="5113408"/>
            <a:ext cx="6862762" cy="9223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Основные направления бюджетной политики и налоговой политики городского округа на очередной финансовый год и плановый период 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184400" y="4299745"/>
            <a:ext cx="8432799" cy="646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Бюджетный прогноз (проект бюджетного прогноза) на долгосрочный период   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201738551"/>
      </p:ext>
    </p:extLst>
  </p:cSld>
  <p:clrMapOvr>
    <a:masterClrMapping/>
  </p:clrMapOvr>
  <p:transition spd="slow" advTm="41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3" y="963762"/>
            <a:ext cx="1132601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1301" y="184597"/>
            <a:ext cx="1013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charset="0"/>
              </a:rPr>
              <a:t>ОСНОВНЫЕ ПАРАМЕТРЫ БЮДЖЕТА, МЛН. РУБ.</a:t>
            </a: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940301" y="2133600"/>
            <a:ext cx="1439863" cy="83185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682,4</a:t>
            </a:r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4908551" y="3213101"/>
            <a:ext cx="1471613" cy="828675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686,7</a:t>
            </a:r>
            <a:endParaRPr lang="ru-RU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4908551" y="5135564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2208213" y="2312988"/>
            <a:ext cx="2374900" cy="6477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208213" y="4616450"/>
            <a:ext cx="2374900" cy="649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208213" y="3497263"/>
            <a:ext cx="2374900" cy="6477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6500" y="1628775"/>
            <a:ext cx="1608138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201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59601" y="1628775"/>
            <a:ext cx="1609725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2016 ГОД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04289" y="1647825"/>
            <a:ext cx="1608137" cy="3952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201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ГОД</a:t>
            </a: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097713" y="2299496"/>
            <a:ext cx="1393825" cy="6477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707,9</a:t>
            </a:r>
            <a:endParaRPr lang="ru-RU" dirty="0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9088439" y="2205038"/>
            <a:ext cx="1392237" cy="76835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762,7</a:t>
            </a:r>
            <a:endParaRPr lang="ru-RU" dirty="0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7097713" y="3384951"/>
            <a:ext cx="1471612" cy="649287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713,5</a:t>
            </a:r>
            <a:endParaRPr lang="ru-RU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9090026" y="3282951"/>
            <a:ext cx="1471613" cy="735013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768,9</a:t>
            </a:r>
            <a:endParaRPr lang="ru-RU" dirty="0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7097713" y="5184776"/>
            <a:ext cx="1471612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9090026" y="5146676"/>
            <a:ext cx="1471613" cy="1619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6100" y="5657850"/>
            <a:ext cx="11290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Приоритетом бюджетной политики при формировании расходной части бюджета остается ее социальная направленность – более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59%  расходов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2017 году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планируется направлять на сферу образования.</a:t>
            </a:r>
          </a:p>
        </p:txBody>
      </p:sp>
      <p:sp>
        <p:nvSpPr>
          <p:cNvPr id="11285" name="TextBox 13"/>
          <p:cNvSpPr txBox="1">
            <a:spLocks noChangeArrowheads="1"/>
          </p:cNvSpPr>
          <p:nvPr/>
        </p:nvSpPr>
        <p:spPr bwMode="auto">
          <a:xfrm>
            <a:off x="5303839" y="4814889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4,3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475539" y="4754564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9594853" y="47355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6,2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1332</TotalTime>
  <Words>2345</Words>
  <Application>Microsoft Office PowerPoint</Application>
  <PresentationFormat>Широкоэкранный</PresentationFormat>
  <Paragraphs>668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Constantia</vt:lpstr>
      <vt:lpstr>Georgia</vt:lpstr>
      <vt:lpstr>Times New Roman</vt:lpstr>
      <vt:lpstr>Wingdings</vt:lpstr>
      <vt:lpstr>Wingdings 2</vt:lpstr>
      <vt:lpstr>Поток</vt:lpstr>
      <vt:lpstr>Бюджет для граждан Новолялинского городского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Документы, на основании которых  составляется проект бюджета  Новолялинского городского округа </vt:lpstr>
      <vt:lpstr>Презентация PowerPoint</vt:lpstr>
      <vt:lpstr>Динамика доходной и расходной части бюджета Новолялинского городского округа в 2014-2017 Г.г.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Программно-целевое планирование бюджета Новолялинского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Новолялинского городского округа  на социальную сферу (в 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NFU02PC</cp:lastModifiedBy>
  <cp:revision>140</cp:revision>
  <cp:lastPrinted>2016-04-12T11:10:25Z</cp:lastPrinted>
  <dcterms:created xsi:type="dcterms:W3CDTF">2016-04-01T09:24:24Z</dcterms:created>
  <dcterms:modified xsi:type="dcterms:W3CDTF">2017-02-01T03:56:05Z</dcterms:modified>
</cp:coreProperties>
</file>