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charts/colors6.xml" ContentType="application/vnd.ms-office.chartcolor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charts/colors7.xml" ContentType="application/vnd.ms-office.chartcolor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diagrams/colors5.xml" ContentType="application/vnd.openxmlformats-officedocument.drawingml.diagramColors+xml"/>
  <Override PartName="/ppt/charts/style6.xml" ContentType="application/vnd.ms-office.chart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charts/colors4.xml" ContentType="application/vnd.ms-office.chartcolor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9" r:id="rId1"/>
  </p:sldMasterIdLst>
  <p:notesMasterIdLst>
    <p:notesMasterId r:id="rId33"/>
  </p:notesMasterIdLst>
  <p:sldIdLst>
    <p:sldId id="256" r:id="rId2"/>
    <p:sldId id="258" r:id="rId3"/>
    <p:sldId id="259" r:id="rId4"/>
    <p:sldId id="305" r:id="rId5"/>
    <p:sldId id="317" r:id="rId6"/>
    <p:sldId id="314" r:id="rId7"/>
    <p:sldId id="268" r:id="rId8"/>
    <p:sldId id="307" r:id="rId9"/>
    <p:sldId id="299" r:id="rId10"/>
    <p:sldId id="286" r:id="rId11"/>
    <p:sldId id="274" r:id="rId12"/>
    <p:sldId id="288" r:id="rId13"/>
    <p:sldId id="319" r:id="rId14"/>
    <p:sldId id="289" r:id="rId15"/>
    <p:sldId id="301" r:id="rId16"/>
    <p:sldId id="320" r:id="rId17"/>
    <p:sldId id="291" r:id="rId18"/>
    <p:sldId id="302" r:id="rId19"/>
    <p:sldId id="279" r:id="rId20"/>
    <p:sldId id="303" r:id="rId21"/>
    <p:sldId id="308" r:id="rId22"/>
    <p:sldId id="294" r:id="rId23"/>
    <p:sldId id="304" r:id="rId24"/>
    <p:sldId id="321" r:id="rId25"/>
    <p:sldId id="264" r:id="rId26"/>
    <p:sldId id="265" r:id="rId27"/>
    <p:sldId id="270" r:id="rId28"/>
    <p:sldId id="269" r:id="rId29"/>
    <p:sldId id="298" r:id="rId30"/>
    <p:sldId id="322" r:id="rId31"/>
    <p:sldId id="323" r:id="rId32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4660"/>
  </p:normalViewPr>
  <p:slideViewPr>
    <p:cSldViewPr snapToGrid="0">
      <p:cViewPr varScale="1">
        <p:scale>
          <a:sx n="56" d="100"/>
          <a:sy n="56" d="100"/>
        </p:scale>
        <p:origin x="-639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30,5%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9222463995279282E-2"/>
                  <c:y val="-0.12748670466463538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4046022423426585"/>
                  <c:y val="-0.2444778041321538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66,8%</a:t>
                    </a:r>
                    <a:endParaRPr lang="en-US" dirty="0"/>
                  </a:p>
                </c:rich>
              </c:tx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165.4</c:v>
                </c:pt>
                <c:pt idx="1">
                  <c:v>14.4</c:v>
                </c:pt>
                <c:pt idx="2">
                  <c:v>363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53590059055118"/>
          <c:y val="0.93878734382459761"/>
          <c:w val="0.8080319881889767"/>
          <c:h val="4.7150157040467704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5.8515583989501317E-2"/>
          <c:y val="2.7777777777777801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bg1">
                  <a:lumMod val="95000"/>
                  <a:lumOff val="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view3D>
      <c:rotX val="40"/>
      <c:rotY val="183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Исполнение расходной части бюджета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spPr>
              <a:solidFill>
                <a:schemeClr val="accent5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spPr>
              <a:solidFill>
                <a:schemeClr val="accent1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spPr>
              <a:solidFill>
                <a:schemeClr val="accent3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spPr>
              <a:solidFill>
                <a:schemeClr val="accent5">
                  <a:lumMod val="80000"/>
                  <a:lumOff val="2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spPr>
              <a:solidFill>
                <a:schemeClr val="accent1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0"/>
            <c:spPr>
              <a:solidFill>
                <a:schemeClr val="accent3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1"/>
            <c:spPr>
              <a:solidFill>
                <a:schemeClr val="accent5">
                  <a:lumMod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5.2877296587926524E-2"/>
                  <c:y val="-0.15980883639545068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1145382217847775E-2"/>
                  <c:y val="3.735578885972588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064058398950176E-2"/>
                  <c:y val="0.1176655001458151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3850967847769098E-2"/>
                  <c:y val="6.3944298629336664E-3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7.5613681102362246E-2"/>
                  <c:y val="-4.14685039370079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6.2379183070866144E-2"/>
                  <c:y val="0.1244829396325459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6.3882956036745431E-2"/>
                  <c:y val="8.025459317585309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11559637467191607"/>
                  <c:y val="6.213837853601621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2.2786827427821552E-2"/>
                  <c:y val="9.483245844269470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общегосударственные вопросы -10,7 %</c:v>
                </c:pt>
                <c:pt idx="1">
                  <c:v>национальная оборона - 0,2%</c:v>
                </c:pt>
                <c:pt idx="2">
                  <c:v>национальная безопасность - 0,7%</c:v>
                </c:pt>
                <c:pt idx="3">
                  <c:v>национальная экономика - 4,2 %</c:v>
                </c:pt>
                <c:pt idx="4">
                  <c:v>ЖКХ - 6,7%</c:v>
                </c:pt>
                <c:pt idx="5">
                  <c:v>охрана окружающей среды - 0,0 %</c:v>
                </c:pt>
                <c:pt idx="6">
                  <c:v>образование - 60,2%</c:v>
                </c:pt>
                <c:pt idx="7">
                  <c:v>культура - 6,9%</c:v>
                </c:pt>
                <c:pt idx="8">
                  <c:v>социальная политика - 8,7%</c:v>
                </c:pt>
                <c:pt idx="9">
                  <c:v>физкультура - 1,6 %</c:v>
                </c:pt>
                <c:pt idx="10">
                  <c:v>обслуживание долга - 0,0%</c:v>
                </c:pt>
                <c:pt idx="11">
                  <c:v>СМИ - 0,0 %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59136.1</c:v>
                </c:pt>
                <c:pt idx="1">
                  <c:v>738.7</c:v>
                </c:pt>
                <c:pt idx="2">
                  <c:v>3765.6</c:v>
                </c:pt>
                <c:pt idx="3">
                  <c:v>23244.5</c:v>
                </c:pt>
                <c:pt idx="4">
                  <c:v>36787.1</c:v>
                </c:pt>
                <c:pt idx="5">
                  <c:v>536.6</c:v>
                </c:pt>
                <c:pt idx="6">
                  <c:v>332148.90000000002</c:v>
                </c:pt>
                <c:pt idx="7">
                  <c:v>37801.199999999997</c:v>
                </c:pt>
                <c:pt idx="8">
                  <c:v>48214.6</c:v>
                </c:pt>
                <c:pt idx="9">
                  <c:v>8859.1</c:v>
                </c:pt>
                <c:pt idx="10">
                  <c:v>100.5</c:v>
                </c:pt>
                <c:pt idx="11">
                  <c:v>175</c:v>
                </c:pt>
              </c:numCache>
            </c:numRef>
          </c:val>
        </c:ser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079560367454078E-2"/>
          <c:y val="0.83811705740172304"/>
          <c:w val="0.9844241305774275"/>
          <c:h val="0.15058350757002839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explosion val="1"/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ОМС  - </a:t>
                    </a:r>
                    <a:r>
                      <a:rPr lang="ru-RU" baseline="0" dirty="0" smtClean="0"/>
                      <a:t> 56,4%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2.6620370370370419E-2"/>
                  <c:y val="-4.166666666666666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ЦБ ОМС</a:t>
                    </a:r>
                    <a:r>
                      <a:rPr lang="ru-RU" baseline="0" dirty="0" smtClean="0"/>
                      <a:t> -  10,6% 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2615740740740741"/>
                      <c:h val="9.6177165354330713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458333333333333"/>
                  <c:y val="-0.17721998031496075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Проведение мероприятий</a:t>
                    </a:r>
                    <a:r>
                      <a:rPr lang="ru-RU" baseline="0" dirty="0" smtClean="0"/>
                      <a:t> ГО- 0,5%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4.0509259259259266E-3"/>
                  <c:y val="-6.562500000000000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dirty="0" smtClean="0"/>
                      <a:t>Исполнительные листы</a:t>
                    </a:r>
                    <a:r>
                      <a:rPr lang="ru-RU" baseline="0" dirty="0" smtClean="0"/>
                      <a:t> -  27,1 %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627662037037037"/>
                      <c:h val="0.1465208333333333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18518518518518517"/>
                  <c:y val="-3.958333333333333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Проведение выборов - </a:t>
                    </a:r>
                    <a:r>
                      <a:rPr lang="ru-RU" baseline="0" dirty="0" smtClean="0"/>
                      <a:t> 3,6%</a:t>
                    </a:r>
                  </a:p>
                </c:rich>
              </c:tx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CatName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Лист1!$A$2:$A$7</c:f>
              <c:strCache>
                <c:ptCount val="5"/>
                <c:pt idx="0">
                  <c:v>ОМС</c:v>
                </c:pt>
                <c:pt idx="1">
                  <c:v>ЦБ ОМС</c:v>
                </c:pt>
                <c:pt idx="2">
                  <c:v>Проведение мероприятий ГО</c:v>
                </c:pt>
                <c:pt idx="3">
                  <c:v>исполнительные листы</c:v>
                </c:pt>
                <c:pt idx="4">
                  <c:v>Проведение выборов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33334.400000000001</c:v>
                </c:pt>
                <c:pt idx="1">
                  <c:v>6277.3</c:v>
                </c:pt>
                <c:pt idx="2">
                  <c:v>271.5</c:v>
                </c:pt>
                <c:pt idx="3">
                  <c:v>16022.6</c:v>
                </c:pt>
                <c:pt idx="4">
                  <c:v>2156.6999999999998</c:v>
                </c:pt>
              </c:numCache>
            </c:numRef>
          </c:val>
        </c:ser>
        <c:firstSliceAng val="88"/>
        <c:holeSize val="7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60"/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с/х безнадзорные собаки - 0,7%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155.4</c:v>
                </c:pt>
                <c:pt idx="1">
                  <c:v>155.4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Субсиии транспортникам - 5,8%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1347.1</c:v>
                </c:pt>
                <c:pt idx="1">
                  <c:v>1347.1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Подвоз больных на гемодиализ - 0,4%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83.2</c:v>
                </c:pt>
                <c:pt idx="1">
                  <c:v>83.2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МП "Реализация основных направлений в стротельстве" - 2,6%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614.20000000000005</c:v>
                </c:pt>
                <c:pt idx="1">
                  <c:v>614.20000000000005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МП "Управление мун.собственностью" - 0,7%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173.4</c:v>
                </c:pt>
                <c:pt idx="1">
                  <c:v>173.4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Поддержка предпринимательства - 2,5%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577.29999999999995</c:v>
                </c:pt>
                <c:pt idx="1">
                  <c:v>577.29999999999995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Ремонт и содержание а/дорог - 87,3%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20293.900000000001</c:v>
                </c:pt>
                <c:pt idx="1">
                  <c:v>20293.900000000001</c:v>
                </c:pt>
              </c:numCache>
            </c:numRef>
          </c:val>
        </c:ser>
        <c:axId val="175329664"/>
        <c:axId val="175331200"/>
        <c:axId val="157190336"/>
      </c:area3DChart>
      <c:catAx>
        <c:axId val="175329664"/>
        <c:scaling>
          <c:orientation val="minMax"/>
        </c:scaling>
        <c:axPos val="b"/>
        <c:numFmt formatCode="General" sourceLinked="1"/>
        <c:tickLblPos val="nextTo"/>
        <c:crossAx val="175331200"/>
        <c:crosses val="autoZero"/>
        <c:auto val="1"/>
        <c:lblAlgn val="ctr"/>
        <c:lblOffset val="100"/>
      </c:catAx>
      <c:valAx>
        <c:axId val="17533120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75329664"/>
        <c:crosses val="autoZero"/>
        <c:crossBetween val="midCat"/>
      </c:valAx>
      <c:serAx>
        <c:axId val="157190336"/>
        <c:scaling>
          <c:orientation val="minMax"/>
        </c:scaling>
        <c:delete val="1"/>
        <c:axPos val="b"/>
        <c:tickLblPos val="none"/>
        <c:crossAx val="175331200"/>
        <c:crosses val="autoZero"/>
      </c:serAx>
    </c:plotArea>
    <c:legend>
      <c:legendPos val="r"/>
      <c:layout>
        <c:manualLayout>
          <c:xMode val="edge"/>
          <c:yMode val="edge"/>
          <c:x val="0.66128526189661052"/>
          <c:y val="0"/>
          <c:w val="0.32250008558712784"/>
          <c:h val="1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3074032978722594"/>
          <c:y val="2.3809523809523812E-2"/>
          <c:w val="0.38519340425548176"/>
          <c:h val="0.709244938132733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8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9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5.092946694910689E-2"/>
                  <c:y val="-3.9689627115953256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 smtClean="0"/>
                      <a:t>5,3%</a:t>
                    </a:r>
                    <a:endParaRPr lang="en-US" sz="1600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822511726685208"/>
                  <c:y val="3.37361830485602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2,6% 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14,7%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8037519544475359E-2"/>
                  <c:y val="0.1051775118572760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26,6%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34,9%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4.668534470334796E-2"/>
                  <c:y val="-4.16741084717508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</a:t>
                    </a:r>
                    <a:r>
                      <a:rPr lang="en-US" baseline="0" dirty="0" smtClean="0"/>
                      <a:t> 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Кап.ремонт жил.фонда</c:v>
                </c:pt>
                <c:pt idx="1">
                  <c:v>Взносы РФСКР</c:v>
                </c:pt>
                <c:pt idx="2">
                  <c:v>Снос аварийного жилья</c:v>
                </c:pt>
                <c:pt idx="3">
                  <c:v>Уличное освещение</c:v>
                </c:pt>
                <c:pt idx="4">
                  <c:v>Содержание объектов благоустройства</c:v>
                </c:pt>
                <c:pt idx="5">
                  <c:v>Обследование и оценка ж/ф</c:v>
                </c:pt>
                <c:pt idx="6">
                  <c:v>Бытовые услуги</c:v>
                </c:pt>
                <c:pt idx="7">
                  <c:v>Приобретение жилья</c:v>
                </c:pt>
                <c:pt idx="8">
                  <c:v>Строительство газопровода</c:v>
                </c:pt>
                <c:pt idx="9">
                  <c:v>Содержание мест захоронения</c:v>
                </c:pt>
                <c:pt idx="10">
                  <c:v>Резервный фонд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1933</c:v>
                </c:pt>
                <c:pt idx="1">
                  <c:v>1119</c:v>
                </c:pt>
                <c:pt idx="2">
                  <c:v>186.3</c:v>
                </c:pt>
                <c:pt idx="3">
                  <c:v>5390.4</c:v>
                </c:pt>
                <c:pt idx="4">
                  <c:v>3702.9</c:v>
                </c:pt>
                <c:pt idx="5">
                  <c:v>11</c:v>
                </c:pt>
                <c:pt idx="6">
                  <c:v>164.5</c:v>
                </c:pt>
                <c:pt idx="7">
                  <c:v>9786.7000000000007</c:v>
                </c:pt>
                <c:pt idx="8">
                  <c:v>12838.7</c:v>
                </c:pt>
                <c:pt idx="9">
                  <c:v>161.4</c:v>
                </c:pt>
                <c:pt idx="10">
                  <c:v>1280.5</c:v>
                </c:pt>
              </c:numCache>
            </c:numRef>
          </c:val>
        </c:ser>
        <c:firstSliceAng val="74"/>
        <c:holeSize val="9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433736343930969E-2"/>
          <c:y val="0.83137940048974523"/>
          <c:w val="0.96455965769650298"/>
          <c:h val="0.156713711375469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33,3%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48,4%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1063830714008266"/>
                  <c:y val="-0.1141199226305609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3617024930225005E-2"/>
                  <c:y val="-9.284332688588009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dirty="0" smtClean="0"/>
                      <a:t>4,7%</a:t>
                    </a:r>
                    <a:endParaRPr lang="en-US" sz="140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10,1%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Дошкольное </c:v>
                </c:pt>
                <c:pt idx="1">
                  <c:v>Общее</c:v>
                </c:pt>
                <c:pt idx="2">
                  <c:v>Молодежная политика</c:v>
                </c:pt>
                <c:pt idx="3">
                  <c:v>Содержание УО и ЦБ</c:v>
                </c:pt>
                <c:pt idx="4">
                  <c:v>Доп. Образование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110493.1</c:v>
                </c:pt>
                <c:pt idx="1">
                  <c:v>160893</c:v>
                </c:pt>
                <c:pt idx="2">
                  <c:v>11484.1</c:v>
                </c:pt>
                <c:pt idx="3">
                  <c:v>15749.6</c:v>
                </c:pt>
                <c:pt idx="4">
                  <c:v>33529.1</c:v>
                </c:pt>
              </c:numCache>
            </c:numRef>
          </c:val>
        </c:ser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66,6%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55555603207556E-2"/>
                  <c:y val="4.53648915187377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3,2 %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1394339062523815E-2"/>
                  <c:y val="-7.495069033530579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22,3%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6339870682575162E-2"/>
                  <c:y val="-0.114398422090729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Клубы</c:v>
                </c:pt>
                <c:pt idx="1">
                  <c:v>Музеи</c:v>
                </c:pt>
                <c:pt idx="2">
                  <c:v>Библиотеки</c:v>
                </c:pt>
                <c:pt idx="3">
                  <c:v>ЦБ</c:v>
                </c:pt>
                <c:pt idx="4">
                  <c:v>Ремонт памятников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25166.799999999996</c:v>
                </c:pt>
                <c:pt idx="1">
                  <c:v>1205.4000000000001</c:v>
                </c:pt>
                <c:pt idx="2">
                  <c:v>8435.7000000000007</c:v>
                </c:pt>
                <c:pt idx="3">
                  <c:v>2978.3</c:v>
                </c:pt>
                <c:pt idx="4">
                  <c:v>15</c:v>
                </c:pt>
              </c:numCache>
            </c:numRef>
          </c:val>
        </c:ser>
        <c:firstSliceAng val="0"/>
        <c:holeSize val="7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5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2.1008403361344541E-3"/>
                  <c:y val="-9.814814814814820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11,7%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16,3%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58,5%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Выплаты доп. Пенсий</c:v>
                </c:pt>
                <c:pt idx="1">
                  <c:v>Выплаты почетным гражданам</c:v>
                </c:pt>
                <c:pt idx="2">
                  <c:v>Субсидии на оплату жилья</c:v>
                </c:pt>
                <c:pt idx="3">
                  <c:v>Монетизация РФ</c:v>
                </c:pt>
                <c:pt idx="4">
                  <c:v>Монетизация СО</c:v>
                </c:pt>
                <c:pt idx="5">
                  <c:v>Поддержка граждан</c:v>
                </c:pt>
                <c:pt idx="6">
                  <c:v>Компенсация взноса на кап.ремонт</c:v>
                </c:pt>
                <c:pt idx="7">
                  <c:v>Поддержка общ.организаций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6420.7</c:v>
                </c:pt>
                <c:pt idx="1">
                  <c:v>113</c:v>
                </c:pt>
                <c:pt idx="2">
                  <c:v>5619.4</c:v>
                </c:pt>
                <c:pt idx="3">
                  <c:v>7836.2</c:v>
                </c:pt>
                <c:pt idx="4">
                  <c:v>28193.200000000001</c:v>
                </c:pt>
                <c:pt idx="5">
                  <c:v>6</c:v>
                </c:pt>
                <c:pt idx="6">
                  <c:v>6.1</c:v>
                </c:pt>
                <c:pt idx="7">
                  <c:v>20</c:v>
                </c:pt>
              </c:numCache>
            </c:numRef>
          </c:val>
        </c:ser>
        <c:firstSliceAng val="0"/>
        <c:holeSize val="6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otY val="60"/>
      <c:perspective val="30"/>
    </c:view3D>
    <c:plotArea>
      <c:layout/>
      <c:area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ТИК 0,4%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0.0</c:formatCode>
                <c:ptCount val="2"/>
                <c:pt idx="0">
                  <c:v>2156.6999999999998</c:v>
                </c:pt>
                <c:pt idx="1">
                  <c:v>2185.6999999999998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Дума НГО -0,3%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1726.6</c:v>
                </c:pt>
                <c:pt idx="1">
                  <c:v>1726.6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Контрольный орган - 0,4%</c:v>
                </c:pt>
              </c:strCache>
            </c:strRef>
          </c:tx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2439.5</c:v>
                </c:pt>
                <c:pt idx="1">
                  <c:v>2439.5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Фин.управление - 1,2%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6671.4</c:v>
                </c:pt>
                <c:pt idx="1">
                  <c:v>6671.4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Отдел культуры - 11,2%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Лист1!$F$2:$F$3</c:f>
              <c:numCache>
                <c:formatCode>General</c:formatCode>
                <c:ptCount val="2"/>
                <c:pt idx="0">
                  <c:v>61945.8</c:v>
                </c:pt>
                <c:pt idx="1">
                  <c:v>61945.8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Администрация НГО -28,5%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Лист1!$G$2:$G$3</c:f>
              <c:numCache>
                <c:formatCode>General</c:formatCode>
                <c:ptCount val="2"/>
                <c:pt idx="0">
                  <c:v>156937.1</c:v>
                </c:pt>
                <c:pt idx="1">
                  <c:v>156937.1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Управление образованием - 58,0%</c:v>
                </c:pt>
              </c:strCache>
            </c:strRef>
          </c:tx>
          <c:spPr>
            <a:ln w="25400">
              <a:noFill/>
            </a:ln>
          </c:spPr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Лист1!$H$2:$H$3</c:f>
              <c:numCache>
                <c:formatCode>General</c:formatCode>
                <c:ptCount val="2"/>
                <c:pt idx="0">
                  <c:v>319630.8</c:v>
                </c:pt>
                <c:pt idx="1">
                  <c:v>319630.8</c:v>
                </c:pt>
              </c:numCache>
            </c:numRef>
          </c:val>
        </c:ser>
        <c:axId val="177089920"/>
        <c:axId val="177099904"/>
        <c:axId val="177068672"/>
      </c:area3DChart>
      <c:catAx>
        <c:axId val="177089920"/>
        <c:scaling>
          <c:orientation val="minMax"/>
        </c:scaling>
        <c:axPos val="b"/>
        <c:numFmt formatCode="General" sourceLinked="1"/>
        <c:tickLblPos val="nextTo"/>
        <c:crossAx val="177099904"/>
        <c:crosses val="autoZero"/>
        <c:auto val="1"/>
        <c:lblAlgn val="ctr"/>
        <c:lblOffset val="100"/>
      </c:catAx>
      <c:valAx>
        <c:axId val="177099904"/>
        <c:scaling>
          <c:orientation val="minMax"/>
        </c:scaling>
        <c:delete val="1"/>
        <c:axPos val="l"/>
        <c:majorGridlines/>
        <c:numFmt formatCode="0.0" sourceLinked="1"/>
        <c:tickLblPos val="none"/>
        <c:crossAx val="177089920"/>
        <c:crosses val="autoZero"/>
        <c:crossBetween val="midCat"/>
      </c:valAx>
      <c:serAx>
        <c:axId val="177068672"/>
        <c:scaling>
          <c:orientation val="minMax"/>
        </c:scaling>
        <c:delete val="1"/>
        <c:axPos val="b"/>
        <c:tickLblPos val="none"/>
        <c:crossAx val="177099904"/>
        <c:crosses val="autoZero"/>
      </c:serAx>
    </c:plotArea>
    <c:legend>
      <c:legendPos val="r"/>
      <c:layout>
        <c:manualLayout>
          <c:xMode val="edge"/>
          <c:yMode val="edge"/>
          <c:x val="0.66237221841835014"/>
          <c:y val="5.6441468832907508E-2"/>
          <c:w val="0.33560878123930193"/>
          <c:h val="0.73588917304589652"/>
        </c:manualLayout>
      </c:layout>
      <c:txPr>
        <a:bodyPr/>
        <a:lstStyle/>
        <a:p>
          <a:pPr>
            <a:defRPr sz="2000" b="1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9 месяцев</a:t>
          </a:r>
          <a:br>
            <a:rPr lang="ru-RU" sz="2800" b="1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528 026,9</a:t>
          </a:r>
          <a:endParaRPr lang="ru-RU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579 604,6</a:t>
          </a:r>
          <a:endParaRPr lang="ru-RU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C6A8586D-56F9-4AF1-8826-0E7A0FE7060E}">
      <dgm:prSet phldrT="[Текст]" custT="1"/>
      <dgm:spPr/>
      <dgm:t>
        <a:bodyPr/>
        <a:lstStyle/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9 месяцев </a:t>
          </a:r>
        </a:p>
        <a:p>
          <a:r>
            <a:rPr lang="ru-RU" sz="2800" b="1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0D33197-014E-4313-AEA4-10874300C19E}" type="parTrans" cxnId="{F6F1694E-4488-47AA-A0AD-012DFF4F0D5F}">
      <dgm:prSet/>
      <dgm:spPr/>
      <dgm:t>
        <a:bodyPr/>
        <a:lstStyle/>
        <a:p>
          <a:endParaRPr lang="ru-RU"/>
        </a:p>
      </dgm:t>
    </dgm:pt>
    <dgm:pt modelId="{DCCE6611-8021-4605-8A13-32488C646D25}" type="sibTrans" cxnId="{F6F1694E-4488-47AA-A0AD-012DFF4F0D5F}">
      <dgm:prSet/>
      <dgm:spPr/>
      <dgm:t>
        <a:bodyPr/>
        <a:lstStyle/>
        <a:p>
          <a:endParaRPr lang="ru-RU"/>
        </a:p>
      </dgm:t>
    </dgm:pt>
    <dgm:pt modelId="{E5F78A2E-F7DE-427F-AD2D-C15B906DB2EC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542 748,6</a:t>
          </a:r>
          <a:endParaRPr lang="ru-RU" dirty="0">
            <a:solidFill>
              <a:schemeClr val="tx1"/>
            </a:solidFill>
          </a:endParaRPr>
        </a:p>
      </dgm:t>
    </dgm:pt>
    <dgm:pt modelId="{F67522BB-1D44-400F-80F3-37E814F161CE}" type="parTrans" cxnId="{5AB64E89-749E-4CE9-9DEB-AD0EEAF6C1DF}">
      <dgm:prSet/>
      <dgm:spPr/>
      <dgm:t>
        <a:bodyPr/>
        <a:lstStyle/>
        <a:p>
          <a:endParaRPr lang="ru-RU"/>
        </a:p>
      </dgm:t>
    </dgm:pt>
    <dgm:pt modelId="{3F0160A9-4730-4CCF-BE97-8878E18AE36E}" type="sibTrans" cxnId="{5AB64E89-749E-4CE9-9DEB-AD0EEAF6C1DF}">
      <dgm:prSet/>
      <dgm:spPr/>
      <dgm:t>
        <a:bodyPr/>
        <a:lstStyle/>
        <a:p>
          <a:endParaRPr lang="ru-RU"/>
        </a:p>
      </dgm:t>
    </dgm:pt>
    <dgm:pt modelId="{97735992-B844-4901-B1B9-9733015D4D89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551 507,9</a:t>
          </a:r>
          <a:endParaRPr lang="ru-RU" dirty="0">
            <a:solidFill>
              <a:schemeClr val="tx1"/>
            </a:solidFill>
          </a:endParaRPr>
        </a:p>
      </dgm:t>
    </dgm:pt>
    <dgm:pt modelId="{9D8BB379-00E3-4B0E-91D8-9F085ED3A15F}" type="parTrans" cxnId="{9961961D-FCF1-477C-AE25-DB242C32A122}">
      <dgm:prSet/>
      <dgm:spPr/>
      <dgm:t>
        <a:bodyPr/>
        <a:lstStyle/>
        <a:p>
          <a:endParaRPr lang="ru-RU"/>
        </a:p>
      </dgm:t>
    </dgm:pt>
    <dgm:pt modelId="{6130B0CF-DEF4-4883-8978-EBD2A7637BE7}" type="sibTrans" cxnId="{9961961D-FCF1-477C-AE25-DB242C32A122}">
      <dgm:prSet/>
      <dgm:spPr/>
      <dgm:t>
        <a:bodyPr/>
        <a:lstStyle/>
        <a:p>
          <a:endParaRPr lang="ru-RU"/>
        </a:p>
      </dgm:t>
    </dgm:pt>
    <dgm:pt modelId="{CFC9113F-5ED5-46B5-BC37-47B46D8BEAA3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-8 759,3</a:t>
          </a:r>
          <a:endParaRPr lang="ru-RU" sz="3200" dirty="0">
            <a:solidFill>
              <a:schemeClr val="tx1"/>
            </a:solidFill>
          </a:endParaRPr>
        </a:p>
      </dgm:t>
    </dgm:pt>
    <dgm:pt modelId="{0BC63967-6E0C-463B-B33D-A7708E34E01B}" type="parTrans" cxnId="{CBD7ABE7-CCD3-4401-BE45-1D62D672D405}">
      <dgm:prSet/>
      <dgm:spPr/>
      <dgm:t>
        <a:bodyPr/>
        <a:lstStyle/>
        <a:p>
          <a:endParaRPr lang="ru-RU"/>
        </a:p>
      </dgm:t>
    </dgm:pt>
    <dgm:pt modelId="{E17F15DE-DA66-4789-9F1F-1B4066C0697D}" type="sibTrans" cxnId="{CBD7ABE7-CCD3-4401-BE45-1D62D672D405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 custT="1"/>
      <dgm:spPr/>
      <dgm:t>
        <a:bodyPr/>
        <a:lstStyle/>
        <a:p>
          <a:r>
            <a:rPr lang="ru-RU" sz="3200" dirty="0" smtClean="0">
              <a:solidFill>
                <a:schemeClr val="tx1"/>
              </a:solidFill>
            </a:rPr>
            <a:t>-51 577,7</a:t>
          </a:r>
          <a:endParaRPr lang="ru-RU" sz="3200" dirty="0">
            <a:solidFill>
              <a:schemeClr val="tx1"/>
            </a:solidFill>
          </a:endParaRPr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2" custLinFactNeighborX="2799" custLinFactNeighborY="-962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2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6" custLinFactNeighborX="2825" custLinFactNeighborY="-450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6" custLinFactNeighborX="-266" custLinFactNeighborY="-114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5702B5-A647-4DD8-8D1E-E2C4799EF922}" type="pres">
      <dgm:prSet presAssocID="{10D0B457-D32F-40C6-BF39-5AD972F61EB9}" presName="aSpace" presStyleCnt="0"/>
      <dgm:spPr/>
    </dgm:pt>
    <dgm:pt modelId="{8FB0B4EA-86B3-448D-80A9-CBD9B0271407}" type="pres">
      <dgm:prSet presAssocID="{C6A8586D-56F9-4AF1-8826-0E7A0FE7060E}" presName="compNode" presStyleCnt="0"/>
      <dgm:spPr/>
    </dgm:pt>
    <dgm:pt modelId="{76F112AC-163B-45A5-821F-4CA16E1844A6}" type="pres">
      <dgm:prSet presAssocID="{C6A8586D-56F9-4AF1-8826-0E7A0FE7060E}" presName="aNode" presStyleLbl="bgShp" presStyleIdx="1" presStyleCnt="2"/>
      <dgm:spPr/>
      <dgm:t>
        <a:bodyPr/>
        <a:lstStyle/>
        <a:p>
          <a:endParaRPr lang="ru-RU"/>
        </a:p>
      </dgm:t>
    </dgm:pt>
    <dgm:pt modelId="{42632211-84D7-4D1B-94DC-E7A30AC7F6B4}" type="pres">
      <dgm:prSet presAssocID="{C6A8586D-56F9-4AF1-8826-0E7A0FE7060E}" presName="textNode" presStyleLbl="bgShp" presStyleIdx="1" presStyleCnt="2"/>
      <dgm:spPr/>
      <dgm:t>
        <a:bodyPr/>
        <a:lstStyle/>
        <a:p>
          <a:endParaRPr lang="ru-RU"/>
        </a:p>
      </dgm:t>
    </dgm:pt>
    <dgm:pt modelId="{F54FA2E6-9265-48A7-A9EE-465863E09908}" type="pres">
      <dgm:prSet presAssocID="{C6A8586D-56F9-4AF1-8826-0E7A0FE7060E}" presName="compChildNode" presStyleCnt="0"/>
      <dgm:spPr/>
    </dgm:pt>
    <dgm:pt modelId="{B602637F-3D13-4CEF-93A0-B7B5928B9F18}" type="pres">
      <dgm:prSet presAssocID="{C6A8586D-56F9-4AF1-8826-0E7A0FE7060E}" presName="theInnerList" presStyleCnt="0"/>
      <dgm:spPr/>
    </dgm:pt>
    <dgm:pt modelId="{2F9D9632-25B3-490E-B9CC-DF379A24FB61}" type="pres">
      <dgm:prSet presAssocID="{E5F78A2E-F7DE-427F-AD2D-C15B906DB2EC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81838-1050-4656-BDB9-09DEA6B9BAE2}" type="pres">
      <dgm:prSet presAssocID="{E5F78A2E-F7DE-427F-AD2D-C15B906DB2EC}" presName="aSpace2" presStyleCnt="0"/>
      <dgm:spPr/>
    </dgm:pt>
    <dgm:pt modelId="{8463BF43-BF90-4F00-A6B9-9281AEBFD34E}" type="pres">
      <dgm:prSet presAssocID="{97735992-B844-4901-B1B9-9733015D4D89}" presName="childNode" presStyleLbl="node1" presStyleIdx="4" presStyleCnt="6" custLinFactNeighborX="1635" custLinFactNeighborY="1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9BDB64-4002-4A11-A719-B5C89801DF01}" type="pres">
      <dgm:prSet presAssocID="{97735992-B844-4901-B1B9-9733015D4D89}" presName="aSpace2" presStyleCnt="0"/>
      <dgm:spPr/>
    </dgm:pt>
    <dgm:pt modelId="{E263EBC2-3D86-4D8D-A5E0-F8E9A10C4806}" type="pres">
      <dgm:prSet presAssocID="{CFC9113F-5ED5-46B5-BC37-47B46D8BEAA3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57EE8B-714F-4B95-B265-9C5B6044B8B8}" type="presOf" srcId="{37A5DC6B-5B5B-4E6F-B891-F3F9D4906EA4}" destId="{6169A735-C8B8-4ADE-B9F7-55089ABF3E68}" srcOrd="0" destOrd="0" presId="urn:microsoft.com/office/officeart/2005/8/layout/lProcess2"/>
    <dgm:cxn modelId="{E35143BC-68FD-4C8F-8980-D3D0D6A7CF1E}" type="presOf" srcId="{7CA2D4B2-CC18-4189-B187-29147629C6E1}" destId="{E21D6728-144B-4DEA-8789-009EF5806EFE}" srcOrd="0" destOrd="0" presId="urn:microsoft.com/office/officeart/2005/8/layout/lProcess2"/>
    <dgm:cxn modelId="{B30F57E1-1F58-4B48-9361-A7C02E44B4B7}" type="presOf" srcId="{97735992-B844-4901-B1B9-9733015D4D89}" destId="{8463BF43-BF90-4F00-A6B9-9281AEBFD34E}" srcOrd="0" destOrd="0" presId="urn:microsoft.com/office/officeart/2005/8/layout/lProcess2"/>
    <dgm:cxn modelId="{666CD4AD-987D-4422-A7DE-3AA5E8CDBAA4}" type="presOf" srcId="{10D0B457-D32F-40C6-BF39-5AD972F61EB9}" destId="{2BE4975E-3555-4857-8419-7B4902C9F6ED}" srcOrd="1" destOrd="0" presId="urn:microsoft.com/office/officeart/2005/8/layout/lProcess2"/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6F1694E-4488-47AA-A0AD-012DFF4F0D5F}" srcId="{C33AB0F6-80A1-47B2-8978-682A28BB30A4}" destId="{C6A8586D-56F9-4AF1-8826-0E7A0FE7060E}" srcOrd="1" destOrd="0" parTransId="{F0D33197-014E-4313-AEA4-10874300C19E}" sibTransId="{DCCE6611-8021-4605-8A13-32488C646D25}"/>
    <dgm:cxn modelId="{5AB64E89-749E-4CE9-9DEB-AD0EEAF6C1DF}" srcId="{C6A8586D-56F9-4AF1-8826-0E7A0FE7060E}" destId="{E5F78A2E-F7DE-427F-AD2D-C15B906DB2EC}" srcOrd="0" destOrd="0" parTransId="{F67522BB-1D44-400F-80F3-37E814F161CE}" sibTransId="{3F0160A9-4730-4CCF-BE97-8878E18AE36E}"/>
    <dgm:cxn modelId="{6E0761C2-34B6-4D39-ACF5-AC0129D840D2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0CEA3DD6-02E4-4F26-9CB9-EAFCAEAE12B8}" type="presOf" srcId="{CFC9113F-5ED5-46B5-BC37-47B46D8BEAA3}" destId="{E263EBC2-3D86-4D8D-A5E0-F8E9A10C4806}" srcOrd="0" destOrd="0" presId="urn:microsoft.com/office/officeart/2005/8/layout/lProcess2"/>
    <dgm:cxn modelId="{F8D6C6BA-6C5B-4FE2-B977-33FB7FF6117D}" type="presOf" srcId="{DECA5392-7C30-4C80-B645-ECFF51ECC210}" destId="{F7E1681C-0E2C-4795-B598-BC52A18CEA41}" srcOrd="0" destOrd="0" presId="urn:microsoft.com/office/officeart/2005/8/layout/lProcess2"/>
    <dgm:cxn modelId="{9961961D-FCF1-477C-AE25-DB242C32A122}" srcId="{C6A8586D-56F9-4AF1-8826-0E7A0FE7060E}" destId="{97735992-B844-4901-B1B9-9733015D4D89}" srcOrd="1" destOrd="0" parTransId="{9D8BB379-00E3-4B0E-91D8-9F085ED3A15F}" sibTransId="{6130B0CF-DEF4-4883-8978-EBD2A7637BE7}"/>
    <dgm:cxn modelId="{D1B91DC3-4C34-4D42-B10D-08F5C62DB957}" type="presOf" srcId="{C6A8586D-56F9-4AF1-8826-0E7A0FE7060E}" destId="{42632211-84D7-4D1B-94DC-E7A30AC7F6B4}" srcOrd="1" destOrd="0" presId="urn:microsoft.com/office/officeart/2005/8/layout/lProcess2"/>
    <dgm:cxn modelId="{15231E4B-5F36-45E2-8D55-71F4D580860D}" type="presOf" srcId="{10D0B457-D32F-40C6-BF39-5AD972F61EB9}" destId="{54659A6C-1334-49F4-AC94-CA74A61BD9DC}" srcOrd="0" destOrd="0" presId="urn:microsoft.com/office/officeart/2005/8/layout/lProcess2"/>
    <dgm:cxn modelId="{B13E4A67-44DD-4820-A82F-872DAC3C9F7C}" type="presOf" srcId="{E5F78A2E-F7DE-427F-AD2D-C15B906DB2EC}" destId="{2F9D9632-25B3-490E-B9CC-DF379A24FB61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CBD7ABE7-CCD3-4401-BE45-1D62D672D405}" srcId="{C6A8586D-56F9-4AF1-8826-0E7A0FE7060E}" destId="{CFC9113F-5ED5-46B5-BC37-47B46D8BEAA3}" srcOrd="2" destOrd="0" parTransId="{0BC63967-6E0C-463B-B33D-A7708E34E01B}" sibTransId="{E17F15DE-DA66-4789-9F1F-1B4066C0697D}"/>
    <dgm:cxn modelId="{EE8F9E71-D182-48BE-B201-AA64DAAC9742}" type="presOf" srcId="{C6A8586D-56F9-4AF1-8826-0E7A0FE7060E}" destId="{76F112AC-163B-45A5-821F-4CA16E1844A6}" srcOrd="0" destOrd="0" presId="urn:microsoft.com/office/officeart/2005/8/layout/lProcess2"/>
    <dgm:cxn modelId="{887936FB-01B0-4F6C-AF91-80436854824B}" type="presParOf" srcId="{99F1B89C-C1B0-4569-B7F4-B7A31649F615}" destId="{4DBEFF1B-A808-4020-BE63-43F2899B9A5F}" srcOrd="0" destOrd="0" presId="urn:microsoft.com/office/officeart/2005/8/layout/lProcess2"/>
    <dgm:cxn modelId="{9067B978-7770-4E52-ADD0-43D4486DEFB0}" type="presParOf" srcId="{4DBEFF1B-A808-4020-BE63-43F2899B9A5F}" destId="{54659A6C-1334-49F4-AC94-CA74A61BD9DC}" srcOrd="0" destOrd="0" presId="urn:microsoft.com/office/officeart/2005/8/layout/lProcess2"/>
    <dgm:cxn modelId="{587D6AF8-E7BC-422D-8B5D-BFF7F4524A16}" type="presParOf" srcId="{4DBEFF1B-A808-4020-BE63-43F2899B9A5F}" destId="{2BE4975E-3555-4857-8419-7B4902C9F6ED}" srcOrd="1" destOrd="0" presId="urn:microsoft.com/office/officeart/2005/8/layout/lProcess2"/>
    <dgm:cxn modelId="{0C484B73-E145-462C-8D83-3B29481242D4}" type="presParOf" srcId="{4DBEFF1B-A808-4020-BE63-43F2899B9A5F}" destId="{406A25BC-51B5-47A5-BD4E-9D2619FF6649}" srcOrd="2" destOrd="0" presId="urn:microsoft.com/office/officeart/2005/8/layout/lProcess2"/>
    <dgm:cxn modelId="{88C128A1-51AC-4ECA-B9F3-FA75F0D19842}" type="presParOf" srcId="{406A25BC-51B5-47A5-BD4E-9D2619FF6649}" destId="{5D00AA46-77B5-48E5-A910-64B3C44F46CC}" srcOrd="0" destOrd="0" presId="urn:microsoft.com/office/officeart/2005/8/layout/lProcess2"/>
    <dgm:cxn modelId="{A9E47D5C-383F-48EB-AAA2-27067D76AF37}" type="presParOf" srcId="{5D00AA46-77B5-48E5-A910-64B3C44F46CC}" destId="{E21D6728-144B-4DEA-8789-009EF5806EFE}" srcOrd="0" destOrd="0" presId="urn:microsoft.com/office/officeart/2005/8/layout/lProcess2"/>
    <dgm:cxn modelId="{D0DEF718-73D7-47C1-B7BE-EE9EAFC279B1}" type="presParOf" srcId="{5D00AA46-77B5-48E5-A910-64B3C44F46CC}" destId="{6D048830-B8AC-4152-85A6-16D32320469A}" srcOrd="1" destOrd="0" presId="urn:microsoft.com/office/officeart/2005/8/layout/lProcess2"/>
    <dgm:cxn modelId="{96146BD7-00C5-45CD-9671-073694891D2E}" type="presParOf" srcId="{5D00AA46-77B5-48E5-A910-64B3C44F46CC}" destId="{6169A735-C8B8-4ADE-B9F7-55089ABF3E68}" srcOrd="2" destOrd="0" presId="urn:microsoft.com/office/officeart/2005/8/layout/lProcess2"/>
    <dgm:cxn modelId="{7686ABED-AB94-4253-9342-18F1A4A1E655}" type="presParOf" srcId="{5D00AA46-77B5-48E5-A910-64B3C44F46CC}" destId="{164DDCB9-B21C-4D65-806C-99BC2E8920D4}" srcOrd="3" destOrd="0" presId="urn:microsoft.com/office/officeart/2005/8/layout/lProcess2"/>
    <dgm:cxn modelId="{51AA9C55-61B5-4FCE-AD8C-ABA38289B73F}" type="presParOf" srcId="{5D00AA46-77B5-48E5-A910-64B3C44F46CC}" destId="{F7E1681C-0E2C-4795-B598-BC52A18CEA41}" srcOrd="4" destOrd="0" presId="urn:microsoft.com/office/officeart/2005/8/layout/lProcess2"/>
    <dgm:cxn modelId="{3DBBE388-9CFE-49E4-BF4E-252411813EA8}" type="presParOf" srcId="{99F1B89C-C1B0-4569-B7F4-B7A31649F615}" destId="{265702B5-A647-4DD8-8D1E-E2C4799EF922}" srcOrd="1" destOrd="0" presId="urn:microsoft.com/office/officeart/2005/8/layout/lProcess2"/>
    <dgm:cxn modelId="{C79C8FCD-7243-485A-AD00-32C403010185}" type="presParOf" srcId="{99F1B89C-C1B0-4569-B7F4-B7A31649F615}" destId="{8FB0B4EA-86B3-448D-80A9-CBD9B0271407}" srcOrd="2" destOrd="0" presId="urn:microsoft.com/office/officeart/2005/8/layout/lProcess2"/>
    <dgm:cxn modelId="{542071D2-64BA-477C-BA93-21C40941EE5A}" type="presParOf" srcId="{8FB0B4EA-86B3-448D-80A9-CBD9B0271407}" destId="{76F112AC-163B-45A5-821F-4CA16E1844A6}" srcOrd="0" destOrd="0" presId="urn:microsoft.com/office/officeart/2005/8/layout/lProcess2"/>
    <dgm:cxn modelId="{1AEFA182-11B1-4E3F-A982-DBEC67D79522}" type="presParOf" srcId="{8FB0B4EA-86B3-448D-80A9-CBD9B0271407}" destId="{42632211-84D7-4D1B-94DC-E7A30AC7F6B4}" srcOrd="1" destOrd="0" presId="urn:microsoft.com/office/officeart/2005/8/layout/lProcess2"/>
    <dgm:cxn modelId="{ED963A2C-52DC-4BC7-89C7-CB216D68F3DA}" type="presParOf" srcId="{8FB0B4EA-86B3-448D-80A9-CBD9B0271407}" destId="{F54FA2E6-9265-48A7-A9EE-465863E09908}" srcOrd="2" destOrd="0" presId="urn:microsoft.com/office/officeart/2005/8/layout/lProcess2"/>
    <dgm:cxn modelId="{AADC761B-DF44-49CB-BC3F-66C6481378CE}" type="presParOf" srcId="{F54FA2E6-9265-48A7-A9EE-465863E09908}" destId="{B602637F-3D13-4CEF-93A0-B7B5928B9F18}" srcOrd="0" destOrd="0" presId="urn:microsoft.com/office/officeart/2005/8/layout/lProcess2"/>
    <dgm:cxn modelId="{A6E16F10-364A-4E5B-8308-1C6183624091}" type="presParOf" srcId="{B602637F-3D13-4CEF-93A0-B7B5928B9F18}" destId="{2F9D9632-25B3-490E-B9CC-DF379A24FB61}" srcOrd="0" destOrd="0" presId="urn:microsoft.com/office/officeart/2005/8/layout/lProcess2"/>
    <dgm:cxn modelId="{239BAC51-6E7D-40EF-8B3C-60AF746D3DF0}" type="presParOf" srcId="{B602637F-3D13-4CEF-93A0-B7B5928B9F18}" destId="{80781838-1050-4656-BDB9-09DEA6B9BAE2}" srcOrd="1" destOrd="0" presId="urn:microsoft.com/office/officeart/2005/8/layout/lProcess2"/>
    <dgm:cxn modelId="{D5E0FDDD-ACD1-4621-A405-A3632148068A}" type="presParOf" srcId="{B602637F-3D13-4CEF-93A0-B7B5928B9F18}" destId="{8463BF43-BF90-4F00-A6B9-9281AEBFD34E}" srcOrd="2" destOrd="0" presId="urn:microsoft.com/office/officeart/2005/8/layout/lProcess2"/>
    <dgm:cxn modelId="{CB7C59CD-E559-48F6-B8DC-77C029535156}" type="presParOf" srcId="{B602637F-3D13-4CEF-93A0-B7B5928B9F18}" destId="{4B9BDB64-4002-4A11-A719-B5C89801DF01}" srcOrd="3" destOrd="0" presId="urn:microsoft.com/office/officeart/2005/8/layout/lProcess2"/>
    <dgm:cxn modelId="{B45498EA-F599-4378-B301-308E2C3CAF5F}" type="presParOf" srcId="{B602637F-3D13-4CEF-93A0-B7B5928B9F18}" destId="{E263EBC2-3D86-4D8D-A5E0-F8E9A10C4806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3AB0F6-80A1-47B2-8978-682A28BB30A4}" type="doc">
      <dgm:prSet loTypeId="urn:microsoft.com/office/officeart/2005/8/layout/lProcess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10D0B457-D32F-40C6-BF39-5AD972F61EB9}">
      <dgm:prSet phldrT="[Текст]"/>
      <dgm:spPr/>
      <dgm:t>
        <a:bodyPr/>
        <a:lstStyle/>
        <a:p>
          <a:endParaRPr lang="ru-RU" dirty="0"/>
        </a:p>
      </dgm:t>
    </dgm:pt>
    <dgm:pt modelId="{3B3253AC-997A-4BBC-90CA-2D2922037500}" type="parTrans" cxnId="{B974F8F2-D6C1-45BD-84F9-034688E83AD8}">
      <dgm:prSet/>
      <dgm:spPr/>
      <dgm:t>
        <a:bodyPr/>
        <a:lstStyle/>
        <a:p>
          <a:endParaRPr lang="ru-RU"/>
        </a:p>
      </dgm:t>
    </dgm:pt>
    <dgm:pt modelId="{8B93C5DD-A770-4D6A-90F6-5AB5372A0F74}" type="sibTrans" cxnId="{B974F8F2-D6C1-45BD-84F9-034688E83AD8}">
      <dgm:prSet/>
      <dgm:spPr/>
      <dgm:t>
        <a:bodyPr/>
        <a:lstStyle/>
        <a:p>
          <a:endParaRPr lang="ru-RU"/>
        </a:p>
      </dgm:t>
    </dgm:pt>
    <dgm:pt modelId="{7CA2D4B2-CC18-4189-B187-29147629C6E1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Доходы</a:t>
          </a:r>
          <a:endParaRPr lang="ru-RU" b="1" dirty="0">
            <a:solidFill>
              <a:schemeClr val="tx1"/>
            </a:solidFill>
          </a:endParaRPr>
        </a:p>
      </dgm:t>
    </dgm:pt>
    <dgm:pt modelId="{46AA424D-9552-46EC-8A32-2E0181E77545}" type="parTrans" cxnId="{6A8CBEA7-C735-40A2-8E84-65A5185530B6}">
      <dgm:prSet/>
      <dgm:spPr/>
      <dgm:t>
        <a:bodyPr/>
        <a:lstStyle/>
        <a:p>
          <a:endParaRPr lang="ru-RU"/>
        </a:p>
      </dgm:t>
    </dgm:pt>
    <dgm:pt modelId="{C62825BF-1D6E-4F35-91B5-EAF51BF4B66A}" type="sibTrans" cxnId="{6A8CBEA7-C735-40A2-8E84-65A5185530B6}">
      <dgm:prSet/>
      <dgm:spPr/>
      <dgm:t>
        <a:bodyPr/>
        <a:lstStyle/>
        <a:p>
          <a:endParaRPr lang="ru-RU"/>
        </a:p>
      </dgm:t>
    </dgm:pt>
    <dgm:pt modelId="{37A5DC6B-5B5B-4E6F-B891-F3F9D4906EA4}">
      <dgm:prSet phldrT="[Текст]"/>
      <dgm:spPr/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Расходы</a:t>
          </a:r>
          <a:endParaRPr lang="ru-RU" b="1" dirty="0">
            <a:solidFill>
              <a:schemeClr val="tx1"/>
            </a:solidFill>
          </a:endParaRPr>
        </a:p>
      </dgm:t>
    </dgm:pt>
    <dgm:pt modelId="{B6E09ED5-4CD0-4ACA-9572-9DE69D457316}" type="parTrans" cxnId="{87942FD3-F957-43DF-B6F0-BC0EFC038A34}">
      <dgm:prSet/>
      <dgm:spPr/>
      <dgm:t>
        <a:bodyPr/>
        <a:lstStyle/>
        <a:p>
          <a:endParaRPr lang="ru-RU"/>
        </a:p>
      </dgm:t>
    </dgm:pt>
    <dgm:pt modelId="{4144AB28-BB3E-40D8-ACA3-9A9EB77408C4}" type="sibTrans" cxnId="{87942FD3-F957-43DF-B6F0-BC0EFC038A34}">
      <dgm:prSet/>
      <dgm:spPr/>
      <dgm:t>
        <a:bodyPr/>
        <a:lstStyle/>
        <a:p>
          <a:endParaRPr lang="ru-RU"/>
        </a:p>
      </dgm:t>
    </dgm:pt>
    <dgm:pt modelId="{DECA5392-7C30-4C80-B645-ECFF51ECC210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Дефицит (-),</a:t>
          </a:r>
          <a:br>
            <a:rPr lang="ru-RU" dirty="0" smtClean="0">
              <a:solidFill>
                <a:schemeClr val="tx1"/>
              </a:solidFill>
            </a:rPr>
          </a:br>
          <a:r>
            <a:rPr lang="ru-RU" dirty="0" smtClean="0">
              <a:solidFill>
                <a:schemeClr val="tx1"/>
              </a:solidFill>
            </a:rPr>
            <a:t>Профицит (+)</a:t>
          </a:r>
          <a:endParaRPr lang="ru-RU" dirty="0">
            <a:solidFill>
              <a:schemeClr val="tx1"/>
            </a:solidFill>
          </a:endParaRPr>
        </a:p>
      </dgm:t>
    </dgm:pt>
    <dgm:pt modelId="{EB30D49E-F977-4A3C-ACD7-92CE8908F3CE}" type="sibTrans" cxnId="{844DA589-29F8-496D-B5C1-D3969937624F}">
      <dgm:prSet/>
      <dgm:spPr/>
      <dgm:t>
        <a:bodyPr/>
        <a:lstStyle/>
        <a:p>
          <a:endParaRPr lang="ru-RU"/>
        </a:p>
      </dgm:t>
    </dgm:pt>
    <dgm:pt modelId="{EAE73E0B-35EC-4F16-8427-4AB410DF1F5B}" type="parTrans" cxnId="{844DA589-29F8-496D-B5C1-D3969937624F}">
      <dgm:prSet/>
      <dgm:spPr/>
      <dgm:t>
        <a:bodyPr/>
        <a:lstStyle/>
        <a:p>
          <a:endParaRPr lang="ru-RU"/>
        </a:p>
      </dgm:t>
    </dgm:pt>
    <dgm:pt modelId="{99F1B89C-C1B0-4569-B7F4-B7A31649F615}" type="pres">
      <dgm:prSet presAssocID="{C33AB0F6-80A1-47B2-8978-682A28BB30A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DBEFF1B-A808-4020-BE63-43F2899B9A5F}" type="pres">
      <dgm:prSet presAssocID="{10D0B457-D32F-40C6-BF39-5AD972F61EB9}" presName="compNode" presStyleCnt="0"/>
      <dgm:spPr/>
    </dgm:pt>
    <dgm:pt modelId="{54659A6C-1334-49F4-AC94-CA74A61BD9DC}" type="pres">
      <dgm:prSet presAssocID="{10D0B457-D32F-40C6-BF39-5AD972F61EB9}" presName="aNode" presStyleLbl="bgShp" presStyleIdx="0" presStyleCnt="1"/>
      <dgm:spPr/>
      <dgm:t>
        <a:bodyPr/>
        <a:lstStyle/>
        <a:p>
          <a:endParaRPr lang="ru-RU"/>
        </a:p>
      </dgm:t>
    </dgm:pt>
    <dgm:pt modelId="{2BE4975E-3555-4857-8419-7B4902C9F6ED}" type="pres">
      <dgm:prSet presAssocID="{10D0B457-D32F-40C6-BF39-5AD972F61EB9}" presName="textNode" presStyleLbl="bgShp" presStyleIdx="0" presStyleCnt="1"/>
      <dgm:spPr/>
      <dgm:t>
        <a:bodyPr/>
        <a:lstStyle/>
        <a:p>
          <a:endParaRPr lang="ru-RU"/>
        </a:p>
      </dgm:t>
    </dgm:pt>
    <dgm:pt modelId="{406A25BC-51B5-47A5-BD4E-9D2619FF6649}" type="pres">
      <dgm:prSet presAssocID="{10D0B457-D32F-40C6-BF39-5AD972F61EB9}" presName="compChildNode" presStyleCnt="0"/>
      <dgm:spPr/>
    </dgm:pt>
    <dgm:pt modelId="{5D00AA46-77B5-48E5-A910-64B3C44F46CC}" type="pres">
      <dgm:prSet presAssocID="{10D0B457-D32F-40C6-BF39-5AD972F61EB9}" presName="theInnerList" presStyleCnt="0"/>
      <dgm:spPr/>
    </dgm:pt>
    <dgm:pt modelId="{E21D6728-144B-4DEA-8789-009EF5806EFE}" type="pres">
      <dgm:prSet presAssocID="{7CA2D4B2-CC18-4189-B187-29147629C6E1}" presName="childNode" presStyleLbl="node1" presStyleIdx="0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048830-B8AC-4152-85A6-16D32320469A}" type="pres">
      <dgm:prSet presAssocID="{7CA2D4B2-CC18-4189-B187-29147629C6E1}" presName="aSpace2" presStyleCnt="0"/>
      <dgm:spPr/>
    </dgm:pt>
    <dgm:pt modelId="{6169A735-C8B8-4ADE-B9F7-55089ABF3E68}" type="pres">
      <dgm:prSet presAssocID="{37A5DC6B-5B5B-4E6F-B891-F3F9D4906EA4}" presName="childNode" presStyleLbl="node1" presStyleIdx="1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4DDCB9-B21C-4D65-806C-99BC2E8920D4}" type="pres">
      <dgm:prSet presAssocID="{37A5DC6B-5B5B-4E6F-B891-F3F9D4906EA4}" presName="aSpace2" presStyleCnt="0"/>
      <dgm:spPr/>
    </dgm:pt>
    <dgm:pt modelId="{F7E1681C-0E2C-4795-B598-BC52A18CEA41}" type="pres">
      <dgm:prSet presAssocID="{DECA5392-7C30-4C80-B645-ECFF51ECC210}" presName="childNode" presStyleLbl="node1" presStyleIdx="2" presStyleCnt="3" custScaleX="1093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8CBEA7-C735-40A2-8E84-65A5185530B6}" srcId="{10D0B457-D32F-40C6-BF39-5AD972F61EB9}" destId="{7CA2D4B2-CC18-4189-B187-29147629C6E1}" srcOrd="0" destOrd="0" parTransId="{46AA424D-9552-46EC-8A32-2E0181E77545}" sibTransId="{C62825BF-1D6E-4F35-91B5-EAF51BF4B66A}"/>
    <dgm:cxn modelId="{8762D3FC-4A6F-4228-9BDC-0BF36BD7DBF0}" type="presOf" srcId="{7CA2D4B2-CC18-4189-B187-29147629C6E1}" destId="{E21D6728-144B-4DEA-8789-009EF5806EFE}" srcOrd="0" destOrd="0" presId="urn:microsoft.com/office/officeart/2005/8/layout/lProcess2"/>
    <dgm:cxn modelId="{B365EDE2-B4F3-429C-B04F-41B7CC929F1C}" type="presOf" srcId="{37A5DC6B-5B5B-4E6F-B891-F3F9D4906EA4}" destId="{6169A735-C8B8-4ADE-B9F7-55089ABF3E68}" srcOrd="0" destOrd="0" presId="urn:microsoft.com/office/officeart/2005/8/layout/lProcess2"/>
    <dgm:cxn modelId="{C3443E12-36AC-42CB-9DC4-8430892927B8}" type="presOf" srcId="{C33AB0F6-80A1-47B2-8978-682A28BB30A4}" destId="{99F1B89C-C1B0-4569-B7F4-B7A31649F615}" srcOrd="0" destOrd="0" presId="urn:microsoft.com/office/officeart/2005/8/layout/lProcess2"/>
    <dgm:cxn modelId="{B974F8F2-D6C1-45BD-84F9-034688E83AD8}" srcId="{C33AB0F6-80A1-47B2-8978-682A28BB30A4}" destId="{10D0B457-D32F-40C6-BF39-5AD972F61EB9}" srcOrd="0" destOrd="0" parTransId="{3B3253AC-997A-4BBC-90CA-2D2922037500}" sibTransId="{8B93C5DD-A770-4D6A-90F6-5AB5372A0F74}"/>
    <dgm:cxn modelId="{7A3C72E6-4D20-4D8A-8DE6-6D6AE352FE91}" type="presOf" srcId="{10D0B457-D32F-40C6-BF39-5AD972F61EB9}" destId="{54659A6C-1334-49F4-AC94-CA74A61BD9DC}" srcOrd="0" destOrd="0" presId="urn:microsoft.com/office/officeart/2005/8/layout/lProcess2"/>
    <dgm:cxn modelId="{844DA589-29F8-496D-B5C1-D3969937624F}" srcId="{10D0B457-D32F-40C6-BF39-5AD972F61EB9}" destId="{DECA5392-7C30-4C80-B645-ECFF51ECC210}" srcOrd="2" destOrd="0" parTransId="{EAE73E0B-35EC-4F16-8427-4AB410DF1F5B}" sibTransId="{EB30D49E-F977-4A3C-ACD7-92CE8908F3CE}"/>
    <dgm:cxn modelId="{87942FD3-F957-43DF-B6F0-BC0EFC038A34}" srcId="{10D0B457-D32F-40C6-BF39-5AD972F61EB9}" destId="{37A5DC6B-5B5B-4E6F-B891-F3F9D4906EA4}" srcOrd="1" destOrd="0" parTransId="{B6E09ED5-4CD0-4ACA-9572-9DE69D457316}" sibTransId="{4144AB28-BB3E-40D8-ACA3-9A9EB77408C4}"/>
    <dgm:cxn modelId="{F1B1D7F2-2249-47CE-B423-71595416B6F4}" type="presOf" srcId="{10D0B457-D32F-40C6-BF39-5AD972F61EB9}" destId="{2BE4975E-3555-4857-8419-7B4902C9F6ED}" srcOrd="1" destOrd="0" presId="urn:microsoft.com/office/officeart/2005/8/layout/lProcess2"/>
    <dgm:cxn modelId="{8FE6309B-7FB2-4CF5-BF81-3018068091FA}" type="presOf" srcId="{DECA5392-7C30-4C80-B645-ECFF51ECC210}" destId="{F7E1681C-0E2C-4795-B598-BC52A18CEA41}" srcOrd="0" destOrd="0" presId="urn:microsoft.com/office/officeart/2005/8/layout/lProcess2"/>
    <dgm:cxn modelId="{8BE91BA7-918B-4B43-ABE1-B26F5FC79122}" type="presParOf" srcId="{99F1B89C-C1B0-4569-B7F4-B7A31649F615}" destId="{4DBEFF1B-A808-4020-BE63-43F2899B9A5F}" srcOrd="0" destOrd="0" presId="urn:microsoft.com/office/officeart/2005/8/layout/lProcess2"/>
    <dgm:cxn modelId="{46975DA2-5F2E-438F-86A1-AEDF2DB6A47C}" type="presParOf" srcId="{4DBEFF1B-A808-4020-BE63-43F2899B9A5F}" destId="{54659A6C-1334-49F4-AC94-CA74A61BD9DC}" srcOrd="0" destOrd="0" presId="urn:microsoft.com/office/officeart/2005/8/layout/lProcess2"/>
    <dgm:cxn modelId="{F7A8B201-679F-46DD-980B-882324CDD1E5}" type="presParOf" srcId="{4DBEFF1B-A808-4020-BE63-43F2899B9A5F}" destId="{2BE4975E-3555-4857-8419-7B4902C9F6ED}" srcOrd="1" destOrd="0" presId="urn:microsoft.com/office/officeart/2005/8/layout/lProcess2"/>
    <dgm:cxn modelId="{494A8648-5E0B-4CB8-A91E-48AB55A3B72A}" type="presParOf" srcId="{4DBEFF1B-A808-4020-BE63-43F2899B9A5F}" destId="{406A25BC-51B5-47A5-BD4E-9D2619FF6649}" srcOrd="2" destOrd="0" presId="urn:microsoft.com/office/officeart/2005/8/layout/lProcess2"/>
    <dgm:cxn modelId="{6A81B6D9-5D3A-47BB-B6D8-1C23DC2F0F72}" type="presParOf" srcId="{406A25BC-51B5-47A5-BD4E-9D2619FF6649}" destId="{5D00AA46-77B5-48E5-A910-64B3C44F46CC}" srcOrd="0" destOrd="0" presId="urn:microsoft.com/office/officeart/2005/8/layout/lProcess2"/>
    <dgm:cxn modelId="{93996B5C-C8A9-4EF1-A983-3BB4BFDE03C7}" type="presParOf" srcId="{5D00AA46-77B5-48E5-A910-64B3C44F46CC}" destId="{E21D6728-144B-4DEA-8789-009EF5806EFE}" srcOrd="0" destOrd="0" presId="urn:microsoft.com/office/officeart/2005/8/layout/lProcess2"/>
    <dgm:cxn modelId="{3F923935-A997-422C-9071-A93C17B8287E}" type="presParOf" srcId="{5D00AA46-77B5-48E5-A910-64B3C44F46CC}" destId="{6D048830-B8AC-4152-85A6-16D32320469A}" srcOrd="1" destOrd="0" presId="urn:microsoft.com/office/officeart/2005/8/layout/lProcess2"/>
    <dgm:cxn modelId="{919ED74B-088C-4EA6-9554-7FE960B2FBC5}" type="presParOf" srcId="{5D00AA46-77B5-48E5-A910-64B3C44F46CC}" destId="{6169A735-C8B8-4ADE-B9F7-55089ABF3E68}" srcOrd="2" destOrd="0" presId="urn:microsoft.com/office/officeart/2005/8/layout/lProcess2"/>
    <dgm:cxn modelId="{CBE09CC5-FBC9-4717-8346-CC8A55EAB56F}" type="presParOf" srcId="{5D00AA46-77B5-48E5-A910-64B3C44F46CC}" destId="{164DDCB9-B21C-4D65-806C-99BC2E8920D4}" srcOrd="3" destOrd="0" presId="urn:microsoft.com/office/officeart/2005/8/layout/lProcess2"/>
    <dgm:cxn modelId="{268507D9-D732-4EC2-B238-E7E055903F96}" type="presParOf" srcId="{5D00AA46-77B5-48E5-A910-64B3C44F46CC}" destId="{F7E1681C-0E2C-4795-B598-BC52A18CEA41}" srcOrd="4" destOrd="0" presId="urn:microsoft.com/office/officeart/2005/8/layout/lProcess2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820C30-897E-4A63-9432-3D01ABA19BE2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A4B665A3-793A-4C54-9580-9B7EAAC75A51}">
      <dgm:prSet phldrT="[Текст]" custT="1"/>
      <dgm:spPr/>
      <dgm:t>
        <a:bodyPr/>
        <a:lstStyle/>
        <a:p>
          <a:r>
            <a:rPr lang="ru-RU" sz="1600" dirty="0" err="1" smtClean="0"/>
            <a:t>Нижнетуринское</a:t>
          </a:r>
          <a:r>
            <a:rPr lang="ru-RU" sz="1600" dirty="0" smtClean="0"/>
            <a:t> ЛПУ</a:t>
          </a:r>
          <a:r>
            <a:rPr lang="en-US" sz="1600" dirty="0" smtClean="0"/>
            <a:t> </a:t>
          </a:r>
          <a:r>
            <a:rPr lang="ru-RU" sz="1600" dirty="0" smtClean="0"/>
            <a:t>МГ ООО «Газпром </a:t>
          </a:r>
          <a:r>
            <a:rPr lang="ru-RU" sz="1600" dirty="0" err="1" smtClean="0"/>
            <a:t>трансгаз</a:t>
          </a:r>
          <a:r>
            <a:rPr lang="ru-RU" sz="1600" dirty="0" smtClean="0"/>
            <a:t> </a:t>
          </a:r>
          <a:r>
            <a:rPr lang="ru-RU" sz="1600" dirty="0" err="1" smtClean="0"/>
            <a:t>Югорск</a:t>
          </a:r>
          <a:r>
            <a:rPr lang="ru-RU" sz="1600" dirty="0" smtClean="0"/>
            <a:t> – 1</a:t>
          </a:r>
          <a:r>
            <a:rPr lang="en-US" sz="1600" dirty="0" smtClean="0"/>
            <a:t>4</a:t>
          </a:r>
          <a:r>
            <a:rPr lang="ru-RU" sz="1600" dirty="0" smtClean="0"/>
            <a:t>,5% </a:t>
          </a:r>
          <a:endParaRPr lang="ru-RU" sz="3700" dirty="0"/>
        </a:p>
      </dgm:t>
    </dgm:pt>
    <dgm:pt modelId="{E17EE94F-8341-4870-ADC0-26A247A04CB9}" type="parTrans" cxnId="{BB3B3A12-5F61-4319-B46C-7C4A95CFD409}">
      <dgm:prSet/>
      <dgm:spPr/>
      <dgm:t>
        <a:bodyPr/>
        <a:lstStyle/>
        <a:p>
          <a:endParaRPr lang="ru-RU"/>
        </a:p>
      </dgm:t>
    </dgm:pt>
    <dgm:pt modelId="{9FC461AD-2BC7-46A4-A14B-2354854889F2}" type="sibTrans" cxnId="{BB3B3A12-5F61-4319-B46C-7C4A95CFD409}">
      <dgm:prSet/>
      <dgm:spPr/>
      <dgm:t>
        <a:bodyPr/>
        <a:lstStyle/>
        <a:p>
          <a:endParaRPr lang="ru-RU"/>
        </a:p>
      </dgm:t>
    </dgm:pt>
    <dgm:pt modelId="{E7A08BA2-2CFA-4B1F-9C28-1D43B86BB49A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 smtClean="0"/>
            <a:t>ММО МВД России «Новолялинский» – </a:t>
          </a:r>
          <a:r>
            <a:rPr lang="en-US" sz="1600" dirty="0" smtClean="0"/>
            <a:t>4,3</a:t>
          </a:r>
          <a:r>
            <a:rPr lang="ru-RU" sz="1600" dirty="0" smtClean="0"/>
            <a:t> %</a:t>
          </a:r>
        </a:p>
        <a:p>
          <a:endParaRPr lang="ru-RU" sz="1600" dirty="0" smtClean="0"/>
        </a:p>
      </dgm:t>
    </dgm:pt>
    <dgm:pt modelId="{0383A6C0-A28D-41DB-A913-27CC51B4EDDF}" type="parTrans" cxnId="{A5B83588-2A32-43B6-A44F-E57AD4CE5609}">
      <dgm:prSet/>
      <dgm:spPr/>
      <dgm:t>
        <a:bodyPr/>
        <a:lstStyle/>
        <a:p>
          <a:endParaRPr lang="ru-RU"/>
        </a:p>
      </dgm:t>
    </dgm:pt>
    <dgm:pt modelId="{F1D8FCB3-32DF-4F19-882A-870D676ED558}" type="sibTrans" cxnId="{A5B83588-2A32-43B6-A44F-E57AD4CE5609}">
      <dgm:prSet/>
      <dgm:spPr/>
      <dgm:t>
        <a:bodyPr/>
        <a:lstStyle/>
        <a:p>
          <a:endParaRPr lang="ru-RU"/>
        </a:p>
      </dgm:t>
    </dgm:pt>
    <dgm:pt modelId="{13871E93-44AD-4CBB-B3CE-A890E2562622}">
      <dgm:prSet phldrT="[Текст]" custT="1"/>
      <dgm:spPr/>
      <dgm:t>
        <a:bodyPr/>
        <a:lstStyle/>
        <a:p>
          <a:r>
            <a:rPr lang="ru-RU" sz="1600" dirty="0" smtClean="0"/>
            <a:t>ПАС «Южно-Заозерский прииск» – 1,7 %</a:t>
          </a:r>
        </a:p>
      </dgm:t>
    </dgm:pt>
    <dgm:pt modelId="{B7454B7B-30F9-434D-9D91-6525DEB7C142}" type="parTrans" cxnId="{917090C3-E5D3-4336-ADE7-48671854D40B}">
      <dgm:prSet/>
      <dgm:spPr/>
      <dgm:t>
        <a:bodyPr/>
        <a:lstStyle/>
        <a:p>
          <a:endParaRPr lang="ru-RU"/>
        </a:p>
      </dgm:t>
    </dgm:pt>
    <dgm:pt modelId="{1EB46642-6B7A-4DB9-829B-40A8FABFFA26}" type="sibTrans" cxnId="{917090C3-E5D3-4336-ADE7-48671854D40B}">
      <dgm:prSet/>
      <dgm:spPr/>
      <dgm:t>
        <a:bodyPr/>
        <a:lstStyle/>
        <a:p>
          <a:endParaRPr lang="ru-RU"/>
        </a:p>
      </dgm:t>
    </dgm:pt>
    <dgm:pt modelId="{CE1CD4E7-3050-4960-A433-B28E9AF7DEAF}">
      <dgm:prSet custT="1"/>
      <dgm:spPr/>
      <dgm:t>
        <a:bodyPr/>
        <a:lstStyle/>
        <a:p>
          <a:r>
            <a:rPr lang="ru-RU" sz="1600" dirty="0" smtClean="0"/>
            <a:t>ГБУЗ СО «</a:t>
          </a:r>
          <a:r>
            <a:rPr lang="ru-RU" sz="1600" dirty="0" err="1" smtClean="0"/>
            <a:t>Новолялинская</a:t>
          </a:r>
          <a:r>
            <a:rPr lang="ru-RU" sz="1600" dirty="0" smtClean="0"/>
            <a:t> районная больница» -4,2 %</a:t>
          </a:r>
          <a:endParaRPr lang="ru-RU" sz="1600" dirty="0"/>
        </a:p>
      </dgm:t>
    </dgm:pt>
    <dgm:pt modelId="{0461F72C-5499-4150-B0B1-E5422CA9A10E}" type="parTrans" cxnId="{8F6512BD-B9CD-42B6-82B3-F2E2B90AE065}">
      <dgm:prSet/>
      <dgm:spPr/>
      <dgm:t>
        <a:bodyPr/>
        <a:lstStyle/>
        <a:p>
          <a:endParaRPr lang="ru-RU"/>
        </a:p>
      </dgm:t>
    </dgm:pt>
    <dgm:pt modelId="{FA16F764-1712-4155-B6EB-551E0C475F2C}" type="sibTrans" cxnId="{8F6512BD-B9CD-42B6-82B3-F2E2B90AE065}">
      <dgm:prSet/>
      <dgm:spPr/>
      <dgm:t>
        <a:bodyPr/>
        <a:lstStyle/>
        <a:p>
          <a:endParaRPr lang="ru-RU"/>
        </a:p>
      </dgm:t>
    </dgm:pt>
    <dgm:pt modelId="{3EFBF5DB-663A-4C13-A19B-D2DC8704629A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ФКУ ИК 54 ГУФСИН России по Свердловской области– 6,2 %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E2CC20FC-F1DE-413F-AC5D-2E3AE9542D73}" type="parTrans" cxnId="{15F81950-FD9F-4600-BCAB-38993AC47218}">
      <dgm:prSet/>
      <dgm:spPr/>
      <dgm:t>
        <a:bodyPr/>
        <a:lstStyle/>
        <a:p>
          <a:endParaRPr lang="ru-RU"/>
        </a:p>
      </dgm:t>
    </dgm:pt>
    <dgm:pt modelId="{D1AD3B28-2069-49AC-A643-77190F02D501}" type="sibTrans" cxnId="{15F81950-FD9F-4600-BCAB-38993AC47218}">
      <dgm:prSet/>
      <dgm:spPr/>
      <dgm:t>
        <a:bodyPr/>
        <a:lstStyle/>
        <a:p>
          <a:endParaRPr lang="ru-RU"/>
        </a:p>
      </dgm:t>
    </dgm:pt>
    <dgm:pt modelId="{B7B6BDFA-E02F-437B-9E7D-5B0E48FBDBC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ООО «Новолялинский целлюлозно-бумажный комбинат– 6,5 %</a:t>
          </a:r>
          <a:endParaRPr lang="ru-RU" dirty="0"/>
        </a:p>
      </dgm:t>
    </dgm:pt>
    <dgm:pt modelId="{B4A5E481-C07B-4BBA-8C91-3F1C02F2154C}" type="parTrans" cxnId="{28FACE41-08C4-4092-9D9A-90234BDC59AE}">
      <dgm:prSet/>
      <dgm:spPr/>
      <dgm:t>
        <a:bodyPr/>
        <a:lstStyle/>
        <a:p>
          <a:endParaRPr lang="ru-RU"/>
        </a:p>
      </dgm:t>
    </dgm:pt>
    <dgm:pt modelId="{A76EBD3E-BED4-447C-AF6F-7749471CDBB4}" type="sibTrans" cxnId="{28FACE41-08C4-4092-9D9A-90234BDC59AE}">
      <dgm:prSet/>
      <dgm:spPr/>
      <dgm:t>
        <a:bodyPr/>
        <a:lstStyle/>
        <a:p>
          <a:endParaRPr lang="ru-RU"/>
        </a:p>
      </dgm:t>
    </dgm:pt>
    <dgm:pt modelId="{22367703-5DA6-44C7-8B79-8E7C9FB95484}">
      <dgm:prSet custT="1"/>
      <dgm:spPr/>
      <dgm:t>
        <a:bodyPr/>
        <a:lstStyle/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dirty="0" smtClean="0"/>
        </a:p>
        <a:p>
          <a:pPr marL="0" marR="0" indent="0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Муниципальные учреждения Управления образованием НГО – 12,3%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8C260A9-E05E-4546-A5A8-C330384B0734}" type="parTrans" cxnId="{D4EE307D-82AD-4FD6-9A32-FEAF88BF5060}">
      <dgm:prSet/>
      <dgm:spPr/>
      <dgm:t>
        <a:bodyPr/>
        <a:lstStyle/>
        <a:p>
          <a:endParaRPr lang="ru-RU"/>
        </a:p>
      </dgm:t>
    </dgm:pt>
    <dgm:pt modelId="{063EF151-FFC8-49C8-A6D5-C26FF537C6FC}" type="sibTrans" cxnId="{D4EE307D-82AD-4FD6-9A32-FEAF88BF5060}">
      <dgm:prSet/>
      <dgm:spPr/>
      <dgm:t>
        <a:bodyPr/>
        <a:lstStyle/>
        <a:p>
          <a:endParaRPr lang="ru-RU"/>
        </a:p>
      </dgm:t>
    </dgm:pt>
    <dgm:pt modelId="{19EE602C-0DCF-4FB4-A31E-209CBFC91219}" type="pres">
      <dgm:prSet presAssocID="{B4820C30-897E-4A63-9432-3D01ABA19BE2}" presName="Name0" presStyleCnt="0">
        <dgm:presLayoutVars>
          <dgm:dir/>
          <dgm:animLvl val="lvl"/>
          <dgm:resizeHandles val="exact"/>
        </dgm:presLayoutVars>
      </dgm:prSet>
      <dgm:spPr/>
    </dgm:pt>
    <dgm:pt modelId="{4FD0526A-26C2-489C-8FFF-2051A9B37BDE}" type="pres">
      <dgm:prSet presAssocID="{A4B665A3-793A-4C54-9580-9B7EAAC75A51}" presName="Name8" presStyleCnt="0"/>
      <dgm:spPr/>
    </dgm:pt>
    <dgm:pt modelId="{65625129-4E0B-4030-8408-5EF6B81C9BD2}" type="pres">
      <dgm:prSet presAssocID="{A4B665A3-793A-4C54-9580-9B7EAAC75A51}" presName="level" presStyleLbl="node1" presStyleIdx="0" presStyleCnt="7" custScaleY="700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342865-B2E7-4419-A1CB-DA1030E1C350}" type="pres">
      <dgm:prSet presAssocID="{A4B665A3-793A-4C54-9580-9B7EAAC75A51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9510A4-83CC-4A22-8B7B-EEC8BA45DBE4}" type="pres">
      <dgm:prSet presAssocID="{22367703-5DA6-44C7-8B79-8E7C9FB95484}" presName="Name8" presStyleCnt="0"/>
      <dgm:spPr/>
    </dgm:pt>
    <dgm:pt modelId="{C0CA1AD2-264F-42A5-8881-F83ED7837D4A}" type="pres">
      <dgm:prSet presAssocID="{22367703-5DA6-44C7-8B79-8E7C9FB95484}" presName="level" presStyleLbl="node1" presStyleIdx="1" presStyleCnt="7" custScaleY="348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4545B9-8792-468C-82DE-FD5D01151196}" type="pres">
      <dgm:prSet presAssocID="{22367703-5DA6-44C7-8B79-8E7C9FB9548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58C8E7-F53B-4B07-B92B-3992F71D119B}" type="pres">
      <dgm:prSet presAssocID="{B7B6BDFA-E02F-437B-9E7D-5B0E48FBDBC4}" presName="Name8" presStyleCnt="0"/>
      <dgm:spPr/>
    </dgm:pt>
    <dgm:pt modelId="{C39E82C1-5637-4F07-9617-4F419CC0DACE}" type="pres">
      <dgm:prSet presAssocID="{B7B6BDFA-E02F-437B-9E7D-5B0E48FBDBC4}" presName="level" presStyleLbl="node1" presStyleIdx="2" presStyleCnt="7" custScaleY="308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B6D9D-79CA-41E6-B07B-4098499974B5}" type="pres">
      <dgm:prSet presAssocID="{B7B6BDFA-E02F-437B-9E7D-5B0E48FBDBC4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82020-F670-4A27-A1F5-0CE71089CC44}" type="pres">
      <dgm:prSet presAssocID="{3EFBF5DB-663A-4C13-A19B-D2DC8704629A}" presName="Name8" presStyleCnt="0"/>
      <dgm:spPr/>
    </dgm:pt>
    <dgm:pt modelId="{43952350-3429-4D06-AE8D-1FADD5A37045}" type="pres">
      <dgm:prSet presAssocID="{3EFBF5DB-663A-4C13-A19B-D2DC8704629A}" presName="level" presStyleLbl="node1" presStyleIdx="3" presStyleCnt="7" custScaleX="101020" custScaleY="502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06A066-4E07-4C69-A894-6DD9072C2D43}" type="pres">
      <dgm:prSet presAssocID="{3EFBF5DB-663A-4C13-A19B-D2DC870462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DEDF72-F853-4C7A-A046-B8AB559B9C6C}" type="pres">
      <dgm:prSet presAssocID="{E7A08BA2-2CFA-4B1F-9C28-1D43B86BB49A}" presName="Name8" presStyleCnt="0"/>
      <dgm:spPr/>
    </dgm:pt>
    <dgm:pt modelId="{11F67B44-F9DA-4A9B-8C5D-5F8F7A675085}" type="pres">
      <dgm:prSet presAssocID="{E7A08BA2-2CFA-4B1F-9C28-1D43B86BB49A}" presName="level" presStyleLbl="node1" presStyleIdx="4" presStyleCnt="7" custScaleX="100883" custScaleY="44454" custLinFactNeighborX="-243" custLinFactNeighborY="112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CA6D84-69E2-4F3B-AE4C-B7FC12164CFF}" type="pres">
      <dgm:prSet presAssocID="{E7A08BA2-2CFA-4B1F-9C28-1D43B86BB4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770DD-5018-4FE9-8FD9-64A23A71B15D}" type="pres">
      <dgm:prSet presAssocID="{CE1CD4E7-3050-4960-A433-B28E9AF7DEAF}" presName="Name8" presStyleCnt="0"/>
      <dgm:spPr/>
    </dgm:pt>
    <dgm:pt modelId="{F1295457-C8C1-4145-AA26-B5424046B3C0}" type="pres">
      <dgm:prSet presAssocID="{CE1CD4E7-3050-4960-A433-B28E9AF7DEAF}" presName="level" presStyleLbl="node1" presStyleIdx="5" presStyleCnt="7" custScaleX="104082" custScaleY="48463" custLinFactNeighborX="443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79A600-9582-4169-AA2B-A5A34E2D12EE}" type="pres">
      <dgm:prSet presAssocID="{CE1CD4E7-3050-4960-A433-B28E9AF7DEA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72F3-D82C-46F7-A509-915947335896}" type="pres">
      <dgm:prSet presAssocID="{13871E93-44AD-4CBB-B3CE-A890E2562622}" presName="Name8" presStyleCnt="0"/>
      <dgm:spPr/>
    </dgm:pt>
    <dgm:pt modelId="{8C50D706-8CF5-44A9-88D4-5B25ADD6E11E}" type="pres">
      <dgm:prSet presAssocID="{13871E93-44AD-4CBB-B3CE-A890E2562622}" presName="level" presStyleLbl="node1" presStyleIdx="6" presStyleCnt="7" custScaleX="139684" custScaleY="59615" custLinFactNeighborY="19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3670E-6000-4BCF-9D5B-8581BD12CC02}" type="pres">
      <dgm:prSet presAssocID="{13871E93-44AD-4CBB-B3CE-A890E256262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DDAB35-9045-4111-9EEF-E88F6BD99473}" type="presOf" srcId="{CE1CD4E7-3050-4960-A433-B28E9AF7DEAF}" destId="{8B79A600-9582-4169-AA2B-A5A34E2D12EE}" srcOrd="1" destOrd="0" presId="urn:microsoft.com/office/officeart/2005/8/layout/pyramid3"/>
    <dgm:cxn modelId="{21F226BD-8ED0-4FD3-A732-1C347CCA0253}" type="presOf" srcId="{3EFBF5DB-663A-4C13-A19B-D2DC8704629A}" destId="{43952350-3429-4D06-AE8D-1FADD5A37045}" srcOrd="0" destOrd="0" presId="urn:microsoft.com/office/officeart/2005/8/layout/pyramid3"/>
    <dgm:cxn modelId="{136EAF3B-0611-4DA7-8149-01681C3C86D2}" type="presOf" srcId="{E7A08BA2-2CFA-4B1F-9C28-1D43B86BB49A}" destId="{11F67B44-F9DA-4A9B-8C5D-5F8F7A675085}" srcOrd="0" destOrd="0" presId="urn:microsoft.com/office/officeart/2005/8/layout/pyramid3"/>
    <dgm:cxn modelId="{917090C3-E5D3-4336-ADE7-48671854D40B}" srcId="{B4820C30-897E-4A63-9432-3D01ABA19BE2}" destId="{13871E93-44AD-4CBB-B3CE-A890E2562622}" srcOrd="6" destOrd="0" parTransId="{B7454B7B-30F9-434D-9D91-6525DEB7C142}" sibTransId="{1EB46642-6B7A-4DB9-829B-40A8FABFFA26}"/>
    <dgm:cxn modelId="{28FACE41-08C4-4092-9D9A-90234BDC59AE}" srcId="{B4820C30-897E-4A63-9432-3D01ABA19BE2}" destId="{B7B6BDFA-E02F-437B-9E7D-5B0E48FBDBC4}" srcOrd="2" destOrd="0" parTransId="{B4A5E481-C07B-4BBA-8C91-3F1C02F2154C}" sibTransId="{A76EBD3E-BED4-447C-AF6F-7749471CDBB4}"/>
    <dgm:cxn modelId="{A5B83588-2A32-43B6-A44F-E57AD4CE5609}" srcId="{B4820C30-897E-4A63-9432-3D01ABA19BE2}" destId="{E7A08BA2-2CFA-4B1F-9C28-1D43B86BB49A}" srcOrd="4" destOrd="0" parTransId="{0383A6C0-A28D-41DB-A913-27CC51B4EDDF}" sibTransId="{F1D8FCB3-32DF-4F19-882A-870D676ED558}"/>
    <dgm:cxn modelId="{8EE645D8-DC6C-4BD4-912D-AB4343B6427C}" type="presOf" srcId="{13871E93-44AD-4CBB-B3CE-A890E2562622}" destId="{8C50D706-8CF5-44A9-88D4-5B25ADD6E11E}" srcOrd="0" destOrd="0" presId="urn:microsoft.com/office/officeart/2005/8/layout/pyramid3"/>
    <dgm:cxn modelId="{15F81950-FD9F-4600-BCAB-38993AC47218}" srcId="{B4820C30-897E-4A63-9432-3D01ABA19BE2}" destId="{3EFBF5DB-663A-4C13-A19B-D2DC8704629A}" srcOrd="3" destOrd="0" parTransId="{E2CC20FC-F1DE-413F-AC5D-2E3AE9542D73}" sibTransId="{D1AD3B28-2069-49AC-A643-77190F02D501}"/>
    <dgm:cxn modelId="{023CB8C5-B01D-4DC6-9991-75639B98A3C0}" type="presOf" srcId="{CE1CD4E7-3050-4960-A433-B28E9AF7DEAF}" destId="{F1295457-C8C1-4145-AA26-B5424046B3C0}" srcOrd="0" destOrd="0" presId="urn:microsoft.com/office/officeart/2005/8/layout/pyramid3"/>
    <dgm:cxn modelId="{79604F11-F493-4DA9-BE09-E9C51046F63B}" type="presOf" srcId="{13871E93-44AD-4CBB-B3CE-A890E2562622}" destId="{07D3670E-6000-4BCF-9D5B-8581BD12CC02}" srcOrd="1" destOrd="0" presId="urn:microsoft.com/office/officeart/2005/8/layout/pyramid3"/>
    <dgm:cxn modelId="{D4EE307D-82AD-4FD6-9A32-FEAF88BF5060}" srcId="{B4820C30-897E-4A63-9432-3D01ABA19BE2}" destId="{22367703-5DA6-44C7-8B79-8E7C9FB95484}" srcOrd="1" destOrd="0" parTransId="{D8C260A9-E05E-4546-A5A8-C330384B0734}" sibTransId="{063EF151-FFC8-49C8-A6D5-C26FF537C6FC}"/>
    <dgm:cxn modelId="{9C0AE3D0-77F8-4BC4-A512-1D2B7C45FF55}" type="presOf" srcId="{B7B6BDFA-E02F-437B-9E7D-5B0E48FBDBC4}" destId="{C39E82C1-5637-4F07-9617-4F419CC0DACE}" srcOrd="0" destOrd="0" presId="urn:microsoft.com/office/officeart/2005/8/layout/pyramid3"/>
    <dgm:cxn modelId="{0E2A20AC-EC36-413D-ADAD-B3A74B8495D0}" type="presOf" srcId="{B7B6BDFA-E02F-437B-9E7D-5B0E48FBDBC4}" destId="{FF9B6D9D-79CA-41E6-B07B-4098499974B5}" srcOrd="1" destOrd="0" presId="urn:microsoft.com/office/officeart/2005/8/layout/pyramid3"/>
    <dgm:cxn modelId="{796916DD-9087-4B66-A649-C1391600A662}" type="presOf" srcId="{B4820C30-897E-4A63-9432-3D01ABA19BE2}" destId="{19EE602C-0DCF-4FB4-A31E-209CBFC91219}" srcOrd="0" destOrd="0" presId="urn:microsoft.com/office/officeart/2005/8/layout/pyramid3"/>
    <dgm:cxn modelId="{A0AAF814-3132-443C-B009-2274CB78B6C4}" type="presOf" srcId="{3EFBF5DB-663A-4C13-A19B-D2DC8704629A}" destId="{F406A066-4E07-4C69-A894-6DD9072C2D43}" srcOrd="1" destOrd="0" presId="urn:microsoft.com/office/officeart/2005/8/layout/pyramid3"/>
    <dgm:cxn modelId="{963DC00E-B12C-4E6B-98D0-7025665D7ABD}" type="presOf" srcId="{A4B665A3-793A-4C54-9580-9B7EAAC75A51}" destId="{AA342865-B2E7-4419-A1CB-DA1030E1C350}" srcOrd="1" destOrd="0" presId="urn:microsoft.com/office/officeart/2005/8/layout/pyramid3"/>
    <dgm:cxn modelId="{8F6512BD-B9CD-42B6-82B3-F2E2B90AE065}" srcId="{B4820C30-897E-4A63-9432-3D01ABA19BE2}" destId="{CE1CD4E7-3050-4960-A433-B28E9AF7DEAF}" srcOrd="5" destOrd="0" parTransId="{0461F72C-5499-4150-B0B1-E5422CA9A10E}" sibTransId="{FA16F764-1712-4155-B6EB-551E0C475F2C}"/>
    <dgm:cxn modelId="{1F91ADE0-9E56-4015-B021-D4568997AF52}" type="presOf" srcId="{22367703-5DA6-44C7-8B79-8E7C9FB95484}" destId="{494545B9-8792-468C-82DE-FD5D01151196}" srcOrd="1" destOrd="0" presId="urn:microsoft.com/office/officeart/2005/8/layout/pyramid3"/>
    <dgm:cxn modelId="{BB3B3A12-5F61-4319-B46C-7C4A95CFD409}" srcId="{B4820C30-897E-4A63-9432-3D01ABA19BE2}" destId="{A4B665A3-793A-4C54-9580-9B7EAAC75A51}" srcOrd="0" destOrd="0" parTransId="{E17EE94F-8341-4870-ADC0-26A247A04CB9}" sibTransId="{9FC461AD-2BC7-46A4-A14B-2354854889F2}"/>
    <dgm:cxn modelId="{D68C7C6B-B9A8-4377-A025-FBD4921BA68E}" type="presOf" srcId="{E7A08BA2-2CFA-4B1F-9C28-1D43B86BB49A}" destId="{00CA6D84-69E2-4F3B-AE4C-B7FC12164CFF}" srcOrd="1" destOrd="0" presId="urn:microsoft.com/office/officeart/2005/8/layout/pyramid3"/>
    <dgm:cxn modelId="{14FF19E1-70C1-4402-94F1-D5D44A156032}" type="presOf" srcId="{A4B665A3-793A-4C54-9580-9B7EAAC75A51}" destId="{65625129-4E0B-4030-8408-5EF6B81C9BD2}" srcOrd="0" destOrd="0" presId="urn:microsoft.com/office/officeart/2005/8/layout/pyramid3"/>
    <dgm:cxn modelId="{5013377A-B636-4977-BF09-37052A5CDDBC}" type="presOf" srcId="{22367703-5DA6-44C7-8B79-8E7C9FB95484}" destId="{C0CA1AD2-264F-42A5-8881-F83ED7837D4A}" srcOrd="0" destOrd="0" presId="urn:microsoft.com/office/officeart/2005/8/layout/pyramid3"/>
    <dgm:cxn modelId="{873672F7-8962-47C3-B234-D025171E3643}" type="presParOf" srcId="{19EE602C-0DCF-4FB4-A31E-209CBFC91219}" destId="{4FD0526A-26C2-489C-8FFF-2051A9B37BDE}" srcOrd="0" destOrd="0" presId="urn:microsoft.com/office/officeart/2005/8/layout/pyramid3"/>
    <dgm:cxn modelId="{CEF1710F-7880-4355-9E89-B2FA5AC7A192}" type="presParOf" srcId="{4FD0526A-26C2-489C-8FFF-2051A9B37BDE}" destId="{65625129-4E0B-4030-8408-5EF6B81C9BD2}" srcOrd="0" destOrd="0" presId="urn:microsoft.com/office/officeart/2005/8/layout/pyramid3"/>
    <dgm:cxn modelId="{37551E9F-3DA1-4334-9096-51BC0E59349A}" type="presParOf" srcId="{4FD0526A-26C2-489C-8FFF-2051A9B37BDE}" destId="{AA342865-B2E7-4419-A1CB-DA1030E1C350}" srcOrd="1" destOrd="0" presId="urn:microsoft.com/office/officeart/2005/8/layout/pyramid3"/>
    <dgm:cxn modelId="{78AE19D9-BEFD-4156-AD7D-E2B438C87441}" type="presParOf" srcId="{19EE602C-0DCF-4FB4-A31E-209CBFC91219}" destId="{3E9510A4-83CC-4A22-8B7B-EEC8BA45DBE4}" srcOrd="1" destOrd="0" presId="urn:microsoft.com/office/officeart/2005/8/layout/pyramid3"/>
    <dgm:cxn modelId="{B29971F7-A11F-40F4-9C51-8F943C75E17D}" type="presParOf" srcId="{3E9510A4-83CC-4A22-8B7B-EEC8BA45DBE4}" destId="{C0CA1AD2-264F-42A5-8881-F83ED7837D4A}" srcOrd="0" destOrd="0" presId="urn:microsoft.com/office/officeart/2005/8/layout/pyramid3"/>
    <dgm:cxn modelId="{EA8BA1EE-9D94-4D64-968C-6C5791A9D1E2}" type="presParOf" srcId="{3E9510A4-83CC-4A22-8B7B-EEC8BA45DBE4}" destId="{494545B9-8792-468C-82DE-FD5D01151196}" srcOrd="1" destOrd="0" presId="urn:microsoft.com/office/officeart/2005/8/layout/pyramid3"/>
    <dgm:cxn modelId="{729CD86E-C606-48B1-825F-E53801C68F38}" type="presParOf" srcId="{19EE602C-0DCF-4FB4-A31E-209CBFC91219}" destId="{4758C8E7-F53B-4B07-B92B-3992F71D119B}" srcOrd="2" destOrd="0" presId="urn:microsoft.com/office/officeart/2005/8/layout/pyramid3"/>
    <dgm:cxn modelId="{011515DF-19C1-43F7-9156-24A1E6D5C9FD}" type="presParOf" srcId="{4758C8E7-F53B-4B07-B92B-3992F71D119B}" destId="{C39E82C1-5637-4F07-9617-4F419CC0DACE}" srcOrd="0" destOrd="0" presId="urn:microsoft.com/office/officeart/2005/8/layout/pyramid3"/>
    <dgm:cxn modelId="{8866122B-2E2C-4769-A1BE-63878F4627CC}" type="presParOf" srcId="{4758C8E7-F53B-4B07-B92B-3992F71D119B}" destId="{FF9B6D9D-79CA-41E6-B07B-4098499974B5}" srcOrd="1" destOrd="0" presId="urn:microsoft.com/office/officeart/2005/8/layout/pyramid3"/>
    <dgm:cxn modelId="{3348C750-4FDB-441D-98E5-DE2003468CBC}" type="presParOf" srcId="{19EE602C-0DCF-4FB4-A31E-209CBFC91219}" destId="{A2E82020-F670-4A27-A1F5-0CE71089CC44}" srcOrd="3" destOrd="0" presId="urn:microsoft.com/office/officeart/2005/8/layout/pyramid3"/>
    <dgm:cxn modelId="{5A4A10B4-6FAF-4431-B728-E260A87BBAD5}" type="presParOf" srcId="{A2E82020-F670-4A27-A1F5-0CE71089CC44}" destId="{43952350-3429-4D06-AE8D-1FADD5A37045}" srcOrd="0" destOrd="0" presId="urn:microsoft.com/office/officeart/2005/8/layout/pyramid3"/>
    <dgm:cxn modelId="{6BF2E13C-1AB2-46B3-B6E6-CADAD98BBA98}" type="presParOf" srcId="{A2E82020-F670-4A27-A1F5-0CE71089CC44}" destId="{F406A066-4E07-4C69-A894-6DD9072C2D43}" srcOrd="1" destOrd="0" presId="urn:microsoft.com/office/officeart/2005/8/layout/pyramid3"/>
    <dgm:cxn modelId="{FA701CB4-D9C5-45A3-9779-16808C1A4D66}" type="presParOf" srcId="{19EE602C-0DCF-4FB4-A31E-209CBFC91219}" destId="{1FDEDF72-F853-4C7A-A046-B8AB559B9C6C}" srcOrd="4" destOrd="0" presId="urn:microsoft.com/office/officeart/2005/8/layout/pyramid3"/>
    <dgm:cxn modelId="{6487993E-BB04-4A3F-8D87-9E01E028E05D}" type="presParOf" srcId="{1FDEDF72-F853-4C7A-A046-B8AB559B9C6C}" destId="{11F67B44-F9DA-4A9B-8C5D-5F8F7A675085}" srcOrd="0" destOrd="0" presId="urn:microsoft.com/office/officeart/2005/8/layout/pyramid3"/>
    <dgm:cxn modelId="{B1DA8BD8-3E9D-499A-8203-790E981ECB3F}" type="presParOf" srcId="{1FDEDF72-F853-4C7A-A046-B8AB559B9C6C}" destId="{00CA6D84-69E2-4F3B-AE4C-B7FC12164CFF}" srcOrd="1" destOrd="0" presId="urn:microsoft.com/office/officeart/2005/8/layout/pyramid3"/>
    <dgm:cxn modelId="{395C400D-1CF8-4E40-857D-E3AEBA632A42}" type="presParOf" srcId="{19EE602C-0DCF-4FB4-A31E-209CBFC91219}" destId="{877770DD-5018-4FE9-8FD9-64A23A71B15D}" srcOrd="5" destOrd="0" presId="urn:microsoft.com/office/officeart/2005/8/layout/pyramid3"/>
    <dgm:cxn modelId="{9CD7B3B3-2EF8-4087-A0EA-EE6A8AA61F77}" type="presParOf" srcId="{877770DD-5018-4FE9-8FD9-64A23A71B15D}" destId="{F1295457-C8C1-4145-AA26-B5424046B3C0}" srcOrd="0" destOrd="0" presId="urn:microsoft.com/office/officeart/2005/8/layout/pyramid3"/>
    <dgm:cxn modelId="{CC356938-DCEF-410C-B196-78FEE13C59D0}" type="presParOf" srcId="{877770DD-5018-4FE9-8FD9-64A23A71B15D}" destId="{8B79A600-9582-4169-AA2B-A5A34E2D12EE}" srcOrd="1" destOrd="0" presId="urn:microsoft.com/office/officeart/2005/8/layout/pyramid3"/>
    <dgm:cxn modelId="{A4BB3DA3-4A70-41E8-965C-93C8BDD9640E}" type="presParOf" srcId="{19EE602C-0DCF-4FB4-A31E-209CBFC91219}" destId="{1ADE72F3-D82C-46F7-A509-915947335896}" srcOrd="6" destOrd="0" presId="urn:microsoft.com/office/officeart/2005/8/layout/pyramid3"/>
    <dgm:cxn modelId="{8D519DC6-5116-4B35-9B6D-575982515441}" type="presParOf" srcId="{1ADE72F3-D82C-46F7-A509-915947335896}" destId="{8C50D706-8CF5-44A9-88D4-5B25ADD6E11E}" srcOrd="0" destOrd="0" presId="urn:microsoft.com/office/officeart/2005/8/layout/pyramid3"/>
    <dgm:cxn modelId="{0D1B5A88-2D19-4744-A557-A15F50D2164D}" type="presParOf" srcId="{1ADE72F3-D82C-46F7-A509-915947335896}" destId="{07D3670E-6000-4BCF-9D5B-8581BD12CC02}" srcOrd="1" destOrd="0" presId="urn:microsoft.com/office/officeart/2005/8/layout/pyramid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2A1718-D8BE-4DBE-B66A-33E6B7DD3104}" type="doc">
      <dgm:prSet loTypeId="urn:microsoft.com/office/officeart/2005/8/layout/vList4#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7FA8D9-4AEC-496C-947D-54ED2A074804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endParaRPr lang="ru-RU" sz="2100" b="1" dirty="0">
            <a:solidFill>
              <a:srgbClr val="FFFF00"/>
            </a:solidFill>
          </a:endParaRPr>
        </a:p>
      </dgm:t>
    </dgm:pt>
    <dgm:pt modelId="{CCD34C5D-2125-4DC1-A802-154B9054C7B8}" type="parTrans" cxnId="{4D6AB823-0026-40CA-875D-2D6DE9592F88}">
      <dgm:prSet/>
      <dgm:spPr/>
      <dgm:t>
        <a:bodyPr/>
        <a:lstStyle/>
        <a:p>
          <a:endParaRPr lang="ru-RU"/>
        </a:p>
      </dgm:t>
    </dgm:pt>
    <dgm:pt modelId="{7D6B046F-DEBF-4DF0-833A-CBF8E65587E3}" type="sibTrans" cxnId="{4D6AB823-0026-40CA-875D-2D6DE9592F88}">
      <dgm:prSet/>
      <dgm:spPr/>
      <dgm:t>
        <a:bodyPr/>
        <a:lstStyle/>
        <a:p>
          <a:endParaRPr lang="ru-RU"/>
        </a:p>
      </dgm:t>
    </dgm:pt>
    <dgm:pt modelId="{5674BF0A-2C74-4158-AD6E-92459097306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dirty="0"/>
        </a:p>
      </dgm:t>
    </dgm:pt>
    <dgm:pt modelId="{5DD1992A-43A6-4F33-A01B-95B6D052D10A}" type="parTrans" cxnId="{9D6CD269-7AEA-44E2-9E68-96007B210D68}">
      <dgm:prSet/>
      <dgm:spPr/>
      <dgm:t>
        <a:bodyPr/>
        <a:lstStyle/>
        <a:p>
          <a:endParaRPr lang="ru-RU"/>
        </a:p>
      </dgm:t>
    </dgm:pt>
    <dgm:pt modelId="{8664BA28-92A1-4E87-A38A-830E8F7AF794}" type="sibTrans" cxnId="{9D6CD269-7AEA-44E2-9E68-96007B210D68}">
      <dgm:prSet/>
      <dgm:spPr/>
      <dgm:t>
        <a:bodyPr/>
        <a:lstStyle/>
        <a:p>
          <a:endParaRPr lang="ru-RU"/>
        </a:p>
      </dgm:t>
    </dgm:pt>
    <dgm:pt modelId="{3465C00A-2A35-491E-BDEE-DD67EA7EB80C}">
      <dgm:prSet phldrT="[Текст]" custT="1"/>
      <dgm:spPr/>
      <dgm:t>
        <a:bodyPr/>
        <a:lstStyle/>
        <a:p>
          <a:r>
            <a:rPr lang="ru-RU" sz="2000" b="1" dirty="0" smtClean="0"/>
            <a:t>Исполнено за 9 месяцев  100,5тыс.руб.</a:t>
          </a:r>
          <a:endParaRPr lang="ru-RU" sz="2000" b="1" dirty="0"/>
        </a:p>
      </dgm:t>
    </dgm:pt>
    <dgm:pt modelId="{A63350F5-C4AA-4604-99EA-F91CFE4C25FC}" type="parTrans" cxnId="{3E499F8C-C57B-448F-87AA-384E74240161}">
      <dgm:prSet/>
      <dgm:spPr/>
      <dgm:t>
        <a:bodyPr/>
        <a:lstStyle/>
        <a:p>
          <a:endParaRPr lang="ru-RU"/>
        </a:p>
      </dgm:t>
    </dgm:pt>
    <dgm:pt modelId="{7D0B5075-F380-4DC8-A32F-37EC3F68C523}" type="sibTrans" cxnId="{3E499F8C-C57B-448F-87AA-384E74240161}">
      <dgm:prSet/>
      <dgm:spPr/>
      <dgm:t>
        <a:bodyPr/>
        <a:lstStyle/>
        <a:p>
          <a:endParaRPr lang="ru-RU"/>
        </a:p>
      </dgm:t>
    </dgm:pt>
    <dgm:pt modelId="{38AE3FE5-F983-4206-B8B7-EE9D324D9F67}">
      <dgm:prSet phldrT="[Текст]" custT="1"/>
      <dgm:spPr/>
      <dgm:t>
        <a:bodyPr/>
        <a:lstStyle/>
        <a:p>
          <a:r>
            <a:rPr lang="ru-RU" sz="2000" b="1" dirty="0" smtClean="0"/>
            <a:t>% исполнения – 67,0</a:t>
          </a:r>
          <a:endParaRPr lang="ru-RU" sz="2000" b="1" dirty="0"/>
        </a:p>
      </dgm:t>
    </dgm:pt>
    <dgm:pt modelId="{76C0ADD8-26E7-455A-9475-875F0DA38C93}" type="parTrans" cxnId="{6D18FB6C-FC59-47C9-A115-B5FA4E205492}">
      <dgm:prSet/>
      <dgm:spPr/>
      <dgm:t>
        <a:bodyPr/>
        <a:lstStyle/>
        <a:p>
          <a:endParaRPr lang="ru-RU"/>
        </a:p>
      </dgm:t>
    </dgm:pt>
    <dgm:pt modelId="{2A1CB69A-4D1A-4B3B-ABAB-829FFB290438}" type="sibTrans" cxnId="{6D18FB6C-FC59-47C9-A115-B5FA4E205492}">
      <dgm:prSet/>
      <dgm:spPr/>
      <dgm:t>
        <a:bodyPr/>
        <a:lstStyle/>
        <a:p>
          <a:endParaRPr lang="ru-RU"/>
        </a:p>
      </dgm:t>
    </dgm:pt>
    <dgm:pt modelId="{4B8B1FD7-09FC-43F2-A466-B6991419E3C5}" type="pres">
      <dgm:prSet presAssocID="{3D2A1718-D8BE-4DBE-B66A-33E6B7DD310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45CEFA-4E12-4ECD-9AD9-51213F11F024}" type="pres">
      <dgm:prSet presAssocID="{857FA8D9-4AEC-496C-947D-54ED2A074804}" presName="comp" presStyleCnt="0"/>
      <dgm:spPr/>
    </dgm:pt>
    <dgm:pt modelId="{F6BC90FF-5F70-4989-99B0-C5F746B47DD1}" type="pres">
      <dgm:prSet presAssocID="{857FA8D9-4AEC-496C-947D-54ED2A074804}" presName="box" presStyleLbl="node1" presStyleIdx="0" presStyleCnt="1" custLinFactNeighborX="-943" custLinFactNeighborY="345"/>
      <dgm:spPr/>
      <dgm:t>
        <a:bodyPr/>
        <a:lstStyle/>
        <a:p>
          <a:endParaRPr lang="ru-RU"/>
        </a:p>
      </dgm:t>
    </dgm:pt>
    <dgm:pt modelId="{D6A5B155-C07A-4FE1-B5A1-CF4FD87CCE5D}" type="pres">
      <dgm:prSet presAssocID="{857FA8D9-4AEC-496C-947D-54ED2A074804}" presName="img" presStyleLbl="fgImgPlace1" presStyleIdx="0" presStyleCnt="1" custScaleX="90932" custScaleY="83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9DF9C23-D14A-432E-A79D-DDB981989C84}" type="pres">
      <dgm:prSet presAssocID="{857FA8D9-4AEC-496C-947D-54ED2A074804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F28EDE-96FF-42A2-B52E-20F80AECA9BF}" type="presOf" srcId="{38AE3FE5-F983-4206-B8B7-EE9D324D9F67}" destId="{F6BC90FF-5F70-4989-99B0-C5F746B47DD1}" srcOrd="0" destOrd="3" presId="urn:microsoft.com/office/officeart/2005/8/layout/vList4#5"/>
    <dgm:cxn modelId="{3E499F8C-C57B-448F-87AA-384E74240161}" srcId="{857FA8D9-4AEC-496C-947D-54ED2A074804}" destId="{3465C00A-2A35-491E-BDEE-DD67EA7EB80C}" srcOrd="1" destOrd="0" parTransId="{A63350F5-C4AA-4604-99EA-F91CFE4C25FC}" sibTransId="{7D0B5075-F380-4DC8-A32F-37EC3F68C523}"/>
    <dgm:cxn modelId="{495A04CC-1CB7-4AC6-916F-AD98D627E2F1}" type="presOf" srcId="{38AE3FE5-F983-4206-B8B7-EE9D324D9F67}" destId="{F9DF9C23-D14A-432E-A79D-DDB981989C84}" srcOrd="1" destOrd="3" presId="urn:microsoft.com/office/officeart/2005/8/layout/vList4#5"/>
    <dgm:cxn modelId="{4D6AB823-0026-40CA-875D-2D6DE9592F88}" srcId="{3D2A1718-D8BE-4DBE-B66A-33E6B7DD3104}" destId="{857FA8D9-4AEC-496C-947D-54ED2A074804}" srcOrd="0" destOrd="0" parTransId="{CCD34C5D-2125-4DC1-A802-154B9054C7B8}" sibTransId="{7D6B046F-DEBF-4DF0-833A-CBF8E65587E3}"/>
    <dgm:cxn modelId="{9D6CD269-7AEA-44E2-9E68-96007B210D68}" srcId="{857FA8D9-4AEC-496C-947D-54ED2A074804}" destId="{5674BF0A-2C74-4158-AD6E-924590973063}" srcOrd="0" destOrd="0" parTransId="{5DD1992A-43A6-4F33-A01B-95B6D052D10A}" sibTransId="{8664BA28-92A1-4E87-A38A-830E8F7AF794}"/>
    <dgm:cxn modelId="{30B2DD6C-F8E3-498A-A813-5ABB3CF3879D}" type="presOf" srcId="{3465C00A-2A35-491E-BDEE-DD67EA7EB80C}" destId="{F9DF9C23-D14A-432E-A79D-DDB981989C84}" srcOrd="1" destOrd="2" presId="urn:microsoft.com/office/officeart/2005/8/layout/vList4#5"/>
    <dgm:cxn modelId="{662DBD80-0C26-44F1-8732-63B1F94AC075}" type="presOf" srcId="{857FA8D9-4AEC-496C-947D-54ED2A074804}" destId="{F9DF9C23-D14A-432E-A79D-DDB981989C84}" srcOrd="1" destOrd="0" presId="urn:microsoft.com/office/officeart/2005/8/layout/vList4#5"/>
    <dgm:cxn modelId="{3F13DAF9-A45A-4425-A6A0-0640E9E6A7E9}" type="presOf" srcId="{5674BF0A-2C74-4158-AD6E-924590973063}" destId="{F6BC90FF-5F70-4989-99B0-C5F746B47DD1}" srcOrd="0" destOrd="1" presId="urn:microsoft.com/office/officeart/2005/8/layout/vList4#5"/>
    <dgm:cxn modelId="{6D18FB6C-FC59-47C9-A115-B5FA4E205492}" srcId="{857FA8D9-4AEC-496C-947D-54ED2A074804}" destId="{38AE3FE5-F983-4206-B8B7-EE9D324D9F67}" srcOrd="2" destOrd="0" parTransId="{76C0ADD8-26E7-455A-9475-875F0DA38C93}" sibTransId="{2A1CB69A-4D1A-4B3B-ABAB-829FFB290438}"/>
    <dgm:cxn modelId="{D1F1C0D2-1B5F-4B54-80DA-8E4799A39E8D}" type="presOf" srcId="{857FA8D9-4AEC-496C-947D-54ED2A074804}" destId="{F6BC90FF-5F70-4989-99B0-C5F746B47DD1}" srcOrd="0" destOrd="0" presId="urn:microsoft.com/office/officeart/2005/8/layout/vList4#5"/>
    <dgm:cxn modelId="{810D48E5-BC67-4444-ADAF-84EBB1839B5B}" type="presOf" srcId="{3465C00A-2A35-491E-BDEE-DD67EA7EB80C}" destId="{F6BC90FF-5F70-4989-99B0-C5F746B47DD1}" srcOrd="0" destOrd="2" presId="urn:microsoft.com/office/officeart/2005/8/layout/vList4#5"/>
    <dgm:cxn modelId="{D174F7E5-80A1-4561-95DB-24AD6CA821B4}" type="presOf" srcId="{3D2A1718-D8BE-4DBE-B66A-33E6B7DD3104}" destId="{4B8B1FD7-09FC-43F2-A466-B6991419E3C5}" srcOrd="0" destOrd="0" presId="urn:microsoft.com/office/officeart/2005/8/layout/vList4#5"/>
    <dgm:cxn modelId="{B6108FC1-D2EE-42BF-BDDF-CA89A58D7542}" type="presOf" srcId="{5674BF0A-2C74-4158-AD6E-924590973063}" destId="{F9DF9C23-D14A-432E-A79D-DDB981989C84}" srcOrd="1" destOrd="1" presId="urn:microsoft.com/office/officeart/2005/8/layout/vList4#5"/>
    <dgm:cxn modelId="{D1DCC298-1C34-4EAE-B129-C8120F61054F}" type="presParOf" srcId="{4B8B1FD7-09FC-43F2-A466-B6991419E3C5}" destId="{C545CEFA-4E12-4ECD-9AD9-51213F11F024}" srcOrd="0" destOrd="0" presId="urn:microsoft.com/office/officeart/2005/8/layout/vList4#5"/>
    <dgm:cxn modelId="{3157BBB9-5104-4E38-A9BC-89930B6D297D}" type="presParOf" srcId="{C545CEFA-4E12-4ECD-9AD9-51213F11F024}" destId="{F6BC90FF-5F70-4989-99B0-C5F746B47DD1}" srcOrd="0" destOrd="0" presId="urn:microsoft.com/office/officeart/2005/8/layout/vList4#5"/>
    <dgm:cxn modelId="{E48B50CF-DEE3-47B1-9482-4A7F5A9BA051}" type="presParOf" srcId="{C545CEFA-4E12-4ECD-9AD9-51213F11F024}" destId="{D6A5B155-C07A-4FE1-B5A1-CF4FD87CCE5D}" srcOrd="1" destOrd="0" presId="urn:microsoft.com/office/officeart/2005/8/layout/vList4#5"/>
    <dgm:cxn modelId="{FDBA687B-1110-4C81-995D-CAFACF30D580}" type="presParOf" srcId="{C545CEFA-4E12-4ECD-9AD9-51213F11F024}" destId="{F9DF9C23-D14A-432E-A79D-DDB981989C84}" srcOrd="2" destOrd="0" presId="urn:microsoft.com/office/officeart/2005/8/layout/vList4#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Исполнение за 9 месяцев</a:t>
          </a:r>
          <a:endParaRPr lang="ru-RU" sz="20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7860F089-C886-4929-8692-AB7DED4717FA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435 443,7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CE11A8A-4956-4ECA-A9C6-60F9BB83AC12}" type="parTrans" cxnId="{41B39369-5421-48F6-B4C6-84925B879B75}">
      <dgm:prSet/>
      <dgm:spPr/>
      <dgm:t>
        <a:bodyPr/>
        <a:lstStyle/>
        <a:p>
          <a:endParaRPr lang="ru-RU"/>
        </a:p>
      </dgm:t>
    </dgm:pt>
    <dgm:pt modelId="{74B7A7B1-AD74-44CC-9903-AEB447D1AFEE}" type="sibTrans" cxnId="{41B39369-5421-48F6-B4C6-84925B879B75}">
      <dgm:prSet/>
      <dgm:spPr/>
      <dgm:t>
        <a:bodyPr/>
        <a:lstStyle/>
        <a:p>
          <a:endParaRPr lang="ru-RU"/>
        </a:p>
      </dgm:t>
    </dgm:pt>
    <dgm:pt modelId="{CBA9DAB8-678C-42E7-A1CA-EF26A3580058}">
      <dgm:prSet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50 514,5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41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655,3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CA49F8E6-2CEC-4FC9-81C7-BE583CEEFEA5}" type="parTrans" cxnId="{181A7B1D-5C81-4ADA-98A4-DE74FF464734}">
      <dgm:prSet/>
      <dgm:spPr/>
      <dgm:t>
        <a:bodyPr/>
        <a:lstStyle/>
        <a:p>
          <a:endParaRPr lang="ru-RU"/>
        </a:p>
      </dgm:t>
    </dgm:pt>
    <dgm:pt modelId="{B1A209CD-DCAB-48F0-A292-AAC100B3839A}" type="sibTrans" cxnId="{181A7B1D-5C81-4ADA-98A4-DE74FF464734}">
      <dgm:prSet/>
      <dgm:spPr/>
      <dgm:t>
        <a:bodyPr/>
        <a:lstStyle/>
        <a:p>
          <a:endParaRPr lang="ru-RU"/>
        </a:p>
      </dgm:t>
    </dgm:pt>
    <dgm:pt modelId="{E6AB9302-80B5-43A0-9215-C42BC95CF884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551 507,9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058CBAE5-9544-4542-8438-A94A871ADB22}" type="parTrans" cxnId="{D41D464C-488C-47CB-BA07-A5C9FBFB4BA3}">
      <dgm:prSet/>
      <dgm:spPr/>
      <dgm:t>
        <a:bodyPr/>
        <a:lstStyle/>
        <a:p>
          <a:endParaRPr lang="ru-RU"/>
        </a:p>
      </dgm:t>
    </dgm:pt>
    <dgm:pt modelId="{A627E1B9-9FD1-4B06-9D6F-2ADC17B56997}" type="sibTrans" cxnId="{D41D464C-488C-47CB-BA07-A5C9FBFB4BA3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63,7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68,2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94A835A3-BD29-4218-B383-6ECC0C80FBEC}">
      <dgm:prSet phldrT="[Текст]"/>
      <dgm:spPr/>
      <dgm:t>
        <a:bodyPr/>
        <a:lstStyle/>
        <a:p>
          <a:r>
            <a:rPr lang="ru-RU" b="1" dirty="0" smtClean="0">
              <a:solidFill>
                <a:schemeClr val="bg1"/>
              </a:solidFill>
            </a:rPr>
            <a:t>% исполнения</a:t>
          </a:r>
          <a:endParaRPr lang="ru-RU" b="1" dirty="0">
            <a:solidFill>
              <a:schemeClr val="bg1"/>
            </a:solidFill>
          </a:endParaRPr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86708EDC-FF6A-4D2F-8307-D58361EE4A4F}">
      <dgm:prSet custT="1"/>
      <dgm:spPr/>
      <dgm:t>
        <a:bodyPr/>
        <a:lstStyle/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65,1</a:t>
          </a:r>
          <a:endParaRPr lang="ru-RU" sz="2000" b="1" dirty="0" smtClean="0">
            <a:latin typeface="Times New Roman" pitchFamily="18" charset="0"/>
            <a:cs typeface="Times New Roman" pitchFamily="18" charset="0"/>
          </a:endParaRPr>
        </a:p>
        <a:p>
          <a:r>
            <a:rPr lang="en-US" sz="2000" b="1" dirty="0" smtClean="0">
              <a:latin typeface="Times New Roman" pitchFamily="18" charset="0"/>
              <a:cs typeface="Times New Roman" pitchFamily="18" charset="0"/>
            </a:rPr>
            <a:t>55</a:t>
          </a:r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,9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A3F783CA-FE86-43D5-9DA8-349C7DED8BFC}" type="parTrans" cxnId="{1A8A5F48-69F1-4FAD-85BD-7A41ABD169ED}">
      <dgm:prSet/>
      <dgm:spPr/>
      <dgm:t>
        <a:bodyPr/>
        <a:lstStyle/>
        <a:p>
          <a:endParaRPr lang="ru-RU"/>
        </a:p>
      </dgm:t>
    </dgm:pt>
    <dgm:pt modelId="{8A2128CB-045A-4E30-86FC-2C1192C1B34C}" type="sibTrans" cxnId="{1A8A5F48-69F1-4FAD-85BD-7A41ABD169ED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  <dgm:t>
        <a:bodyPr/>
        <a:lstStyle/>
        <a:p>
          <a:endParaRPr lang="ru-RU"/>
        </a:p>
      </dgm:t>
    </dgm:pt>
    <dgm:pt modelId="{A4244E5E-A421-43E3-9AD9-A98DCD53621A}" type="pres">
      <dgm:prSet presAssocID="{C2D4196C-63CE-4FA3-BBDD-44089A2DB893}" presName="rootComposite" presStyleCnt="0"/>
      <dgm:spPr/>
      <dgm:t>
        <a:bodyPr/>
        <a:lstStyle/>
        <a:p>
          <a:endParaRPr lang="ru-RU"/>
        </a:p>
      </dgm:t>
    </dgm:pt>
    <dgm:pt modelId="{4F93248B-F049-4809-8FC7-276B88D564FE}" type="pres">
      <dgm:prSet presAssocID="{C2D4196C-63CE-4FA3-BBDD-44089A2DB893}" presName="rootText" presStyleLbl="node1" presStyleIdx="0" presStyleCnt="2" custLinFactNeighborX="666" custLinFactNeighborY="3941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  <dgm:t>
        <a:bodyPr/>
        <a:lstStyle/>
        <a:p>
          <a:endParaRPr lang="ru-RU"/>
        </a:p>
      </dgm:t>
    </dgm:pt>
    <dgm:pt modelId="{4262512C-8C98-4B16-BD52-DCA017AF362D}" type="pres">
      <dgm:prSet presAssocID="{1CE11A8A-4956-4ECA-A9C6-60F9BB83AC12}" presName="Name13" presStyleLbl="parChTrans1D2" presStyleIdx="0" presStyleCnt="6"/>
      <dgm:spPr/>
      <dgm:t>
        <a:bodyPr/>
        <a:lstStyle/>
        <a:p>
          <a:endParaRPr lang="ru-RU"/>
        </a:p>
      </dgm:t>
    </dgm:pt>
    <dgm:pt modelId="{123184B7-2A7A-4D96-B450-BF2DA4E380C6}" type="pres">
      <dgm:prSet presAssocID="{7860F089-C886-4929-8692-AB7DED4717FA}" presName="childText" presStyleLbl="bgAcc1" presStyleIdx="0" presStyleCnt="6" custScaleX="119955" custLinFactNeighborX="-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FFAD48-F634-4A94-8020-DD3311BAFFC8}" type="pres">
      <dgm:prSet presAssocID="{CA49F8E6-2CEC-4FC9-81C7-BE583CEEFEA5}" presName="Name13" presStyleLbl="parChTrans1D2" presStyleIdx="1" presStyleCnt="6"/>
      <dgm:spPr/>
      <dgm:t>
        <a:bodyPr/>
        <a:lstStyle/>
        <a:p>
          <a:endParaRPr lang="ru-RU"/>
        </a:p>
      </dgm:t>
    </dgm:pt>
    <dgm:pt modelId="{A12940CE-A768-420D-8872-A7DF3F1C6B82}" type="pres">
      <dgm:prSet presAssocID="{CBA9DAB8-678C-42E7-A1CA-EF26A3580058}" presName="childText" presStyleLbl="bgAcc1" presStyleIdx="1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41411-8F90-4DBD-9161-9366A6ED59E8}" type="pres">
      <dgm:prSet presAssocID="{058CBAE5-9544-4542-8438-A94A871ADB22}" presName="Name13" presStyleLbl="parChTrans1D2" presStyleIdx="2" presStyleCnt="6"/>
      <dgm:spPr/>
      <dgm:t>
        <a:bodyPr/>
        <a:lstStyle/>
        <a:p>
          <a:endParaRPr lang="ru-RU"/>
        </a:p>
      </dgm:t>
    </dgm:pt>
    <dgm:pt modelId="{52427BB8-0F58-4835-9EBB-29C1ED9859F6}" type="pres">
      <dgm:prSet presAssocID="{E6AB9302-80B5-43A0-9215-C42BC95CF884}" presName="childText" presStyleLbl="bgAcc1" presStyleIdx="2" presStyleCnt="6" custScaleX="120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  <dgm:t>
        <a:bodyPr/>
        <a:lstStyle/>
        <a:p>
          <a:endParaRPr lang="ru-RU"/>
        </a:p>
      </dgm:t>
    </dgm:pt>
    <dgm:pt modelId="{A6A20B68-8A7D-4DFF-A29F-D7430C093E0C}" type="pres">
      <dgm:prSet presAssocID="{94A835A3-BD29-4218-B383-6ECC0C80FBEC}" presName="rootComposite" presStyleCnt="0"/>
      <dgm:spPr/>
      <dgm:t>
        <a:bodyPr/>
        <a:lstStyle/>
        <a:p>
          <a:endParaRPr lang="ru-RU"/>
        </a:p>
      </dgm:t>
    </dgm:pt>
    <dgm:pt modelId="{076787FC-4972-41FA-84CD-F5C1F0E686F7}" type="pres">
      <dgm:prSet presAssocID="{94A835A3-BD29-4218-B383-6ECC0C80FBEC}" presName="rootText" presStyleLbl="node1" presStyleIdx="1" presStyleCnt="2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  <dgm:t>
        <a:bodyPr/>
        <a:lstStyle/>
        <a:p>
          <a:endParaRPr lang="ru-RU"/>
        </a:p>
      </dgm:t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1279" custLinFactNeighborY="1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FD81C-1768-4963-BE39-BA68A303D3F5}" type="pres">
      <dgm:prSet presAssocID="{A3F783CA-FE86-43D5-9DA8-349C7DED8BFC}" presName="Name13" presStyleLbl="parChTrans1D2" presStyleIdx="4" presStyleCnt="6"/>
      <dgm:spPr/>
      <dgm:t>
        <a:bodyPr/>
        <a:lstStyle/>
        <a:p>
          <a:endParaRPr lang="ru-RU"/>
        </a:p>
      </dgm:t>
    </dgm:pt>
    <dgm:pt modelId="{09E693EE-7191-45F5-9CBE-5871D02CCFCF}" type="pres">
      <dgm:prSet presAssocID="{86708EDC-FF6A-4D2F-8307-D58361EE4A4F}" presName="childText" presStyleLbl="bgAcc1" presStyleIdx="4" presStyleCnt="6" custScaleX="117460" custLinFactNeighborX="2341" custLinFactNeighborY="1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11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58AF6D2-0F44-41BD-8BFA-B89CF88C85B1}" type="presOf" srcId="{7860F089-C886-4929-8692-AB7DED4717FA}" destId="{123184B7-2A7A-4D96-B450-BF2DA4E380C6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3068D0A3-8BB4-44BA-AD8A-FB1032D01FA4}" type="presOf" srcId="{1CE11A8A-4956-4ECA-A9C6-60F9BB83AC12}" destId="{4262512C-8C98-4B16-BD52-DCA017AF362D}" srcOrd="0" destOrd="0" presId="urn:microsoft.com/office/officeart/2005/8/layout/hierarchy3"/>
    <dgm:cxn modelId="{9202A648-A69C-4A62-921F-0946CE4233A6}" type="presOf" srcId="{058CBAE5-9544-4542-8438-A94A871ADB22}" destId="{29441411-8F90-4DBD-9161-9366A6ED59E8}" srcOrd="0" destOrd="0" presId="urn:microsoft.com/office/officeart/2005/8/layout/hierarchy3"/>
    <dgm:cxn modelId="{80C23B42-718D-4962-A78D-906929BA39F8}" type="presOf" srcId="{2502BC66-E3D5-4706-BE2B-39FC06016DF8}" destId="{FD59E362-F5CD-462A-BD2B-953A9C556FA0}" srcOrd="0" destOrd="0" presId="urn:microsoft.com/office/officeart/2005/8/layout/hierarchy3"/>
    <dgm:cxn modelId="{FA659F67-1A9D-4C17-817A-3754C951A457}" type="presOf" srcId="{C2D4196C-63CE-4FA3-BBDD-44089A2DB893}" destId="{4F93248B-F049-4809-8FC7-276B88D564FE}" srcOrd="0" destOrd="0" presId="urn:microsoft.com/office/officeart/2005/8/layout/hierarchy3"/>
    <dgm:cxn modelId="{CEE275D0-EBE5-4DD1-927C-8E8B455FCA09}" type="presOf" srcId="{E9A73A7E-EAF8-4C61-8A77-6C3EA8E89F38}" destId="{B3269C45-FBFA-4987-B30C-BA2C76D2B76E}" srcOrd="0" destOrd="0" presId="urn:microsoft.com/office/officeart/2005/8/layout/hierarchy3"/>
    <dgm:cxn modelId="{89CEDF52-F7AD-4DED-AFDD-83910716A68C}" type="presOf" srcId="{837A6C41-69D9-425C-B8D8-9F7F9F7BEB83}" destId="{10C65050-EA60-4C43-B416-C90778B47E96}" srcOrd="0" destOrd="0" presId="urn:microsoft.com/office/officeart/2005/8/layout/hierarchy3"/>
    <dgm:cxn modelId="{17922DAE-0978-4444-9C24-642DD1CAE18B}" type="presOf" srcId="{E35D62DA-B3A0-47AC-B1F6-CF40D7FBEE72}" destId="{7CDE3C8A-7E4C-4804-8D0C-0C02957D7650}" srcOrd="0" destOrd="0" presId="urn:microsoft.com/office/officeart/2005/8/layout/hierarchy3"/>
    <dgm:cxn modelId="{EDEEF5BC-9029-4E7D-9F6F-3677C7300E9C}" type="presOf" srcId="{EEBF5105-F3DF-49E8-884A-AF6D697ED47C}" destId="{0921377B-BCC3-46C7-8780-3A5BB49F4B15}" srcOrd="0" destOrd="0" presId="urn:microsoft.com/office/officeart/2005/8/layout/hierarchy3"/>
    <dgm:cxn modelId="{ACACDC2B-A9D0-44C1-9D76-4FC7773852C7}" type="presOf" srcId="{C2D4196C-63CE-4FA3-BBDD-44089A2DB893}" destId="{5A2153DD-2D9E-423B-A965-DA005CB8A760}" srcOrd="1" destOrd="0" presId="urn:microsoft.com/office/officeart/2005/8/layout/hierarchy3"/>
    <dgm:cxn modelId="{41B39369-5421-48F6-B4C6-84925B879B75}" srcId="{C2D4196C-63CE-4FA3-BBDD-44089A2DB893}" destId="{7860F089-C886-4929-8692-AB7DED4717FA}" srcOrd="0" destOrd="0" parTransId="{1CE11A8A-4956-4ECA-A9C6-60F9BB83AC12}" sibTransId="{74B7A7B1-AD74-44CC-9903-AEB447D1AFEE}"/>
    <dgm:cxn modelId="{D41D464C-488C-47CB-BA07-A5C9FBFB4BA3}" srcId="{C2D4196C-63CE-4FA3-BBDD-44089A2DB893}" destId="{E6AB9302-80B5-43A0-9215-C42BC95CF884}" srcOrd="2" destOrd="0" parTransId="{058CBAE5-9544-4542-8438-A94A871ADB22}" sibTransId="{A627E1B9-9FD1-4B06-9D6F-2ADC17B56997}"/>
    <dgm:cxn modelId="{02BE8B36-5115-4D67-94B8-783D1D01395D}" type="presOf" srcId="{E6AB9302-80B5-43A0-9215-C42BC95CF884}" destId="{52427BB8-0F58-4835-9EBB-29C1ED9859F6}" srcOrd="0" destOrd="0" presId="urn:microsoft.com/office/officeart/2005/8/layout/hierarchy3"/>
    <dgm:cxn modelId="{931EC9C9-7D33-42DC-8966-2BCB48350C8A}" type="presOf" srcId="{94A835A3-BD29-4218-B383-6ECC0C80FBEC}" destId="{3B2504E2-A07D-4355-ADCE-8119AFD260A8}" srcOrd="1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181A7B1D-5C81-4ADA-98A4-DE74FF464734}" srcId="{C2D4196C-63CE-4FA3-BBDD-44089A2DB893}" destId="{CBA9DAB8-678C-42E7-A1CA-EF26A3580058}" srcOrd="1" destOrd="0" parTransId="{CA49F8E6-2CEC-4FC9-81C7-BE583CEEFEA5}" sibTransId="{B1A209CD-DCAB-48F0-A292-AAC100B3839A}"/>
    <dgm:cxn modelId="{F885F96E-B3C4-42E6-8E78-03F74C4CF95D}" type="presOf" srcId="{A3F783CA-FE86-43D5-9DA8-349C7DED8BFC}" destId="{958FD81C-1768-4963-BE39-BA68A303D3F5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1A8A5F48-69F1-4FAD-85BD-7A41ABD169ED}" srcId="{94A835A3-BD29-4218-B383-6ECC0C80FBEC}" destId="{86708EDC-FF6A-4D2F-8307-D58361EE4A4F}" srcOrd="1" destOrd="0" parTransId="{A3F783CA-FE86-43D5-9DA8-349C7DED8BFC}" sibTransId="{8A2128CB-045A-4E30-86FC-2C1192C1B34C}"/>
    <dgm:cxn modelId="{BA23DCF9-053E-4F20-958E-F0A52A1122B4}" type="presOf" srcId="{CBA9DAB8-678C-42E7-A1CA-EF26A3580058}" destId="{A12940CE-A768-420D-8872-A7DF3F1C6B82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3015AF81-E5AE-49D3-8CD4-85F12ABDE9FA}" type="presOf" srcId="{CA49F8E6-2CEC-4FC9-81C7-BE583CEEFEA5}" destId="{2BFFAD48-F634-4A94-8020-DD3311BAFFC8}" srcOrd="0" destOrd="0" presId="urn:microsoft.com/office/officeart/2005/8/layout/hierarchy3"/>
    <dgm:cxn modelId="{E4F204E7-A120-4022-B0C4-5F22B8810E06}" type="presOf" srcId="{94A835A3-BD29-4218-B383-6ECC0C80FBEC}" destId="{076787FC-4972-41FA-84CD-F5C1F0E686F7}" srcOrd="0" destOrd="0" presId="urn:microsoft.com/office/officeart/2005/8/layout/hierarchy3"/>
    <dgm:cxn modelId="{6BD05504-3582-4B6C-BE50-71A24F987A49}" type="presOf" srcId="{86708EDC-FF6A-4D2F-8307-D58361EE4A4F}" destId="{09E693EE-7191-45F5-9CBE-5871D02CCFCF}" srcOrd="0" destOrd="0" presId="urn:microsoft.com/office/officeart/2005/8/layout/hierarchy3"/>
    <dgm:cxn modelId="{5AFEBABB-481B-48DD-97CD-AB1364150634}" type="presParOf" srcId="{10C65050-EA60-4C43-B416-C90778B47E96}" destId="{5CF64C16-7C8E-4076-BA39-4DCE82939981}" srcOrd="0" destOrd="0" presId="urn:microsoft.com/office/officeart/2005/8/layout/hierarchy3"/>
    <dgm:cxn modelId="{5C8AA106-EB28-4CC1-8431-2B5551B54EEA}" type="presParOf" srcId="{5CF64C16-7C8E-4076-BA39-4DCE82939981}" destId="{A4244E5E-A421-43E3-9AD9-A98DCD53621A}" srcOrd="0" destOrd="0" presId="urn:microsoft.com/office/officeart/2005/8/layout/hierarchy3"/>
    <dgm:cxn modelId="{519A2670-C0AE-4068-A996-E6C77929216E}" type="presParOf" srcId="{A4244E5E-A421-43E3-9AD9-A98DCD53621A}" destId="{4F93248B-F049-4809-8FC7-276B88D564FE}" srcOrd="0" destOrd="0" presId="urn:microsoft.com/office/officeart/2005/8/layout/hierarchy3"/>
    <dgm:cxn modelId="{F612E9A0-145D-4C39-840E-C121DC55EB49}" type="presParOf" srcId="{A4244E5E-A421-43E3-9AD9-A98DCD53621A}" destId="{5A2153DD-2D9E-423B-A965-DA005CB8A760}" srcOrd="1" destOrd="0" presId="urn:microsoft.com/office/officeart/2005/8/layout/hierarchy3"/>
    <dgm:cxn modelId="{15422D45-877E-4A20-9B00-DA9FAB69D684}" type="presParOf" srcId="{5CF64C16-7C8E-4076-BA39-4DCE82939981}" destId="{159003D4-CB24-4EAA-BBBE-AC8F1927ACE2}" srcOrd="1" destOrd="0" presId="urn:microsoft.com/office/officeart/2005/8/layout/hierarchy3"/>
    <dgm:cxn modelId="{8FEE51D9-F46F-4F89-8810-05E65676F432}" type="presParOf" srcId="{159003D4-CB24-4EAA-BBBE-AC8F1927ACE2}" destId="{4262512C-8C98-4B16-BD52-DCA017AF362D}" srcOrd="0" destOrd="0" presId="urn:microsoft.com/office/officeart/2005/8/layout/hierarchy3"/>
    <dgm:cxn modelId="{52536F0B-78CB-49B4-A167-6618514ED8F0}" type="presParOf" srcId="{159003D4-CB24-4EAA-BBBE-AC8F1927ACE2}" destId="{123184B7-2A7A-4D96-B450-BF2DA4E380C6}" srcOrd="1" destOrd="0" presId="urn:microsoft.com/office/officeart/2005/8/layout/hierarchy3"/>
    <dgm:cxn modelId="{B99DA5D9-8E70-49C7-A6EC-FF43ECCECAD7}" type="presParOf" srcId="{159003D4-CB24-4EAA-BBBE-AC8F1927ACE2}" destId="{2BFFAD48-F634-4A94-8020-DD3311BAFFC8}" srcOrd="2" destOrd="0" presId="urn:microsoft.com/office/officeart/2005/8/layout/hierarchy3"/>
    <dgm:cxn modelId="{9EC8A912-086E-4978-BA2C-769EB5D67F32}" type="presParOf" srcId="{159003D4-CB24-4EAA-BBBE-AC8F1927ACE2}" destId="{A12940CE-A768-420D-8872-A7DF3F1C6B82}" srcOrd="3" destOrd="0" presId="urn:microsoft.com/office/officeart/2005/8/layout/hierarchy3"/>
    <dgm:cxn modelId="{06E0F36D-EBFF-4A14-8D06-8B9E36E10415}" type="presParOf" srcId="{159003D4-CB24-4EAA-BBBE-AC8F1927ACE2}" destId="{29441411-8F90-4DBD-9161-9366A6ED59E8}" srcOrd="4" destOrd="0" presId="urn:microsoft.com/office/officeart/2005/8/layout/hierarchy3"/>
    <dgm:cxn modelId="{18D627ED-BC40-4169-8530-9D915271A5FB}" type="presParOf" srcId="{159003D4-CB24-4EAA-BBBE-AC8F1927ACE2}" destId="{52427BB8-0F58-4835-9EBB-29C1ED9859F6}" srcOrd="5" destOrd="0" presId="urn:microsoft.com/office/officeart/2005/8/layout/hierarchy3"/>
    <dgm:cxn modelId="{D1F0D7F4-6E03-4D88-9527-1AAF76F28A6F}" type="presParOf" srcId="{10C65050-EA60-4C43-B416-C90778B47E96}" destId="{22C5EB14-F8C6-486E-8A47-288E2B73FAFD}" srcOrd="1" destOrd="0" presId="urn:microsoft.com/office/officeart/2005/8/layout/hierarchy3"/>
    <dgm:cxn modelId="{4AE7E02B-1EF9-4473-9958-DAFE9CB47505}" type="presParOf" srcId="{22C5EB14-F8C6-486E-8A47-288E2B73FAFD}" destId="{A6A20B68-8A7D-4DFF-A29F-D7430C093E0C}" srcOrd="0" destOrd="0" presId="urn:microsoft.com/office/officeart/2005/8/layout/hierarchy3"/>
    <dgm:cxn modelId="{3C115696-9A45-422B-9D0E-0194F74661F1}" type="presParOf" srcId="{A6A20B68-8A7D-4DFF-A29F-D7430C093E0C}" destId="{076787FC-4972-41FA-84CD-F5C1F0E686F7}" srcOrd="0" destOrd="0" presId="urn:microsoft.com/office/officeart/2005/8/layout/hierarchy3"/>
    <dgm:cxn modelId="{A6BAE16E-F869-4600-AAE1-FA56FD362C5E}" type="presParOf" srcId="{A6A20B68-8A7D-4DFF-A29F-D7430C093E0C}" destId="{3B2504E2-A07D-4355-ADCE-8119AFD260A8}" srcOrd="1" destOrd="0" presId="urn:microsoft.com/office/officeart/2005/8/layout/hierarchy3"/>
    <dgm:cxn modelId="{94D9A181-F80D-43F0-B389-87D914D5B78C}" type="presParOf" srcId="{22C5EB14-F8C6-486E-8A47-288E2B73FAFD}" destId="{D5FB82EE-7BFE-4166-A3D8-96A62C5D60A1}" srcOrd="1" destOrd="0" presId="urn:microsoft.com/office/officeart/2005/8/layout/hierarchy3"/>
    <dgm:cxn modelId="{EE82D5C5-65BB-4DF5-9F24-2DA825F8F1BC}" type="presParOf" srcId="{D5FB82EE-7BFE-4166-A3D8-96A62C5D60A1}" destId="{7CDE3C8A-7E4C-4804-8D0C-0C02957D7650}" srcOrd="0" destOrd="0" presId="urn:microsoft.com/office/officeart/2005/8/layout/hierarchy3"/>
    <dgm:cxn modelId="{C5C0B510-3869-4CEE-A847-7B53552908EA}" type="presParOf" srcId="{D5FB82EE-7BFE-4166-A3D8-96A62C5D60A1}" destId="{B3269C45-FBFA-4987-B30C-BA2C76D2B76E}" srcOrd="1" destOrd="0" presId="urn:microsoft.com/office/officeart/2005/8/layout/hierarchy3"/>
    <dgm:cxn modelId="{3DB6EFF8-CD5A-42A3-A05D-6CE1DD0B3FB1}" type="presParOf" srcId="{D5FB82EE-7BFE-4166-A3D8-96A62C5D60A1}" destId="{958FD81C-1768-4963-BE39-BA68A303D3F5}" srcOrd="2" destOrd="0" presId="urn:microsoft.com/office/officeart/2005/8/layout/hierarchy3"/>
    <dgm:cxn modelId="{6B1968D8-061B-44C3-AC06-C2DAD4CA4826}" type="presParOf" srcId="{D5FB82EE-7BFE-4166-A3D8-96A62C5D60A1}" destId="{09E693EE-7191-45F5-9CBE-5871D02CCFCF}" srcOrd="3" destOrd="0" presId="urn:microsoft.com/office/officeart/2005/8/layout/hierarchy3"/>
    <dgm:cxn modelId="{80501E65-5D6B-4E03-AB5C-EC9836015BF5}" type="presParOf" srcId="{D5FB82EE-7BFE-4166-A3D8-96A62C5D60A1}" destId="{FD59E362-F5CD-462A-BD2B-953A9C556FA0}" srcOrd="4" destOrd="0" presId="urn:microsoft.com/office/officeart/2005/8/layout/hierarchy3"/>
    <dgm:cxn modelId="{88570E35-B926-4E8F-A558-91BF83D47143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7A6C41-69D9-425C-B8D8-9F7F9F7BEB83}" type="doc">
      <dgm:prSet loTypeId="urn:microsoft.com/office/officeart/2005/8/layout/hierarchy3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2D4196C-63CE-4FA3-BBDD-44089A2DB893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dirty="0">
            <a:solidFill>
              <a:schemeClr val="bg1"/>
            </a:solidFill>
          </a:endParaRPr>
        </a:p>
      </dgm:t>
    </dgm:pt>
    <dgm:pt modelId="{E0FE126D-DE38-4C55-A20A-2B9A69419E8F}" type="parTrans" cxnId="{B464EFAB-FAE8-4DE3-BCAB-F3C8BBD33530}">
      <dgm:prSet/>
      <dgm:spPr/>
      <dgm:t>
        <a:bodyPr/>
        <a:lstStyle/>
        <a:p>
          <a:endParaRPr lang="ru-RU"/>
        </a:p>
      </dgm:t>
    </dgm:pt>
    <dgm:pt modelId="{AA769F94-C6F8-4257-99FB-F7F2A20DEE87}" type="sibTrans" cxnId="{B464EFAB-FAE8-4DE3-BCAB-F3C8BBD33530}">
      <dgm:prSet/>
      <dgm:spPr/>
      <dgm:t>
        <a:bodyPr/>
        <a:lstStyle/>
        <a:p>
          <a:endParaRPr lang="ru-RU"/>
        </a:p>
      </dgm:t>
    </dgm:pt>
    <dgm:pt modelId="{94A835A3-BD29-4218-B383-6ECC0C80FBEC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Годовой план</a:t>
          </a:r>
          <a:endParaRPr lang="ru-RU" sz="2000" b="1" dirty="0">
            <a:solidFill>
              <a:schemeClr val="bg1"/>
            </a:solidFill>
          </a:endParaRPr>
        </a:p>
      </dgm:t>
    </dgm:pt>
    <dgm:pt modelId="{ABE89E75-AC7C-49DA-A9BF-26BF09A66A1F}" type="parTrans" cxnId="{BB64338D-E60A-4632-AFBA-C5456DF71302}">
      <dgm:prSet/>
      <dgm:spPr/>
      <dgm:t>
        <a:bodyPr/>
        <a:lstStyle/>
        <a:p>
          <a:endParaRPr lang="ru-RU"/>
        </a:p>
      </dgm:t>
    </dgm:pt>
    <dgm:pt modelId="{489F2B57-BF25-493B-8312-C4FDBCF61C84}" type="sibTrans" cxnId="{BB64338D-E60A-4632-AFBA-C5456DF71302}">
      <dgm:prSet/>
      <dgm:spPr/>
      <dgm:t>
        <a:bodyPr/>
        <a:lstStyle/>
        <a:p>
          <a:endParaRPr lang="ru-RU"/>
        </a:p>
      </dgm:t>
    </dgm:pt>
    <dgm:pt modelId="{9D3CB534-57F7-4BB3-9E4C-B30F060E8B2E}">
      <dgm:prSet phldrT="[Текст]" custT="1"/>
      <dgm:spPr/>
      <dgm:t>
        <a:bodyPr/>
        <a:lstStyle/>
        <a:p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77 565,5</a:t>
          </a:r>
          <a:endParaRPr lang="ru-RU" sz="2000" dirty="0" smtClean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+ 74 5</a:t>
          </a:r>
          <a:r>
            <a:rPr lang="en-US" sz="2000" dirty="0" smtClean="0">
              <a:latin typeface="Times New Roman" pitchFamily="18" charset="0"/>
              <a:cs typeface="Times New Roman" pitchFamily="18" charset="0"/>
            </a:rPr>
            <a:t>00</a:t>
          </a:r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,7</a:t>
          </a:r>
          <a:endParaRPr lang="en-US" sz="2000" dirty="0" smtClean="0">
            <a:latin typeface="Times New Roman" pitchFamily="18" charset="0"/>
            <a:cs typeface="Times New Roman" pitchFamily="18" charset="0"/>
          </a:endParaRPr>
        </a:p>
      </dgm:t>
    </dgm:pt>
    <dgm:pt modelId="{0A09CBDF-BE6C-43C8-AE01-69EE3D579B32}" type="sibTrans" cxnId="{49C3C26C-A61A-4B72-98BD-30AD5A1D3E8B}">
      <dgm:prSet/>
      <dgm:spPr/>
      <dgm:t>
        <a:bodyPr/>
        <a:lstStyle/>
        <a:p>
          <a:endParaRPr lang="ru-RU"/>
        </a:p>
      </dgm:t>
    </dgm:pt>
    <dgm:pt modelId="{BD85E561-B51F-47C0-8E5E-AB99BBF59F74}" type="parTrans" cxnId="{49C3C26C-A61A-4B72-98BD-30AD5A1D3E8B}">
      <dgm:prSet/>
      <dgm:spPr/>
      <dgm:t>
        <a:bodyPr/>
        <a:lstStyle/>
        <a:p>
          <a:endParaRPr lang="ru-RU"/>
        </a:p>
      </dgm:t>
    </dgm:pt>
    <dgm:pt modelId="{E9A73A7E-EAF8-4C61-8A77-6C3EA8E89F38}">
      <dgm:prSet phldrT="[Текст]" custT="1"/>
      <dgm:spPr/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638 120,8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44B28B95-2F53-4876-9003-BA991902EF95}" type="sibTrans" cxnId="{A3D75040-4D03-4EC7-85FC-B0CB62DCB57C}">
      <dgm:prSet/>
      <dgm:spPr/>
      <dgm:t>
        <a:bodyPr/>
        <a:lstStyle/>
        <a:p>
          <a:endParaRPr lang="ru-RU"/>
        </a:p>
      </dgm:t>
    </dgm:pt>
    <dgm:pt modelId="{E35D62DA-B3A0-47AC-B1F6-CF40D7FBEE72}" type="parTrans" cxnId="{A3D75040-4D03-4EC7-85FC-B0CB62DCB57C}">
      <dgm:prSet/>
      <dgm:spPr/>
      <dgm:t>
        <a:bodyPr/>
        <a:lstStyle/>
        <a:p>
          <a:endParaRPr lang="ru-RU"/>
        </a:p>
      </dgm:t>
    </dgm:pt>
    <dgm:pt modelId="{EEBF5105-F3DF-49E8-884A-AF6D697ED47C}">
      <dgm:prSet custT="1"/>
      <dgm:spPr/>
      <dgm:t>
        <a:bodyPr/>
        <a:lstStyle/>
        <a:p>
          <a:r>
            <a:rPr lang="ru-RU" sz="2000" b="1" dirty="0" smtClean="0">
              <a:latin typeface="Times New Roman" pitchFamily="18" charset="0"/>
              <a:cs typeface="Times New Roman" pitchFamily="18" charset="0"/>
            </a:rPr>
            <a:t>865 921,1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</dgm:t>
    </dgm:pt>
    <dgm:pt modelId="{2502BC66-E3D5-4706-BE2B-39FC06016DF8}" type="parTrans" cxnId="{3BF5E0AE-A4DA-4B20-B725-5167E7E139FD}">
      <dgm:prSet/>
      <dgm:spPr/>
      <dgm:t>
        <a:bodyPr/>
        <a:lstStyle/>
        <a:p>
          <a:endParaRPr lang="ru-RU"/>
        </a:p>
      </dgm:t>
    </dgm:pt>
    <dgm:pt modelId="{71904DB5-054E-4BAB-8AF5-DE4084390BF7}" type="sibTrans" cxnId="{3BF5E0AE-A4DA-4B20-B725-5167E7E139FD}">
      <dgm:prSet/>
      <dgm:spPr/>
      <dgm:t>
        <a:bodyPr/>
        <a:lstStyle/>
        <a:p>
          <a:endParaRPr lang="ru-RU"/>
        </a:p>
      </dgm:t>
    </dgm:pt>
    <dgm:pt modelId="{B3BB63F8-7E25-47AC-850C-942EC671257D}">
      <dgm:prSet/>
      <dgm:spPr/>
      <dgm:t>
        <a:bodyPr/>
        <a:lstStyle/>
        <a:p>
          <a:r>
            <a:rPr lang="ru-RU" b="1" dirty="0" smtClean="0"/>
            <a:t>Муниципальные программы </a:t>
          </a:r>
          <a:endParaRPr lang="ru-RU" b="1" dirty="0"/>
        </a:p>
      </dgm:t>
    </dgm:pt>
    <dgm:pt modelId="{72081259-A1A6-4DCB-BA90-E0A4CAC39E9D}" type="parTrans" cxnId="{527827C1-9CE8-441D-AA09-38801F3B13DA}">
      <dgm:prSet/>
      <dgm:spPr/>
      <dgm:t>
        <a:bodyPr/>
        <a:lstStyle/>
        <a:p>
          <a:endParaRPr lang="ru-RU"/>
        </a:p>
      </dgm:t>
    </dgm:pt>
    <dgm:pt modelId="{32228B0D-FA51-44E7-AB05-E59D995DFC87}" type="sibTrans" cxnId="{527827C1-9CE8-441D-AA09-38801F3B13DA}">
      <dgm:prSet/>
      <dgm:spPr/>
      <dgm:t>
        <a:bodyPr/>
        <a:lstStyle/>
        <a:p>
          <a:endParaRPr lang="ru-RU"/>
        </a:p>
      </dgm:t>
    </dgm:pt>
    <dgm:pt modelId="{8156659E-2FD8-4F0C-85C8-776F156AE7BB}">
      <dgm:prSet/>
      <dgm:spPr/>
      <dgm:t>
        <a:bodyPr/>
        <a:lstStyle/>
        <a:p>
          <a:r>
            <a:rPr lang="ru-RU" b="1" dirty="0" smtClean="0"/>
            <a:t> Государственные программы СО</a:t>
          </a:r>
        </a:p>
        <a:p>
          <a:r>
            <a:rPr lang="ru-RU" b="1" dirty="0" smtClean="0"/>
            <a:t>+ не программные расходы</a:t>
          </a:r>
          <a:endParaRPr lang="ru-RU" b="1" dirty="0"/>
        </a:p>
      </dgm:t>
    </dgm:pt>
    <dgm:pt modelId="{40251C2D-FF32-4F1C-858D-6A5839004169}" type="parTrans" cxnId="{25F41027-6368-41B3-8AF6-AB8866388318}">
      <dgm:prSet/>
      <dgm:spPr/>
      <dgm:t>
        <a:bodyPr/>
        <a:lstStyle/>
        <a:p>
          <a:endParaRPr lang="ru-RU"/>
        </a:p>
      </dgm:t>
    </dgm:pt>
    <dgm:pt modelId="{4EFA836F-FC21-4AB2-8C66-28AC2E2E9F4F}" type="sibTrans" cxnId="{25F41027-6368-41B3-8AF6-AB8866388318}">
      <dgm:prSet/>
      <dgm:spPr/>
      <dgm:t>
        <a:bodyPr/>
        <a:lstStyle/>
        <a:p>
          <a:endParaRPr lang="ru-RU"/>
        </a:p>
      </dgm:t>
    </dgm:pt>
    <dgm:pt modelId="{31A7AE0B-4B98-4F18-95D6-91847C136BDE}">
      <dgm:prSet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C987A94F-4957-4BE5-A290-7361A92573D1}" type="parTrans" cxnId="{8212B2F1-4C19-403D-8396-AE579D64A998}">
      <dgm:prSet/>
      <dgm:spPr/>
      <dgm:t>
        <a:bodyPr/>
        <a:lstStyle/>
        <a:p>
          <a:endParaRPr lang="ru-RU"/>
        </a:p>
      </dgm:t>
    </dgm:pt>
    <dgm:pt modelId="{7CCD95EE-94ED-41F6-AC67-8173AD423FB8}" type="sibTrans" cxnId="{8212B2F1-4C19-403D-8396-AE579D64A998}">
      <dgm:prSet/>
      <dgm:spPr/>
      <dgm:t>
        <a:bodyPr/>
        <a:lstStyle/>
        <a:p>
          <a:endParaRPr lang="ru-RU"/>
        </a:p>
      </dgm:t>
    </dgm:pt>
    <dgm:pt modelId="{10C65050-EA60-4C43-B416-C90778B47E96}" type="pres">
      <dgm:prSet presAssocID="{837A6C41-69D9-425C-B8D8-9F7F9F7BEB8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F64C16-7C8E-4076-BA39-4DCE82939981}" type="pres">
      <dgm:prSet presAssocID="{C2D4196C-63CE-4FA3-BBDD-44089A2DB893}" presName="root" presStyleCnt="0"/>
      <dgm:spPr/>
    </dgm:pt>
    <dgm:pt modelId="{A4244E5E-A421-43E3-9AD9-A98DCD53621A}" type="pres">
      <dgm:prSet presAssocID="{C2D4196C-63CE-4FA3-BBDD-44089A2DB893}" presName="rootComposite" presStyleCnt="0"/>
      <dgm:spPr/>
    </dgm:pt>
    <dgm:pt modelId="{4F93248B-F049-4809-8FC7-276B88D564FE}" type="pres">
      <dgm:prSet presAssocID="{C2D4196C-63CE-4FA3-BBDD-44089A2DB893}" presName="rootText" presStyleLbl="node1" presStyleIdx="0" presStyleCnt="2" custScaleX="163985" custScaleY="113616"/>
      <dgm:spPr/>
      <dgm:t>
        <a:bodyPr/>
        <a:lstStyle/>
        <a:p>
          <a:endParaRPr lang="ru-RU"/>
        </a:p>
      </dgm:t>
    </dgm:pt>
    <dgm:pt modelId="{5A2153DD-2D9E-423B-A965-DA005CB8A760}" type="pres">
      <dgm:prSet presAssocID="{C2D4196C-63CE-4FA3-BBDD-44089A2DB893}" presName="rootConnector" presStyleLbl="node1" presStyleIdx="0" presStyleCnt="2"/>
      <dgm:spPr/>
      <dgm:t>
        <a:bodyPr/>
        <a:lstStyle/>
        <a:p>
          <a:endParaRPr lang="ru-RU"/>
        </a:p>
      </dgm:t>
    </dgm:pt>
    <dgm:pt modelId="{159003D4-CB24-4EAA-BBBE-AC8F1927ACE2}" type="pres">
      <dgm:prSet presAssocID="{C2D4196C-63CE-4FA3-BBDD-44089A2DB893}" presName="childShape" presStyleCnt="0"/>
      <dgm:spPr/>
    </dgm:pt>
    <dgm:pt modelId="{E0936AD0-5F70-43C8-ABE5-C130D3878D5B}" type="pres">
      <dgm:prSet presAssocID="{72081259-A1A6-4DCB-BA90-E0A4CAC39E9D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A574755-8D03-4459-9BDB-EAF07646C4CA}" type="pres">
      <dgm:prSet presAssocID="{B3BB63F8-7E25-47AC-850C-942EC671257D}" presName="childText" presStyleLbl="bgAcc1" presStyleIdx="0" presStyleCnt="6" custScaleX="196774" custLinFactNeighborX="-491" custLinFactNeighborY="-66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A52434-045D-4336-84AD-BC825162881A}" type="pres">
      <dgm:prSet presAssocID="{40251C2D-FF32-4F1C-858D-6A5839004169}" presName="Name13" presStyleLbl="parChTrans1D2" presStyleIdx="1" presStyleCnt="6"/>
      <dgm:spPr/>
      <dgm:t>
        <a:bodyPr/>
        <a:lstStyle/>
        <a:p>
          <a:endParaRPr lang="ru-RU"/>
        </a:p>
      </dgm:t>
    </dgm:pt>
    <dgm:pt modelId="{EF870678-66EE-4002-8DD0-8536ABC311A2}" type="pres">
      <dgm:prSet presAssocID="{8156659E-2FD8-4F0C-85C8-776F156AE7BB}" presName="childText" presStyleLbl="bgAcc1" presStyleIdx="1" presStyleCnt="6" custScaleX="196774" custLinFactNeighborX="-491" custLinFactNeighborY="-88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89671-F62F-4427-AB3D-069EAB956DBA}" type="pres">
      <dgm:prSet presAssocID="{C987A94F-4957-4BE5-A290-7361A92573D1}" presName="Name13" presStyleLbl="parChTrans1D2" presStyleIdx="2" presStyleCnt="6"/>
      <dgm:spPr/>
      <dgm:t>
        <a:bodyPr/>
        <a:lstStyle/>
        <a:p>
          <a:endParaRPr lang="ru-RU"/>
        </a:p>
      </dgm:t>
    </dgm:pt>
    <dgm:pt modelId="{99EC82B3-321D-421F-AC46-4846D0D1B4CB}" type="pres">
      <dgm:prSet presAssocID="{31A7AE0B-4B98-4F18-95D6-91847C136BDE}" presName="childText" presStyleLbl="bgAcc1" presStyleIdx="2" presStyleCnt="6" custScaleX="196774" custLinFactNeighborX="-491" custLinFactNeighborY="-11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5EB14-F8C6-486E-8A47-288E2B73FAFD}" type="pres">
      <dgm:prSet presAssocID="{94A835A3-BD29-4218-B383-6ECC0C80FBEC}" presName="root" presStyleCnt="0"/>
      <dgm:spPr/>
    </dgm:pt>
    <dgm:pt modelId="{A6A20B68-8A7D-4DFF-A29F-D7430C093E0C}" type="pres">
      <dgm:prSet presAssocID="{94A835A3-BD29-4218-B383-6ECC0C80FBEC}" presName="rootComposite" presStyleCnt="0"/>
      <dgm:spPr/>
    </dgm:pt>
    <dgm:pt modelId="{076787FC-4972-41FA-84CD-F5C1F0E686F7}" type="pres">
      <dgm:prSet presAssocID="{94A835A3-BD29-4218-B383-6ECC0C80FBEC}" presName="rootText" presStyleLbl="node1" presStyleIdx="1" presStyleCnt="2" custScaleX="102758" custLinFactNeighborX="7701" custLinFactNeighborY="16521"/>
      <dgm:spPr/>
      <dgm:t>
        <a:bodyPr/>
        <a:lstStyle/>
        <a:p>
          <a:endParaRPr lang="ru-RU"/>
        </a:p>
      </dgm:t>
    </dgm:pt>
    <dgm:pt modelId="{3B2504E2-A07D-4355-ADCE-8119AFD260A8}" type="pres">
      <dgm:prSet presAssocID="{94A835A3-BD29-4218-B383-6ECC0C80FBEC}" presName="rootConnector" presStyleLbl="node1" presStyleIdx="1" presStyleCnt="2"/>
      <dgm:spPr/>
      <dgm:t>
        <a:bodyPr/>
        <a:lstStyle/>
        <a:p>
          <a:endParaRPr lang="ru-RU"/>
        </a:p>
      </dgm:t>
    </dgm:pt>
    <dgm:pt modelId="{D5FB82EE-7BFE-4166-A3D8-96A62C5D60A1}" type="pres">
      <dgm:prSet presAssocID="{94A835A3-BD29-4218-B383-6ECC0C80FBEC}" presName="childShape" presStyleCnt="0"/>
      <dgm:spPr/>
    </dgm:pt>
    <dgm:pt modelId="{7CDE3C8A-7E4C-4804-8D0C-0C02957D7650}" type="pres">
      <dgm:prSet presAssocID="{E35D62DA-B3A0-47AC-B1F6-CF40D7FBEE72}" presName="Name13" presStyleLbl="parChTrans1D2" presStyleIdx="3" presStyleCnt="6"/>
      <dgm:spPr/>
      <dgm:t>
        <a:bodyPr/>
        <a:lstStyle/>
        <a:p>
          <a:endParaRPr lang="ru-RU"/>
        </a:p>
      </dgm:t>
    </dgm:pt>
    <dgm:pt modelId="{B3269C45-FBFA-4987-B30C-BA2C76D2B76E}" type="pres">
      <dgm:prSet presAssocID="{E9A73A7E-EAF8-4C61-8A77-6C3EA8E89F38}" presName="childText" presStyleLbl="bgAcc1" presStyleIdx="3" presStyleCnt="6" custScaleX="113409" custLinFactNeighborX="1659" custLinFactNeighborY="69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51A8B-B0FA-40A5-A12E-DACD850C0D64}" type="pres">
      <dgm:prSet presAssocID="{BD85E561-B51F-47C0-8E5E-AB99BBF59F74}" presName="Name13" presStyleLbl="parChTrans1D2" presStyleIdx="4" presStyleCnt="6"/>
      <dgm:spPr/>
      <dgm:t>
        <a:bodyPr/>
        <a:lstStyle/>
        <a:p>
          <a:endParaRPr lang="ru-RU"/>
        </a:p>
      </dgm:t>
    </dgm:pt>
    <dgm:pt modelId="{70AB0A28-67A1-4F0B-8912-E03EE563DAD7}" type="pres">
      <dgm:prSet presAssocID="{9D3CB534-57F7-4BB3-9E4C-B30F060E8B2E}" presName="childText" presStyleLbl="bgAcc1" presStyleIdx="4" presStyleCnt="6" custScaleX="106713" custLinFactNeighborX="2946" custLinFactNeighborY="4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9E362-F5CD-462A-BD2B-953A9C556FA0}" type="pres">
      <dgm:prSet presAssocID="{2502BC66-E3D5-4706-BE2B-39FC06016DF8}" presName="Name13" presStyleLbl="parChTrans1D2" presStyleIdx="5" presStyleCnt="6"/>
      <dgm:spPr/>
      <dgm:t>
        <a:bodyPr/>
        <a:lstStyle/>
        <a:p>
          <a:endParaRPr lang="ru-RU"/>
        </a:p>
      </dgm:t>
    </dgm:pt>
    <dgm:pt modelId="{0921377B-BCC3-46C7-8780-3A5BB49F4B15}" type="pres">
      <dgm:prSet presAssocID="{EEBF5105-F3DF-49E8-884A-AF6D697ED47C}" presName="childText" presStyleLbl="bgAcc1" presStyleIdx="5" presStyleCnt="6" custScaleX="108993" custLinFactNeighborX="3867" custLinFactNeighborY="25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3FCC37-988E-4D47-9A2F-CEE68C07B718}" type="presOf" srcId="{837A6C41-69D9-425C-B8D8-9F7F9F7BEB83}" destId="{10C65050-EA60-4C43-B416-C90778B47E96}" srcOrd="0" destOrd="0" presId="urn:microsoft.com/office/officeart/2005/8/layout/hierarchy3"/>
    <dgm:cxn modelId="{6F6D315E-932D-46B4-8E2C-E89B97C70E01}" type="presOf" srcId="{B3BB63F8-7E25-47AC-850C-942EC671257D}" destId="{BA574755-8D03-4459-9BDB-EAF07646C4CA}" srcOrd="0" destOrd="0" presId="urn:microsoft.com/office/officeart/2005/8/layout/hierarchy3"/>
    <dgm:cxn modelId="{A948B939-0020-4236-BAEC-9E4137A10C84}" type="presOf" srcId="{94A835A3-BD29-4218-B383-6ECC0C80FBEC}" destId="{076787FC-4972-41FA-84CD-F5C1F0E686F7}" srcOrd="0" destOrd="0" presId="urn:microsoft.com/office/officeart/2005/8/layout/hierarchy3"/>
    <dgm:cxn modelId="{8BDBD7EF-6391-4495-AFDF-337F2E418E4B}" type="presOf" srcId="{8156659E-2FD8-4F0C-85C8-776F156AE7BB}" destId="{EF870678-66EE-4002-8DD0-8536ABC311A2}" srcOrd="0" destOrd="0" presId="urn:microsoft.com/office/officeart/2005/8/layout/hierarchy3"/>
    <dgm:cxn modelId="{25F41027-6368-41B3-8AF6-AB8866388318}" srcId="{C2D4196C-63CE-4FA3-BBDD-44089A2DB893}" destId="{8156659E-2FD8-4F0C-85C8-776F156AE7BB}" srcOrd="1" destOrd="0" parTransId="{40251C2D-FF32-4F1C-858D-6A5839004169}" sibTransId="{4EFA836F-FC21-4AB2-8C66-28AC2E2E9F4F}"/>
    <dgm:cxn modelId="{18EBFB69-123A-46B6-BBA4-EE14D94F187B}" type="presOf" srcId="{C987A94F-4957-4BE5-A290-7361A92573D1}" destId="{FD489671-F62F-4427-AB3D-069EAB956DBA}" srcOrd="0" destOrd="0" presId="urn:microsoft.com/office/officeart/2005/8/layout/hierarchy3"/>
    <dgm:cxn modelId="{39BFA82C-55EF-4344-A45B-A3D67376AAA7}" type="presOf" srcId="{C2D4196C-63CE-4FA3-BBDD-44089A2DB893}" destId="{4F93248B-F049-4809-8FC7-276B88D564FE}" srcOrd="0" destOrd="0" presId="urn:microsoft.com/office/officeart/2005/8/layout/hierarchy3"/>
    <dgm:cxn modelId="{97C6098F-4768-43D1-809A-87DF39DC1847}" type="presOf" srcId="{E35D62DA-B3A0-47AC-B1F6-CF40D7FBEE72}" destId="{7CDE3C8A-7E4C-4804-8D0C-0C02957D7650}" srcOrd="0" destOrd="0" presId="urn:microsoft.com/office/officeart/2005/8/layout/hierarchy3"/>
    <dgm:cxn modelId="{9CE0A589-81FD-45EB-8E62-CA65B026832D}" type="presOf" srcId="{31A7AE0B-4B98-4F18-95D6-91847C136BDE}" destId="{99EC82B3-321D-421F-AC46-4846D0D1B4CB}" srcOrd="0" destOrd="0" presId="urn:microsoft.com/office/officeart/2005/8/layout/hierarchy3"/>
    <dgm:cxn modelId="{A3D75040-4D03-4EC7-85FC-B0CB62DCB57C}" srcId="{94A835A3-BD29-4218-B383-6ECC0C80FBEC}" destId="{E9A73A7E-EAF8-4C61-8A77-6C3EA8E89F38}" srcOrd="0" destOrd="0" parTransId="{E35D62DA-B3A0-47AC-B1F6-CF40D7FBEE72}" sibTransId="{44B28B95-2F53-4876-9003-BA991902EF95}"/>
    <dgm:cxn modelId="{8ECA8D00-FF6D-4F54-B0E6-CDE5DCDBE129}" type="presOf" srcId="{2502BC66-E3D5-4706-BE2B-39FC06016DF8}" destId="{FD59E362-F5CD-462A-BD2B-953A9C556FA0}" srcOrd="0" destOrd="0" presId="urn:microsoft.com/office/officeart/2005/8/layout/hierarchy3"/>
    <dgm:cxn modelId="{844D7F08-58BC-46FB-8040-31EAD48115D5}" type="presOf" srcId="{40251C2D-FF32-4F1C-858D-6A5839004169}" destId="{C6A52434-045D-4336-84AD-BC825162881A}" srcOrd="0" destOrd="0" presId="urn:microsoft.com/office/officeart/2005/8/layout/hierarchy3"/>
    <dgm:cxn modelId="{BB64338D-E60A-4632-AFBA-C5456DF71302}" srcId="{837A6C41-69D9-425C-B8D8-9F7F9F7BEB83}" destId="{94A835A3-BD29-4218-B383-6ECC0C80FBEC}" srcOrd="1" destOrd="0" parTransId="{ABE89E75-AC7C-49DA-A9BF-26BF09A66A1F}" sibTransId="{489F2B57-BF25-493B-8312-C4FDBCF61C84}"/>
    <dgm:cxn modelId="{8212B2F1-4C19-403D-8396-AE579D64A998}" srcId="{C2D4196C-63CE-4FA3-BBDD-44089A2DB893}" destId="{31A7AE0B-4B98-4F18-95D6-91847C136BDE}" srcOrd="2" destOrd="0" parTransId="{C987A94F-4957-4BE5-A290-7361A92573D1}" sibTransId="{7CCD95EE-94ED-41F6-AC67-8173AD423FB8}"/>
    <dgm:cxn modelId="{345B1913-C1A3-4671-BC39-67D4F057E637}" type="presOf" srcId="{C2D4196C-63CE-4FA3-BBDD-44089A2DB893}" destId="{5A2153DD-2D9E-423B-A965-DA005CB8A760}" srcOrd="1" destOrd="0" presId="urn:microsoft.com/office/officeart/2005/8/layout/hierarchy3"/>
    <dgm:cxn modelId="{2C35C519-1564-4E31-8808-7929428F5DFD}" type="presOf" srcId="{9D3CB534-57F7-4BB3-9E4C-B30F060E8B2E}" destId="{70AB0A28-67A1-4F0B-8912-E03EE563DAD7}" srcOrd="0" destOrd="0" presId="urn:microsoft.com/office/officeart/2005/8/layout/hierarchy3"/>
    <dgm:cxn modelId="{B464EFAB-FAE8-4DE3-BCAB-F3C8BBD33530}" srcId="{837A6C41-69D9-425C-B8D8-9F7F9F7BEB83}" destId="{C2D4196C-63CE-4FA3-BBDD-44089A2DB893}" srcOrd="0" destOrd="0" parTransId="{E0FE126D-DE38-4C55-A20A-2B9A69419E8F}" sibTransId="{AA769F94-C6F8-4257-99FB-F7F2A20DEE87}"/>
    <dgm:cxn modelId="{527827C1-9CE8-441D-AA09-38801F3B13DA}" srcId="{C2D4196C-63CE-4FA3-BBDD-44089A2DB893}" destId="{B3BB63F8-7E25-47AC-850C-942EC671257D}" srcOrd="0" destOrd="0" parTransId="{72081259-A1A6-4DCB-BA90-E0A4CAC39E9D}" sibTransId="{32228B0D-FA51-44E7-AB05-E59D995DFC87}"/>
    <dgm:cxn modelId="{128763FC-532D-4BC3-B294-CA7919E31E92}" type="presOf" srcId="{72081259-A1A6-4DCB-BA90-E0A4CAC39E9D}" destId="{E0936AD0-5F70-43C8-ABE5-C130D3878D5B}" srcOrd="0" destOrd="0" presId="urn:microsoft.com/office/officeart/2005/8/layout/hierarchy3"/>
    <dgm:cxn modelId="{CBAF85E8-A3A0-4602-B7B1-D53C8BA02F78}" type="presOf" srcId="{94A835A3-BD29-4218-B383-6ECC0C80FBEC}" destId="{3B2504E2-A07D-4355-ADCE-8119AFD260A8}" srcOrd="1" destOrd="0" presId="urn:microsoft.com/office/officeart/2005/8/layout/hierarchy3"/>
    <dgm:cxn modelId="{7F5DBDAF-1BDA-458E-8D83-61514B8D6024}" type="presOf" srcId="{EEBF5105-F3DF-49E8-884A-AF6D697ED47C}" destId="{0921377B-BCC3-46C7-8780-3A5BB49F4B15}" srcOrd="0" destOrd="0" presId="urn:microsoft.com/office/officeart/2005/8/layout/hierarchy3"/>
    <dgm:cxn modelId="{3BF5E0AE-A4DA-4B20-B725-5167E7E139FD}" srcId="{94A835A3-BD29-4218-B383-6ECC0C80FBEC}" destId="{EEBF5105-F3DF-49E8-884A-AF6D697ED47C}" srcOrd="2" destOrd="0" parTransId="{2502BC66-E3D5-4706-BE2B-39FC06016DF8}" sibTransId="{71904DB5-054E-4BAB-8AF5-DE4084390BF7}"/>
    <dgm:cxn modelId="{937154F4-074D-47C8-86F6-DBF0F5781F19}" type="presOf" srcId="{BD85E561-B51F-47C0-8E5E-AB99BBF59F74}" destId="{1AC51A8B-B0FA-40A5-A12E-DACD850C0D64}" srcOrd="0" destOrd="0" presId="urn:microsoft.com/office/officeart/2005/8/layout/hierarchy3"/>
    <dgm:cxn modelId="{6BFB1687-8D5C-41DB-8FAB-E14ED7277941}" type="presOf" srcId="{E9A73A7E-EAF8-4C61-8A77-6C3EA8E89F38}" destId="{B3269C45-FBFA-4987-B30C-BA2C76D2B76E}" srcOrd="0" destOrd="0" presId="urn:microsoft.com/office/officeart/2005/8/layout/hierarchy3"/>
    <dgm:cxn modelId="{49C3C26C-A61A-4B72-98BD-30AD5A1D3E8B}" srcId="{94A835A3-BD29-4218-B383-6ECC0C80FBEC}" destId="{9D3CB534-57F7-4BB3-9E4C-B30F060E8B2E}" srcOrd="1" destOrd="0" parTransId="{BD85E561-B51F-47C0-8E5E-AB99BBF59F74}" sibTransId="{0A09CBDF-BE6C-43C8-AE01-69EE3D579B32}"/>
    <dgm:cxn modelId="{A1B266F5-8FBE-4E2D-AFD6-5F830A9739E5}" type="presParOf" srcId="{10C65050-EA60-4C43-B416-C90778B47E96}" destId="{5CF64C16-7C8E-4076-BA39-4DCE82939981}" srcOrd="0" destOrd="0" presId="urn:microsoft.com/office/officeart/2005/8/layout/hierarchy3"/>
    <dgm:cxn modelId="{B23D4E1C-47C4-4333-A5B5-CD462E476233}" type="presParOf" srcId="{5CF64C16-7C8E-4076-BA39-4DCE82939981}" destId="{A4244E5E-A421-43E3-9AD9-A98DCD53621A}" srcOrd="0" destOrd="0" presId="urn:microsoft.com/office/officeart/2005/8/layout/hierarchy3"/>
    <dgm:cxn modelId="{5F7A2209-A823-46FD-B235-DD3F8820FD25}" type="presParOf" srcId="{A4244E5E-A421-43E3-9AD9-A98DCD53621A}" destId="{4F93248B-F049-4809-8FC7-276B88D564FE}" srcOrd="0" destOrd="0" presId="urn:microsoft.com/office/officeart/2005/8/layout/hierarchy3"/>
    <dgm:cxn modelId="{023BCC61-EDDA-4CAC-8B7A-A0724F5ED114}" type="presParOf" srcId="{A4244E5E-A421-43E3-9AD9-A98DCD53621A}" destId="{5A2153DD-2D9E-423B-A965-DA005CB8A760}" srcOrd="1" destOrd="0" presId="urn:microsoft.com/office/officeart/2005/8/layout/hierarchy3"/>
    <dgm:cxn modelId="{00DA8A58-CC4D-41B7-9135-5E8B79B520D0}" type="presParOf" srcId="{5CF64C16-7C8E-4076-BA39-4DCE82939981}" destId="{159003D4-CB24-4EAA-BBBE-AC8F1927ACE2}" srcOrd="1" destOrd="0" presId="urn:microsoft.com/office/officeart/2005/8/layout/hierarchy3"/>
    <dgm:cxn modelId="{EE42886A-06AA-4030-A0CF-5167117AF96B}" type="presParOf" srcId="{159003D4-CB24-4EAA-BBBE-AC8F1927ACE2}" destId="{E0936AD0-5F70-43C8-ABE5-C130D3878D5B}" srcOrd="0" destOrd="0" presId="urn:microsoft.com/office/officeart/2005/8/layout/hierarchy3"/>
    <dgm:cxn modelId="{66D1DCE2-122E-4FD6-8F54-B43E5F0BBC2E}" type="presParOf" srcId="{159003D4-CB24-4EAA-BBBE-AC8F1927ACE2}" destId="{BA574755-8D03-4459-9BDB-EAF07646C4CA}" srcOrd="1" destOrd="0" presId="urn:microsoft.com/office/officeart/2005/8/layout/hierarchy3"/>
    <dgm:cxn modelId="{ABAA8D12-370E-4D48-81ED-4D34709902A8}" type="presParOf" srcId="{159003D4-CB24-4EAA-BBBE-AC8F1927ACE2}" destId="{C6A52434-045D-4336-84AD-BC825162881A}" srcOrd="2" destOrd="0" presId="urn:microsoft.com/office/officeart/2005/8/layout/hierarchy3"/>
    <dgm:cxn modelId="{364F49AB-E217-4C7A-A392-B14E593C3C73}" type="presParOf" srcId="{159003D4-CB24-4EAA-BBBE-AC8F1927ACE2}" destId="{EF870678-66EE-4002-8DD0-8536ABC311A2}" srcOrd="3" destOrd="0" presId="urn:microsoft.com/office/officeart/2005/8/layout/hierarchy3"/>
    <dgm:cxn modelId="{5D6EA0DF-9A53-4E60-8404-0C9DA7C20E4E}" type="presParOf" srcId="{159003D4-CB24-4EAA-BBBE-AC8F1927ACE2}" destId="{FD489671-F62F-4427-AB3D-069EAB956DBA}" srcOrd="4" destOrd="0" presId="urn:microsoft.com/office/officeart/2005/8/layout/hierarchy3"/>
    <dgm:cxn modelId="{6297F138-8A65-4F1A-8624-1F5ACDE81438}" type="presParOf" srcId="{159003D4-CB24-4EAA-BBBE-AC8F1927ACE2}" destId="{99EC82B3-321D-421F-AC46-4846D0D1B4CB}" srcOrd="5" destOrd="0" presId="urn:microsoft.com/office/officeart/2005/8/layout/hierarchy3"/>
    <dgm:cxn modelId="{DEF99B55-97E1-4C0E-89E2-3055F6EFE7C3}" type="presParOf" srcId="{10C65050-EA60-4C43-B416-C90778B47E96}" destId="{22C5EB14-F8C6-486E-8A47-288E2B73FAFD}" srcOrd="1" destOrd="0" presId="urn:microsoft.com/office/officeart/2005/8/layout/hierarchy3"/>
    <dgm:cxn modelId="{CD1450F4-B890-4489-A404-D20F6DBCDFBD}" type="presParOf" srcId="{22C5EB14-F8C6-486E-8A47-288E2B73FAFD}" destId="{A6A20B68-8A7D-4DFF-A29F-D7430C093E0C}" srcOrd="0" destOrd="0" presId="urn:microsoft.com/office/officeart/2005/8/layout/hierarchy3"/>
    <dgm:cxn modelId="{074637B0-1547-4924-A865-D89BE5AF7D4B}" type="presParOf" srcId="{A6A20B68-8A7D-4DFF-A29F-D7430C093E0C}" destId="{076787FC-4972-41FA-84CD-F5C1F0E686F7}" srcOrd="0" destOrd="0" presId="urn:microsoft.com/office/officeart/2005/8/layout/hierarchy3"/>
    <dgm:cxn modelId="{FB8874F4-9255-4E22-A6FB-932878142F1B}" type="presParOf" srcId="{A6A20B68-8A7D-4DFF-A29F-D7430C093E0C}" destId="{3B2504E2-A07D-4355-ADCE-8119AFD260A8}" srcOrd="1" destOrd="0" presId="urn:microsoft.com/office/officeart/2005/8/layout/hierarchy3"/>
    <dgm:cxn modelId="{31E5C3B2-7515-4A66-9956-184FBBE9D4EF}" type="presParOf" srcId="{22C5EB14-F8C6-486E-8A47-288E2B73FAFD}" destId="{D5FB82EE-7BFE-4166-A3D8-96A62C5D60A1}" srcOrd="1" destOrd="0" presId="urn:microsoft.com/office/officeart/2005/8/layout/hierarchy3"/>
    <dgm:cxn modelId="{080E3F30-D6A9-4A94-AEBB-72D1CBBEA469}" type="presParOf" srcId="{D5FB82EE-7BFE-4166-A3D8-96A62C5D60A1}" destId="{7CDE3C8A-7E4C-4804-8D0C-0C02957D7650}" srcOrd="0" destOrd="0" presId="urn:microsoft.com/office/officeart/2005/8/layout/hierarchy3"/>
    <dgm:cxn modelId="{46630F9E-F4F0-4C89-A5E6-8E266C377A64}" type="presParOf" srcId="{D5FB82EE-7BFE-4166-A3D8-96A62C5D60A1}" destId="{B3269C45-FBFA-4987-B30C-BA2C76D2B76E}" srcOrd="1" destOrd="0" presId="urn:microsoft.com/office/officeart/2005/8/layout/hierarchy3"/>
    <dgm:cxn modelId="{68694273-72E6-47D6-B060-7AF331484F70}" type="presParOf" srcId="{D5FB82EE-7BFE-4166-A3D8-96A62C5D60A1}" destId="{1AC51A8B-B0FA-40A5-A12E-DACD850C0D64}" srcOrd="2" destOrd="0" presId="urn:microsoft.com/office/officeart/2005/8/layout/hierarchy3"/>
    <dgm:cxn modelId="{2571207D-DA0B-43FB-AC00-A450C831EE66}" type="presParOf" srcId="{D5FB82EE-7BFE-4166-A3D8-96A62C5D60A1}" destId="{70AB0A28-67A1-4F0B-8912-E03EE563DAD7}" srcOrd="3" destOrd="0" presId="urn:microsoft.com/office/officeart/2005/8/layout/hierarchy3"/>
    <dgm:cxn modelId="{1F7D1F8C-6661-4DEC-B492-6948E18BA70F}" type="presParOf" srcId="{D5FB82EE-7BFE-4166-A3D8-96A62C5D60A1}" destId="{FD59E362-F5CD-462A-BD2B-953A9C556FA0}" srcOrd="4" destOrd="0" presId="urn:microsoft.com/office/officeart/2005/8/layout/hierarchy3"/>
    <dgm:cxn modelId="{77E8AEF5-45BC-4401-9383-E8A9F3F22E77}" type="presParOf" srcId="{D5FB82EE-7BFE-4166-A3D8-96A62C5D60A1}" destId="{0921377B-BCC3-46C7-8780-3A5BB49F4B15}" srcOrd="5" destOrd="0" presId="urn:microsoft.com/office/officeart/2005/8/layout/hierarchy3"/>
  </dgm:cxnLst>
  <dgm:bg/>
  <dgm:whole/>
  <dgm:extLst>
    <a:ext uri="http://schemas.microsoft.com/office/drawing/2008/diagram">
      <dsp:dataModelExt xmlns=""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8E47D4A-3698-4DD7-92AB-215B1F6C3216}" type="doc">
      <dgm:prSet loTypeId="urn:microsoft.com/office/officeart/2005/8/layout/vList6" loCatId="list" qsTypeId="urn:microsoft.com/office/officeart/2005/8/quickstyle/3d9" qsCatId="3D" csTypeId="urn:microsoft.com/office/officeart/2005/8/colors/accent1_2" csCatId="accent1" phldr="1"/>
      <dgm:spPr>
        <a:scene3d>
          <a:camera prst="perspectiveRelaxed">
            <a:rot lat="20022337" lon="21564688" rev="21595211"/>
          </a:camera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ru-RU"/>
        </a:p>
      </dgm:t>
    </dgm:pt>
    <dgm:pt modelId="{206211BA-97BF-4E90-9E1F-B8F68F4C5908}">
      <dgm:prSet phldrT="[Текст]"/>
      <dgm:spPr/>
      <dgm:t>
        <a:bodyPr/>
        <a:lstStyle/>
        <a:p>
          <a:r>
            <a:rPr lang="ru-RU" dirty="0" smtClean="0"/>
            <a:t>На 1.01.2017г.</a:t>
          </a:r>
          <a:endParaRPr lang="ru-RU" dirty="0"/>
        </a:p>
      </dgm:t>
    </dgm:pt>
    <dgm:pt modelId="{104EF7F7-6E26-42CD-A092-F819F040FBB2}" type="parTrans" cxnId="{04E81F34-F2CF-4E97-9E58-278E3EF6EE01}">
      <dgm:prSet/>
      <dgm:spPr/>
      <dgm:t>
        <a:bodyPr/>
        <a:lstStyle/>
        <a:p>
          <a:endParaRPr lang="ru-RU"/>
        </a:p>
      </dgm:t>
    </dgm:pt>
    <dgm:pt modelId="{8D47A5DC-DF56-40BE-9B5F-EDAA61B536D2}" type="sibTrans" cxnId="{04E81F34-F2CF-4E97-9E58-278E3EF6EE01}">
      <dgm:prSet/>
      <dgm:spPr/>
      <dgm:t>
        <a:bodyPr/>
        <a:lstStyle/>
        <a:p>
          <a:endParaRPr lang="ru-RU"/>
        </a:p>
      </dgm:t>
    </dgm:pt>
    <dgm:pt modelId="{034C147D-F464-43CA-ADCD-54BE4F6BFEC2}">
      <dgm:prSet phldrT="[Текст]"/>
      <dgm:spPr/>
      <dgm:t>
        <a:bodyPr/>
        <a:lstStyle/>
        <a:p>
          <a:r>
            <a:rPr lang="ru-RU" dirty="0" smtClean="0"/>
            <a:t>На 1.07.2017г.</a:t>
          </a:r>
          <a:endParaRPr lang="ru-RU" dirty="0"/>
        </a:p>
      </dgm:t>
    </dgm:pt>
    <dgm:pt modelId="{9AD67924-66BD-4CEC-B49E-CEE889994AFD}" type="parTrans" cxnId="{01F4795A-E834-492F-8F61-BB94B0C58F18}">
      <dgm:prSet/>
      <dgm:spPr/>
      <dgm:t>
        <a:bodyPr/>
        <a:lstStyle/>
        <a:p>
          <a:endParaRPr lang="ru-RU"/>
        </a:p>
      </dgm:t>
    </dgm:pt>
    <dgm:pt modelId="{3963C8B8-2BD3-4E28-967C-816B7CB6B97E}" type="sibTrans" cxnId="{01F4795A-E834-492F-8F61-BB94B0C58F18}">
      <dgm:prSet/>
      <dgm:spPr/>
      <dgm:t>
        <a:bodyPr/>
        <a:lstStyle/>
        <a:p>
          <a:endParaRPr lang="ru-RU"/>
        </a:p>
      </dgm:t>
    </dgm:pt>
    <dgm:pt modelId="{ECFBDC7F-0801-432E-84A3-03F700D1B0E2}">
      <dgm:prSet phldrT="[Текст]"/>
      <dgm:spPr/>
      <dgm:t>
        <a:bodyPr/>
        <a:lstStyle/>
        <a:p>
          <a:r>
            <a:rPr lang="ru-RU" dirty="0" smtClean="0"/>
            <a:t>На 1.10.2017г.</a:t>
          </a:r>
          <a:endParaRPr lang="ru-RU" dirty="0"/>
        </a:p>
      </dgm:t>
    </dgm:pt>
    <dgm:pt modelId="{EBF1E582-F6D9-4EBB-BB45-195F76ACB61C}" type="parTrans" cxnId="{0562D17C-B357-4A8B-9E7D-A5956B8F3A61}">
      <dgm:prSet/>
      <dgm:spPr/>
      <dgm:t>
        <a:bodyPr/>
        <a:lstStyle/>
        <a:p>
          <a:endParaRPr lang="ru-RU"/>
        </a:p>
      </dgm:t>
    </dgm:pt>
    <dgm:pt modelId="{1F9350E3-CF65-49C5-9B41-417111AF6FF4}" type="sibTrans" cxnId="{0562D17C-B357-4A8B-9E7D-A5956B8F3A61}">
      <dgm:prSet/>
      <dgm:spPr/>
      <dgm:t>
        <a:bodyPr/>
        <a:lstStyle/>
        <a:p>
          <a:endParaRPr lang="ru-RU"/>
        </a:p>
      </dgm:t>
    </dgm:pt>
    <dgm:pt modelId="{D4F628BD-9FAC-4338-A621-AE0DB3AB3E7D}">
      <dgm:prSet/>
      <dgm:spPr>
        <a:sp3d extrusionH="152250" prstMaterial="matte">
          <a:bevelT w="165100" prst="coolSlant"/>
        </a:sp3d>
      </dgm:spPr>
      <dgm:t>
        <a:bodyPr/>
        <a:lstStyle/>
        <a:p>
          <a:r>
            <a:rPr lang="ru-RU" dirty="0" smtClean="0"/>
            <a:t>На 1.04.2017г.</a:t>
          </a:r>
          <a:endParaRPr lang="ru-RU" dirty="0"/>
        </a:p>
      </dgm:t>
    </dgm:pt>
    <dgm:pt modelId="{F27E6C1E-F21C-41A0-8DED-97FF3C36CFB1}" type="parTrans" cxnId="{16EC876C-F617-4F03-83CF-BFA734B356EE}">
      <dgm:prSet/>
      <dgm:spPr/>
      <dgm:t>
        <a:bodyPr/>
        <a:lstStyle/>
        <a:p>
          <a:endParaRPr lang="ru-RU"/>
        </a:p>
      </dgm:t>
    </dgm:pt>
    <dgm:pt modelId="{9B6A3FB5-3A6D-413D-8FF3-3E0EF2B5B8CA}" type="sibTrans" cxnId="{16EC876C-F617-4F03-83CF-BFA734B356EE}">
      <dgm:prSet/>
      <dgm:spPr/>
      <dgm:t>
        <a:bodyPr/>
        <a:lstStyle/>
        <a:p>
          <a:endParaRPr lang="ru-RU"/>
        </a:p>
      </dgm:t>
    </dgm:pt>
    <dgm:pt modelId="{5B09634E-CC67-437F-99C5-586423B1372B}">
      <dgm:prSet/>
      <dgm:spPr/>
      <dgm:t>
        <a:bodyPr/>
        <a:lstStyle/>
        <a:p>
          <a:r>
            <a:rPr lang="ru-RU" b="1" dirty="0" smtClean="0"/>
            <a:t>8 925,5 </a:t>
          </a:r>
          <a:r>
            <a:rPr lang="ru-RU" b="1" dirty="0" err="1" smtClean="0"/>
            <a:t>тыс.руб</a:t>
          </a:r>
          <a:endParaRPr lang="ru-RU" dirty="0"/>
        </a:p>
      </dgm:t>
    </dgm:pt>
    <dgm:pt modelId="{C2C1ACAF-B257-4D39-B0E5-33090BB310D8}" type="parTrans" cxnId="{BF641C30-0D45-400F-B33E-75780C6E1EC6}">
      <dgm:prSet/>
      <dgm:spPr/>
      <dgm:t>
        <a:bodyPr/>
        <a:lstStyle/>
        <a:p>
          <a:endParaRPr lang="ru-RU"/>
        </a:p>
      </dgm:t>
    </dgm:pt>
    <dgm:pt modelId="{FF5430C5-4957-4B8B-A256-DE4987281F41}" type="sibTrans" cxnId="{BF641C30-0D45-400F-B33E-75780C6E1EC6}">
      <dgm:prSet/>
      <dgm:spPr/>
      <dgm:t>
        <a:bodyPr/>
        <a:lstStyle/>
        <a:p>
          <a:endParaRPr lang="ru-RU"/>
        </a:p>
      </dgm:t>
    </dgm:pt>
    <dgm:pt modelId="{21F5A1C8-DD96-48C9-ACE1-27B5812D562B}">
      <dgm:prSet/>
      <dgm:spPr/>
      <dgm:t>
        <a:bodyPr/>
        <a:lstStyle/>
        <a:p>
          <a:r>
            <a:rPr lang="ru-RU" b="1" smtClean="0"/>
            <a:t>5 920,7 тыс.руб.</a:t>
          </a:r>
          <a:endParaRPr lang="ru-RU"/>
        </a:p>
      </dgm:t>
    </dgm:pt>
    <dgm:pt modelId="{69DAEB9B-10E6-4916-9CB0-EC56B8BD337B}" type="parTrans" cxnId="{5EB24F62-405D-4170-8396-7CE35F4F71CB}">
      <dgm:prSet/>
      <dgm:spPr/>
      <dgm:t>
        <a:bodyPr/>
        <a:lstStyle/>
        <a:p>
          <a:endParaRPr lang="ru-RU"/>
        </a:p>
      </dgm:t>
    </dgm:pt>
    <dgm:pt modelId="{B48B4E31-08AC-4B20-8475-BC804E02952B}" type="sibTrans" cxnId="{5EB24F62-405D-4170-8396-7CE35F4F71CB}">
      <dgm:prSet/>
      <dgm:spPr/>
      <dgm:t>
        <a:bodyPr/>
        <a:lstStyle/>
        <a:p>
          <a:endParaRPr lang="ru-RU"/>
        </a:p>
      </dgm:t>
    </dgm:pt>
    <dgm:pt modelId="{7BDC9FC9-C0E7-4101-B1DF-D47B0B3683A3}">
      <dgm:prSet/>
      <dgm:spPr/>
      <dgm:t>
        <a:bodyPr/>
        <a:lstStyle/>
        <a:p>
          <a:r>
            <a:rPr lang="ru-RU" b="1" dirty="0" smtClean="0"/>
            <a:t>5 143,8 </a:t>
          </a:r>
          <a:r>
            <a:rPr lang="ru-RU" b="1" dirty="0" err="1" smtClean="0"/>
            <a:t>тыс.руб</a:t>
          </a:r>
          <a:r>
            <a:rPr lang="ru-RU" b="1" dirty="0" smtClean="0"/>
            <a:t>.</a:t>
          </a:r>
          <a:endParaRPr lang="ru-RU" dirty="0"/>
        </a:p>
      </dgm:t>
    </dgm:pt>
    <dgm:pt modelId="{0E634FFC-345B-4478-B73D-3CA8B8798D4C}" type="parTrans" cxnId="{F47813E5-0F07-4298-A161-E1A1141F445F}">
      <dgm:prSet/>
      <dgm:spPr/>
      <dgm:t>
        <a:bodyPr/>
        <a:lstStyle/>
        <a:p>
          <a:endParaRPr lang="ru-RU"/>
        </a:p>
      </dgm:t>
    </dgm:pt>
    <dgm:pt modelId="{F222E720-601F-47AC-8746-47E6212545A8}" type="sibTrans" cxnId="{F47813E5-0F07-4298-A161-E1A1141F445F}">
      <dgm:prSet/>
      <dgm:spPr/>
      <dgm:t>
        <a:bodyPr/>
        <a:lstStyle/>
        <a:p>
          <a:endParaRPr lang="ru-RU"/>
        </a:p>
      </dgm:t>
    </dgm:pt>
    <dgm:pt modelId="{70A8361E-06BC-459B-8DAC-44AF06F4350E}">
      <dgm:prSet/>
      <dgm:spPr/>
      <dgm:t>
        <a:bodyPr/>
        <a:lstStyle/>
        <a:p>
          <a:r>
            <a:rPr lang="ru-RU" b="1" dirty="0" smtClean="0"/>
            <a:t>22 918,8 </a:t>
          </a:r>
          <a:r>
            <a:rPr lang="ru-RU" b="1" dirty="0" err="1" smtClean="0"/>
            <a:t>тыс.руб</a:t>
          </a:r>
          <a:r>
            <a:rPr lang="ru-RU" b="1" dirty="0" smtClean="0"/>
            <a:t>.</a:t>
          </a:r>
          <a:endParaRPr lang="ru-RU" b="1" dirty="0"/>
        </a:p>
      </dgm:t>
    </dgm:pt>
    <dgm:pt modelId="{B719E0A7-34D7-4A70-A8FD-D4EBBB76E9E5}" type="parTrans" cxnId="{87D98E29-4C9A-482B-8C36-7B10B80C3BED}">
      <dgm:prSet/>
      <dgm:spPr/>
      <dgm:t>
        <a:bodyPr/>
        <a:lstStyle/>
        <a:p>
          <a:endParaRPr lang="ru-RU"/>
        </a:p>
      </dgm:t>
    </dgm:pt>
    <dgm:pt modelId="{3B1B064B-8133-4137-A4B5-9538BEB220CB}" type="sibTrans" cxnId="{87D98E29-4C9A-482B-8C36-7B10B80C3BED}">
      <dgm:prSet/>
      <dgm:spPr/>
      <dgm:t>
        <a:bodyPr/>
        <a:lstStyle/>
        <a:p>
          <a:endParaRPr lang="ru-RU"/>
        </a:p>
      </dgm:t>
    </dgm:pt>
    <dgm:pt modelId="{808144AB-3774-4F30-A012-97243178A43A}" type="pres">
      <dgm:prSet presAssocID="{B8E47D4A-3698-4DD7-92AB-215B1F6C321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4AFD31E-5434-4E8D-AF4E-5091896EF76A}" type="pres">
      <dgm:prSet presAssocID="{206211BA-97BF-4E90-9E1F-B8F68F4C5908}" presName="linNode" presStyleCnt="0"/>
      <dgm:spPr/>
      <dgm:t>
        <a:bodyPr/>
        <a:lstStyle/>
        <a:p>
          <a:endParaRPr lang="ru-RU"/>
        </a:p>
      </dgm:t>
    </dgm:pt>
    <dgm:pt modelId="{0A39C796-EE50-44D7-9499-709F059D40CD}" type="pres">
      <dgm:prSet presAssocID="{206211BA-97BF-4E90-9E1F-B8F68F4C5908}" presName="parentShp" presStyleLbl="node1" presStyleIdx="0" presStyleCnt="4" custLinFactNeighborX="-3279" custLinFactNeighborY="10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83328F-079C-42FD-BABD-E00C3AF183E3}" type="pres">
      <dgm:prSet presAssocID="{206211BA-97BF-4E90-9E1F-B8F68F4C5908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81F2AE-8C09-4BE1-A537-72CF34E95C3C}" type="pres">
      <dgm:prSet presAssocID="{8D47A5DC-DF56-40BE-9B5F-EDAA61B536D2}" presName="spacing" presStyleCnt="0"/>
      <dgm:spPr/>
      <dgm:t>
        <a:bodyPr/>
        <a:lstStyle/>
        <a:p>
          <a:endParaRPr lang="ru-RU"/>
        </a:p>
      </dgm:t>
    </dgm:pt>
    <dgm:pt modelId="{E1CD9EB1-C55E-44A4-BA5F-1100605E3936}" type="pres">
      <dgm:prSet presAssocID="{D4F628BD-9FAC-4338-A621-AE0DB3AB3E7D}" presName="linNode" presStyleCnt="0"/>
      <dgm:spPr/>
      <dgm:t>
        <a:bodyPr/>
        <a:lstStyle/>
        <a:p>
          <a:endParaRPr lang="ru-RU"/>
        </a:p>
      </dgm:t>
    </dgm:pt>
    <dgm:pt modelId="{09982AE3-DBB7-43D7-A112-78B2D51CBB0B}" type="pres">
      <dgm:prSet presAssocID="{D4F628BD-9FAC-4338-A621-AE0DB3AB3E7D}" presName="parentShp" presStyleLbl="node1" presStyleIdx="1" presStyleCnt="4" custLinFactNeighborY="37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8778CD-F762-4199-843C-E724B61281D7}" type="pres">
      <dgm:prSet presAssocID="{D4F628BD-9FAC-4338-A621-AE0DB3AB3E7D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DC1273-10B0-4F9B-97D7-633C2C1777D5}" type="pres">
      <dgm:prSet presAssocID="{9B6A3FB5-3A6D-413D-8FF3-3E0EF2B5B8CA}" presName="spacing" presStyleCnt="0"/>
      <dgm:spPr/>
      <dgm:t>
        <a:bodyPr/>
        <a:lstStyle/>
        <a:p>
          <a:endParaRPr lang="ru-RU"/>
        </a:p>
      </dgm:t>
    </dgm:pt>
    <dgm:pt modelId="{85902FBA-2A13-493D-90EF-A5E95E790234}" type="pres">
      <dgm:prSet presAssocID="{034C147D-F464-43CA-ADCD-54BE4F6BFEC2}" presName="linNode" presStyleCnt="0"/>
      <dgm:spPr/>
      <dgm:t>
        <a:bodyPr/>
        <a:lstStyle/>
        <a:p>
          <a:endParaRPr lang="ru-RU"/>
        </a:p>
      </dgm:t>
    </dgm:pt>
    <dgm:pt modelId="{A91443AA-FCAB-4CD3-95D8-C967AC29030C}" type="pres">
      <dgm:prSet presAssocID="{034C147D-F464-43CA-ADCD-54BE4F6BFEC2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23816-6D02-4810-89AF-358AB160F3A4}" type="pres">
      <dgm:prSet presAssocID="{034C147D-F464-43CA-ADCD-54BE4F6BFEC2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269AE7-64D1-4ED3-90C1-F95D367F7B12}" type="pres">
      <dgm:prSet presAssocID="{3963C8B8-2BD3-4E28-967C-816B7CB6B97E}" presName="spacing" presStyleCnt="0"/>
      <dgm:spPr/>
      <dgm:t>
        <a:bodyPr/>
        <a:lstStyle/>
        <a:p>
          <a:endParaRPr lang="ru-RU"/>
        </a:p>
      </dgm:t>
    </dgm:pt>
    <dgm:pt modelId="{BCF7C1EE-982D-4745-A5D2-BBBFA28F4EDB}" type="pres">
      <dgm:prSet presAssocID="{ECFBDC7F-0801-432E-84A3-03F700D1B0E2}" presName="linNode" presStyleCnt="0"/>
      <dgm:spPr/>
      <dgm:t>
        <a:bodyPr/>
        <a:lstStyle/>
        <a:p>
          <a:endParaRPr lang="ru-RU"/>
        </a:p>
      </dgm:t>
    </dgm:pt>
    <dgm:pt modelId="{8444003C-1B50-4891-81D6-3C6199C8B6C3}" type="pres">
      <dgm:prSet presAssocID="{ECFBDC7F-0801-432E-84A3-03F700D1B0E2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A6FC6-A94A-476A-BCF0-F6A57417F45F}" type="pres">
      <dgm:prSet presAssocID="{ECFBDC7F-0801-432E-84A3-03F700D1B0E2}" presName="childShp" presStyleLbl="bgAccFollowNode1" presStyleIdx="3" presStyleCnt="4" custLinFactNeighborX="3610" custLinFactNeighborY="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BBFC75-2DA6-43F7-8014-58F6BB22B6F5}" type="presOf" srcId="{206211BA-97BF-4E90-9E1F-B8F68F4C5908}" destId="{0A39C796-EE50-44D7-9499-709F059D40CD}" srcOrd="0" destOrd="0" presId="urn:microsoft.com/office/officeart/2005/8/layout/vList6"/>
    <dgm:cxn modelId="{88A9E0A9-4A99-4F9E-A08E-3DD98E3FC60C}" type="presOf" srcId="{7BDC9FC9-C0E7-4101-B1DF-D47B0B3683A3}" destId="{36C23816-6D02-4810-89AF-358AB160F3A4}" srcOrd="0" destOrd="0" presId="urn:microsoft.com/office/officeart/2005/8/layout/vList6"/>
    <dgm:cxn modelId="{8A372A23-E4E3-49A4-9E71-6292523B3846}" type="presOf" srcId="{5B09634E-CC67-437F-99C5-586423B1372B}" destId="{CE83328F-079C-42FD-BABD-E00C3AF183E3}" srcOrd="0" destOrd="0" presId="urn:microsoft.com/office/officeart/2005/8/layout/vList6"/>
    <dgm:cxn modelId="{F47813E5-0F07-4298-A161-E1A1141F445F}" srcId="{034C147D-F464-43CA-ADCD-54BE4F6BFEC2}" destId="{7BDC9FC9-C0E7-4101-B1DF-D47B0B3683A3}" srcOrd="0" destOrd="0" parTransId="{0E634FFC-345B-4478-B73D-3CA8B8798D4C}" sibTransId="{F222E720-601F-47AC-8746-47E6212545A8}"/>
    <dgm:cxn modelId="{01F4795A-E834-492F-8F61-BB94B0C58F18}" srcId="{B8E47D4A-3698-4DD7-92AB-215B1F6C3216}" destId="{034C147D-F464-43CA-ADCD-54BE4F6BFEC2}" srcOrd="2" destOrd="0" parTransId="{9AD67924-66BD-4CEC-B49E-CEE889994AFD}" sibTransId="{3963C8B8-2BD3-4E28-967C-816B7CB6B97E}"/>
    <dgm:cxn modelId="{04E81F34-F2CF-4E97-9E58-278E3EF6EE01}" srcId="{B8E47D4A-3698-4DD7-92AB-215B1F6C3216}" destId="{206211BA-97BF-4E90-9E1F-B8F68F4C5908}" srcOrd="0" destOrd="0" parTransId="{104EF7F7-6E26-42CD-A092-F819F040FBB2}" sibTransId="{8D47A5DC-DF56-40BE-9B5F-EDAA61B536D2}"/>
    <dgm:cxn modelId="{13AC6197-03BD-4F1E-BFA7-C6A35C43A604}" type="presOf" srcId="{B8E47D4A-3698-4DD7-92AB-215B1F6C3216}" destId="{808144AB-3774-4F30-A012-97243178A43A}" srcOrd="0" destOrd="0" presId="urn:microsoft.com/office/officeart/2005/8/layout/vList6"/>
    <dgm:cxn modelId="{8AB23724-EC13-4281-BBF5-639E92984FB6}" type="presOf" srcId="{70A8361E-06BC-459B-8DAC-44AF06F4350E}" destId="{ADDA6FC6-A94A-476A-BCF0-F6A57417F45F}" srcOrd="0" destOrd="0" presId="urn:microsoft.com/office/officeart/2005/8/layout/vList6"/>
    <dgm:cxn modelId="{F18CC30C-A061-4759-AEF2-D59A548B079B}" type="presOf" srcId="{034C147D-F464-43CA-ADCD-54BE4F6BFEC2}" destId="{A91443AA-FCAB-4CD3-95D8-C967AC29030C}" srcOrd="0" destOrd="0" presId="urn:microsoft.com/office/officeart/2005/8/layout/vList6"/>
    <dgm:cxn modelId="{BF641C30-0D45-400F-B33E-75780C6E1EC6}" srcId="{206211BA-97BF-4E90-9E1F-B8F68F4C5908}" destId="{5B09634E-CC67-437F-99C5-586423B1372B}" srcOrd="0" destOrd="0" parTransId="{C2C1ACAF-B257-4D39-B0E5-33090BB310D8}" sibTransId="{FF5430C5-4957-4B8B-A256-DE4987281F41}"/>
    <dgm:cxn modelId="{5EB24F62-405D-4170-8396-7CE35F4F71CB}" srcId="{D4F628BD-9FAC-4338-A621-AE0DB3AB3E7D}" destId="{21F5A1C8-DD96-48C9-ACE1-27B5812D562B}" srcOrd="0" destOrd="0" parTransId="{69DAEB9B-10E6-4916-9CB0-EC56B8BD337B}" sibTransId="{B48B4E31-08AC-4B20-8475-BC804E02952B}"/>
    <dgm:cxn modelId="{87D98E29-4C9A-482B-8C36-7B10B80C3BED}" srcId="{ECFBDC7F-0801-432E-84A3-03F700D1B0E2}" destId="{70A8361E-06BC-459B-8DAC-44AF06F4350E}" srcOrd="0" destOrd="0" parTransId="{B719E0A7-34D7-4A70-A8FD-D4EBBB76E9E5}" sibTransId="{3B1B064B-8133-4137-A4B5-9538BEB220CB}"/>
    <dgm:cxn modelId="{16EC876C-F617-4F03-83CF-BFA734B356EE}" srcId="{B8E47D4A-3698-4DD7-92AB-215B1F6C3216}" destId="{D4F628BD-9FAC-4338-A621-AE0DB3AB3E7D}" srcOrd="1" destOrd="0" parTransId="{F27E6C1E-F21C-41A0-8DED-97FF3C36CFB1}" sibTransId="{9B6A3FB5-3A6D-413D-8FF3-3E0EF2B5B8CA}"/>
    <dgm:cxn modelId="{95733D38-01CB-4A0C-BDC8-C9469EDA080B}" type="presOf" srcId="{D4F628BD-9FAC-4338-A621-AE0DB3AB3E7D}" destId="{09982AE3-DBB7-43D7-A112-78B2D51CBB0B}" srcOrd="0" destOrd="0" presId="urn:microsoft.com/office/officeart/2005/8/layout/vList6"/>
    <dgm:cxn modelId="{8445B833-1298-4708-B00F-2F87F4B93264}" type="presOf" srcId="{ECFBDC7F-0801-432E-84A3-03F700D1B0E2}" destId="{8444003C-1B50-4891-81D6-3C6199C8B6C3}" srcOrd="0" destOrd="0" presId="urn:microsoft.com/office/officeart/2005/8/layout/vList6"/>
    <dgm:cxn modelId="{067A3D81-2253-4AB4-92EC-AA596F4909C3}" type="presOf" srcId="{21F5A1C8-DD96-48C9-ACE1-27B5812D562B}" destId="{448778CD-F762-4199-843C-E724B61281D7}" srcOrd="0" destOrd="0" presId="urn:microsoft.com/office/officeart/2005/8/layout/vList6"/>
    <dgm:cxn modelId="{0562D17C-B357-4A8B-9E7D-A5956B8F3A61}" srcId="{B8E47D4A-3698-4DD7-92AB-215B1F6C3216}" destId="{ECFBDC7F-0801-432E-84A3-03F700D1B0E2}" srcOrd="3" destOrd="0" parTransId="{EBF1E582-F6D9-4EBB-BB45-195F76ACB61C}" sibTransId="{1F9350E3-CF65-49C5-9B41-417111AF6FF4}"/>
    <dgm:cxn modelId="{FC2A4EC8-B894-4A6F-B43F-F7EF6B1ACB0C}" type="presParOf" srcId="{808144AB-3774-4F30-A012-97243178A43A}" destId="{54AFD31E-5434-4E8D-AF4E-5091896EF76A}" srcOrd="0" destOrd="0" presId="urn:microsoft.com/office/officeart/2005/8/layout/vList6"/>
    <dgm:cxn modelId="{E263735D-E5B8-410B-9890-FE633B6516D5}" type="presParOf" srcId="{54AFD31E-5434-4E8D-AF4E-5091896EF76A}" destId="{0A39C796-EE50-44D7-9499-709F059D40CD}" srcOrd="0" destOrd="0" presId="urn:microsoft.com/office/officeart/2005/8/layout/vList6"/>
    <dgm:cxn modelId="{5D556768-E5B1-4045-BC31-4EBD70BD4EC0}" type="presParOf" srcId="{54AFD31E-5434-4E8D-AF4E-5091896EF76A}" destId="{CE83328F-079C-42FD-BABD-E00C3AF183E3}" srcOrd="1" destOrd="0" presId="urn:microsoft.com/office/officeart/2005/8/layout/vList6"/>
    <dgm:cxn modelId="{36D403E3-941B-460D-90FF-7EDA51C66BA5}" type="presParOf" srcId="{808144AB-3774-4F30-A012-97243178A43A}" destId="{0C81F2AE-8C09-4BE1-A537-72CF34E95C3C}" srcOrd="1" destOrd="0" presId="urn:microsoft.com/office/officeart/2005/8/layout/vList6"/>
    <dgm:cxn modelId="{65A6DA45-F4E1-4072-9662-2F0FFBAA2E31}" type="presParOf" srcId="{808144AB-3774-4F30-A012-97243178A43A}" destId="{E1CD9EB1-C55E-44A4-BA5F-1100605E3936}" srcOrd="2" destOrd="0" presId="urn:microsoft.com/office/officeart/2005/8/layout/vList6"/>
    <dgm:cxn modelId="{73624696-311C-41BE-94B5-2E3288D2DF2B}" type="presParOf" srcId="{E1CD9EB1-C55E-44A4-BA5F-1100605E3936}" destId="{09982AE3-DBB7-43D7-A112-78B2D51CBB0B}" srcOrd="0" destOrd="0" presId="urn:microsoft.com/office/officeart/2005/8/layout/vList6"/>
    <dgm:cxn modelId="{C9D12ADE-0D49-44DC-8F6C-1924EB42E9CD}" type="presParOf" srcId="{E1CD9EB1-C55E-44A4-BA5F-1100605E3936}" destId="{448778CD-F762-4199-843C-E724B61281D7}" srcOrd="1" destOrd="0" presId="urn:microsoft.com/office/officeart/2005/8/layout/vList6"/>
    <dgm:cxn modelId="{40F1C701-54C8-4335-9B5B-9615E33C60C6}" type="presParOf" srcId="{808144AB-3774-4F30-A012-97243178A43A}" destId="{FCDC1273-10B0-4F9B-97D7-633C2C1777D5}" srcOrd="3" destOrd="0" presId="urn:microsoft.com/office/officeart/2005/8/layout/vList6"/>
    <dgm:cxn modelId="{6C1C99C7-AC9A-4256-8042-855304F498AD}" type="presParOf" srcId="{808144AB-3774-4F30-A012-97243178A43A}" destId="{85902FBA-2A13-493D-90EF-A5E95E790234}" srcOrd="4" destOrd="0" presId="urn:microsoft.com/office/officeart/2005/8/layout/vList6"/>
    <dgm:cxn modelId="{11A13753-7648-405A-BF3C-A4560DE39638}" type="presParOf" srcId="{85902FBA-2A13-493D-90EF-A5E95E790234}" destId="{A91443AA-FCAB-4CD3-95D8-C967AC29030C}" srcOrd="0" destOrd="0" presId="urn:microsoft.com/office/officeart/2005/8/layout/vList6"/>
    <dgm:cxn modelId="{54BDBA5A-5C94-49FC-90EC-30F8D033A9E1}" type="presParOf" srcId="{85902FBA-2A13-493D-90EF-A5E95E790234}" destId="{36C23816-6D02-4810-89AF-358AB160F3A4}" srcOrd="1" destOrd="0" presId="urn:microsoft.com/office/officeart/2005/8/layout/vList6"/>
    <dgm:cxn modelId="{8857757B-4144-433D-A02F-25B9DD76005E}" type="presParOf" srcId="{808144AB-3774-4F30-A012-97243178A43A}" destId="{6C269AE7-64D1-4ED3-90C1-F95D367F7B12}" srcOrd="5" destOrd="0" presId="urn:microsoft.com/office/officeart/2005/8/layout/vList6"/>
    <dgm:cxn modelId="{9C2DB92E-8720-4FDF-9815-D0A549CA89C3}" type="presParOf" srcId="{808144AB-3774-4F30-A012-97243178A43A}" destId="{BCF7C1EE-982D-4745-A5D2-BBBFA28F4EDB}" srcOrd="6" destOrd="0" presId="urn:microsoft.com/office/officeart/2005/8/layout/vList6"/>
    <dgm:cxn modelId="{B88E7D31-84C6-478E-A221-0328889C2BA8}" type="presParOf" srcId="{BCF7C1EE-982D-4745-A5D2-BBBFA28F4EDB}" destId="{8444003C-1B50-4891-81D6-3C6199C8B6C3}" srcOrd="0" destOrd="0" presId="urn:microsoft.com/office/officeart/2005/8/layout/vList6"/>
    <dgm:cxn modelId="{625016F5-E816-4767-ADDF-C2B9D62E4D91}" type="presParOf" srcId="{BCF7C1EE-982D-4745-A5D2-BBBFA28F4EDB}" destId="{ADDA6FC6-A94A-476A-BCF0-F6A57417F45F}" srcOrd="1" destOrd="0" presId="urn:microsoft.com/office/officeart/2005/8/layout/vList6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84537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9 месяцев</a:t>
          </a:r>
          <a:br>
            <a:rPr lang="ru-RU" sz="2800" b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2016 год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4537" y="0"/>
        <a:ext cx="2912104" cy="1641782"/>
      </dsp:txXfrm>
    </dsp:sp>
    <dsp:sp modelId="{E21D6728-144B-4DEA-8789-009EF5806EFE}">
      <dsp:nvSpPr>
        <dsp:cNvPr id="0" name=""/>
        <dsp:cNvSpPr/>
      </dsp:nvSpPr>
      <dsp:spPr>
        <a:xfrm>
          <a:off x="294237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528 026,9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25727" y="1673740"/>
        <a:ext cx="2266703" cy="1012168"/>
      </dsp:txXfrm>
    </dsp:sp>
    <dsp:sp modelId="{6169A735-C8B8-4ADE-B9F7-55089ABF3E68}">
      <dsp:nvSpPr>
        <dsp:cNvPr id="0" name=""/>
        <dsp:cNvSpPr/>
      </dsp:nvSpPr>
      <dsp:spPr>
        <a:xfrm>
          <a:off x="360051" y="2808312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1001203"/>
                <a:satOff val="-1853"/>
                <a:lumOff val="745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1001203"/>
                <a:satOff val="-1853"/>
                <a:lumOff val="745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579 604,6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91541" y="2839802"/>
        <a:ext cx="2266703" cy="1012168"/>
      </dsp:txXfrm>
    </dsp:sp>
    <dsp:sp modelId="{F7E1681C-0E2C-4795-B598-BC52A18CEA41}">
      <dsp:nvSpPr>
        <dsp:cNvPr id="0" name=""/>
        <dsp:cNvSpPr/>
      </dsp:nvSpPr>
      <dsp:spPr>
        <a:xfrm>
          <a:off x="288040" y="4104457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002405"/>
                <a:satOff val="-3705"/>
                <a:lumOff val="1489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002405"/>
                <a:satOff val="-3705"/>
                <a:lumOff val="1489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-51 577,7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19530" y="4135947"/>
        <a:ext cx="2266703" cy="1012168"/>
      </dsp:txXfrm>
    </dsp:sp>
    <dsp:sp modelId="{76F112AC-163B-45A5-821F-4CA16E1844A6}">
      <dsp:nvSpPr>
        <dsp:cNvPr id="0" name=""/>
        <dsp:cNvSpPr/>
      </dsp:nvSpPr>
      <dsp:spPr>
        <a:xfrm>
          <a:off x="3133539" y="0"/>
          <a:ext cx="2912104" cy="54726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9 месяцев 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latin typeface="Times New Roman" pitchFamily="18" charset="0"/>
              <a:cs typeface="Times New Roman" pitchFamily="18" charset="0"/>
            </a:rPr>
            <a:t>2017 год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3133539" y="0"/>
        <a:ext cx="2912104" cy="1641782"/>
      </dsp:txXfrm>
    </dsp:sp>
    <dsp:sp modelId="{2F9D9632-25B3-490E-B9CC-DF379A24FB61}">
      <dsp:nvSpPr>
        <dsp:cNvPr id="0" name=""/>
        <dsp:cNvSpPr/>
      </dsp:nvSpPr>
      <dsp:spPr>
        <a:xfrm>
          <a:off x="3424750" y="1642250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3003608"/>
                <a:satOff val="-5558"/>
                <a:lumOff val="2234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3003608"/>
                <a:satOff val="-5558"/>
                <a:lumOff val="2234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542 748,6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456240" y="1673740"/>
        <a:ext cx="2266703" cy="1012168"/>
      </dsp:txXfrm>
    </dsp:sp>
    <dsp:sp modelId="{8463BF43-BF90-4F00-A6B9-9281AEBFD34E}">
      <dsp:nvSpPr>
        <dsp:cNvPr id="0" name=""/>
        <dsp:cNvSpPr/>
      </dsp:nvSpPr>
      <dsp:spPr>
        <a:xfrm>
          <a:off x="3462840" y="2908205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4004810"/>
                <a:satOff val="-7410"/>
                <a:lumOff val="2978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4004810"/>
                <a:satOff val="-7410"/>
                <a:lumOff val="2978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68580" rIns="9144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>
              <a:solidFill>
                <a:schemeClr val="tx1"/>
              </a:solidFill>
            </a:rPr>
            <a:t>551 507,9</a:t>
          </a:r>
          <a:endParaRPr lang="ru-RU" sz="3600" kern="1200" dirty="0">
            <a:solidFill>
              <a:schemeClr val="tx1"/>
            </a:solidFill>
          </a:endParaRPr>
        </a:p>
      </dsp:txBody>
      <dsp:txXfrm>
        <a:off x="3494330" y="2939695"/>
        <a:ext cx="2266703" cy="1012168"/>
      </dsp:txXfrm>
    </dsp:sp>
    <dsp:sp modelId="{E263EBC2-3D86-4D8D-A5E0-F8E9A10C4806}">
      <dsp:nvSpPr>
        <dsp:cNvPr id="0" name=""/>
        <dsp:cNvSpPr/>
      </dsp:nvSpPr>
      <dsp:spPr>
        <a:xfrm>
          <a:off x="3424750" y="4123361"/>
          <a:ext cx="2329683" cy="1075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60960" rIns="8128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chemeClr val="tx1"/>
              </a:solidFill>
            </a:rPr>
            <a:t>-8 759,3</a:t>
          </a:r>
          <a:endParaRPr lang="ru-RU" sz="3200" kern="1200" dirty="0">
            <a:solidFill>
              <a:schemeClr val="tx1"/>
            </a:solidFill>
          </a:endParaRPr>
        </a:p>
      </dsp:txBody>
      <dsp:txXfrm>
        <a:off x="3456240" y="4154851"/>
        <a:ext cx="2266703" cy="101216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59A6C-1334-49F4-AC94-CA74A61BD9DC}">
      <dsp:nvSpPr>
        <dsp:cNvPr id="0" name=""/>
        <dsp:cNvSpPr/>
      </dsp:nvSpPr>
      <dsp:spPr>
        <a:xfrm>
          <a:off x="0" y="0"/>
          <a:ext cx="2304256" cy="540060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tint val="40000"/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tint val="40000"/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0" y="0"/>
        <a:ext cx="2304256" cy="1620180"/>
      </dsp:txXfrm>
    </dsp:sp>
    <dsp:sp modelId="{E21D6728-144B-4DEA-8789-009EF5806EFE}">
      <dsp:nvSpPr>
        <dsp:cNvPr id="0" name=""/>
        <dsp:cNvSpPr/>
      </dsp:nvSpPr>
      <dsp:spPr>
        <a:xfrm>
          <a:off x="144015" y="1620641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Доходы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1651717"/>
        <a:ext cx="1954072" cy="998849"/>
      </dsp:txXfrm>
    </dsp:sp>
    <dsp:sp modelId="{6169A735-C8B8-4ADE-B9F7-55089ABF3E68}">
      <dsp:nvSpPr>
        <dsp:cNvPr id="0" name=""/>
        <dsp:cNvSpPr/>
      </dsp:nvSpPr>
      <dsp:spPr>
        <a:xfrm>
          <a:off x="144015" y="2844874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2503006"/>
                <a:satOff val="-4631"/>
                <a:lumOff val="1861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2503006"/>
                <a:satOff val="-4631"/>
                <a:lumOff val="1861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>
              <a:solidFill>
                <a:schemeClr val="tx1"/>
              </a:solidFill>
            </a:rPr>
            <a:t>Расходы</a:t>
          </a:r>
          <a:endParaRPr lang="ru-RU" sz="2100" b="1" kern="1200" dirty="0">
            <a:solidFill>
              <a:schemeClr val="tx1"/>
            </a:solidFill>
          </a:endParaRPr>
        </a:p>
      </dsp:txBody>
      <dsp:txXfrm>
        <a:off x="175091" y="2875950"/>
        <a:ext cx="1954072" cy="998849"/>
      </dsp:txXfrm>
    </dsp:sp>
    <dsp:sp modelId="{F7E1681C-0E2C-4795-B598-BC52A18CEA41}">
      <dsp:nvSpPr>
        <dsp:cNvPr id="0" name=""/>
        <dsp:cNvSpPr/>
      </dsp:nvSpPr>
      <dsp:spPr>
        <a:xfrm>
          <a:off x="144015" y="4069106"/>
          <a:ext cx="2016224" cy="106100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-5006012"/>
                <a:satOff val="-9263"/>
                <a:lumOff val="3723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accent3">
                <a:hueOff val="-5006012"/>
                <a:satOff val="-9263"/>
                <a:lumOff val="3723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solidFill>
                <a:schemeClr val="tx1"/>
              </a:solidFill>
            </a:rPr>
            <a:t>Дефицит (-),</a:t>
          </a:r>
          <a:br>
            <a:rPr lang="ru-RU" sz="2100" kern="1200" dirty="0" smtClean="0">
              <a:solidFill>
                <a:schemeClr val="tx1"/>
              </a:solidFill>
            </a:rPr>
          </a:br>
          <a:r>
            <a:rPr lang="ru-RU" sz="2100" kern="1200" dirty="0" smtClean="0">
              <a:solidFill>
                <a:schemeClr val="tx1"/>
              </a:solidFill>
            </a:rPr>
            <a:t>Профицит (+)</a:t>
          </a:r>
          <a:endParaRPr lang="ru-RU" sz="2100" kern="1200" dirty="0">
            <a:solidFill>
              <a:schemeClr val="tx1"/>
            </a:solidFill>
          </a:endParaRPr>
        </a:p>
      </dsp:txBody>
      <dsp:txXfrm>
        <a:off x="175091" y="4100182"/>
        <a:ext cx="1954072" cy="9988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625129-4E0B-4030-8408-5EF6B81C9BD2}">
      <dsp:nvSpPr>
        <dsp:cNvPr id="0" name=""/>
        <dsp:cNvSpPr/>
      </dsp:nvSpPr>
      <dsp:spPr>
        <a:xfrm rot="10800000">
          <a:off x="0" y="0"/>
          <a:ext cx="11556998" cy="80843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Нижнетуринское</a:t>
          </a:r>
          <a:r>
            <a:rPr lang="ru-RU" sz="1600" kern="1200" dirty="0" smtClean="0"/>
            <a:t> ЛПУ</a:t>
          </a:r>
          <a:r>
            <a:rPr lang="en-US" sz="1600" kern="1200" dirty="0" smtClean="0"/>
            <a:t> </a:t>
          </a:r>
          <a:r>
            <a:rPr lang="ru-RU" sz="1600" kern="1200" dirty="0" smtClean="0"/>
            <a:t>МГ ООО «Газпром </a:t>
          </a:r>
          <a:r>
            <a:rPr lang="ru-RU" sz="1600" kern="1200" dirty="0" err="1" smtClean="0"/>
            <a:t>трансгаз</a:t>
          </a:r>
          <a:r>
            <a:rPr lang="ru-RU" sz="1600" kern="1200" dirty="0" smtClean="0"/>
            <a:t> </a:t>
          </a:r>
          <a:r>
            <a:rPr lang="ru-RU" sz="1600" kern="1200" dirty="0" err="1" smtClean="0"/>
            <a:t>Югорск</a:t>
          </a:r>
          <a:r>
            <a:rPr lang="ru-RU" sz="1600" kern="1200" dirty="0" smtClean="0"/>
            <a:t> – 1</a:t>
          </a:r>
          <a:r>
            <a:rPr lang="en-US" sz="1600" kern="1200" dirty="0" smtClean="0"/>
            <a:t>4</a:t>
          </a:r>
          <a:r>
            <a:rPr lang="ru-RU" sz="1600" kern="1200" dirty="0" smtClean="0"/>
            <a:t>,5% </a:t>
          </a:r>
          <a:endParaRPr lang="ru-RU" sz="3700" kern="1200" dirty="0"/>
        </a:p>
      </dsp:txBody>
      <dsp:txXfrm rot="-10800000">
        <a:off x="2022474" y="0"/>
        <a:ext cx="7512049" cy="808432"/>
      </dsp:txXfrm>
    </dsp:sp>
    <dsp:sp modelId="{C0CA1AD2-264F-42A5-8881-F83ED7837D4A}">
      <dsp:nvSpPr>
        <dsp:cNvPr id="0" name=""/>
        <dsp:cNvSpPr/>
      </dsp:nvSpPr>
      <dsp:spPr>
        <a:xfrm rot="10800000">
          <a:off x="777667" y="808432"/>
          <a:ext cx="10001664" cy="674200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en-US" sz="1800" kern="1200" dirty="0" smtClean="0"/>
        </a:p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Муниципальные учреждения Управления образованием НГО – 12,3%</a:t>
          </a:r>
          <a:endParaRPr lang="ru-RU" sz="1800" kern="1200" dirty="0" smtClean="0"/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2527958" y="808432"/>
        <a:ext cx="6501081" cy="674200"/>
      </dsp:txXfrm>
    </dsp:sp>
    <dsp:sp modelId="{C39E82C1-5637-4F07-9617-4F419CC0DACE}">
      <dsp:nvSpPr>
        <dsp:cNvPr id="0" name=""/>
        <dsp:cNvSpPr/>
      </dsp:nvSpPr>
      <dsp:spPr>
        <a:xfrm rot="10800000">
          <a:off x="1426211" y="1482632"/>
          <a:ext cx="8704576" cy="59730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ООО «Новолялинский целлюлозно-бумажный комбинат– 6,5 %</a:t>
          </a:r>
          <a:endParaRPr lang="ru-RU" kern="1200" dirty="0"/>
        </a:p>
      </dsp:txBody>
      <dsp:txXfrm rot="-10800000">
        <a:off x="2949512" y="1482632"/>
        <a:ext cx="5657974" cy="597302"/>
      </dsp:txXfrm>
    </dsp:sp>
    <dsp:sp modelId="{43952350-3429-4D06-AE8D-1FADD5A37045}">
      <dsp:nvSpPr>
        <dsp:cNvPr id="0" name=""/>
        <dsp:cNvSpPr/>
      </dsp:nvSpPr>
      <dsp:spPr>
        <a:xfrm rot="10800000">
          <a:off x="1962251" y="2079935"/>
          <a:ext cx="7632496" cy="972667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marR="0" lvl="0" indent="0" algn="ctr" defTabSz="8001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800" kern="1200" dirty="0" smtClean="0"/>
            <a:t>ФКУ ИК 54 ГУФСИН России по Свердловской области– 6,2 </a:t>
          </a:r>
          <a:r>
            <a:rPr lang="ru-RU" sz="1800" kern="1200" dirty="0" smtClean="0"/>
            <a:t>%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-10800000">
        <a:off x="3297937" y="2079935"/>
        <a:ext cx="4961123" cy="972667"/>
      </dsp:txXfrm>
    </dsp:sp>
    <dsp:sp modelId="{11F67B44-F9DA-4A9B-8C5D-5F8F7A675085}">
      <dsp:nvSpPr>
        <dsp:cNvPr id="0" name=""/>
        <dsp:cNvSpPr/>
      </dsp:nvSpPr>
      <dsp:spPr>
        <a:xfrm rot="10800000">
          <a:off x="2897528" y="3074472"/>
          <a:ext cx="5734316" cy="861059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 smtClean="0"/>
            <a:t>ММО МВД России «Новолялинский» </a:t>
          </a:r>
          <a:r>
            <a:rPr lang="ru-RU" sz="1600" kern="1200" dirty="0" smtClean="0"/>
            <a:t>– </a:t>
          </a:r>
          <a:r>
            <a:rPr lang="en-US" sz="1600" kern="1200" dirty="0" smtClean="0"/>
            <a:t>4,3</a:t>
          </a:r>
          <a:r>
            <a:rPr lang="ru-RU" sz="1600" kern="1200" dirty="0" smtClean="0"/>
            <a:t> %</a:t>
          </a:r>
        </a:p>
        <a:p>
          <a:pPr lvl="0" algn="ctr">
            <a:spcBef>
              <a:spcPct val="0"/>
            </a:spcBef>
          </a:pPr>
          <a:endParaRPr lang="ru-RU" sz="1600" kern="1200" dirty="0" smtClean="0"/>
        </a:p>
      </dsp:txBody>
      <dsp:txXfrm rot="-10800000">
        <a:off x="3901034" y="3074472"/>
        <a:ext cx="3727305" cy="861059"/>
      </dsp:txXfrm>
    </dsp:sp>
    <dsp:sp modelId="{F1295457-C8C1-4145-AA26-B5424046B3C0}">
      <dsp:nvSpPr>
        <dsp:cNvPr id="0" name=""/>
        <dsp:cNvSpPr/>
      </dsp:nvSpPr>
      <dsp:spPr>
        <a:xfrm rot="10800000">
          <a:off x="3700368" y="3913663"/>
          <a:ext cx="4191945" cy="938712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ГБУЗ СО «</a:t>
          </a:r>
          <a:r>
            <a:rPr lang="ru-RU" sz="1600" kern="1200" dirty="0" err="1" smtClean="0"/>
            <a:t>Новолялинская</a:t>
          </a:r>
          <a:r>
            <a:rPr lang="ru-RU" sz="1600" kern="1200" dirty="0" smtClean="0"/>
            <a:t> районная больница» -4,2 %</a:t>
          </a:r>
          <a:endParaRPr lang="ru-RU" sz="1600" kern="1200" dirty="0"/>
        </a:p>
      </dsp:txBody>
      <dsp:txXfrm rot="-10800000">
        <a:off x="4433959" y="3913663"/>
        <a:ext cx="2724764" cy="938712"/>
      </dsp:txXfrm>
    </dsp:sp>
    <dsp:sp modelId="{8C50D706-8CF5-44A9-88D4-5B25ADD6E11E}">
      <dsp:nvSpPr>
        <dsp:cNvPr id="0" name=""/>
        <dsp:cNvSpPr/>
      </dsp:nvSpPr>
      <dsp:spPr>
        <a:xfrm rot="10800000">
          <a:off x="4226916" y="4852376"/>
          <a:ext cx="3103165" cy="1154723"/>
        </a:xfrm>
        <a:prstGeom prst="trapezoid">
          <a:avLst>
            <a:gd name="adj" fmla="val 9619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ПАС «Южно-Заозерский прииск» – 1,7 %</a:t>
          </a:r>
        </a:p>
      </dsp:txBody>
      <dsp:txXfrm rot="-10800000">
        <a:off x="4226916" y="4852376"/>
        <a:ext cx="3103165" cy="11547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BC90FF-5F70-4989-99B0-C5F746B47DD1}">
      <dsp:nvSpPr>
        <dsp:cNvPr id="0" name=""/>
        <dsp:cNvSpPr/>
      </dsp:nvSpPr>
      <dsp:spPr>
        <a:xfrm>
          <a:off x="0" y="0"/>
          <a:ext cx="10401300" cy="41434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FFFF00"/>
              </a:solidFill>
            </a:rPr>
            <a:t>Обслуживание государственного и муниципального долга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1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solidFill>
                <a:schemeClr val="tx1"/>
              </a:solidFill>
            </a:rPr>
            <a:t>Утверждено на год  150,0 тыс. руб.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Исполнено за 9 месяцев  100,5тыс.руб.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% исполнения – 67,0</a:t>
          </a:r>
          <a:endParaRPr lang="ru-RU" sz="2000" b="1" kern="1200" dirty="0"/>
        </a:p>
      </dsp:txBody>
      <dsp:txXfrm>
        <a:off x="2494600" y="0"/>
        <a:ext cx="7906699" cy="4143404"/>
      </dsp:txXfrm>
    </dsp:sp>
    <dsp:sp modelId="{D6A5B155-C07A-4FE1-B5A1-CF4FD87CCE5D}">
      <dsp:nvSpPr>
        <dsp:cNvPr id="0" name=""/>
        <dsp:cNvSpPr/>
      </dsp:nvSpPr>
      <dsp:spPr>
        <a:xfrm>
          <a:off x="508659" y="694235"/>
          <a:ext cx="1891622" cy="27549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118414" y="39274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Исполнение за 9 месяцев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146327" y="67187"/>
        <a:ext cx="1850236" cy="897205"/>
      </dsp:txXfrm>
    </dsp:sp>
    <dsp:sp modelId="{4262512C-8C98-4B16-BD52-DCA017AF362D}">
      <dsp:nvSpPr>
        <dsp:cNvPr id="0" name=""/>
        <dsp:cNvSpPr/>
      </dsp:nvSpPr>
      <dsp:spPr>
        <a:xfrm>
          <a:off x="309020" y="992305"/>
          <a:ext cx="165209" cy="677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7214"/>
              </a:lnTo>
              <a:lnTo>
                <a:pt x="165209" y="677214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184B7-2A7A-4D96-B450-BF2DA4E380C6}">
      <dsp:nvSpPr>
        <dsp:cNvPr id="0" name=""/>
        <dsp:cNvSpPr/>
      </dsp:nvSpPr>
      <dsp:spPr>
        <a:xfrm>
          <a:off x="474230" y="1193004"/>
          <a:ext cx="1829133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435 443,7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2143" y="1220917"/>
        <a:ext cx="1773307" cy="897205"/>
      </dsp:txXfrm>
    </dsp:sp>
    <dsp:sp modelId="{2BFFAD48-F634-4A94-8020-DD3311BAFFC8}">
      <dsp:nvSpPr>
        <dsp:cNvPr id="0" name=""/>
        <dsp:cNvSpPr/>
      </dsp:nvSpPr>
      <dsp:spPr>
        <a:xfrm>
          <a:off x="309020" y="992305"/>
          <a:ext cx="213608" cy="18797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9739"/>
              </a:lnTo>
              <a:lnTo>
                <a:pt x="213608" y="1879739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940CE-A768-420D-8872-A7DF3F1C6B82}">
      <dsp:nvSpPr>
        <dsp:cNvPr id="0" name=""/>
        <dsp:cNvSpPr/>
      </dsp:nvSpPr>
      <dsp:spPr>
        <a:xfrm>
          <a:off x="522629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4030852"/>
              <a:satOff val="-1883"/>
              <a:lumOff val="-2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50 514,5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41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655,3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0542" y="2423442"/>
        <a:ext cx="1735262" cy="897205"/>
      </dsp:txXfrm>
    </dsp:sp>
    <dsp:sp modelId="{29441411-8F90-4DBD-9161-9366A6ED59E8}">
      <dsp:nvSpPr>
        <dsp:cNvPr id="0" name=""/>
        <dsp:cNvSpPr/>
      </dsp:nvSpPr>
      <dsp:spPr>
        <a:xfrm>
          <a:off x="309020" y="992305"/>
          <a:ext cx="177911" cy="3059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9792"/>
              </a:lnTo>
              <a:lnTo>
                <a:pt x="177911" y="3059792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427BB8-0F58-4835-9EBB-29C1ED9859F6}">
      <dsp:nvSpPr>
        <dsp:cNvPr id="0" name=""/>
        <dsp:cNvSpPr/>
      </dsp:nvSpPr>
      <dsp:spPr>
        <a:xfrm>
          <a:off x="486932" y="3575582"/>
          <a:ext cx="1836376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8061703"/>
              <a:satOff val="-3767"/>
              <a:lumOff val="-4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551 507,9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4845" y="3603495"/>
        <a:ext cx="1780550" cy="897205"/>
      </dsp:txXfrm>
    </dsp:sp>
    <dsp:sp modelId="{076787FC-4972-41FA-84CD-F5C1F0E686F7}">
      <dsp:nvSpPr>
        <dsp:cNvPr id="0" name=""/>
        <dsp:cNvSpPr/>
      </dsp:nvSpPr>
      <dsp:spPr>
        <a:xfrm>
          <a:off x="2488298" y="1715"/>
          <a:ext cx="1906062" cy="953031"/>
        </a:xfrm>
        <a:prstGeom prst="roundRect">
          <a:avLst>
            <a:gd name="adj" fmla="val 10000"/>
          </a:avLst>
        </a:prstGeom>
        <a:solidFill>
          <a:schemeClr val="accent5">
            <a:hueOff val="20154258"/>
            <a:satOff val="-9417"/>
            <a:lumOff val="-1058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chemeClr val="bg1"/>
              </a:solidFill>
            </a:rPr>
            <a:t>% исполнения</a:t>
          </a:r>
          <a:endParaRPr lang="ru-RU" sz="2300" b="1" kern="1200" dirty="0">
            <a:solidFill>
              <a:schemeClr val="bg1"/>
            </a:solidFill>
          </a:endParaRPr>
        </a:p>
      </dsp:txBody>
      <dsp:txXfrm>
        <a:off x="2516211" y="29628"/>
        <a:ext cx="1850236" cy="897205"/>
      </dsp:txXfrm>
    </dsp:sp>
    <dsp:sp modelId="{7CDE3C8A-7E4C-4804-8D0C-0C02957D7650}">
      <dsp:nvSpPr>
        <dsp:cNvPr id="0" name=""/>
        <dsp:cNvSpPr/>
      </dsp:nvSpPr>
      <dsp:spPr>
        <a:xfrm>
          <a:off x="2678904" y="954746"/>
          <a:ext cx="190606" cy="727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7477"/>
              </a:lnTo>
              <a:lnTo>
                <a:pt x="190606" y="727477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2869510" y="1205708"/>
          <a:ext cx="1696837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2092555"/>
              <a:satOff val="-5650"/>
              <a:lumOff val="-63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68,2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1233621"/>
        <a:ext cx="1641011" cy="897205"/>
      </dsp:txXfrm>
    </dsp:sp>
    <dsp:sp modelId="{958FD81C-1768-4963-BE39-BA68A303D3F5}">
      <dsp:nvSpPr>
        <dsp:cNvPr id="0" name=""/>
        <dsp:cNvSpPr/>
      </dsp:nvSpPr>
      <dsp:spPr>
        <a:xfrm>
          <a:off x="2678904" y="954746"/>
          <a:ext cx="226302" cy="19172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298"/>
              </a:lnTo>
              <a:lnTo>
                <a:pt x="226302" y="1917298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693EE-7191-45F5-9CBE-5871D02CCFCF}">
      <dsp:nvSpPr>
        <dsp:cNvPr id="0" name=""/>
        <dsp:cNvSpPr/>
      </dsp:nvSpPr>
      <dsp:spPr>
        <a:xfrm>
          <a:off x="2905207" y="2395529"/>
          <a:ext cx="1791088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16123407"/>
              <a:satOff val="-7534"/>
              <a:lumOff val="-8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65,1</a:t>
          </a:r>
          <a:endParaRPr lang="ru-RU" sz="20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Times New Roman" pitchFamily="18" charset="0"/>
              <a:cs typeface="Times New Roman" pitchFamily="18" charset="0"/>
            </a:rPr>
            <a:t>55</a:t>
          </a: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,9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33120" y="2423442"/>
        <a:ext cx="1735262" cy="897205"/>
      </dsp:txXfrm>
    </dsp:sp>
    <dsp:sp modelId="{FD59E362-F5CD-462A-BD2B-953A9C556FA0}">
      <dsp:nvSpPr>
        <dsp:cNvPr id="0" name=""/>
        <dsp:cNvSpPr/>
      </dsp:nvSpPr>
      <dsp:spPr>
        <a:xfrm>
          <a:off x="2678904" y="954746"/>
          <a:ext cx="190606" cy="30973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7351"/>
              </a:lnTo>
              <a:lnTo>
                <a:pt x="190606" y="3097351"/>
              </a:lnTo>
            </a:path>
          </a:pathLst>
        </a:custGeom>
        <a:noFill/>
        <a:ln w="1587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2869510" y="3575582"/>
          <a:ext cx="1695785" cy="9530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5">
              <a:hueOff val="20154258"/>
              <a:satOff val="-9417"/>
              <a:lumOff val="-105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63,7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97423" y="3603495"/>
        <a:ext cx="1639959" cy="8972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93248B-F049-4809-8FC7-276B88D564FE}">
      <dsp:nvSpPr>
        <dsp:cNvPr id="0" name=""/>
        <dsp:cNvSpPr/>
      </dsp:nvSpPr>
      <dsp:spPr>
        <a:xfrm>
          <a:off x="230697" y="1930"/>
          <a:ext cx="3103549" cy="107513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Программно-целевой метод планирования</a:t>
          </a:r>
          <a:endParaRPr lang="ru-RU" sz="1800" b="1" kern="1200" dirty="0">
            <a:solidFill>
              <a:schemeClr val="bg1"/>
            </a:solidFill>
          </a:endParaRPr>
        </a:p>
      </dsp:txBody>
      <dsp:txXfrm>
        <a:off x="262187" y="33420"/>
        <a:ext cx="3040569" cy="1012157"/>
      </dsp:txXfrm>
    </dsp:sp>
    <dsp:sp modelId="{E0936AD0-5F70-43C8-ABE5-C130D3878D5B}">
      <dsp:nvSpPr>
        <dsp:cNvPr id="0" name=""/>
        <dsp:cNvSpPr/>
      </dsp:nvSpPr>
      <dsp:spPr>
        <a:xfrm>
          <a:off x="541052" y="1077067"/>
          <a:ext cx="302920" cy="647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7073"/>
              </a:lnTo>
              <a:lnTo>
                <a:pt x="302920" y="64707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574755-8D03-4459-9BDB-EAF07646C4CA}">
      <dsp:nvSpPr>
        <dsp:cNvPr id="0" name=""/>
        <dsp:cNvSpPr/>
      </dsp:nvSpPr>
      <dsp:spPr>
        <a:xfrm>
          <a:off x="843973" y="1250995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Муниципальные программы </a:t>
          </a:r>
          <a:endParaRPr lang="ru-RU" sz="1500" b="1" kern="1200" dirty="0"/>
        </a:p>
      </dsp:txBody>
      <dsp:txXfrm>
        <a:off x="871689" y="1278711"/>
        <a:ext cx="2923854" cy="890858"/>
      </dsp:txXfrm>
    </dsp:sp>
    <dsp:sp modelId="{C6A52434-045D-4336-84AD-BC825162881A}">
      <dsp:nvSpPr>
        <dsp:cNvPr id="0" name=""/>
        <dsp:cNvSpPr/>
      </dsp:nvSpPr>
      <dsp:spPr>
        <a:xfrm>
          <a:off x="541052" y="1077067"/>
          <a:ext cx="302920" cy="18087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8730"/>
              </a:lnTo>
              <a:lnTo>
                <a:pt x="302920" y="180873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870678-66EE-4002-8DD0-8536ABC311A2}">
      <dsp:nvSpPr>
        <dsp:cNvPr id="0" name=""/>
        <dsp:cNvSpPr/>
      </dsp:nvSpPr>
      <dsp:spPr>
        <a:xfrm>
          <a:off x="843973" y="2412652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1001203"/>
              <a:satOff val="-1853"/>
              <a:lumOff val="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 Государственные программы СО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/>
            <a:t>+ не программные расходы</a:t>
          </a:r>
          <a:endParaRPr lang="ru-RU" sz="1500" b="1" kern="1200" dirty="0"/>
        </a:p>
      </dsp:txBody>
      <dsp:txXfrm>
        <a:off x="871689" y="2440368"/>
        <a:ext cx="2923854" cy="890858"/>
      </dsp:txXfrm>
    </dsp:sp>
    <dsp:sp modelId="{FD489671-F62F-4427-AB3D-069EAB956DBA}">
      <dsp:nvSpPr>
        <dsp:cNvPr id="0" name=""/>
        <dsp:cNvSpPr/>
      </dsp:nvSpPr>
      <dsp:spPr>
        <a:xfrm>
          <a:off x="541052" y="1077067"/>
          <a:ext cx="302920" cy="29703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0397"/>
              </a:lnTo>
              <a:lnTo>
                <a:pt x="302920" y="297039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EC82B3-321D-421F-AC46-4846D0D1B4CB}">
      <dsp:nvSpPr>
        <dsp:cNvPr id="0" name=""/>
        <dsp:cNvSpPr/>
      </dsp:nvSpPr>
      <dsp:spPr>
        <a:xfrm>
          <a:off x="843973" y="3574319"/>
          <a:ext cx="29792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2002405"/>
              <a:satOff val="-3705"/>
              <a:lumOff val="148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Times New Roman" pitchFamily="18" charset="0"/>
              <a:cs typeface="Times New Roman" pitchFamily="18" charset="0"/>
            </a:rPr>
            <a:t>Всего</a:t>
          </a: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1689" y="3602035"/>
        <a:ext cx="2923854" cy="890858"/>
      </dsp:txXfrm>
    </dsp:sp>
    <dsp:sp modelId="{076787FC-4972-41FA-84CD-F5C1F0E686F7}">
      <dsp:nvSpPr>
        <dsp:cNvPr id="0" name=""/>
        <dsp:cNvSpPr/>
      </dsp:nvSpPr>
      <dsp:spPr>
        <a:xfrm>
          <a:off x="4060631" y="158266"/>
          <a:ext cx="1944778" cy="946290"/>
        </a:xfrm>
        <a:prstGeom prst="roundRect">
          <a:avLst>
            <a:gd name="adj" fmla="val 10000"/>
          </a:avLst>
        </a:prstGeom>
        <a:solidFill>
          <a:schemeClr val="accent3">
            <a:hueOff val="-5006012"/>
            <a:satOff val="-9263"/>
            <a:lumOff val="372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bg1"/>
              </a:solidFill>
            </a:rPr>
            <a:t>Годовой план</a:t>
          </a:r>
          <a:endParaRPr lang="ru-RU" sz="2000" b="1" kern="1200" dirty="0">
            <a:solidFill>
              <a:schemeClr val="bg1"/>
            </a:solidFill>
          </a:endParaRPr>
        </a:p>
      </dsp:txBody>
      <dsp:txXfrm>
        <a:off x="4088347" y="185982"/>
        <a:ext cx="1889346" cy="890858"/>
      </dsp:txXfrm>
    </dsp:sp>
    <dsp:sp modelId="{7CDE3C8A-7E4C-4804-8D0C-0C02957D7650}">
      <dsp:nvSpPr>
        <dsp:cNvPr id="0" name=""/>
        <dsp:cNvSpPr/>
      </dsp:nvSpPr>
      <dsp:spPr>
        <a:xfrm>
          <a:off x="4209389" y="1104557"/>
          <a:ext cx="91440" cy="61958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19583"/>
              </a:lnTo>
              <a:lnTo>
                <a:pt x="119568" y="619583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69C45-FBFA-4987-B30C-BA2C76D2B76E}">
      <dsp:nvSpPr>
        <dsp:cNvPr id="0" name=""/>
        <dsp:cNvSpPr/>
      </dsp:nvSpPr>
      <dsp:spPr>
        <a:xfrm>
          <a:off x="4328958" y="1250995"/>
          <a:ext cx="1717086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3003608"/>
              <a:satOff val="-5558"/>
              <a:lumOff val="223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638 120,8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56674" y="1278711"/>
        <a:ext cx="1661654" cy="890858"/>
      </dsp:txXfrm>
    </dsp:sp>
    <dsp:sp modelId="{1AC51A8B-B0FA-40A5-A12E-DACD850C0D64}">
      <dsp:nvSpPr>
        <dsp:cNvPr id="0" name=""/>
        <dsp:cNvSpPr/>
      </dsp:nvSpPr>
      <dsp:spPr>
        <a:xfrm>
          <a:off x="4255109" y="1104557"/>
          <a:ext cx="93334" cy="17812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81240"/>
              </a:lnTo>
              <a:lnTo>
                <a:pt x="93334" y="1781240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AB0A28-67A1-4F0B-8912-E03EE563DAD7}">
      <dsp:nvSpPr>
        <dsp:cNvPr id="0" name=""/>
        <dsp:cNvSpPr/>
      </dsp:nvSpPr>
      <dsp:spPr>
        <a:xfrm>
          <a:off x="4348444" y="2412652"/>
          <a:ext cx="1615704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4004810"/>
              <a:satOff val="-7410"/>
              <a:lumOff val="29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77 565,5</a:t>
          </a:r>
          <a:endParaRPr lang="ru-RU" sz="2000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+ 74 5</a:t>
          </a: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00</a:t>
          </a: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,7</a:t>
          </a:r>
          <a:endParaRPr lang="en-US" sz="20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376160" y="2440368"/>
        <a:ext cx="1560272" cy="890858"/>
      </dsp:txXfrm>
    </dsp:sp>
    <dsp:sp modelId="{FD59E362-F5CD-462A-BD2B-953A9C556FA0}">
      <dsp:nvSpPr>
        <dsp:cNvPr id="0" name=""/>
        <dsp:cNvSpPr/>
      </dsp:nvSpPr>
      <dsp:spPr>
        <a:xfrm>
          <a:off x="4255109" y="1104557"/>
          <a:ext cx="107279" cy="29429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2907"/>
              </a:lnTo>
              <a:lnTo>
                <a:pt x="107279" y="2942907"/>
              </a:lnTo>
            </a:path>
          </a:pathLst>
        </a:custGeom>
        <a:noFill/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21377B-BCC3-46C7-8780-3A5BB49F4B15}">
      <dsp:nvSpPr>
        <dsp:cNvPr id="0" name=""/>
        <dsp:cNvSpPr/>
      </dsp:nvSpPr>
      <dsp:spPr>
        <a:xfrm>
          <a:off x="4362388" y="3574319"/>
          <a:ext cx="1650225" cy="946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-5006012"/>
              <a:satOff val="-9263"/>
              <a:lumOff val="372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itchFamily="18" charset="0"/>
              <a:cs typeface="Times New Roman" pitchFamily="18" charset="0"/>
            </a:rPr>
            <a:t>865 921,1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0104" y="3602035"/>
        <a:ext cx="1594793" cy="89085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83328F-079C-42FD-BABD-E00C3AF183E3}">
      <dsp:nvSpPr>
        <dsp:cNvPr id="0" name=""/>
        <dsp:cNvSpPr/>
      </dsp:nvSpPr>
      <dsp:spPr>
        <a:xfrm>
          <a:off x="4221479" y="1678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b="1" kern="1200" dirty="0" smtClean="0"/>
            <a:t>8 925,5 </a:t>
          </a:r>
          <a:r>
            <a:rPr lang="ru-RU" sz="4900" b="1" kern="1200" dirty="0" err="1" smtClean="0"/>
            <a:t>тыс.руб</a:t>
          </a:r>
          <a:endParaRPr lang="ru-RU" sz="4900" kern="1200" dirty="0"/>
        </a:p>
      </dsp:txBody>
      <dsp:txXfrm>
        <a:off x="4221479" y="168083"/>
        <a:ext cx="5833004" cy="998432"/>
      </dsp:txXfrm>
    </dsp:sp>
    <dsp:sp modelId="{0A39C796-EE50-44D7-9499-709F059D40CD}">
      <dsp:nvSpPr>
        <dsp:cNvPr id="0" name=""/>
        <dsp:cNvSpPr/>
      </dsp:nvSpPr>
      <dsp:spPr>
        <a:xfrm>
          <a:off x="0" y="136200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1.01.2017г.</a:t>
          </a:r>
          <a:endParaRPr lang="ru-RU" sz="4400" kern="1200" dirty="0"/>
        </a:p>
      </dsp:txBody>
      <dsp:txXfrm>
        <a:off x="64986" y="201186"/>
        <a:ext cx="4091508" cy="1201270"/>
      </dsp:txXfrm>
    </dsp:sp>
    <dsp:sp modelId="{448778CD-F762-4199-843C-E724B61281D7}">
      <dsp:nvSpPr>
        <dsp:cNvPr id="0" name=""/>
        <dsp:cNvSpPr/>
      </dsp:nvSpPr>
      <dsp:spPr>
        <a:xfrm>
          <a:off x="4221479" y="1466045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b="1" kern="1200" smtClean="0"/>
            <a:t>5 920,7 тыс.руб.</a:t>
          </a:r>
          <a:endParaRPr lang="ru-RU" sz="4900" kern="1200"/>
        </a:p>
      </dsp:txBody>
      <dsp:txXfrm>
        <a:off x="4221479" y="1632450"/>
        <a:ext cx="5833004" cy="998432"/>
      </dsp:txXfrm>
    </dsp:sp>
    <dsp:sp modelId="{09982AE3-DBB7-43D7-A112-78B2D51CBB0B}">
      <dsp:nvSpPr>
        <dsp:cNvPr id="0" name=""/>
        <dsp:cNvSpPr/>
      </dsp:nvSpPr>
      <dsp:spPr>
        <a:xfrm>
          <a:off x="0" y="1515647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1.04.2017г.</a:t>
          </a:r>
          <a:endParaRPr lang="ru-RU" sz="4400" kern="1200" dirty="0"/>
        </a:p>
      </dsp:txBody>
      <dsp:txXfrm>
        <a:off x="64986" y="1580633"/>
        <a:ext cx="4091508" cy="1201270"/>
      </dsp:txXfrm>
    </dsp:sp>
    <dsp:sp modelId="{36C23816-6D02-4810-89AF-358AB160F3A4}">
      <dsp:nvSpPr>
        <dsp:cNvPr id="0" name=""/>
        <dsp:cNvSpPr/>
      </dsp:nvSpPr>
      <dsp:spPr>
        <a:xfrm>
          <a:off x="4221479" y="2930412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b="1" kern="1200" dirty="0" smtClean="0"/>
            <a:t>5 143,8 </a:t>
          </a:r>
          <a:r>
            <a:rPr lang="ru-RU" sz="4900" b="1" kern="1200" dirty="0" err="1" smtClean="0"/>
            <a:t>тыс.руб</a:t>
          </a:r>
          <a:r>
            <a:rPr lang="ru-RU" sz="4900" b="1" kern="1200" dirty="0" smtClean="0"/>
            <a:t>.</a:t>
          </a:r>
          <a:endParaRPr lang="ru-RU" sz="4900" kern="1200" dirty="0"/>
        </a:p>
      </dsp:txBody>
      <dsp:txXfrm>
        <a:off x="4221479" y="3096817"/>
        <a:ext cx="5833004" cy="998432"/>
      </dsp:txXfrm>
    </dsp:sp>
    <dsp:sp modelId="{A91443AA-FCAB-4CD3-95D8-C967AC29030C}">
      <dsp:nvSpPr>
        <dsp:cNvPr id="0" name=""/>
        <dsp:cNvSpPr/>
      </dsp:nvSpPr>
      <dsp:spPr>
        <a:xfrm>
          <a:off x="0" y="2930412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1.07.2017г.</a:t>
          </a:r>
          <a:endParaRPr lang="ru-RU" sz="4400" kern="1200" dirty="0"/>
        </a:p>
      </dsp:txBody>
      <dsp:txXfrm>
        <a:off x="64986" y="2995398"/>
        <a:ext cx="4091508" cy="1201270"/>
      </dsp:txXfrm>
    </dsp:sp>
    <dsp:sp modelId="{ADDA6FC6-A94A-476A-BCF0-F6A57417F45F}">
      <dsp:nvSpPr>
        <dsp:cNvPr id="0" name=""/>
        <dsp:cNvSpPr/>
      </dsp:nvSpPr>
      <dsp:spPr>
        <a:xfrm>
          <a:off x="4221479" y="4396457"/>
          <a:ext cx="6332220" cy="13312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115" tIns="31115" rIns="31115" bIns="31115" numCol="1" spcCol="1270" anchor="t" anchorCtr="0">
          <a:noAutofit/>
        </a:bodyPr>
        <a:lstStyle/>
        <a:p>
          <a:pPr marL="285750" lvl="1" indent="-285750" algn="l" defTabSz="2178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4900" b="1" kern="1200" dirty="0" smtClean="0"/>
            <a:t>22 918,8 </a:t>
          </a:r>
          <a:r>
            <a:rPr lang="ru-RU" sz="4900" b="1" kern="1200" dirty="0" err="1" smtClean="0"/>
            <a:t>тыс.руб</a:t>
          </a:r>
          <a:r>
            <a:rPr lang="ru-RU" sz="4900" b="1" kern="1200" dirty="0" smtClean="0"/>
            <a:t>.</a:t>
          </a:r>
          <a:endParaRPr lang="ru-RU" sz="4900" b="1" kern="1200" dirty="0"/>
        </a:p>
      </dsp:txBody>
      <dsp:txXfrm>
        <a:off x="4221479" y="4562862"/>
        <a:ext cx="5833004" cy="998432"/>
      </dsp:txXfrm>
    </dsp:sp>
    <dsp:sp modelId="{8444003C-1B50-4891-81D6-3C6199C8B6C3}">
      <dsp:nvSpPr>
        <dsp:cNvPr id="0" name=""/>
        <dsp:cNvSpPr/>
      </dsp:nvSpPr>
      <dsp:spPr>
        <a:xfrm>
          <a:off x="0" y="4394779"/>
          <a:ext cx="4221480" cy="13312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  <a:sp3d extrusionH="28000" prstMaterial="matte"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На 1.10.2017г.</a:t>
          </a:r>
          <a:endParaRPr lang="ru-RU" sz="4400" kern="1200" dirty="0"/>
        </a:p>
      </dsp:txBody>
      <dsp:txXfrm>
        <a:off x="64986" y="4459765"/>
        <a:ext cx="4091508" cy="12012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5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9.11344E-8</cdr:x>
      <cdr:y>0.06042</cdr:y>
    </cdr:from>
    <cdr:to>
      <cdr:x>0.26273</cdr:x>
      <cdr:y>0.37292</cdr:y>
    </cdr:to>
    <cdr:sp macro="" textlink="">
      <cdr:nvSpPr>
        <cdr:cNvPr id="3" name="Объект 2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1" y="368301"/>
          <a:ext cx="2882900" cy="1905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horz" lIns="91440" tIns="45720" rIns="91440" bIns="45720" rtlCol="0" anchor="ctr">
          <a:normAutofit/>
        </a:bodyPr>
        <a:lstStyle xmlns:a="http://schemas.openxmlformats.org/drawingml/2006/main">
          <a:lvl1pPr marL="2857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20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1pPr>
          <a:lvl2pPr marL="7429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8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2pPr>
          <a:lvl3pPr marL="1200150" indent="-2857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6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3pPr>
          <a:lvl4pPr marL="15430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4pPr>
          <a:lvl5pPr marL="2000250" indent="-17145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5pPr>
          <a:lvl6pPr marL="25146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6pPr>
          <a:lvl7pPr marL="29718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7pPr>
          <a:lvl8pPr marL="34290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8pPr>
          <a:lvl9pPr marL="3886200" indent="-228600" algn="l" defTabSz="457200" rtl="0" eaLnBrk="1" latinLnBrk="0" hangingPunct="1">
            <a:spcBef>
              <a:spcPct val="20000"/>
            </a:spcBef>
            <a:spcAft>
              <a:spcPts val="600"/>
            </a:spcAft>
            <a:buClr>
              <a:schemeClr val="tx1"/>
            </a:buClr>
            <a:buSzPct val="80000"/>
            <a:buFont typeface="Wingdings 3" panose="05040102010807070707" pitchFamily="18" charset="2"/>
            <a:buChar char=""/>
            <a:defRPr sz="1400" kern="1200" cap="none">
              <a:solidFill>
                <a:schemeClr val="bg2">
                  <a:lumMod val="75000"/>
                </a:schemeClr>
              </a:solidFill>
              <a:effectLst/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5A224-088C-468A-BCFA-6370762746EB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22B3-ED8A-47A7-B230-DA5C12B6468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99227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78174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22B3-ED8A-47A7-B230-DA5C12B64682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76123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38A2-3CE2-4B17-AC61-378A7BA81F3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90336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7138A2-3CE2-4B17-AC61-378A7BA81F30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331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8780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53279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182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97107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60336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728196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551037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6343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38452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92100"/>
            <a:ext cx="10972800" cy="57277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4B1CE-22C4-4604-A570-263DCECD26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969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0864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093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7844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319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310926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38052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7388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821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525416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  <p:sldLayoutId id="214748370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6.xml"/><Relationship Id="rId3" Type="http://schemas.openxmlformats.org/officeDocument/2006/relationships/diagramLayout" Target="../diagrams/layout5.xml"/><Relationship Id="rId7" Type="http://schemas.openxmlformats.org/officeDocument/2006/relationships/diagramLayout" Target="../diagrams/layout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6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microsoft.com/office/2007/relationships/diagramDrawing" Target="../diagrams/drawing5.xml"/><Relationship Id="rId4" Type="http://schemas.openxmlformats.org/officeDocument/2006/relationships/diagramQuickStyle" Target="../diagrams/quickStyle5.xml"/><Relationship Id="rId9" Type="http://schemas.openxmlformats.org/officeDocument/2006/relationships/diagramColors" Target="../diagrams/colors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3200" y="390436"/>
            <a:ext cx="11430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>
                <a:solidFill>
                  <a:srgbClr val="7030A0"/>
                </a:solidFill>
              </a:rPr>
              <a:t>Исполнение </a:t>
            </a:r>
            <a:r>
              <a:rPr lang="ru-RU" sz="6000" b="1" i="1" dirty="0" smtClean="0">
                <a:solidFill>
                  <a:srgbClr val="7030A0"/>
                </a:solidFill>
              </a:rPr>
              <a:t>бюджета</a:t>
            </a:r>
            <a:r>
              <a:rPr lang="en-US" sz="6000" b="1" i="1" dirty="0" smtClean="0">
                <a:solidFill>
                  <a:srgbClr val="7030A0"/>
                </a:solidFill>
              </a:rPr>
              <a:t> </a:t>
            </a:r>
            <a:r>
              <a:rPr lang="ru-RU" sz="6000" b="1" i="1" dirty="0" err="1" smtClean="0">
                <a:solidFill>
                  <a:srgbClr val="7030A0"/>
                </a:solidFill>
              </a:rPr>
              <a:t>Новолялинского</a:t>
            </a:r>
            <a:r>
              <a:rPr lang="ru-RU" sz="6000" b="1" i="1" dirty="0" smtClean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городского округа </a:t>
            </a:r>
          </a:p>
          <a:p>
            <a:pPr algn="ctr"/>
            <a:r>
              <a:rPr lang="ru-RU" sz="6000" b="1" i="1" dirty="0" smtClean="0">
                <a:solidFill>
                  <a:srgbClr val="7030A0"/>
                </a:solidFill>
              </a:rPr>
              <a:t>за  9 месяцев </a:t>
            </a:r>
            <a:r>
              <a:rPr lang="en-US" sz="6000" b="1" i="1" dirty="0" smtClean="0">
                <a:solidFill>
                  <a:srgbClr val="7030A0"/>
                </a:solidFill>
              </a:rPr>
              <a:t>201</a:t>
            </a:r>
            <a:r>
              <a:rPr lang="ru-RU" sz="6000" b="1" i="1" dirty="0" smtClean="0">
                <a:solidFill>
                  <a:srgbClr val="7030A0"/>
                </a:solidFill>
              </a:rPr>
              <a:t>7 года</a:t>
            </a:r>
            <a:endParaRPr lang="ru-RU" sz="6000" b="1" i="1" dirty="0">
              <a:solidFill>
                <a:srgbClr val="7030A0"/>
              </a:solidFill>
            </a:endParaRPr>
          </a:p>
          <a:p>
            <a:pPr algn="ctr"/>
            <a:endParaRPr lang="ru-RU" sz="8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93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2017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03096" y="821636"/>
            <a:ext cx="373711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оборона  (военно-учетные столы)</a:t>
            </a:r>
          </a:p>
          <a:p>
            <a:pPr lvl="0" algn="ctr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Утверждено на год  </a:t>
            </a: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984,9 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Исполнено за 9 месяцев -  738,7тыс. руб.</a:t>
            </a:r>
            <a:endParaRPr lang="ru-RU" sz="2800" dirty="0" smtClean="0">
              <a:solidFill>
                <a:schemeClr val="bg1"/>
              </a:solidFill>
            </a:endParaRPr>
          </a:p>
          <a:p>
            <a:pPr lvl="1"/>
            <a:r>
              <a:rPr lang="ru-RU" sz="2800" b="1" dirty="0" smtClean="0">
                <a:solidFill>
                  <a:schemeClr val="bg1"/>
                </a:solidFill>
              </a:rPr>
              <a:t>% исполнения – </a:t>
            </a:r>
            <a:r>
              <a:rPr lang="ru-RU" sz="2800" b="1" i="1" dirty="0" smtClean="0">
                <a:solidFill>
                  <a:schemeClr val="bg1"/>
                </a:solidFill>
              </a:rPr>
              <a:t>75,0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IMG_0623.JPG"/>
          <p:cNvPicPr>
            <a:picLocks noChangeAspect="1"/>
          </p:cNvPicPr>
          <p:nvPr/>
        </p:nvPicPr>
        <p:blipFill>
          <a:blip r:embed="rId2" cstate="email"/>
          <a:srcRect b="6783"/>
          <a:stretch>
            <a:fillRect/>
          </a:stretch>
        </p:blipFill>
        <p:spPr>
          <a:xfrm>
            <a:off x="142844" y="1071546"/>
            <a:ext cx="8060252" cy="56721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 9 месяцев 2017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759721"/>
            <a:ext cx="69405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Утверждено на год  5 973,0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Исполнено за 9 месяцев    3765,6 тыс. руб.</a:t>
            </a:r>
          </a:p>
          <a:p>
            <a:pPr lvl="1" algn="ctr"/>
            <a:r>
              <a:rPr lang="ru-RU" sz="2000" b="1" dirty="0" smtClean="0">
                <a:solidFill>
                  <a:schemeClr val="bg1"/>
                </a:solidFill>
              </a:rPr>
              <a:t>% исполнения – 63,0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28600" y="5519969"/>
            <a:ext cx="7518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Национальная безопасность и правоохранительная деятельность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Экскурсия в пожарную часть (4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759720"/>
            <a:ext cx="5999202" cy="4760247"/>
          </a:xfrm>
          <a:prstGeom prst="rect">
            <a:avLst/>
          </a:prstGeom>
        </p:spPr>
      </p:pic>
      <p:pic>
        <p:nvPicPr>
          <p:cNvPr id="11" name="Рисунок 10" descr="Экскурсия в пожарную часть (1)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289800" y="1775385"/>
            <a:ext cx="4216400" cy="487202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276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096000" y="4613414"/>
            <a:ext cx="6096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Национальная</a:t>
            </a:r>
            <a:r>
              <a:rPr lang="ru-RU" sz="3200" dirty="0" smtClean="0">
                <a:solidFill>
                  <a:srgbClr val="FFFF00"/>
                </a:solidFill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</a:rPr>
              <a:t>экономика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49 773,8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9 месяцев  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23 244,5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46,7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0" y="0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месяцев 2017 года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pic>
        <p:nvPicPr>
          <p:cNvPr id="11" name="Picture 2" descr="C:\Users\Администратор\Desktop\05 май\Ремонт дороги Коптяки .jpg"/>
          <p:cNvPicPr>
            <a:picLocks noChangeAspect="1" noChangeArrowheads="1"/>
          </p:cNvPicPr>
          <p:nvPr/>
        </p:nvPicPr>
        <p:blipFill>
          <a:blip r:embed="rId2" cstate="print"/>
          <a:srcRect t="6796" b="12945"/>
          <a:stretch>
            <a:fillRect/>
          </a:stretch>
        </p:blipFill>
        <p:spPr bwMode="auto">
          <a:xfrm>
            <a:off x="6146800" y="830997"/>
            <a:ext cx="6045200" cy="3893403"/>
          </a:xfrm>
          <a:prstGeom prst="rect">
            <a:avLst/>
          </a:prstGeom>
          <a:noFill/>
        </p:spPr>
      </p:pic>
      <p:pic>
        <p:nvPicPr>
          <p:cNvPr id="8" name="Picture 2" descr="C:\Users\Администратор\Desktop\июль\Совещание предпринимателей\DSCN7011.JPG"/>
          <p:cNvPicPr>
            <a:picLocks noGrp="1" noChangeAspect="1" noChangeArrowheads="1"/>
          </p:cNvPicPr>
          <p:nvPr/>
        </p:nvPicPr>
        <p:blipFill>
          <a:blip r:embed="rId3" cstate="print">
            <a:lum bright="19000"/>
          </a:blip>
          <a:srcRect l="21422" t="31202" r="13973" b="14851"/>
          <a:stretch>
            <a:fillRect/>
          </a:stretch>
        </p:blipFill>
        <p:spPr bwMode="auto">
          <a:xfrm>
            <a:off x="0" y="830996"/>
            <a:ext cx="6096000" cy="5900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746279622"/>
              </p:ext>
            </p:extLst>
          </p:nvPr>
        </p:nvGraphicFramePr>
        <p:xfrm>
          <a:off x="152400" y="0"/>
          <a:ext cx="1168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319004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73335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 Новолялинского городского округа за 9 месяцев 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98816" y="812800"/>
            <a:ext cx="7193183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Жилищно-коммунальное хозяйство</a:t>
            </a:r>
          </a:p>
          <a:p>
            <a:pPr lvl="0"/>
            <a:endParaRPr lang="ru-RU" sz="2800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79 592,2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9 месяцев  36 787,1тыс.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46,2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6" descr="C:\Users\Администратор\Desktop\август\Лялинское поречье 2017\image (39).jpg"/>
          <p:cNvPicPr>
            <a:picLocks noGrp="1" noChangeAspect="1" noChangeArrowheads="1"/>
          </p:cNvPicPr>
          <p:nvPr/>
        </p:nvPicPr>
        <p:blipFill>
          <a:blip r:embed="rId2" cstate="print">
            <a:lum bright="12000"/>
          </a:blip>
          <a:srcRect/>
          <a:stretch>
            <a:fillRect/>
          </a:stretch>
        </p:blipFill>
        <p:spPr bwMode="auto">
          <a:xfrm>
            <a:off x="268147" y="812800"/>
            <a:ext cx="4462522" cy="5295900"/>
          </a:xfrm>
          <a:prstGeom prst="rect">
            <a:avLst/>
          </a:prstGeom>
          <a:noFill/>
        </p:spPr>
      </p:pic>
      <p:pic>
        <p:nvPicPr>
          <p:cNvPr id="10" name="Picture 6" descr="C:\Users\Администратор\Desktop\август\Парк\DSCN7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816" y="2840042"/>
            <a:ext cx="7015384" cy="3865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533871576"/>
              </p:ext>
            </p:extLst>
          </p:nvPr>
        </p:nvGraphicFramePr>
        <p:xfrm>
          <a:off x="127000" y="279400"/>
          <a:ext cx="11969495" cy="6399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6813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114800" y="4833203"/>
            <a:ext cx="8077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FF00"/>
                </a:solidFill>
              </a:rPr>
              <a:t>Охрана окружающей среды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1 059,6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 за 9 месяцев  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 536,6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50,6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600" y="0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9 месяцев 2017 года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бюджетной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pic>
        <p:nvPicPr>
          <p:cNvPr id="7" name="Рисунок 6" descr="P1280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983088" y="1915684"/>
            <a:ext cx="6027003" cy="3857628"/>
          </a:xfrm>
          <a:prstGeom prst="rect">
            <a:avLst/>
          </a:prstGeom>
        </p:spPr>
      </p:pic>
      <p:pic>
        <p:nvPicPr>
          <p:cNvPr id="9" name="Рисунок 8" descr="P12802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9228" y="830996"/>
            <a:ext cx="8067672" cy="40966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425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" y="1"/>
            <a:ext cx="1203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101600" y="4160813"/>
            <a:ext cx="56261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100" dirty="0" smtClean="0">
                <a:solidFill>
                  <a:srgbClr val="FFFF00"/>
                </a:solidFill>
              </a:rPr>
              <a:t>Образование</a:t>
            </a:r>
            <a:endParaRPr lang="ru-RU" sz="4100" b="1" dirty="0" smtClean="0">
              <a:solidFill>
                <a:srgbClr val="FFFF00"/>
              </a:solidFill>
            </a:endParaRPr>
          </a:p>
          <a:p>
            <a:pPr lvl="1" algn="ctr"/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Утверждено на год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513 106,8тыс. 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Исполнено за 9 месяцев  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332 148,9 тыс.руб.</a:t>
            </a:r>
          </a:p>
          <a:p>
            <a:pPr lvl="1"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% исполнения – 64,7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9" name="Picture 2" descr="http://lobva-patriot.ucoz.net/CMI/2017/25_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3800" y="1447800"/>
            <a:ext cx="7158416" cy="541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s://af12.mail.ru/cgi-bin/readmsg?id=15090946330000000389;0;0;1&amp;mode=attachment&amp;email=nfu43@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7887"/>
            <a:ext cx="5038725" cy="3495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57811351"/>
              </p:ext>
            </p:extLst>
          </p:nvPr>
        </p:nvGraphicFramePr>
        <p:xfrm>
          <a:off x="0" y="114300"/>
          <a:ext cx="11937999" cy="656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4308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2017 года по 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040081"/>
            <a:ext cx="6096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Культура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55 056,0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Исполнено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9 месяцев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37 801,2 тыс.руб.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68,7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C:\Users\Администратор\Desktop\поречье для ОН\IMG_5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794407"/>
            <a:ext cx="5918200" cy="3786214"/>
          </a:xfrm>
          <a:prstGeom prst="rect">
            <a:avLst/>
          </a:prstGeom>
          <a:noFill/>
        </p:spPr>
      </p:pic>
      <p:pic>
        <p:nvPicPr>
          <p:cNvPr id="10" name="Picture 2" descr="C:\Users\Администратор\Desktop\август\Лялинское поречье 2017\image (70).jpg"/>
          <p:cNvPicPr>
            <a:picLocks noGrp="1" noChangeAspect="1" noChangeArrowheads="1"/>
          </p:cNvPicPr>
          <p:nvPr/>
        </p:nvPicPr>
        <p:blipFill>
          <a:blip r:embed="rId3"/>
          <a:srcRect l="16508"/>
          <a:stretch>
            <a:fillRect/>
          </a:stretch>
        </p:blipFill>
        <p:spPr bwMode="auto">
          <a:xfrm>
            <a:off x="250028" y="1040080"/>
            <a:ext cx="5515771" cy="50051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842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2803721890"/>
              </p:ext>
            </p:extLst>
          </p:nvPr>
        </p:nvGraphicFramePr>
        <p:xfrm>
          <a:off x="4439816" y="1052736"/>
          <a:ext cx="604867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/>
          </p:nvPr>
        </p:nvGraphicFramePr>
        <p:xfrm>
          <a:off x="1775520" y="1052736"/>
          <a:ext cx="230425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1600" y="260649"/>
            <a:ext cx="1209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основных показателей бюджета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городского округа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9 месяцев </a:t>
            </a:r>
            <a:r>
              <a:rPr lang="en-US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7 года, в </a:t>
            </a:r>
            <a:r>
              <a:rPr lang="ru-RU" sz="24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64352" y="1030089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(тыс.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406460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94469930"/>
              </p:ext>
            </p:extLst>
          </p:nvPr>
        </p:nvGraphicFramePr>
        <p:xfrm>
          <a:off x="241300" y="254000"/>
          <a:ext cx="11658599" cy="643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5500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 2017 года по разделам бюджетной классификации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911592"/>
            <a:ext cx="6921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Физическая культура и спорт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12 523,5 тыс. руб.</a:t>
            </a:r>
            <a:endParaRPr lang="ru-RU" sz="2000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9 месяцев  8 859,1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70,7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2" descr="C:\Users\Администратор\Desktop\август\ЦРФК Футбол\GRhbJSzNAh0.jpg"/>
          <p:cNvPicPr>
            <a:picLocks noGrp="1" noChangeAspect="1" noChangeArrowheads="1"/>
          </p:cNvPicPr>
          <p:nvPr/>
        </p:nvPicPr>
        <p:blipFill>
          <a:blip r:embed="rId2"/>
          <a:srcRect t="28590" b="22935"/>
          <a:stretch>
            <a:fillRect/>
          </a:stretch>
        </p:blipFill>
        <p:spPr bwMode="auto">
          <a:xfrm>
            <a:off x="162655" y="2727474"/>
            <a:ext cx="11866690" cy="41305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189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100" y="1"/>
            <a:ext cx="1202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2700" y="739360"/>
            <a:ext cx="66675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Социальная политика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69 593,0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9 месяцев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48 214,6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69,3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ALEX573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1081987"/>
            <a:ext cx="6667500" cy="57760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87370415"/>
              </p:ext>
            </p:extLst>
          </p:nvPr>
        </p:nvGraphicFramePr>
        <p:xfrm>
          <a:off x="0" y="0"/>
          <a:ext cx="120904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10460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5100" y="1"/>
            <a:ext cx="12026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2017 года по разделам бюджетной классификации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62700" y="739360"/>
            <a:ext cx="58293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Средства массовой </a:t>
            </a:r>
          </a:p>
          <a:p>
            <a:pPr lvl="0" algn="ctr"/>
            <a:r>
              <a:rPr lang="ru-RU" sz="2800" b="1" dirty="0" smtClean="0">
                <a:solidFill>
                  <a:srgbClr val="FFFF00"/>
                </a:solidFill>
              </a:rPr>
              <a:t>информации</a:t>
            </a:r>
          </a:p>
          <a:p>
            <a:pPr lvl="0"/>
            <a:endParaRPr lang="ru-RU" sz="2400" b="1" dirty="0" smtClean="0">
              <a:solidFill>
                <a:srgbClr val="FFFF00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Утверждено на год  350,0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Исполнение  за 9 месяцев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175,0 тыс. руб.</a:t>
            </a:r>
          </a:p>
          <a:p>
            <a:pPr lvl="1"/>
            <a:r>
              <a:rPr lang="ru-RU" sz="2000" b="1" dirty="0" smtClean="0">
                <a:solidFill>
                  <a:schemeClr val="bg1"/>
                </a:solidFill>
              </a:rPr>
              <a:t>% исполнения – 50,0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9" y="1295400"/>
            <a:ext cx="6629401" cy="46863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402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75520" y="188641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Новолялинского городского округа за 9 месяцев 2017 года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="" xmlns:p14="http://schemas.microsoft.com/office/powerpoint/2010/main" val="3086247648"/>
              </p:ext>
            </p:extLst>
          </p:nvPr>
        </p:nvGraphicFramePr>
        <p:xfrm>
          <a:off x="825500" y="1643050"/>
          <a:ext cx="104013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3015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428230"/>
            <a:ext cx="11747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юджет городского округа 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исполняется в программном формате на основе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На их реализацию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9 месяцев 2017 года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направлено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435 443,7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 рублей, что составляет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68,2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% от годовых назначений.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95008640"/>
              </p:ext>
            </p:extLst>
          </p:nvPr>
        </p:nvGraphicFramePr>
        <p:xfrm>
          <a:off x="6816080" y="2082800"/>
          <a:ext cx="4766320" cy="4530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/>
          <p:cNvGraphicFramePr/>
          <p:nvPr>
            <p:extLst>
              <p:ext uri="{D42A27DB-BD31-4B8C-83A1-F6EECF244321}">
                <p14:modId xmlns="" xmlns:p14="http://schemas.microsoft.com/office/powerpoint/2010/main" val="367501748"/>
              </p:ext>
            </p:extLst>
          </p:nvPr>
        </p:nvGraphicFramePr>
        <p:xfrm>
          <a:off x="479376" y="2019301"/>
          <a:ext cx="6251624" cy="4627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246568" y="1667030"/>
            <a:ext cx="1729532" cy="33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50" b="1" dirty="0">
                <a:solidFill>
                  <a:schemeClr val="bg1"/>
                </a:solidFill>
              </a:rPr>
              <a:t>(тыс. руб.)</a:t>
            </a:r>
          </a:p>
        </p:txBody>
      </p:sp>
    </p:spTree>
    <p:extLst>
      <p:ext uri="{BB962C8B-B14F-4D97-AF65-F5344CB8AC3E}">
        <p14:creationId xmlns="" xmlns:p14="http://schemas.microsoft.com/office/powerpoint/2010/main" val="294956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24614715"/>
              </p:ext>
            </p:extLst>
          </p:nvPr>
        </p:nvGraphicFramePr>
        <p:xfrm>
          <a:off x="0" y="508003"/>
          <a:ext cx="12192000" cy="6454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075"/>
                <a:gridCol w="8333606"/>
                <a:gridCol w="1154893"/>
                <a:gridCol w="1187526"/>
                <a:gridCol w="977900"/>
              </a:tblGrid>
              <a:tr h="74030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№ п/п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Годовой план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Исполнено</a:t>
                      </a:r>
                      <a:r>
                        <a:rPr lang="ru-RU" sz="1400" baseline="0" dirty="0" smtClean="0"/>
                        <a:t> за 9 месяцев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% исполнения</a:t>
                      </a:r>
                      <a:endParaRPr lang="ru-RU" sz="1400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«Защита населения и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от чрезвычайных ситуаций, обеспечение пожарной безопасности, безопасности на водных объектах, гражданская оборона 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5753,0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3607,3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 smtClean="0"/>
                    </a:p>
                    <a:p>
                      <a:pPr algn="ctr"/>
                      <a:r>
                        <a:rPr lang="ru-RU" sz="1400" b="1" dirty="0" smtClean="0"/>
                        <a:t>62,7</a:t>
                      </a:r>
                      <a:endParaRPr lang="ru-RU" sz="1400" b="1" dirty="0"/>
                    </a:p>
                  </a:txBody>
                  <a:tcPr/>
                </a:tc>
              </a:tr>
              <a:tr h="390713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муниципальной службы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1163,0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7,6</a:t>
                      </a:r>
                    </a:p>
                  </a:txBody>
                  <a:tcPr/>
                </a:tc>
              </a:tr>
              <a:tr h="537232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транспорта, дорожного хозяйства, связи и информационных технологий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32173,7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21862,9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68,0</a:t>
                      </a:r>
                      <a:endParaRPr lang="ru-RU" sz="1400" b="1" dirty="0"/>
                    </a:p>
                  </a:txBody>
                  <a:tcPr/>
                </a:tc>
              </a:tr>
              <a:tr h="395854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муниципальной собственностью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173,5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24,8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5.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и развитие малого и среднего предпринимательства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277,0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36,1</a:t>
                      </a:r>
                      <a:endParaRPr lang="ru-RU" sz="1400" b="1" dirty="0"/>
                    </a:p>
                  </a:txBody>
                  <a:tcPr/>
                </a:tc>
              </a:tr>
              <a:tr h="326717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6.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«Реализация основных направлений в строительном комплексе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6669,8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614,2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9,2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7.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жилищно-коммунального хозяйства и повышение энергетической эффективности 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 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55931,8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22874,0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40,9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8.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«Обеспечение жильем молодых семей на территории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387,9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9.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здравоохранения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194,4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112,5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57,9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10.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«Поддержка населения и мероприятия профилактической направленности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462,6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63,9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11.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системы образования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439413,8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319630,8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72,7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12.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культуры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72505,3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49802,8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68,7</a:t>
                      </a:r>
                      <a:endParaRPr lang="ru-RU" sz="1400" b="1" dirty="0"/>
                    </a:p>
                  </a:txBody>
                  <a:tcPr/>
                </a:tc>
              </a:tr>
              <a:tr h="462690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13.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«Развитие физической культуры, спорта и молодежной политики в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Новолялинском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городском округе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12874,7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9343,2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72,6</a:t>
                      </a:r>
                      <a:endParaRPr lang="ru-RU" sz="1400" b="1" dirty="0"/>
                    </a:p>
                  </a:txBody>
                  <a:tcPr/>
                </a:tc>
              </a:tr>
              <a:tr h="359586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14.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«Управление муниципальными финансами </a:t>
                      </a:r>
                      <a:r>
                        <a:rPr lang="ru-RU" sz="12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Новолялинского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городского округа до 2020 года»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9352,4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6771,9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72,4</a:t>
                      </a:r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4000" y="1"/>
            <a:ext cx="11760200" cy="50799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Исполнение по муниципальным программам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за 9 месяцев 2017 </a:t>
            </a:r>
            <a:r>
              <a:rPr lang="ru-RU" sz="2000" b="1" dirty="0" err="1" smtClean="0">
                <a:solidFill>
                  <a:schemeClr val="bg1"/>
                </a:solidFill>
              </a:rPr>
              <a:t>ГОДа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3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2434860880"/>
              </p:ext>
            </p:extLst>
          </p:nvPr>
        </p:nvGraphicFramePr>
        <p:xfrm>
          <a:off x="152400" y="0"/>
          <a:ext cx="11684000" cy="6525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5046663"/>
            <a:ext cx="8534400" cy="150653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Расходы по ГРБС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186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57765269"/>
              </p:ext>
            </p:extLst>
          </p:nvPr>
        </p:nvGraphicFramePr>
        <p:xfrm>
          <a:off x="186267" y="857022"/>
          <a:ext cx="11853333" cy="5875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80533"/>
                <a:gridCol w="6553200"/>
                <a:gridCol w="1587500"/>
                <a:gridCol w="1545167"/>
                <a:gridCol w="1286933"/>
              </a:tblGrid>
              <a:tr h="11749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КОСГУ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9 месяцев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2016 года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Кассовые расходы </a:t>
                      </a:r>
                      <a:endParaRPr lang="en-US" sz="12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за  9 месяцев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 2017 года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Отклонения кассовых расходов </a:t>
                      </a:r>
                      <a:r>
                        <a:rPr lang="ru-RU" sz="1200" b="1" dirty="0" smtClean="0">
                          <a:effectLst/>
                        </a:rPr>
                        <a:t> </a:t>
                      </a:r>
                      <a:r>
                        <a:rPr lang="ru-RU" sz="1200" b="1" dirty="0">
                          <a:effectLst/>
                        </a:rPr>
                        <a:t>(</a:t>
                      </a:r>
                      <a:r>
                        <a:rPr lang="ru-RU" sz="1200" b="1" dirty="0" smtClean="0">
                          <a:effectLst/>
                        </a:rPr>
                        <a:t>гр.4-гр.3)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211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87313,5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93029,6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+5716,1</a:t>
                      </a: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212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выплаты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+46,9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213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Начисления на выплаты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 о</a:t>
                      </a: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 труда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26612,2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28203,5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+1591,3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связи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1265,7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1208,3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-57,4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-344,7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223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5670,9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7049,4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+1378,5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Арендная плата за пользование имуществом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142,0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-141,2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225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Работы, услуги по содержанию имущества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4645,6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+1114,0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226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работы,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услуги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12884,0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10747,2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-2136,8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231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Обслуживание внутренних долговых обязательств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111,8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241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 государственным и муниципальным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 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367033,4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321755,0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-45278,4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242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Безвозмездные перечисления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организациям, за исключением государственных и муниципальных организаций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2233,5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2236,6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262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Другие выплаты по социальной помощи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37277,7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38996,</a:t>
                      </a: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+1719,1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263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Пенсии, пособия, выплачиваемые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организациями сектора государственного управления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6854,3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6420,7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-433,6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290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расходы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16659,1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19798,7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+3139,6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310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основных</a:t>
                      </a:r>
                      <a:r>
                        <a:rPr lang="ru-RU" sz="12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средств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4561,0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10312,3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+5751,3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340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Увеличение стоимости материальных запасов</a:t>
                      </a: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6949,5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6796,3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-153,2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  <a:tr h="24229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</a:rPr>
                        <a:t>Итого</a:t>
                      </a:r>
                      <a:endParaRPr lang="ru-RU" sz="1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579604,6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551507,9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-28096,7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557" marR="62557" marT="0" marB="0" anchor="b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149136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Сравнительный анализ фактического исполнения расходных обязательств по операциям сектора государственного управления (КОСГУ) в сравнении с  аналогичным периодом  прошлого  года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460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9334" y="207942"/>
            <a:ext cx="83582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Исполнение доходов за 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9 месяцев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201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7 года</a:t>
            </a:r>
            <a:endParaRPr lang="ru-RU" sz="28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4117748504"/>
              </p:ext>
            </p:extLst>
          </p:nvPr>
        </p:nvGraphicFramePr>
        <p:xfrm>
          <a:off x="698500" y="719666"/>
          <a:ext cx="10845800" cy="59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179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577162588"/>
              </p:ext>
            </p:extLst>
          </p:nvPr>
        </p:nvGraphicFramePr>
        <p:xfrm>
          <a:off x="609600" y="914400"/>
          <a:ext cx="11582400" cy="5727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Данные о муниципальном долге Новолялинского городского округа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89320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9"/>
          <p:cNvSpPr txBox="1">
            <a:spLocks noChangeArrowheads="1"/>
          </p:cNvSpPr>
          <p:nvPr/>
        </p:nvSpPr>
        <p:spPr bwMode="auto">
          <a:xfrm>
            <a:off x="1725084" y="1341439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ru-RU" sz="2000" b="1">
              <a:latin typeface="Arial Cyr" charset="0"/>
              <a:cs typeface="Arial" pitchFamily="34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0" y="1052513"/>
            <a:ext cx="12048067" cy="792162"/>
            <a:chOff x="-113" y="454"/>
            <a:chExt cx="5564" cy="530"/>
          </a:xfrm>
        </p:grpSpPr>
        <p:pic>
          <p:nvPicPr>
            <p:cNvPr id="32774" name="Скругленный прямоугольник 1"/>
            <p:cNvPicPr>
              <a:picLocks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3" y="454"/>
              <a:ext cx="5564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 Box 4"/>
            <p:cNvSpPr txBox="1">
              <a:spLocks noChangeArrowheads="1"/>
            </p:cNvSpPr>
            <p:nvPr/>
          </p:nvSpPr>
          <p:spPr bwMode="auto">
            <a:xfrm>
              <a:off x="0" y="499"/>
              <a:ext cx="5444" cy="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>
                <a:defRPr/>
              </a:pPr>
              <a:r>
                <a:rPr lang="ru-RU" sz="2400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onstantia" pitchFamily="18" charset="0"/>
                </a:rPr>
                <a:t>Контактная информация</a:t>
              </a:r>
            </a:p>
          </p:txBody>
        </p:sp>
      </p:grp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334433" y="2636837"/>
            <a:ext cx="11328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«Бюджет для граждан» </a:t>
            </a:r>
          </a:p>
          <a:p>
            <a:pPr algn="ctr"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Подготовлен 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Финансовым управлением администрации </a:t>
            </a:r>
            <a:r>
              <a:rPr lang="ru-RU" altLang="en-US" sz="20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Новолялинского</a:t>
            </a:r>
            <a:r>
              <a:rPr lang="ru-RU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городского округа </a:t>
            </a:r>
            <a:endParaRPr lang="en-US" sz="2000" b="1" dirty="0">
              <a:effectLst>
                <a:outerShdw blurRad="38100" dist="38100" dir="2700000" algn="tl">
                  <a:srgbClr val="C0C0C0"/>
                </a:outerShdw>
              </a:effectLst>
              <a:latin typeface="Antique Olive Compact" pitchFamily="34" charset="0"/>
            </a:endParaRPr>
          </a:p>
          <a:p>
            <a:pPr eaLnBrk="1" hangingPunct="1">
              <a:defRPr/>
            </a:pPr>
            <a:endParaRPr lang="ru-RU" altLang="en-US" sz="2000" b="1" dirty="0">
              <a:latin typeface="Constantia" pitchFamily="18" charset="0"/>
            </a:endParaRPr>
          </a:p>
          <a:p>
            <a:pPr eaLnBrk="1" hangingPunct="1">
              <a:defRPr/>
            </a:pP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624</a:t>
            </a:r>
            <a:r>
              <a:rPr 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, Свердловская область, </a:t>
            </a:r>
          </a:p>
          <a:p>
            <a:pPr eaLnBrk="1" hangingPunct="1">
              <a:defRPr/>
            </a:pP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 г.Новая Ляля,    ул.Р.Люксембург, 24а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(34388) 2-12-78,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ru-RU" alt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Адрес электронной почты: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nfu43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@mail.ru</a:t>
            </a:r>
            <a:r>
              <a:rPr lang="ru-RU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5400" y="0"/>
            <a:ext cx="12166600" cy="393701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Выполнение плановых показателей, в </a:t>
            </a:r>
            <a:r>
              <a:rPr lang="ru-RU" sz="2800" b="1" dirty="0" err="1" smtClean="0">
                <a:solidFill>
                  <a:schemeClr val="bg1"/>
                </a:solidFill>
              </a:rPr>
              <a:t>тыс.руб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1851545835"/>
              </p:ext>
            </p:extLst>
          </p:nvPr>
        </p:nvGraphicFramePr>
        <p:xfrm>
          <a:off x="0" y="393701"/>
          <a:ext cx="12192000" cy="65378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21888"/>
                <a:gridCol w="2420376"/>
                <a:gridCol w="2085643"/>
                <a:gridCol w="1287434"/>
                <a:gridCol w="1776659"/>
              </a:tblGrid>
              <a:tr h="13715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 доходов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уточненный план 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(решение Думы от 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24.08.2017 №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исполнено на 01.10.2017 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%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исполнения </a:t>
                      </a:r>
                      <a:endParaRPr lang="ru-RU" sz="18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(гр.3/гр.2)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13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НДФЛ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238 328,0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138 425,3</a:t>
                      </a: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товары (акцизы)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18 103,0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12 145,9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Налоги на совокупный доход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9 435,0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6 974,7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Земельный налог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6 768,0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5 16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2,9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Налог на имущество ф/л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3 905,0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1 521,5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7920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оспошлина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1 752,0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1 168,8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использования имущества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15 185,0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9 164,1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Платежи при пользовании природными ресурсами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1 266,0</a:t>
                      </a:r>
                      <a:endParaRPr lang="ru-RU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оказания платных услуг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4330,7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3 120,5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72,1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51653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Доходы от продажи материальных и нематериальных активов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83,3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Штрафы, санкции, возмещение ущерба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1 713,0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1480,2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</a:t>
                      </a: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86,4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поступления (невыясненные)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161,0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8754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 налоговых и неналоговых  доходов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301 185,7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179 797,5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59,7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071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2" y="1"/>
            <a:ext cx="12091988" cy="673100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Всего налоговых и неналоговых доходов – </a:t>
            </a:r>
            <a:r>
              <a:rPr lang="en-US" sz="2400" b="1" dirty="0" smtClean="0"/>
              <a:t>121401,2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тыс.руб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07140599"/>
              </p:ext>
            </p:extLst>
          </p:nvPr>
        </p:nvGraphicFramePr>
        <p:xfrm>
          <a:off x="292100" y="609600"/>
          <a:ext cx="11556999" cy="600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3"/>
          <p:cNvSpPr txBox="1">
            <a:spLocks/>
          </p:cNvSpPr>
          <p:nvPr/>
        </p:nvSpPr>
        <p:spPr>
          <a:xfrm>
            <a:off x="100012" y="3657600"/>
            <a:ext cx="3722688" cy="26924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b="1" dirty="0" smtClean="0"/>
              <a:t>крупные налогоплательщики за 9 месяцев </a:t>
            </a:r>
          </a:p>
          <a:p>
            <a:pPr algn="ctr"/>
            <a:r>
              <a:rPr lang="ru-RU" sz="2400" b="1" dirty="0" smtClean="0"/>
              <a:t>2017 года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370650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763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Недоимка по налоговым доходам</a:t>
            </a:r>
            <a:endParaRPr lang="ru-RU" sz="3200" b="1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6819196"/>
              </p:ext>
            </p:extLst>
          </p:nvPr>
        </p:nvGraphicFramePr>
        <p:xfrm>
          <a:off x="0" y="876297"/>
          <a:ext cx="12192000" cy="6368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0"/>
                <a:gridCol w="1562100"/>
                <a:gridCol w="1295400"/>
                <a:gridCol w="1574800"/>
                <a:gridCol w="1460500"/>
                <a:gridCol w="2032000"/>
              </a:tblGrid>
              <a:tr h="135070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видов доходов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Недоимка на 01.01.201</a:t>
                      </a:r>
                      <a:r>
                        <a:rPr lang="en-US" dirty="0" smtClean="0"/>
                        <a:t>7</a:t>
                      </a:r>
                      <a:r>
                        <a:rPr lang="ru-RU" dirty="0" smtClean="0"/>
                        <a:t> года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Недоимка на 01.10.2017 года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</a:t>
                      </a:r>
                      <a:r>
                        <a:rPr lang="ru-RU" baseline="0" dirty="0" smtClean="0"/>
                        <a:t> (%)</a:t>
                      </a:r>
                      <a:endParaRPr lang="ru-RU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Рост/снижение </a:t>
                      </a:r>
                      <a:r>
                        <a:rPr lang="ru-RU" dirty="0" err="1" smtClean="0"/>
                        <a:t>недоики</a:t>
                      </a:r>
                      <a:endParaRPr lang="ru-RU" dirty="0" smtClean="0"/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)</a:t>
                      </a:r>
                    </a:p>
                    <a:p>
                      <a:endParaRPr lang="ru-RU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</a:t>
                      </a:r>
                      <a:r>
                        <a:rPr lang="ru-RU" b="1" baseline="0" dirty="0" smtClean="0"/>
                        <a:t> на доходы физических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27 735,0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85,3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</a:t>
                      </a:r>
                      <a:r>
                        <a:rPr lang="ru-RU" b="1" dirty="0" smtClean="0"/>
                        <a:t>8 501,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</a:t>
                      </a:r>
                      <a:r>
                        <a:rPr lang="ru-RU" b="1" dirty="0" smtClean="0"/>
                        <a:t>9,3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r>
                        <a:rPr lang="ru-RU" b="1" dirty="0" smtClean="0"/>
                        <a:t>766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Земельный налог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939,0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703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2,2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-236,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Налог на имущество физических</a:t>
                      </a:r>
                      <a:r>
                        <a:rPr lang="ru-RU" b="1" baseline="0" dirty="0" smtClean="0"/>
                        <a:t> лиц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2 781,0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8,6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1 612,0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5,</a:t>
                      </a:r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-</a:t>
                      </a:r>
                      <a:r>
                        <a:rPr lang="ru-RU" b="1" dirty="0" smtClean="0"/>
                        <a:t>1 169,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Единый</a:t>
                      </a:r>
                      <a:r>
                        <a:rPr lang="ru-RU" b="1" baseline="0" dirty="0" smtClean="0"/>
                        <a:t> налог на вмененный доход для отдельных видов деятельности 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959,0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2,9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1003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3,1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+</a:t>
                      </a:r>
                      <a:r>
                        <a:rPr lang="ru-RU" b="1" dirty="0" smtClean="0"/>
                        <a:t>44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Прочие налоговые платежи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94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</a:t>
                      </a:r>
                      <a:r>
                        <a:rPr lang="ru-RU" b="1" dirty="0" smtClean="0"/>
                        <a:t>2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0,3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-2,0</a:t>
                      </a:r>
                      <a:endParaRPr lang="ru-RU" b="1" dirty="0"/>
                    </a:p>
                  </a:txBody>
                  <a:tcPr marL="64008" marR="64008"/>
                </a:tc>
              </a:tr>
              <a:tr h="771833">
                <a:tc>
                  <a:txBody>
                    <a:bodyPr/>
                    <a:lstStyle/>
                    <a:p>
                      <a:r>
                        <a:rPr lang="ru-RU" b="1" dirty="0" smtClean="0"/>
                        <a:t>ИТОГО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32 5</a:t>
                      </a:r>
                      <a:r>
                        <a:rPr lang="ru-RU" b="1" dirty="0" smtClean="0"/>
                        <a:t>08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</a:t>
                      </a:r>
                      <a:r>
                        <a:rPr lang="ru-RU" b="1" dirty="0" smtClean="0"/>
                        <a:t>1 911,</a:t>
                      </a:r>
                      <a:r>
                        <a:rPr lang="en-US" b="1" dirty="0" smtClean="0"/>
                        <a:t>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100,0</a:t>
                      </a:r>
                      <a:endParaRPr lang="ru-RU" b="1" dirty="0"/>
                    </a:p>
                  </a:txBody>
                  <a:tcPr marL="64008" marR="6400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-597</a:t>
                      </a:r>
                      <a:r>
                        <a:rPr lang="en-US" b="1" dirty="0" smtClean="0"/>
                        <a:t>,0</a:t>
                      </a:r>
                      <a:endParaRPr lang="ru-RU" b="1" dirty="0"/>
                    </a:p>
                  </a:txBody>
                  <a:tcPr marL="64008" marR="64008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22944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7032857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1599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223000" y="830997"/>
            <a:ext cx="5118100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500" dirty="0" smtClean="0">
                <a:solidFill>
                  <a:srgbClr val="FFFF00"/>
                </a:solidFill>
              </a:rPr>
              <a:t>Общегосударственные вопросы</a:t>
            </a:r>
            <a:r>
              <a:rPr lang="en-US" sz="2500" dirty="0" smtClean="0">
                <a:solidFill>
                  <a:srgbClr val="FFFF00"/>
                </a:solidFill>
              </a:rPr>
              <a:t/>
            </a:r>
            <a:br>
              <a:rPr lang="en-US" sz="2500" dirty="0" smtClean="0">
                <a:solidFill>
                  <a:srgbClr val="FFFF00"/>
                </a:solidFill>
              </a:rPr>
            </a:br>
            <a:endParaRPr lang="ru-RU" sz="2500" dirty="0" smtClean="0">
              <a:solidFill>
                <a:srgbClr val="FFFF00"/>
              </a:solidFill>
            </a:endParaRP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Утверждено на год 77 758,3тыс.руб.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Исполнено за 9 месяцев  59 136,1тыс. руб.</a:t>
            </a:r>
          </a:p>
          <a:p>
            <a:pPr lvl="1" algn="just"/>
            <a:r>
              <a:rPr lang="ru-RU" sz="1600" b="1" dirty="0" smtClean="0">
                <a:solidFill>
                  <a:schemeClr val="bg1"/>
                </a:solidFill>
              </a:rPr>
              <a:t>% исполнения – 76,1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1219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бюджета Новолялинского городского округа за 9 месяцев 2017 года по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разделам бюджетной классификации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6" name="Заголовок 8"/>
          <p:cNvSpPr txBox="1">
            <a:spLocks/>
          </p:cNvSpPr>
          <p:nvPr/>
        </p:nvSpPr>
        <p:spPr>
          <a:xfrm>
            <a:off x="622300" y="5687072"/>
            <a:ext cx="4838700" cy="338554"/>
          </a:xfrm>
          <a:prstGeom prst="rect">
            <a:avLst/>
          </a:prstGeom>
          <a:effectLst/>
        </p:spPr>
        <p:txBody>
          <a:bodyPr vert="horz" wrap="square" lIns="91440" tIns="45720" rIns="91440" bIns="45720" rtlCol="0" anchor="b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1600" b="1" kern="0" dirty="0">
              <a:solidFill>
                <a:schemeClr val="bg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4213" y="685800"/>
            <a:ext cx="5018088" cy="5308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" name="Picture 2" descr="C:\Users\Администратор\Desktop\август\Рабочий визит Золотова С.П\DSCN7497.JPG"/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5457" y="1143000"/>
            <a:ext cx="4038600" cy="4749799"/>
          </a:xfrm>
          <a:prstGeom prst="rect">
            <a:avLst/>
          </a:prstGeom>
          <a:noFill/>
        </p:spPr>
      </p:pic>
      <p:pic>
        <p:nvPicPr>
          <p:cNvPr id="12" name="Picture 3" descr="C:\Users\Администратор\Desktop\август\Рабочий визит Золотова С.П\DSCN7504.JPG"/>
          <p:cNvPicPr>
            <a:picLocks noGrp="1" noChangeAspect="1" noChangeArrowheads="1"/>
          </p:cNvPicPr>
          <p:nvPr/>
        </p:nvPicPr>
        <p:blipFill>
          <a:blip r:embed="rId4" cstate="print"/>
          <a:srcRect b="15094"/>
          <a:stretch>
            <a:fillRect/>
          </a:stretch>
        </p:blipFill>
        <p:spPr bwMode="auto">
          <a:xfrm>
            <a:off x="6096000" y="3279756"/>
            <a:ext cx="5880100" cy="34131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4791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/>
            <p:extLst>
              <p:ext uri="{D42A27DB-BD31-4B8C-83A1-F6EECF244321}">
                <p14:modId xmlns="" xmlns:p14="http://schemas.microsoft.com/office/powerpoint/2010/main" val="3901654471"/>
              </p:ext>
            </p:extLst>
          </p:nvPr>
        </p:nvGraphicFramePr>
        <p:xfrm>
          <a:off x="594852" y="218358"/>
          <a:ext cx="109728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103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11573</TotalTime>
  <Words>1639</Words>
  <Application>Microsoft Office PowerPoint</Application>
  <PresentationFormat>Произвольный</PresentationFormat>
  <Paragraphs>501</Paragraphs>
  <Slides>31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Сектор</vt:lpstr>
      <vt:lpstr>Слайд 1</vt:lpstr>
      <vt:lpstr>Слайд 2</vt:lpstr>
      <vt:lpstr>Слайд 3</vt:lpstr>
      <vt:lpstr>Выполнение плановых показателей, в тыс.руб. </vt:lpstr>
      <vt:lpstr>Всего налоговых и неналоговых доходов – 121401,2 тыс.руб.</vt:lpstr>
      <vt:lpstr>Недоимка по налоговым доходам</vt:lpstr>
      <vt:lpstr>Слайд 7</vt:lpstr>
      <vt:lpstr>Общегосударственные вопросы  Утверждено на год 77 758,3тыс.руб. Исполнено за 9 месяцев  59 136,1тыс. руб. % исполнения – 76,1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Исполнение по муниципальным программам за 9 месяцев 2017 ГОДа</vt:lpstr>
      <vt:lpstr>Расходы по ГРБС</vt:lpstr>
      <vt:lpstr>Слайд 29</vt:lpstr>
      <vt:lpstr>Слайд 30</vt:lpstr>
      <vt:lpstr>Слайд 31</vt:lpstr>
    </vt:vector>
  </TitlesOfParts>
  <Company>Финансовое управление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NFU02PC</dc:creator>
  <cp:lastModifiedBy>Каб2</cp:lastModifiedBy>
  <cp:revision>382</cp:revision>
  <cp:lastPrinted>2017-10-25T08:38:32Z</cp:lastPrinted>
  <dcterms:created xsi:type="dcterms:W3CDTF">2016-04-14T09:06:10Z</dcterms:created>
  <dcterms:modified xsi:type="dcterms:W3CDTF">2017-11-01T04:22:22Z</dcterms:modified>
</cp:coreProperties>
</file>