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charts/chart13.xml" ContentType="application/vnd.openxmlformats-officedocument.drawingml.chart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98376343458472"/>
          <c:y val="5.1123096604912814E-2"/>
          <c:w val="0.84548371147795498"/>
          <c:h val="0.810331990080000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 Нас. 3,9 тыс,чел,)</c:v>
                </c:pt>
                <c:pt idx="1">
                  <c:v>Сосьвинский ГО (Числ.нас.13,5 тыс.чел.)</c:v>
                </c:pt>
                <c:pt idx="2">
                  <c:v>Рефтинский ГО (Числ.нас.15,6 тыс.нас.)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20372.400000000001</c:v>
                </c:pt>
                <c:pt idx="1">
                  <c:v>45718.8</c:v>
                </c:pt>
                <c:pt idx="2">
                  <c:v>35078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4504536"/>
        <c:axId val="274504928"/>
      </c:barChart>
      <c:catAx>
        <c:axId val="274504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4504928"/>
        <c:crosses val="autoZero"/>
        <c:auto val="1"/>
        <c:lblAlgn val="ctr"/>
        <c:lblOffset val="100"/>
        <c:noMultiLvlLbl val="0"/>
      </c:catAx>
      <c:valAx>
        <c:axId val="27450492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74504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ГО(Числ.нас. 3,9 тысю.чел.)</c:v>
                </c:pt>
                <c:pt idx="1">
                  <c:v>Сосьвинский ГО (Числ.нас. 13,5 тыс.чес.) </c:v>
                </c:pt>
                <c:pt idx="2">
                  <c:v>Рефтинский ГО(Числ.нас 15,6 тыс.чел.)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55.9</c:v>
                </c:pt>
                <c:pt idx="1">
                  <c:v>58.1</c:v>
                </c:pt>
                <c:pt idx="2">
                  <c:v>15659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910312"/>
        <c:axId val="276518624"/>
      </c:barChart>
      <c:catAx>
        <c:axId val="276910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6518624"/>
        <c:crosses val="autoZero"/>
        <c:auto val="1"/>
        <c:lblAlgn val="ctr"/>
        <c:lblOffset val="100"/>
        <c:noMultiLvlLbl val="0"/>
      </c:catAx>
      <c:valAx>
        <c:axId val="27651862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76910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 3,9 тыс.чел)</c:v>
                </c:pt>
                <c:pt idx="1">
                  <c:v>Сосьвинский ГО (Числ.нас. 13,5 тыс.чел.)</c:v>
                </c:pt>
                <c:pt idx="2">
                  <c:v>Рефтинский ГО (Числ.нас. 15,6 тыс.чел.)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248</c:v>
                </c:pt>
                <c:pt idx="1">
                  <c:v>259</c:v>
                </c:pt>
                <c:pt idx="2">
                  <c:v>384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519408"/>
        <c:axId val="276519800"/>
      </c:barChart>
      <c:catAx>
        <c:axId val="276519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6519800"/>
        <c:crosses val="autoZero"/>
        <c:auto val="1"/>
        <c:lblAlgn val="ctr"/>
        <c:lblOffset val="100"/>
        <c:noMultiLvlLbl val="0"/>
      </c:catAx>
      <c:valAx>
        <c:axId val="276519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6519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(Числ.нас.3,9 тыс.чел.)</c:v>
                </c:pt>
                <c:pt idx="1">
                  <c:v>Сосьвинский ГО (Числ.нас. 13,5 тыс.чел.) </c:v>
                </c:pt>
                <c:pt idx="2">
                  <c:v>Рефтинский ГО (Числ.нас 15,6 тыс.чел.)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0.04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520584"/>
        <c:axId val="276520976"/>
      </c:barChart>
      <c:catAx>
        <c:axId val="276520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6520976"/>
        <c:crosses val="autoZero"/>
        <c:auto val="1"/>
        <c:lblAlgn val="ctr"/>
        <c:lblOffset val="100"/>
        <c:noMultiLvlLbl val="0"/>
      </c:catAx>
      <c:valAx>
        <c:axId val="276520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6520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 3,9 тыс.чел.)</c:v>
                </c:pt>
                <c:pt idx="1">
                  <c:v>Сосьвинский ГО (Числ.нас. 13,5 тыс.чел.)</c:v>
                </c:pt>
                <c:pt idx="2">
                  <c:v>Рефтинский ГО (Числ.нас.15,6 тыс.чел.)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112184.2</c:v>
                </c:pt>
                <c:pt idx="1">
                  <c:v>346109.2</c:v>
                </c:pt>
                <c:pt idx="2">
                  <c:v>329039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521760"/>
        <c:axId val="276522152"/>
      </c:barChart>
      <c:catAx>
        <c:axId val="276521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6522152"/>
        <c:crosses val="autoZero"/>
        <c:auto val="1"/>
        <c:lblAlgn val="ctr"/>
        <c:lblOffset val="100"/>
        <c:noMultiLvlLbl val="0"/>
      </c:catAx>
      <c:valAx>
        <c:axId val="27652215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76521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 3,9 тыс.чел)</c:v>
                </c:pt>
                <c:pt idx="1">
                  <c:v>Сосьвинский ГО (Числ.нас. 13,5 тыс.чел.)</c:v>
                </c:pt>
                <c:pt idx="2">
                  <c:v>Рефтинский ГО (Числ.нас. 15,6 тыс.чел.)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130.5</c:v>
                </c:pt>
                <c:pt idx="1">
                  <c:v>222.2</c:v>
                </c:pt>
                <c:pt idx="2">
                  <c:v>420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414656"/>
        <c:axId val="210234280"/>
      </c:barChart>
      <c:catAx>
        <c:axId val="210414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0234280"/>
        <c:crosses val="autoZero"/>
        <c:auto val="1"/>
        <c:lblAlgn val="ctr"/>
        <c:lblOffset val="100"/>
        <c:noMultiLvlLbl val="0"/>
      </c:catAx>
      <c:valAx>
        <c:axId val="210234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414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14691497454889"/>
          <c:y val="5.4921395155627203E-2"/>
          <c:w val="0.85443187065020021"/>
          <c:h val="0.79624020427204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(Числ.нас.3,9 тыс.чел.)</c:v>
                </c:pt>
                <c:pt idx="1">
                  <c:v>Сосьвинский ГО (Числ.нас. 13,5 тыс. чел.)</c:v>
                </c:pt>
                <c:pt idx="2">
                  <c:v>Рефтинский ГО (Числ.нас. 15,6 тыс.чел.)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3799.3</c:v>
                </c:pt>
                <c:pt idx="1">
                  <c:v>2949.8</c:v>
                </c:pt>
                <c:pt idx="2">
                  <c:v>3818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235064"/>
        <c:axId val="210235456"/>
      </c:barChart>
      <c:catAx>
        <c:axId val="210235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0235456"/>
        <c:crosses val="autoZero"/>
        <c:auto val="1"/>
        <c:lblAlgn val="ctr"/>
        <c:lblOffset val="100"/>
        <c:noMultiLvlLbl val="0"/>
      </c:catAx>
      <c:valAx>
        <c:axId val="21023545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10235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39888221786192"/>
          <c:y val="3.7596007850979524E-2"/>
          <c:w val="0.84456754575478754"/>
          <c:h val="0.816895530126282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 3,9 тыс.чел.) </c:v>
                </c:pt>
                <c:pt idx="1">
                  <c:v>Сосьвинский ГО (Числ.нас. 13,5 тыс, чел.) </c:v>
                </c:pt>
                <c:pt idx="2">
                  <c:v>Рефтинский ГО (Числ.нас. 15,6 тыс.чел.) 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2959.6</c:v>
                </c:pt>
                <c:pt idx="1">
                  <c:v>9748.2999999999993</c:v>
                </c:pt>
                <c:pt idx="2">
                  <c:v>3844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206912"/>
        <c:axId val="276207304"/>
      </c:barChart>
      <c:catAx>
        <c:axId val="276206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6207304"/>
        <c:crosses val="autoZero"/>
        <c:auto val="1"/>
        <c:lblAlgn val="ctr"/>
        <c:lblOffset val="100"/>
        <c:noMultiLvlLbl val="0"/>
      </c:catAx>
      <c:valAx>
        <c:axId val="27620730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76206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50124641798295"/>
          <c:y val="4.7455731414458226E-2"/>
          <c:w val="0.83126691157364518"/>
          <c:h val="0.82393800973680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 3,9 тыс.чел.) </c:v>
                </c:pt>
                <c:pt idx="1">
                  <c:v>Сосьвинский ГО (Числ.нас. 13,5 тыс.чел.)</c:v>
                </c:pt>
                <c:pt idx="2">
                  <c:v>Рефтинский ГО (Числ.нас 15,6 тыс.чел.)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4929.2</c:v>
                </c:pt>
                <c:pt idx="1">
                  <c:v>18166.099999999999</c:v>
                </c:pt>
                <c:pt idx="2">
                  <c:v>12688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208088"/>
        <c:axId val="276208480"/>
      </c:barChart>
      <c:catAx>
        <c:axId val="276208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6208480"/>
        <c:crosses val="autoZero"/>
        <c:auto val="1"/>
        <c:lblAlgn val="ctr"/>
        <c:lblOffset val="100"/>
        <c:noMultiLvlLbl val="0"/>
      </c:catAx>
      <c:valAx>
        <c:axId val="27620848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76208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28275577666513"/>
          <c:y val="2.65459469495779E-2"/>
          <c:w val="0.8542546590868435"/>
          <c:h val="0.81187896930782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 3,9 тыс.чел.) </c:v>
                </c:pt>
                <c:pt idx="1">
                  <c:v>Сосьвинский ГО (Числ.нас 13,5 тыс.чел.)</c:v>
                </c:pt>
                <c:pt idx="2">
                  <c:v>Рефтинский ГО (Числ.нас. 15,6 тыс.чел.)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0</c:v>
                </c:pt>
                <c:pt idx="1">
                  <c:v>63.9</c:v>
                </c:pt>
                <c:pt idx="2" formatCode="#,##0.00">
                  <c:v>1006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209264"/>
        <c:axId val="276209656"/>
      </c:barChart>
      <c:catAx>
        <c:axId val="276209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6209656"/>
        <c:crosses val="autoZero"/>
        <c:auto val="1"/>
        <c:lblAlgn val="ctr"/>
        <c:lblOffset val="100"/>
        <c:noMultiLvlLbl val="0"/>
      </c:catAx>
      <c:valAx>
        <c:axId val="27620965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76209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95231846019247"/>
          <c:y val="5.8891555233659666E-2"/>
          <c:w val="0.82135632351511612"/>
          <c:h val="0.71984812955828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 3,9 тыс.чел.) </c:v>
                </c:pt>
                <c:pt idx="1">
                  <c:v>Сосьвинский ГО (Числ.нас 13,5 тыс.чел.) </c:v>
                </c:pt>
                <c:pt idx="2">
                  <c:v>Рефтинский ГО (Числ.нас 15,6 тыс.чел.)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54496.7</c:v>
                </c:pt>
                <c:pt idx="1">
                  <c:v>212062.8</c:v>
                </c:pt>
                <c:pt idx="2">
                  <c:v>191835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210440"/>
        <c:axId val="276906784"/>
      </c:barChart>
      <c:catAx>
        <c:axId val="276210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6906784"/>
        <c:crosses val="autoZero"/>
        <c:auto val="1"/>
        <c:lblAlgn val="ctr"/>
        <c:lblOffset val="100"/>
        <c:noMultiLvlLbl val="0"/>
      </c:catAx>
      <c:valAx>
        <c:axId val="27690678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76210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 3,9 тыс.чел.) </c:v>
                </c:pt>
                <c:pt idx="1">
                  <c:v>Сосьвинский ГО (Числ. Нас. 13,5 тыс.чел.)</c:v>
                </c:pt>
                <c:pt idx="2">
                  <c:v>Рефтинский ГО (Числ.нас 15,6 тыс.чел.) 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14996.9</c:v>
                </c:pt>
                <c:pt idx="1">
                  <c:v>23680.3</c:v>
                </c:pt>
                <c:pt idx="2">
                  <c:v>19686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908352"/>
        <c:axId val="276908744"/>
      </c:barChart>
      <c:catAx>
        <c:axId val="276908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6908744"/>
        <c:crosses val="autoZero"/>
        <c:auto val="1"/>
        <c:lblAlgn val="ctr"/>
        <c:lblOffset val="100"/>
        <c:noMultiLvlLbl val="0"/>
      </c:catAx>
      <c:valAx>
        <c:axId val="27690874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76908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37140439247384"/>
          <c:y val="3.0242881897724186E-2"/>
          <c:w val="0.7232815689705453"/>
          <c:h val="0.71984812955828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(Числ.нас.3,9 тыс.чел.)</c:v>
                </c:pt>
                <c:pt idx="1">
                  <c:v>Сосьвинский ГО(Числ.нас. 13,5 тыс.чел.) </c:v>
                </c:pt>
                <c:pt idx="2">
                  <c:v>Рефтинский ГО (Числ.15,6 тыс.чел.)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10195.799999999999</c:v>
                </c:pt>
                <c:pt idx="1">
                  <c:v>33180</c:v>
                </c:pt>
                <c:pt idx="2">
                  <c:v>44612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909136"/>
        <c:axId val="276909528"/>
      </c:barChart>
      <c:catAx>
        <c:axId val="276909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6909528"/>
        <c:crosses val="autoZero"/>
        <c:auto val="1"/>
        <c:lblAlgn val="ctr"/>
        <c:lblOffset val="100"/>
        <c:noMultiLvlLbl val="0"/>
      </c:catAx>
      <c:valAx>
        <c:axId val="27690952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76909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0.23124</cdr:x>
      <cdr:y>0.45892</cdr:y>
    </cdr:from>
    <cdr:to>
      <cdr:x>0.34228</cdr:x>
      <cdr:y>0.50279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949388" y="2392699"/>
          <a:ext cx="936104" cy="2287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20 372,4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0.51044</cdr:x>
      <cdr:y>0.05609</cdr:y>
    </cdr:from>
    <cdr:to>
      <cdr:x>0.61562</cdr:x>
      <cdr:y>0.10227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303071" y="292452"/>
          <a:ext cx="886678" cy="24073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45 718,80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0.795</cdr:x>
      <cdr:y>0.22657</cdr:y>
    </cdr:from>
    <cdr:to>
      <cdr:x>0.90604</cdr:x>
      <cdr:y>0.268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701916" y="1181262"/>
          <a:ext cx="936104" cy="2160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35 078,00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0.24625</cdr:x>
      <cdr:y>0.49953</cdr:y>
    </cdr:from>
    <cdr:to>
      <cdr:x>0.35736</cdr:x>
      <cdr:y>0.54287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26568" y="2260848"/>
          <a:ext cx="914340" cy="19617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112 184,20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0.50875</cdr:x>
      <cdr:y>0.06996</cdr:y>
    </cdr:from>
    <cdr:to>
      <cdr:x>0.63125</cdr:x>
      <cdr:y>0.1336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86808" y="316632"/>
          <a:ext cx="1008112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346 109,20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0.78875</cdr:x>
      <cdr:y>0.46771</cdr:y>
    </cdr:from>
    <cdr:to>
      <cdr:x>0.89374</cdr:x>
      <cdr:y>0.49953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91064" y="2116832"/>
          <a:ext cx="864096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0.78875</cdr:x>
      <cdr:y>0.08587</cdr:y>
    </cdr:from>
    <cdr:to>
      <cdr:x>0.90249</cdr:x>
      <cdr:y>0.14951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491064" y="388640"/>
          <a:ext cx="936104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329 039,0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0.18903</cdr:x>
      <cdr:y>0.52445</cdr:y>
    </cdr:from>
    <cdr:to>
      <cdr:x>0.25732</cdr:x>
      <cdr:y>0.57966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594520" y="2736304"/>
          <a:ext cx="576064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130,5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0.48781</cdr:x>
      <cdr:y>0.37264</cdr:y>
    </cdr:from>
    <cdr:to>
      <cdr:x>0.56464</cdr:x>
      <cdr:y>0.42029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14800" y="1944216"/>
          <a:ext cx="648072" cy="24861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222,2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0.79512</cdr:x>
      <cdr:y>0.0138</cdr:y>
    </cdr:from>
    <cdr:to>
      <cdr:x>0.86342</cdr:x>
      <cdr:y>0.06901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07088" y="72008"/>
          <a:ext cx="576064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420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0.22129</cdr:x>
      <cdr:y>0.10976</cdr:y>
    </cdr:from>
    <cdr:to>
      <cdr:x>0.32286</cdr:x>
      <cdr:y>0.1691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82552" y="532656"/>
          <a:ext cx="864096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3 799,30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0.50061</cdr:x>
      <cdr:y>0.25813</cdr:y>
    </cdr:from>
    <cdr:to>
      <cdr:x>0.61064</cdr:x>
      <cdr:y>0.31748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58816" y="1252736"/>
          <a:ext cx="936104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2 949,80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0.78839</cdr:x>
      <cdr:y>0.09492</cdr:y>
    </cdr:from>
    <cdr:to>
      <cdr:x>0.89843</cdr:x>
      <cdr:y>0.15427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07088" y="460648"/>
          <a:ext cx="936104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3 818,00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0.24793</cdr:x>
      <cdr:y>0.60256</cdr:y>
    </cdr:from>
    <cdr:to>
      <cdr:x>0.3719</cdr:x>
      <cdr:y>0.65385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0" y="3384376"/>
          <a:ext cx="1080120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4 929,20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0.53719</cdr:x>
      <cdr:y>0.07692</cdr:y>
    </cdr:from>
    <cdr:to>
      <cdr:x>0.63636</cdr:x>
      <cdr:y>0.11538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80520" y="432048"/>
          <a:ext cx="864096" cy="2160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18 166,10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0.80165</cdr:x>
      <cdr:y>0.29487</cdr:y>
    </cdr:from>
    <cdr:to>
      <cdr:x>0.91736</cdr:x>
      <cdr:y>0.33333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984776" y="1656184"/>
          <a:ext cx="1008112" cy="2160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12 688,00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0.21186</cdr:x>
      <cdr:y>0.79452</cdr:y>
    </cdr:from>
    <cdr:to>
      <cdr:x>0.32203</cdr:x>
      <cdr:y>0.83562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0200" y="4176464"/>
          <a:ext cx="936104" cy="2160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/>
            <a:t> </a:t>
          </a:r>
          <a:r>
            <a:rPr lang="ru-RU" dirty="0" smtClean="0"/>
            <a:t>           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0.52542</cdr:x>
      <cdr:y>0.72603</cdr:y>
    </cdr:from>
    <cdr:to>
      <cdr:x>0.58475</cdr:x>
      <cdr:y>0.76712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64496" y="3816424"/>
          <a:ext cx="504056" cy="2160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63,90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0.79661</cdr:x>
      <cdr:y>0.09589</cdr:y>
    </cdr:from>
    <cdr:to>
      <cdr:x>0.89831</cdr:x>
      <cdr:y>0.13699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68752" y="504056"/>
          <a:ext cx="864096" cy="2160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1 006,00</a:t>
          </a:r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0.72312</cdr:x>
      <cdr:y>0.06364</cdr:y>
    </cdr:from>
    <cdr:to>
      <cdr:x>0.74937</cdr:x>
      <cdr:y>0.09546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51004" y="288032"/>
          <a:ext cx="216024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0.72014</cdr:x>
      <cdr:y>0.04234</cdr:y>
    </cdr:from>
    <cdr:to>
      <cdr:x>0.82302</cdr:x>
      <cdr:y>0.0988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48673" y="216024"/>
          <a:ext cx="864096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44 612,00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0.22778</cdr:x>
      <cdr:y>0.73039</cdr:y>
    </cdr:from>
    <cdr:to>
      <cdr:x>0.33291</cdr:x>
      <cdr:y>0.77422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2208" y="3600400"/>
          <a:ext cx="864096" cy="2160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55,9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0.51689</cdr:x>
      <cdr:y>0.73039</cdr:y>
    </cdr:from>
    <cdr:to>
      <cdr:x>0.62202</cdr:x>
      <cdr:y>0.76744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48472" y="3600399"/>
          <a:ext cx="864096" cy="18262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58.10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0.79724</cdr:x>
      <cdr:y>0.07304</cdr:y>
    </cdr:from>
    <cdr:to>
      <cdr:x>0.91113</cdr:x>
      <cdr:y>0.11686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552728" y="360040"/>
          <a:ext cx="936104" cy="2160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15 659,00</a:t>
          </a:r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0.18238</cdr:x>
      <cdr:y>0.33114</cdr:y>
    </cdr:from>
    <cdr:to>
      <cdr:x>0.27791</cdr:x>
      <cdr:y>0.37434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2168" y="1656184"/>
          <a:ext cx="792088" cy="2160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248,0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0.46898</cdr:x>
      <cdr:y>0.31675</cdr:y>
    </cdr:from>
    <cdr:to>
      <cdr:x>0.58188</cdr:x>
      <cdr:y>0.35994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88432" y="1584176"/>
          <a:ext cx="936104" cy="2160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259,00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0.78163</cdr:x>
      <cdr:y>0.08639</cdr:y>
    </cdr:from>
    <cdr:to>
      <cdr:x>0.89453</cdr:x>
      <cdr:y>0.14398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80720" y="432048"/>
          <a:ext cx="936104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384,00</a:t>
          </a:r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0.815</cdr:x>
      <cdr:y>0.05608</cdr:y>
    </cdr:from>
    <cdr:to>
      <cdr:x>0.85875</cdr:x>
      <cdr:y>0.11972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07088" y="253817"/>
          <a:ext cx="360040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94"/>
            <a:ext cx="9143999" cy="688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96944" cy="487409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Сопоставимые параметры по расходам </a:t>
            </a:r>
            <a:r>
              <a:rPr lang="ru-RU" sz="54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1 полугодие </a:t>
            </a:r>
            <a: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года с другими городскими округами </a:t>
            </a:r>
            <a:endParaRPr lang="ru-RU" sz="5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36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Социальная политика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833827"/>
              </p:ext>
            </p:extLst>
          </p:nvPr>
        </p:nvGraphicFramePr>
        <p:xfrm>
          <a:off x="323528" y="1124744"/>
          <a:ext cx="8399276" cy="5102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58128" y="4005064"/>
            <a:ext cx="864096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10 195,80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5179" y="2492896"/>
            <a:ext cx="824893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33 180,00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74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949051"/>
              </p:ext>
            </p:extLst>
          </p:nvPr>
        </p:nvGraphicFramePr>
        <p:xfrm>
          <a:off x="467544" y="1196752"/>
          <a:ext cx="8219256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6406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Средства массовой информации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230668"/>
              </p:ext>
            </p:extLst>
          </p:nvPr>
        </p:nvGraphicFramePr>
        <p:xfrm>
          <a:off x="395536" y="1124744"/>
          <a:ext cx="8291264" cy="500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9066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Обслуживание государственного и муниципального долга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5829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55102" y="5008321"/>
            <a:ext cx="340633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4725144"/>
            <a:ext cx="504056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0,04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71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 расходов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0191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2251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792088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180656"/>
              </p:ext>
            </p:extLst>
          </p:nvPr>
        </p:nvGraphicFramePr>
        <p:xfrm>
          <a:off x="462372" y="1023602"/>
          <a:ext cx="8430108" cy="521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7154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225211"/>
            <a:ext cx="8147248" cy="70609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Национальная оборона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486170"/>
              </p:ext>
            </p:extLst>
          </p:nvPr>
        </p:nvGraphicFramePr>
        <p:xfrm>
          <a:off x="457200" y="908720"/>
          <a:ext cx="8435280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260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292051"/>
              </p:ext>
            </p:extLst>
          </p:nvPr>
        </p:nvGraphicFramePr>
        <p:xfrm>
          <a:off x="457200" y="1600200"/>
          <a:ext cx="8507288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6506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2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Национальная экономика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950755"/>
              </p:ext>
            </p:extLst>
          </p:nvPr>
        </p:nvGraphicFramePr>
        <p:xfrm>
          <a:off x="251520" y="1052736"/>
          <a:ext cx="871296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67744" y="4149080"/>
            <a:ext cx="864096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2 959,6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1508684"/>
            <a:ext cx="864096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9 748,30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6296" y="3717032"/>
            <a:ext cx="72008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3 844,00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81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845919"/>
              </p:ext>
            </p:extLst>
          </p:nvPr>
        </p:nvGraphicFramePr>
        <p:xfrm>
          <a:off x="179512" y="836712"/>
          <a:ext cx="871296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6953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Охрана окружающей среды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065869"/>
              </p:ext>
            </p:extLst>
          </p:nvPr>
        </p:nvGraphicFramePr>
        <p:xfrm>
          <a:off x="251520" y="1052736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3198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72008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Образование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8316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39752" y="4005064"/>
            <a:ext cx="1008112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54 496,70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988840"/>
            <a:ext cx="108012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212 062,80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7" y="2200443"/>
            <a:ext cx="1008112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191 835,00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57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Культура, кинематография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961130"/>
              </p:ext>
            </p:extLst>
          </p:nvPr>
        </p:nvGraphicFramePr>
        <p:xfrm>
          <a:off x="179512" y="1052736"/>
          <a:ext cx="8507288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79712" y="2564904"/>
            <a:ext cx="1152128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14 996,90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1109562"/>
            <a:ext cx="1066886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23 680,30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1799064"/>
            <a:ext cx="108012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19 686,00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009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115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Общегосударственные вопросы</vt:lpstr>
      <vt:lpstr>Национальная оборона </vt:lpstr>
      <vt:lpstr>Национальная безопасность и правоохранительная деятельность </vt:lpstr>
      <vt:lpstr>Национальная экономика </vt:lpstr>
      <vt:lpstr>Жилищно-коммунальное хозяйство </vt:lpstr>
      <vt:lpstr>Охрана окружающей среды </vt:lpstr>
      <vt:lpstr>Образование </vt:lpstr>
      <vt:lpstr>Культура, кинематография </vt:lpstr>
      <vt:lpstr>Социальная политика </vt:lpstr>
      <vt:lpstr>Физическая культура и спорт </vt:lpstr>
      <vt:lpstr>Средства массовой информации </vt:lpstr>
      <vt:lpstr>Обслуживание государственного и муниципального долга</vt:lpstr>
      <vt:lpstr>Итого расходов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1</cp:lastModifiedBy>
  <cp:revision>21</cp:revision>
  <dcterms:created xsi:type="dcterms:W3CDTF">2021-07-30T14:04:55Z</dcterms:created>
  <dcterms:modified xsi:type="dcterms:W3CDTF">2021-08-05T03:45:56Z</dcterms:modified>
</cp:coreProperties>
</file>