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13.xml" ContentType="application/vnd.openxmlformats-officedocument.drawingml.chart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29060125920096"/>
          <c:y val="4.1379555057722811E-2"/>
          <c:w val="0.84548371147795498"/>
          <c:h val="0.810331990080000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 Нас. 3,9 тыс,чел,)</c:v>
                </c:pt>
                <c:pt idx="1">
                  <c:v>Сосьвинский ГО (Числ.нас.13,5 тыс.чел.)</c:v>
                </c:pt>
                <c:pt idx="2">
                  <c:v>Рефтинский ГО (Числ.нас.15,6 тыс.нас.)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39539.5</c:v>
                </c:pt>
                <c:pt idx="1">
                  <c:v>82351.399999999994</c:v>
                </c:pt>
                <c:pt idx="2">
                  <c:v>103715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699216"/>
        <c:axId val="283470400"/>
      </c:barChart>
      <c:catAx>
        <c:axId val="283699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3470400"/>
        <c:crosses val="autoZero"/>
        <c:auto val="1"/>
        <c:lblAlgn val="ctr"/>
        <c:lblOffset val="100"/>
        <c:noMultiLvlLbl val="0"/>
      </c:catAx>
      <c:valAx>
        <c:axId val="28347040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83699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ГО(Числ.нас. 3,9 тысю.чел.)</c:v>
                </c:pt>
                <c:pt idx="1">
                  <c:v>Сосьвинский ГО (Числ.нас. 13,5 тыс.чес.) </c:v>
                </c:pt>
                <c:pt idx="2">
                  <c:v>Рефтинский ГО(Числ.нас 15,6 тыс.чел.)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40.6</c:v>
                </c:pt>
                <c:pt idx="1">
                  <c:v>319.2</c:v>
                </c:pt>
                <c:pt idx="2">
                  <c:v>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5278936"/>
        <c:axId val="285279328"/>
      </c:barChart>
      <c:catAx>
        <c:axId val="285278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5279328"/>
        <c:crosses val="autoZero"/>
        <c:auto val="1"/>
        <c:lblAlgn val="ctr"/>
        <c:lblOffset val="100"/>
        <c:noMultiLvlLbl val="0"/>
      </c:catAx>
      <c:valAx>
        <c:axId val="28527932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85278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 3,9 тыс.чел)</c:v>
                </c:pt>
                <c:pt idx="1">
                  <c:v>Сосьвинский ГО (Числ.нас. 13,5 тыс.чел.)</c:v>
                </c:pt>
                <c:pt idx="2">
                  <c:v>Рефтинский ГО (Числ.нас. 15,6 тыс.чел.)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208.9</c:v>
                </c:pt>
                <c:pt idx="1">
                  <c:v>659.7</c:v>
                </c:pt>
                <c:pt idx="2">
                  <c:v>173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5280112"/>
        <c:axId val="285280504"/>
      </c:barChart>
      <c:catAx>
        <c:axId val="285280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5280504"/>
        <c:crosses val="autoZero"/>
        <c:auto val="1"/>
        <c:lblAlgn val="ctr"/>
        <c:lblOffset val="100"/>
        <c:noMultiLvlLbl val="0"/>
      </c:catAx>
      <c:valAx>
        <c:axId val="285280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5280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(Числ.нас.3,9 тыс.чел.)</c:v>
                </c:pt>
                <c:pt idx="1">
                  <c:v>Сосьвинский ГО (Числ.нас. 13,5 тыс.чел.) </c:v>
                </c:pt>
                <c:pt idx="2">
                  <c:v>Рефтинский ГО (Числ.нас 15,6 тыс.чел.)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95693.1</c:v>
                </c:pt>
                <c:pt idx="1">
                  <c:v>293492.90000000002</c:v>
                </c:pt>
                <c:pt idx="2">
                  <c:v>239419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019768"/>
        <c:axId val="286020160"/>
      </c:barChart>
      <c:catAx>
        <c:axId val="286019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6020160"/>
        <c:crosses val="autoZero"/>
        <c:auto val="1"/>
        <c:lblAlgn val="ctr"/>
        <c:lblOffset val="100"/>
        <c:noMultiLvlLbl val="0"/>
      </c:catAx>
      <c:valAx>
        <c:axId val="286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6019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12515796636531"/>
          <c:y val="3.0831228624714786E-2"/>
          <c:w val="0.82135632351511612"/>
          <c:h val="0.71984812955828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 3,9 тыс.чел.)</c:v>
                </c:pt>
                <c:pt idx="1">
                  <c:v>Сосьвинский ГО (Числ.нас. 13,5 тыс.чел.)</c:v>
                </c:pt>
                <c:pt idx="2">
                  <c:v>Рефтинский ГО (Числ.нас.15,6 тыс.чел.)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135232.6</c:v>
                </c:pt>
                <c:pt idx="1">
                  <c:v>375844.3</c:v>
                </c:pt>
                <c:pt idx="2">
                  <c:v>343134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020944"/>
        <c:axId val="286021336"/>
      </c:barChart>
      <c:catAx>
        <c:axId val="286020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6021336"/>
        <c:crosses val="autoZero"/>
        <c:auto val="1"/>
        <c:lblAlgn val="ctr"/>
        <c:lblOffset val="100"/>
        <c:noMultiLvlLbl val="0"/>
      </c:catAx>
      <c:valAx>
        <c:axId val="28602133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86020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 3,9 тыс.чел)</c:v>
                </c:pt>
                <c:pt idx="1">
                  <c:v>Сосьвинский ГО (Числ.нас. 13,5 тыс.чел.)</c:v>
                </c:pt>
                <c:pt idx="2">
                  <c:v>Рефтинский ГО (Числ.нас. 15,6 тыс.чел.)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35064.1</c:v>
                </c:pt>
                <c:pt idx="1">
                  <c:v>62066.5</c:v>
                </c:pt>
                <c:pt idx="2">
                  <c:v>70760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4855864"/>
        <c:axId val="284856256"/>
      </c:barChart>
      <c:catAx>
        <c:axId val="284855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4856256"/>
        <c:crosses val="autoZero"/>
        <c:auto val="1"/>
        <c:lblAlgn val="ctr"/>
        <c:lblOffset val="100"/>
        <c:noMultiLvlLbl val="0"/>
      </c:catAx>
      <c:valAx>
        <c:axId val="28485625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84855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14691497454889"/>
          <c:y val="5.4921395155627203E-2"/>
          <c:w val="0.85443187065020021"/>
          <c:h val="0.79624020427204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(Числ.нас.3,9 тыс.чел.)</c:v>
                </c:pt>
                <c:pt idx="1">
                  <c:v>Сосьвинский ГО (Числ.нас. 13,5 тыс. чел.)</c:v>
                </c:pt>
                <c:pt idx="2">
                  <c:v>Рефтинский ГО (Числ.нас. 15,6 тыс.чел.)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597.4</c:v>
                </c:pt>
                <c:pt idx="1">
                  <c:v>9727.9</c:v>
                </c:pt>
                <c:pt idx="2">
                  <c:v>2477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4857040"/>
        <c:axId val="284857432"/>
      </c:barChart>
      <c:catAx>
        <c:axId val="284857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4857432"/>
        <c:crosses val="autoZero"/>
        <c:auto val="1"/>
        <c:lblAlgn val="ctr"/>
        <c:lblOffset val="100"/>
        <c:noMultiLvlLbl val="0"/>
      </c:catAx>
      <c:valAx>
        <c:axId val="28485743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84857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39888221786192"/>
          <c:y val="3.7596007850979524E-2"/>
          <c:w val="0.84456754575478754"/>
          <c:h val="0.816895530126282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 3,9 тыс.чел.) </c:v>
                </c:pt>
                <c:pt idx="1">
                  <c:v>Сосьвинский ГО (Числ.нас. 13,5 тыс, чел.) </c:v>
                </c:pt>
                <c:pt idx="2">
                  <c:v>Рефтинский ГО (Числ.нас. 15,6 тыс.чел.) 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1886.3</c:v>
                </c:pt>
                <c:pt idx="1">
                  <c:v>3697.8</c:v>
                </c:pt>
                <c:pt idx="2">
                  <c:v>9844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4858216"/>
        <c:axId val="284858608"/>
      </c:barChart>
      <c:catAx>
        <c:axId val="284858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4858608"/>
        <c:crosses val="autoZero"/>
        <c:auto val="1"/>
        <c:lblAlgn val="ctr"/>
        <c:lblOffset val="100"/>
        <c:noMultiLvlLbl val="0"/>
      </c:catAx>
      <c:valAx>
        <c:axId val="28485860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84858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50124641798295"/>
          <c:y val="4.7455731414458226E-2"/>
          <c:w val="0.83126691157364518"/>
          <c:h val="0.82393800973680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 3,9 тыс.чел.) </c:v>
                </c:pt>
                <c:pt idx="1">
                  <c:v>Сосьвинский ГО (Числ.нас. 13,5 тыс.чел.)</c:v>
                </c:pt>
                <c:pt idx="2">
                  <c:v>Рефтинский ГО (Числ.нас 15,6 тыс.чел.)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270.5</c:v>
                </c:pt>
                <c:pt idx="1">
                  <c:v>1947.1</c:v>
                </c:pt>
                <c:pt idx="2">
                  <c:v>1312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5225696"/>
        <c:axId val="285226088"/>
      </c:barChart>
      <c:catAx>
        <c:axId val="285225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5226088"/>
        <c:crosses val="autoZero"/>
        <c:auto val="1"/>
        <c:lblAlgn val="ctr"/>
        <c:lblOffset val="100"/>
        <c:noMultiLvlLbl val="0"/>
      </c:catAx>
      <c:valAx>
        <c:axId val="28522608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85225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28275577666513"/>
          <c:y val="2.65459469495779E-2"/>
          <c:w val="0.8542546590868435"/>
          <c:h val="0.81187896930782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 3,9 тыс.чел.) </c:v>
                </c:pt>
                <c:pt idx="1">
                  <c:v>Сосьвинский ГО (Числ.нас 13,5 тыс.чел.)</c:v>
                </c:pt>
                <c:pt idx="2">
                  <c:v>Рефтинский ГО (Числ.нас. 15,6 тыс.чел.)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60.8</c:v>
                </c:pt>
                <c:pt idx="1">
                  <c:v>186.8</c:v>
                </c:pt>
                <c:pt idx="2" formatCode="#,##0.00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5226872"/>
        <c:axId val="285227264"/>
      </c:barChart>
      <c:catAx>
        <c:axId val="285226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5227264"/>
        <c:crosses val="autoZero"/>
        <c:auto val="1"/>
        <c:lblAlgn val="ctr"/>
        <c:lblOffset val="100"/>
        <c:noMultiLvlLbl val="0"/>
      </c:catAx>
      <c:valAx>
        <c:axId val="28522726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85226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95231846019247"/>
          <c:y val="4.4861391929187228E-2"/>
          <c:w val="0.82135632351511612"/>
          <c:h val="0.71984812955828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 3,9 тыс.чел.) </c:v>
                </c:pt>
                <c:pt idx="1">
                  <c:v>Сосьвинский ГО (Числ.нас 13,5 тыс.чел.) </c:v>
                </c:pt>
                <c:pt idx="2">
                  <c:v>Рефтинский ГО (Числ.нас 15,6 тыс.чел.)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844.8</c:v>
                </c:pt>
                <c:pt idx="1">
                  <c:v>2544.4</c:v>
                </c:pt>
                <c:pt idx="2">
                  <c:v>3766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5228048"/>
        <c:axId val="285228440"/>
      </c:barChart>
      <c:catAx>
        <c:axId val="285228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5228440"/>
        <c:crosses val="autoZero"/>
        <c:auto val="1"/>
        <c:lblAlgn val="ctr"/>
        <c:lblOffset val="100"/>
        <c:noMultiLvlLbl val="0"/>
      </c:catAx>
      <c:valAx>
        <c:axId val="28522844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85228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76911749079144"/>
          <c:y val="2.9179235882404467E-2"/>
          <c:w val="0.84080966813395763"/>
          <c:h val="0.810467694615925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 3,9 тыс.чел.) </c:v>
                </c:pt>
                <c:pt idx="1">
                  <c:v>Сосьвинский ГО (Числ. Нас. 13,5 тыс.чел.)</c:v>
                </c:pt>
                <c:pt idx="2">
                  <c:v>Рефтинский ГО (Числ.нас 15,6 тыс.чел.) 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0.3</c:v>
                </c:pt>
                <c:pt idx="1">
                  <c:v>24.1</c:v>
                </c:pt>
                <c:pt idx="2">
                  <c:v>14710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5229224"/>
        <c:axId val="285276976"/>
      </c:barChart>
      <c:catAx>
        <c:axId val="285229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5276976"/>
        <c:crosses val="autoZero"/>
        <c:auto val="1"/>
        <c:lblAlgn val="ctr"/>
        <c:lblOffset val="100"/>
        <c:noMultiLvlLbl val="0"/>
      </c:catAx>
      <c:valAx>
        <c:axId val="28527697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85229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37140439247384"/>
          <c:y val="3.0242881897724179E-2"/>
          <c:w val="0.7232815689705453"/>
          <c:h val="0.71984812955828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(Числ.нас.3,9 тыс.чел.)</c:v>
                </c:pt>
                <c:pt idx="1">
                  <c:v>Сосьвинский ГО(Числ.нас. 13,5 тыс.чел.) </c:v>
                </c:pt>
                <c:pt idx="2">
                  <c:v>Рефтинский ГО (Числ.15,6 тыс.чел.)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566.79999999999995</c:v>
                </c:pt>
                <c:pt idx="1">
                  <c:v>1181</c:v>
                </c:pt>
                <c:pt idx="2">
                  <c:v>530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5277760"/>
        <c:axId val="285278152"/>
      </c:barChart>
      <c:catAx>
        <c:axId val="285277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5278152"/>
        <c:crosses val="autoZero"/>
        <c:auto val="1"/>
        <c:lblAlgn val="ctr"/>
        <c:lblOffset val="100"/>
        <c:noMultiLvlLbl val="0"/>
      </c:catAx>
      <c:valAx>
        <c:axId val="28527815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85277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0.23124</cdr:x>
      <cdr:y>0.50279</cdr:y>
    </cdr:from>
    <cdr:to>
      <cdr:x>0.35083</cdr:x>
      <cdr:y>0.55804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949388" y="2621422"/>
          <a:ext cx="1008111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39 539,5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0.51044</cdr:x>
      <cdr:y>0.22657</cdr:y>
    </cdr:from>
    <cdr:to>
      <cdr:x>0.62416</cdr:x>
      <cdr:y>0.28181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303064" y="1181262"/>
          <a:ext cx="958692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82 351,4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0.795</cdr:x>
      <cdr:y>0.07464</cdr:y>
    </cdr:from>
    <cdr:to>
      <cdr:x>0.90604</cdr:x>
      <cdr:y>0.12989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701916" y="389174"/>
          <a:ext cx="936079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103 715,0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0.24263</cdr:x>
      <cdr:y>0.42866</cdr:y>
    </cdr:from>
    <cdr:to>
      <cdr:x>0.35374</cdr:x>
      <cdr:y>0.47832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96770" y="1940111"/>
          <a:ext cx="914391" cy="22475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135 232,6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0.51388</cdr:x>
      <cdr:y>0</cdr:y>
    </cdr:from>
    <cdr:to>
      <cdr:x>0.6225</cdr:x>
      <cdr:y>0.06364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29018" y="0"/>
          <a:ext cx="893894" cy="28803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375 844,3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0.78875</cdr:x>
      <cdr:y>0.46771</cdr:y>
    </cdr:from>
    <cdr:to>
      <cdr:x>0.89374</cdr:x>
      <cdr:y>0.49953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91064" y="2116832"/>
          <a:ext cx="864096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0.78727</cdr:x>
      <cdr:y>0.04773</cdr:y>
    </cdr:from>
    <cdr:to>
      <cdr:x>0.90101</cdr:x>
      <cdr:y>0.11137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478905" y="216024"/>
          <a:ext cx="936035" cy="28803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343 134,0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0.22318</cdr:x>
      <cdr:y>0.41404</cdr:y>
    </cdr:from>
    <cdr:to>
      <cdr:x>0.34269</cdr:x>
      <cdr:y>0.46925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82552" y="2160240"/>
          <a:ext cx="1008112" cy="28803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35 064,1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0.50488</cdr:x>
      <cdr:y>0.15182</cdr:y>
    </cdr:from>
    <cdr:to>
      <cdr:x>0.61586</cdr:x>
      <cdr:y>0.20702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58816" y="792087"/>
          <a:ext cx="936104" cy="28803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62 066,5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0.78659</cdr:x>
      <cdr:y>0.04749</cdr:y>
    </cdr:from>
    <cdr:to>
      <cdr:x>0.89756</cdr:x>
      <cdr:y>0.11041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35080" y="247792"/>
          <a:ext cx="936104" cy="32827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70 760,0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0.22007</cdr:x>
      <cdr:y>0.72703</cdr:y>
    </cdr:from>
    <cdr:to>
      <cdr:x>0.33011</cdr:x>
      <cdr:y>0.78637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2208" y="3528392"/>
          <a:ext cx="936104" cy="28798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597,4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0.50231</cdr:x>
      <cdr:y>0.1187</cdr:y>
    </cdr:from>
    <cdr:to>
      <cdr:x>0.61789</cdr:x>
      <cdr:y>0.17805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73316" y="576064"/>
          <a:ext cx="983268" cy="28803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9 727,9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0.79564</cdr:x>
      <cdr:y>0.60833</cdr:y>
    </cdr:from>
    <cdr:to>
      <cdr:x>0.90568</cdr:x>
      <cdr:y>0.66768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68752" y="2952328"/>
          <a:ext cx="936142" cy="28803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2 477,0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0.24793</cdr:x>
      <cdr:y>0.70513</cdr:y>
    </cdr:from>
    <cdr:to>
      <cdr:x>0.36364</cdr:x>
      <cdr:y>0.75642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39" y="3960440"/>
          <a:ext cx="1008113" cy="28807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270,5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0.52893</cdr:x>
      <cdr:y>0.16016</cdr:y>
    </cdr:from>
    <cdr:to>
      <cdr:x>0.63636</cdr:x>
      <cdr:y>0.20513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08512" y="899553"/>
          <a:ext cx="936104" cy="25257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1 947,1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0.80165</cdr:x>
      <cdr:y>0.37179</cdr:y>
    </cdr:from>
    <cdr:to>
      <cdr:x>0.91736</cdr:x>
      <cdr:y>0.42308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984751" y="2088232"/>
          <a:ext cx="1008177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1 312,0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0.22034</cdr:x>
      <cdr:y>0.53425</cdr:y>
    </cdr:from>
    <cdr:to>
      <cdr:x>0.33051</cdr:x>
      <cdr:y>0.57535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2208" y="2808312"/>
          <a:ext cx="936108" cy="21604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dirty="0"/>
            <a:t> </a:t>
          </a:r>
          <a:r>
            <a:rPr lang="ru-RU" dirty="0" smtClean="0"/>
            <a:t>         60,8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0.50565</cdr:x>
      <cdr:y>0.01357</cdr:y>
    </cdr:from>
    <cdr:to>
      <cdr:x>0.6243</cdr:x>
      <cdr:y>0.06836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96489" y="71314"/>
          <a:ext cx="1008112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186,8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0.78814</cdr:x>
      <cdr:y>0.69863</cdr:y>
    </cdr:from>
    <cdr:to>
      <cdr:x>0.90678</cdr:x>
      <cdr:y>0.75342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96744" y="3672408"/>
          <a:ext cx="1008111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15,0</a:t>
          </a:r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0.72312</cdr:x>
      <cdr:y>0.06364</cdr:y>
    </cdr:from>
    <cdr:to>
      <cdr:x>0.74937</cdr:x>
      <cdr:y>0.09546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51004" y="288032"/>
          <a:ext cx="216024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0.72872</cdr:x>
      <cdr:y>0.39518</cdr:y>
    </cdr:from>
    <cdr:to>
      <cdr:x>0.82302</cdr:x>
      <cdr:y>0.45164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20680" y="2016196"/>
          <a:ext cx="792109" cy="28806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530,0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0.2015</cdr:x>
      <cdr:y>0.67196</cdr:y>
    </cdr:from>
    <cdr:to>
      <cdr:x>0.31539</cdr:x>
      <cdr:y>0.71579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3312368"/>
          <a:ext cx="936099" cy="21605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40,6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0.49061</cdr:x>
      <cdr:y>0.04481</cdr:y>
    </cdr:from>
    <cdr:to>
      <cdr:x>0.6045</cdr:x>
      <cdr:y>0.1031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32448" y="220886"/>
          <a:ext cx="936099" cy="28733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319,2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0.77972</cdr:x>
      <cdr:y>0.47809</cdr:y>
    </cdr:from>
    <cdr:to>
      <cdr:x>0.89361</cdr:x>
      <cdr:y>0.52191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08712" y="2356701"/>
          <a:ext cx="936091" cy="21600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128,0</a:t>
          </a:r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0.1737</cdr:x>
      <cdr:y>0.53271</cdr:y>
    </cdr:from>
    <cdr:to>
      <cdr:x>0.2866</cdr:x>
      <cdr:y>0.57591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0" y="2664296"/>
          <a:ext cx="936104" cy="21606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208,9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0.46898</cdr:x>
      <cdr:y>0.00245</cdr:y>
    </cdr:from>
    <cdr:to>
      <cdr:x>0.59057</cdr:x>
      <cdr:y>0.06003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88432" y="12240"/>
          <a:ext cx="1008107" cy="28800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659,7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0.77295</cdr:x>
      <cdr:y>0.5615</cdr:y>
    </cdr:from>
    <cdr:to>
      <cdr:x>0.89453</cdr:x>
      <cdr:y>0.61909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08712" y="2808312"/>
          <a:ext cx="1008112" cy="28803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173,0</a:t>
          </a:r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0.78</cdr:x>
      <cdr:y>0.19724</cdr:y>
    </cdr:from>
    <cdr:to>
      <cdr:x>0.89374</cdr:x>
      <cdr:y>0.26088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19056" y="892696"/>
          <a:ext cx="936104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239 419,0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6795C-A036-44C6-8BCF-064E6A4F37C0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E838F-A59D-4AB3-904E-AA884E820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46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E838F-A59D-4AB3-904E-AA884E820C1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0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94"/>
            <a:ext cx="9143999" cy="688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96944" cy="487409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Сопоставимые параметры по доходам за 1 полугодие 2021 года с другими городскими округами </a:t>
            </a:r>
            <a:endParaRPr lang="ru-RU" sz="5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3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 (работ) 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 компенсации затрат государства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113979"/>
              </p:ext>
            </p:extLst>
          </p:nvPr>
        </p:nvGraphicFramePr>
        <p:xfrm>
          <a:off x="323528" y="1124744"/>
          <a:ext cx="8399276" cy="5102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11760" y="2996952"/>
            <a:ext cx="792088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565,8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1484784"/>
            <a:ext cx="792088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1 181,0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Доходы от продажи материальных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и нематериальных активов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605838"/>
              </p:ext>
            </p:extLst>
          </p:nvPr>
        </p:nvGraphicFramePr>
        <p:xfrm>
          <a:off x="467544" y="1196752"/>
          <a:ext cx="8219256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64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940718"/>
              </p:ext>
            </p:extLst>
          </p:nvPr>
        </p:nvGraphicFramePr>
        <p:xfrm>
          <a:off x="395536" y="1124744"/>
          <a:ext cx="8291264" cy="500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90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2114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736" y="4005064"/>
            <a:ext cx="936104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95 693,1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9992" y="1988840"/>
            <a:ext cx="936104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293 492,9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736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 доходов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021679"/>
              </p:ext>
            </p:extLst>
          </p:nvPr>
        </p:nvGraphicFramePr>
        <p:xfrm>
          <a:off x="457200" y="14053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6225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792088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859571"/>
              </p:ext>
            </p:extLst>
          </p:nvPr>
        </p:nvGraphicFramePr>
        <p:xfrm>
          <a:off x="462372" y="1023602"/>
          <a:ext cx="8430108" cy="521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715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225211"/>
            <a:ext cx="8147248" cy="70609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185277"/>
              </p:ext>
            </p:extLst>
          </p:nvPr>
        </p:nvGraphicFramePr>
        <p:xfrm>
          <a:off x="457200" y="908720"/>
          <a:ext cx="8435280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260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Акцизы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022300"/>
              </p:ext>
            </p:extLst>
          </p:nvPr>
        </p:nvGraphicFramePr>
        <p:xfrm>
          <a:off x="179512" y="1556792"/>
          <a:ext cx="8507288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65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2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243522"/>
              </p:ext>
            </p:extLst>
          </p:nvPr>
        </p:nvGraphicFramePr>
        <p:xfrm>
          <a:off x="251520" y="1052736"/>
          <a:ext cx="842493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736" y="4293096"/>
            <a:ext cx="936104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1 886,3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6626" y="3717031"/>
            <a:ext cx="864096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3 697,8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1556792"/>
            <a:ext cx="1008112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9 844,0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Налоги на имущество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384520"/>
              </p:ext>
            </p:extLst>
          </p:nvPr>
        </p:nvGraphicFramePr>
        <p:xfrm>
          <a:off x="179512" y="836712"/>
          <a:ext cx="871296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695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007571"/>
              </p:ext>
            </p:extLst>
          </p:nvPr>
        </p:nvGraphicFramePr>
        <p:xfrm>
          <a:off x="251520" y="1052736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319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1368152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8800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11760" y="4005064"/>
            <a:ext cx="864096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844,8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2564904"/>
            <a:ext cx="936104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2 541,4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1580053"/>
            <a:ext cx="1008112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3 766,0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61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Платежи при пользовании 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природными ресурсами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341074"/>
              </p:ext>
            </p:extLst>
          </p:nvPr>
        </p:nvGraphicFramePr>
        <p:xfrm>
          <a:off x="179512" y="1052736"/>
          <a:ext cx="8507288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23728" y="5013176"/>
            <a:ext cx="936104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0,3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1" y="4993327"/>
            <a:ext cx="967385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24,1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1156562"/>
            <a:ext cx="936104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14 710,0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132</Words>
  <Application>Microsoft Office PowerPoint</Application>
  <PresentationFormat>Экран (4:3)</PresentationFormat>
  <Paragraphs>54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НАЛОГОВЫЕ И НЕНАЛОГОВЫЕ ДОХОДЫ</vt:lpstr>
      <vt:lpstr>Налог на доходы физических лиц</vt:lpstr>
      <vt:lpstr>Акцизы</vt:lpstr>
      <vt:lpstr>Налоги на совокупный доход</vt:lpstr>
      <vt:lpstr>Налоги на имущество </vt:lpstr>
      <vt:lpstr>Государственная пошлина</vt:lpstr>
      <vt:lpstr>Доходы от использования имущества, находящегося в государственной и муниципальной собственности </vt:lpstr>
      <vt:lpstr>Платежи при пользовании  природными ресурсами</vt:lpstr>
      <vt:lpstr>Доходы от оказания платных услуг (работ)  и компенсации затрат государства </vt:lpstr>
      <vt:lpstr>Доходы от продажи материальных  и нематериальных активов</vt:lpstr>
      <vt:lpstr>Штрафы, санкции, возмещение ущерба </vt:lpstr>
      <vt:lpstr>БЕЗВОЗМЕЗДНЫЕ ПОСТУПЛЕНИЯ</vt:lpstr>
      <vt:lpstr>Итого доходов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1</cp:lastModifiedBy>
  <cp:revision>52</cp:revision>
  <dcterms:created xsi:type="dcterms:W3CDTF">2021-07-30T14:04:55Z</dcterms:created>
  <dcterms:modified xsi:type="dcterms:W3CDTF">2021-08-04T07:43:05Z</dcterms:modified>
</cp:coreProperties>
</file>