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-roditel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50421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56956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Bookman Old Style" pitchFamily="18" charset="0"/>
              </a:rPr>
              <a:t>Родители, которые хотят иметь детей, должны не только ставить себе вопрос: какого ребёнка я хочу вырастить, но и какую старость я хочу иметь и буду ли я её иметь вообще?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23928" y="4067100"/>
            <a:ext cx="493926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Дети – во всех смыслах – наше будущее.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мы не хотим иметь жестокое будущее, мы обязаны противостоять жестокости и насилию в настоящем.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6390" y="5229200"/>
            <a:ext cx="3811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Татьяна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Голикова,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министр здравоохранения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 социального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развития РФ </a:t>
            </a:r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39" y="3573016"/>
            <a:ext cx="3240361" cy="27443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594928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Bookman Old Style" pitchFamily="18" charset="0"/>
              </a:rPr>
              <a:t>Все интересующие вопросы вы можете задать специалистам на сайте     </a:t>
            </a:r>
            <a:r>
              <a:rPr lang="en-US" sz="1400" b="1" u="sng" dirty="0">
                <a:latin typeface="Bookman Old Style" pitchFamily="18" charset="0"/>
                <a:hlinkClick r:id="rId3"/>
              </a:rPr>
              <a:t>WWW</a:t>
            </a:r>
            <a:r>
              <a:rPr lang="ru-RU" sz="1400" b="1" u="sng" dirty="0">
                <a:latin typeface="Bookman Old Style" pitchFamily="18" charset="0"/>
                <a:hlinkClick r:id="rId3"/>
              </a:rPr>
              <a:t>.</a:t>
            </a:r>
            <a:r>
              <a:rPr lang="en-US" sz="1400" b="1" u="sng" dirty="0">
                <a:latin typeface="Bookman Old Style" pitchFamily="18" charset="0"/>
                <a:hlinkClick r:id="rId3"/>
              </a:rPr>
              <a:t>YA</a:t>
            </a:r>
            <a:r>
              <a:rPr lang="ru-RU" sz="1400" b="1" u="sng" dirty="0">
                <a:latin typeface="Bookman Old Style" pitchFamily="18" charset="0"/>
                <a:hlinkClick r:id="rId3"/>
              </a:rPr>
              <a:t>-</a:t>
            </a:r>
            <a:r>
              <a:rPr lang="en-US" sz="1400" b="1" u="sng" dirty="0">
                <a:latin typeface="Bookman Old Style" pitchFamily="18" charset="0"/>
                <a:hlinkClick r:id="rId3"/>
              </a:rPr>
              <a:t>RODITEL</a:t>
            </a:r>
            <a:r>
              <a:rPr lang="ru-RU" sz="1400" b="1" u="sng" dirty="0">
                <a:latin typeface="Bookman Old Style" pitchFamily="18" charset="0"/>
                <a:hlinkClick r:id="rId3"/>
              </a:rPr>
              <a:t>.</a:t>
            </a:r>
            <a:r>
              <a:rPr lang="en-US" sz="1400" b="1" u="sng" dirty="0">
                <a:latin typeface="Bookman Old Style" pitchFamily="18" charset="0"/>
                <a:hlinkClick r:id="rId3"/>
              </a:rPr>
              <a:t>RU</a:t>
            </a:r>
            <a:endParaRPr lang="ru-RU" sz="1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43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Какой урок выносит ребенок из жестокости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Ребенок </a:t>
            </a:r>
            <a:r>
              <a:rPr lang="ru-RU" dirty="0">
                <a:latin typeface="Bookman Old Style" pitchFamily="18" charset="0"/>
              </a:rPr>
              <a:t>не заслуживает уважения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Хорошему </a:t>
            </a:r>
            <a:r>
              <a:rPr lang="ru-RU" dirty="0">
                <a:latin typeface="Bookman Old Style" pitchFamily="18" charset="0"/>
              </a:rPr>
              <a:t>можно научиться посредством наказания (оно обычно научает ребенка желанию наказывать, в свою очередь других).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Страдание </a:t>
            </a:r>
            <a:r>
              <a:rPr lang="ru-RU" dirty="0">
                <a:latin typeface="Bookman Old Style" pitchFamily="18" charset="0"/>
              </a:rPr>
              <a:t>не нужно принимать близко к сердцу, его следует игнорировать (это опасно для иммунной системы).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Насилие </a:t>
            </a:r>
            <a:r>
              <a:rPr lang="ru-RU" dirty="0">
                <a:latin typeface="Bookman Old Style" pitchFamily="18" charset="0"/>
              </a:rPr>
              <a:t>- это проявление любви (на этой почве вырастают многие извращения).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Отрицание </a:t>
            </a:r>
            <a:r>
              <a:rPr lang="ru-RU" dirty="0">
                <a:latin typeface="Bookman Old Style" pitchFamily="18" charset="0"/>
              </a:rPr>
              <a:t>чувств - нормальное здоровое </a:t>
            </a:r>
            <a:r>
              <a:rPr lang="ru-RU" dirty="0" smtClean="0">
                <a:latin typeface="Bookman Old Style" pitchFamily="18" charset="0"/>
              </a:rPr>
              <a:t>явление.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 От </a:t>
            </a:r>
            <a:r>
              <a:rPr lang="ru-RU" dirty="0">
                <a:latin typeface="Bookman Old Style" pitchFamily="18" charset="0"/>
              </a:rPr>
              <a:t>взрослых нет защиты.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830305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Каким образом проявляется вытесненный гнев у детей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Насмешками </a:t>
            </a:r>
            <a:r>
              <a:rPr lang="ru-RU" dirty="0">
                <a:latin typeface="Bookman Old Style" pitchFamily="18" charset="0"/>
              </a:rPr>
              <a:t>над слабыми и беззащитными.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Драками </a:t>
            </a:r>
            <a:r>
              <a:rPr lang="ru-RU" dirty="0">
                <a:latin typeface="Bookman Old Style" pitchFamily="18" charset="0"/>
              </a:rPr>
              <a:t>с одноклассниками.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Унижением </a:t>
            </a:r>
            <a:r>
              <a:rPr lang="ru-RU" dirty="0">
                <a:latin typeface="Bookman Old Style" pitchFamily="18" charset="0"/>
              </a:rPr>
              <a:t>девочек, символизирующих мать. </a:t>
            </a:r>
            <a:br>
              <a:rPr lang="ru-RU" dirty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Плохим </a:t>
            </a:r>
            <a:r>
              <a:rPr lang="ru-RU" dirty="0">
                <a:latin typeface="Bookman Old Style" pitchFamily="18" charset="0"/>
              </a:rPr>
              <a:t>отношением к учителю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Выбором </a:t>
            </a:r>
            <a:r>
              <a:rPr lang="ru-RU" dirty="0">
                <a:latin typeface="Bookman Old Style" pitchFamily="18" charset="0"/>
              </a:rPr>
              <a:t>телепередач и видеоигр, дающих возможность заново испытать вытесненные чувства ярости и гнева</a:t>
            </a:r>
          </a:p>
        </p:txBody>
      </p:sp>
    </p:spTree>
    <p:extLst>
      <p:ext uri="{BB962C8B-B14F-4D97-AF65-F5344CB8AC3E}">
        <p14:creationId xmlns:p14="http://schemas.microsoft.com/office/powerpoint/2010/main" xmlns="" val="343737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7272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Прежде чем применить физическое наказание к ребенку, </a:t>
            </a:r>
            <a:endParaRPr lang="ru-RU" dirty="0"/>
          </a:p>
          <a:p>
            <a:pPr algn="ctr"/>
            <a:r>
              <a:rPr lang="ru-RU" sz="3200" b="1" dirty="0"/>
              <a:t>ОСТАНОВИТЕСЬ!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0593" y="2231142"/>
            <a:ext cx="4982953" cy="30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071" y="69269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Преподают </a:t>
            </a:r>
            <a:r>
              <a:rPr lang="ru-RU" dirty="0">
                <a:latin typeface="Bookman Old Style" pitchFamily="18" charset="0"/>
              </a:rPr>
              <a:t>ребенку урок насилия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 Они </a:t>
            </a:r>
            <a:r>
              <a:rPr lang="ru-RU" dirty="0">
                <a:latin typeface="Bookman Old Style" pitchFamily="18" charset="0"/>
              </a:rPr>
              <a:t>нарушают безусловную уверенность, в которой нуждается каждый ребенок - что он </a:t>
            </a:r>
            <a:r>
              <a:rPr lang="ru-RU" dirty="0" err="1" smtClean="0">
                <a:latin typeface="Bookman Old Style" pitchFamily="18" charset="0"/>
              </a:rPr>
              <a:t>любИм</a:t>
            </a:r>
            <a:r>
              <a:rPr lang="ru-RU" dirty="0">
                <a:latin typeface="Bookman Old Style" pitchFamily="18" charset="0"/>
              </a:rPr>
              <a:t>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В </a:t>
            </a:r>
            <a:r>
              <a:rPr lang="ru-RU" dirty="0">
                <a:latin typeface="Bookman Old Style" pitchFamily="18" charset="0"/>
              </a:rPr>
              <a:t>них содержится ложь: притворяясь, будто решают педагогические задачи, родители, таким образом, срывают на ребенке свой гнев. Взрослый бьет ребенка только потому, что его самого били в детстве. 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Физические </a:t>
            </a:r>
            <a:r>
              <a:rPr lang="ru-RU" dirty="0">
                <a:latin typeface="Bookman Old Style" pitchFamily="18" charset="0"/>
              </a:rPr>
              <a:t>наказания учат ребенка принимать на веру противоречивые доказательства: "Я бью тебя для твоего собственного блага". Мозг ребенка хранит эту информацию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Они </a:t>
            </a:r>
            <a:r>
              <a:rPr lang="ru-RU" dirty="0">
                <a:latin typeface="Bookman Old Style" pitchFamily="18" charset="0"/>
              </a:rPr>
              <a:t>вызывают гнев и желание отомстить, желание это остается вытесненным, и проявляется только много позже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Они </a:t>
            </a:r>
            <a:r>
              <a:rPr lang="ru-RU" dirty="0">
                <a:latin typeface="Bookman Old Style" pitchFamily="18" charset="0"/>
              </a:rPr>
              <a:t>разрушают восприимчивость к собственному страданию и сострадание к другим, ограничивая, таким образом, способность ребенка познавать себя и мир.</a:t>
            </a: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Советы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родителям</a:t>
            </a:r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Научите </a:t>
            </a:r>
            <a:r>
              <a:rPr lang="ru-RU" dirty="0">
                <a:latin typeface="Bookman Old Style" pitchFamily="18" charset="0"/>
              </a:rPr>
              <a:t>вашего ребенка, что он имеет право сказать </a:t>
            </a:r>
            <a:r>
              <a:rPr lang="ru-RU" b="1" dirty="0">
                <a:latin typeface="Bookman Old Style" pitchFamily="18" charset="0"/>
              </a:rPr>
              <a:t>"Нет"</a:t>
            </a:r>
            <a:r>
              <a:rPr lang="ru-RU" dirty="0">
                <a:latin typeface="Bookman Old Style" pitchFamily="18" charset="0"/>
              </a:rPr>
              <a:t> любому взрослому, если почувствует исходящую от него опасность.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Научите </a:t>
            </a:r>
            <a:r>
              <a:rPr lang="ru-RU" dirty="0">
                <a:latin typeface="Bookman Old Style" pitchFamily="18" charset="0"/>
              </a:rPr>
              <a:t>своего ребенка громко кричать </a:t>
            </a:r>
            <a:r>
              <a:rPr lang="ru-RU" b="1" dirty="0">
                <a:latin typeface="Bookman Old Style" pitchFamily="18" charset="0"/>
              </a:rPr>
              <a:t>"Это не моя мама!"</a:t>
            </a:r>
            <a:r>
              <a:rPr lang="ru-RU" dirty="0">
                <a:latin typeface="Bookman Old Style" pitchFamily="18" charset="0"/>
              </a:rPr>
              <a:t> (или </a:t>
            </a:r>
            <a:r>
              <a:rPr lang="ru-RU" b="1" dirty="0">
                <a:latin typeface="Bookman Old Style" pitchFamily="18" charset="0"/>
              </a:rPr>
              <a:t>"Это не мой папа!"</a:t>
            </a:r>
            <a:r>
              <a:rPr lang="ru-RU" dirty="0">
                <a:latin typeface="Bookman Old Style" pitchFamily="18" charset="0"/>
              </a:rPr>
              <a:t>), если кто-то попытается схватить его. Это привлечет внимание окружающих и отпугнет преступника.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Научите </a:t>
            </a:r>
            <a:r>
              <a:rPr lang="ru-RU" dirty="0">
                <a:latin typeface="Bookman Old Style" pitchFamily="18" charset="0"/>
              </a:rPr>
              <a:t>вашего ребенка сообщать вам, куда он идет, когда собирается вернуться и звонить по телефону, если неожиданно планы поменяются.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Старайтесь </a:t>
            </a:r>
            <a:r>
              <a:rPr lang="ru-RU" dirty="0">
                <a:latin typeface="Bookman Old Style" pitchFamily="18" charset="0"/>
              </a:rPr>
              <a:t>САМИ забирать ребенка из детского сада или школы. Если за ним придет кто-то другой, предупредите об этом заранее воспитателя или школьного учителя.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Bookman Old Style" pitchFamily="18" charset="0"/>
              </a:rPr>
              <a:t>Придумайте </a:t>
            </a:r>
            <a:r>
              <a:rPr lang="ru-RU" dirty="0">
                <a:latin typeface="Bookman Old Style" pitchFamily="18" charset="0"/>
              </a:rPr>
              <a:t>пароль для вашего ребенка и научите его никогда не садиться в машину к незнакомому человеку и никуда не уходить с ним, если он не знает пароль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Bookman Old Style" pitchFamily="18" charset="0"/>
              </a:rPr>
              <a:t>Убедите вашего ребенка в том, что гулять в компании друзей гораздо безопаснее, чем одному, особенно в позднее время. Преступника всегда привлекает одиноко гуляющий ребенок</a:t>
            </a: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3140" y="52196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Советы родителям</a:t>
            </a:r>
          </a:p>
          <a:p>
            <a:endParaRPr lang="ru-RU" dirty="0" smtClean="0">
              <a:latin typeface="Bookman Old Style" pitchFamily="18" charset="0"/>
            </a:endParaRPr>
          </a:p>
          <a:p>
            <a:pPr algn="just"/>
            <a:r>
              <a:rPr lang="ru-RU" dirty="0" smtClean="0">
                <a:latin typeface="Bookman Old Style" pitchFamily="18" charset="0"/>
              </a:rPr>
              <a:t>Научите </a:t>
            </a:r>
            <a:r>
              <a:rPr lang="ru-RU" dirty="0">
                <a:latin typeface="Bookman Old Style" pitchFamily="18" charset="0"/>
              </a:rPr>
              <a:t>вашего ребенка пользоваться телефоном-автоматом (включая международный). Номера домашнего телефона и телефонов служб помощи (01, 02, </a:t>
            </a:r>
            <a:r>
              <a:rPr lang="ru-RU" dirty="0" smtClean="0">
                <a:latin typeface="Bookman Old Style" pitchFamily="18" charset="0"/>
              </a:rPr>
              <a:t>03,112 </a:t>
            </a:r>
            <a:r>
              <a:rPr lang="ru-RU" dirty="0">
                <a:latin typeface="Bookman Old Style" pitchFamily="18" charset="0"/>
              </a:rPr>
              <a:t>– служба </a:t>
            </a:r>
            <a:r>
              <a:rPr lang="ru-RU" dirty="0" smtClean="0">
                <a:latin typeface="Bookman Old Style" pitchFamily="18" charset="0"/>
              </a:rPr>
              <a:t>спасения, 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8-800-200-01-22 – телефон доверия) </a:t>
            </a:r>
            <a:r>
              <a:rPr lang="ru-RU" dirty="0">
                <a:latin typeface="Bookman Old Style" pitchFamily="18" charset="0"/>
              </a:rPr>
              <a:t>он </a:t>
            </a:r>
            <a:r>
              <a:rPr lang="ru-RU" u="sng" dirty="0">
                <a:latin typeface="Bookman Old Style" pitchFamily="18" charset="0"/>
              </a:rPr>
              <a:t>должен знать наизусть</a:t>
            </a:r>
            <a:r>
              <a:rPr lang="ru-RU" dirty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Bookman Old Style" pitchFamily="18" charset="0"/>
            </a:endParaRPr>
          </a:p>
          <a:p>
            <a:pPr algn="just"/>
            <a:endParaRPr lang="ru-RU" dirty="0" smtClean="0"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776" y="2408276"/>
            <a:ext cx="3331152" cy="30646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67944" y="2924944"/>
            <a:ext cx="4283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ookman Old Style" pitchFamily="18" charset="0"/>
              </a:rPr>
              <a:t>Будьте такими родителями, которым ребенок сможет рассказать обо всем, что с ним случится. Ребенок должен быть уверен в том, что вы всегда будете любить его и никогда не перестанете искать, если он потеряется или будет похищен.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627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zav2</dc:creator>
  <cp:lastModifiedBy>Даниил</cp:lastModifiedBy>
  <cp:revision>7</cp:revision>
  <dcterms:created xsi:type="dcterms:W3CDTF">2012-03-12T13:06:19Z</dcterms:created>
  <dcterms:modified xsi:type="dcterms:W3CDTF">2015-10-08T12:09:22Z</dcterms:modified>
</cp:coreProperties>
</file>