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handoutMasterIdLst>
    <p:handoutMasterId r:id="rId36"/>
  </p:handoutMasterIdLst>
  <p:sldIdLst>
    <p:sldId id="262" r:id="rId2"/>
    <p:sldId id="270" r:id="rId3"/>
    <p:sldId id="271" r:id="rId4"/>
    <p:sldId id="283" r:id="rId5"/>
    <p:sldId id="272" r:id="rId6"/>
    <p:sldId id="277" r:id="rId7"/>
    <p:sldId id="273" r:id="rId8"/>
    <p:sldId id="278" r:id="rId9"/>
    <p:sldId id="279" r:id="rId10"/>
    <p:sldId id="280" r:id="rId11"/>
    <p:sldId id="290" r:id="rId12"/>
    <p:sldId id="305" r:id="rId13"/>
    <p:sldId id="295" r:id="rId14"/>
    <p:sldId id="306" r:id="rId15"/>
    <p:sldId id="297" r:id="rId16"/>
    <p:sldId id="307" r:id="rId17"/>
    <p:sldId id="298" r:id="rId18"/>
    <p:sldId id="311" r:id="rId19"/>
    <p:sldId id="299" r:id="rId20"/>
    <p:sldId id="309" r:id="rId21"/>
    <p:sldId id="300" r:id="rId22"/>
    <p:sldId id="308" r:id="rId23"/>
    <p:sldId id="301" r:id="rId24"/>
    <p:sldId id="310" r:id="rId25"/>
    <p:sldId id="302" r:id="rId26"/>
    <p:sldId id="312" r:id="rId27"/>
    <p:sldId id="313" r:id="rId28"/>
    <p:sldId id="287" r:id="rId29"/>
    <p:sldId id="314" r:id="rId30"/>
    <p:sldId id="292" r:id="rId31"/>
    <p:sldId id="282" r:id="rId32"/>
    <p:sldId id="284" r:id="rId33"/>
    <p:sldId id="286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2F5"/>
    <a:srgbClr val="D0D505"/>
    <a:srgbClr val="3D5C00"/>
    <a:srgbClr val="293E00"/>
    <a:srgbClr val="213200"/>
    <a:srgbClr val="111111"/>
    <a:srgbClr val="2B7C02"/>
    <a:srgbClr val="328F03"/>
    <a:srgbClr val="E8F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8" autoAdjust="0"/>
    <p:restoredTop sz="75338" autoAdjust="0"/>
  </p:normalViewPr>
  <p:slideViewPr>
    <p:cSldViewPr snapToGrid="0">
      <p:cViewPr>
        <p:scale>
          <a:sx n="66" d="100"/>
          <a:sy n="66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04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Параметры!$B$3:$E$3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Параметры!$B$4:$E$4</c:f>
              <c:numCache>
                <c:formatCode>General</c:formatCode>
                <c:ptCount val="4"/>
                <c:pt idx="0">
                  <c:v>271.89999999999998</c:v>
                </c:pt>
                <c:pt idx="1">
                  <c:v>294.3</c:v>
                </c:pt>
                <c:pt idx="2">
                  <c:v>293.7</c:v>
                </c:pt>
                <c:pt idx="3">
                  <c:v>309.60000000000002</c:v>
                </c:pt>
              </c:numCache>
            </c:numRef>
          </c:val>
        </c:ser>
        <c:ser>
          <c:idx val="1"/>
          <c:order val="1"/>
          <c:tx>
            <c:strRef>
              <c:f>Параметры!$A$5</c:f>
              <c:strCache>
                <c:ptCount val="1"/>
                <c:pt idx="0">
                  <c:v>Безвозмездные перечисления из других уровней бюджетов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Параметры!$B$3:$E$3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Параметры!$B$5:$E$5</c:f>
              <c:numCache>
                <c:formatCode>General</c:formatCode>
                <c:ptCount val="4"/>
                <c:pt idx="0">
                  <c:v>878.5</c:v>
                </c:pt>
                <c:pt idx="1">
                  <c:v>909.8</c:v>
                </c:pt>
                <c:pt idx="2">
                  <c:v>815.7</c:v>
                </c:pt>
                <c:pt idx="3">
                  <c:v>799.6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951168"/>
        <c:axId val="39167488"/>
        <c:axId val="0"/>
      </c:bar3DChart>
      <c:catAx>
        <c:axId val="8295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39167488"/>
        <c:crosses val="autoZero"/>
        <c:auto val="1"/>
        <c:lblAlgn val="ctr"/>
        <c:lblOffset val="100"/>
        <c:noMultiLvlLbl val="0"/>
      </c:catAx>
      <c:valAx>
        <c:axId val="3916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82951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solidFill>
                <a:schemeClr val="accent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</c:numRef>
          </c:val>
        </c:ser>
        <c:ser>
          <c:idx val="3"/>
          <c:order val="3"/>
          <c:tx>
            <c:strRef>
              <c:f>Параметры!$A$67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Параметры!$B$67:$D$67</c:f>
            </c:numRef>
          </c:val>
        </c:ser>
        <c:ser>
          <c:idx val="4"/>
          <c:order val="4"/>
          <c:tx>
            <c:strRef>
              <c:f>Параметры!$A$68</c:f>
              <c:strCache>
                <c:ptCount val="1"/>
                <c:pt idx="0">
                  <c:v>Спорт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Параметры!$B$68:$D$68</c:f>
            </c:numRef>
          </c:val>
        </c:ser>
        <c:ser>
          <c:idx val="5"/>
          <c:order val="5"/>
          <c:tx>
            <c:strRef>
              <c:f>Параметры!$A$69</c:f>
              <c:strCache>
                <c:ptCount val="1"/>
                <c:pt idx="0">
                  <c:v>Молодежь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Параметры!$B$69:$D$69</c:f>
            </c:numRef>
          </c:val>
        </c:ser>
        <c:ser>
          <c:idx val="6"/>
          <c:order val="6"/>
          <c:tx>
            <c:strRef>
              <c:f>Параметры!$A$70</c:f>
              <c:strCache>
                <c:ptCount val="1"/>
                <c:pt idx="0">
                  <c:v>Имущество</c:v>
                </c:pt>
              </c:strCache>
            </c:strRef>
          </c:tx>
          <c:spPr>
            <a:pattFill prst="divot">
              <a:fgClr>
                <a:schemeClr val="bg1"/>
              </a:fgClr>
              <a:bgClr>
                <a:schemeClr val="tx2">
                  <a:lumMod val="50000"/>
                </a:schemeClr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Параметры!$B$70:$D$70</c:f>
              <c:numCache>
                <c:formatCode>General</c:formatCode>
                <c:ptCount val="3"/>
                <c:pt idx="0">
                  <c:v>10.7</c:v>
                </c:pt>
                <c:pt idx="1">
                  <c:v>10.7</c:v>
                </c:pt>
                <c:pt idx="2">
                  <c:v>10.8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9958912"/>
        <c:axId val="199960448"/>
        <c:axId val="0"/>
      </c:bar3DChart>
      <c:catAx>
        <c:axId val="19995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99960448"/>
        <c:crosses val="autoZero"/>
        <c:auto val="1"/>
        <c:lblAlgn val="ctr"/>
        <c:lblOffset val="100"/>
        <c:noMultiLvlLbl val="0"/>
      </c:catAx>
      <c:valAx>
        <c:axId val="199960448"/>
        <c:scaling>
          <c:orientation val="minMax"/>
          <c:max val="11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95891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</c:numRef>
          </c:val>
        </c:ser>
        <c:ser>
          <c:idx val="3"/>
          <c:order val="3"/>
          <c:tx>
            <c:strRef>
              <c:f>Параметры!$A$67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Параметры!$B$67:$D$67</c:f>
            </c:numRef>
          </c:val>
        </c:ser>
        <c:ser>
          <c:idx val="4"/>
          <c:order val="4"/>
          <c:tx>
            <c:strRef>
              <c:f>Параметры!$A$68</c:f>
              <c:strCache>
                <c:ptCount val="1"/>
                <c:pt idx="0">
                  <c:v>Спорт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Параметры!$B$68:$D$68</c:f>
            </c:numRef>
          </c:val>
        </c:ser>
        <c:ser>
          <c:idx val="5"/>
          <c:order val="5"/>
          <c:tx>
            <c:strRef>
              <c:f>Параметры!$A$69</c:f>
              <c:strCache>
                <c:ptCount val="1"/>
                <c:pt idx="0">
                  <c:v>Молодежь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Параметры!$B$69:$D$69</c:f>
            </c:numRef>
          </c:val>
        </c:ser>
        <c:ser>
          <c:idx val="6"/>
          <c:order val="6"/>
          <c:tx>
            <c:strRef>
              <c:f>Параметры!$A$70</c:f>
              <c:strCache>
                <c:ptCount val="1"/>
                <c:pt idx="0">
                  <c:v>Имущество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Параметры!$B$70:$D$70</c:f>
            </c:numRef>
          </c:val>
        </c:ser>
        <c:ser>
          <c:idx val="7"/>
          <c:order val="7"/>
          <c:tx>
            <c:strRef>
              <c:f>Параметры!$A$71</c:f>
              <c:strCache>
                <c:ptCount val="1"/>
                <c:pt idx="0">
                  <c:v>Единство</c:v>
                </c:pt>
              </c:strCache>
            </c:strRef>
          </c:tx>
          <c:spPr>
            <a:pattFill prst="pct40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Параметры!$B$71:$D$71</c:f>
              <c:numCache>
                <c:formatCode>General</c:formatCode>
                <c:ptCount val="3"/>
                <c:pt idx="0">
                  <c:v>4.2</c:v>
                </c:pt>
                <c:pt idx="1">
                  <c:v>1.8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3876864"/>
        <c:axId val="293879168"/>
        <c:axId val="0"/>
      </c:bar3DChart>
      <c:catAx>
        <c:axId val="29387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293879168"/>
        <c:crosses val="autoZero"/>
        <c:auto val="1"/>
        <c:lblAlgn val="ctr"/>
        <c:lblOffset val="100"/>
        <c:noMultiLvlLbl val="0"/>
      </c:catAx>
      <c:valAx>
        <c:axId val="29387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87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spPr>
            <a:pattFill prst="trellis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horzBrick">
                <a:fgClr>
                  <a:srgbClr val="00B050"/>
                </a:fgClr>
                <a:bgClr>
                  <a:schemeClr val="bg1"/>
                </a:bgClr>
              </a:patt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  <c:numCache>
                <c:formatCode>General</c:formatCode>
                <c:ptCount val="3"/>
                <c:pt idx="0" formatCode="0.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5823104"/>
        <c:axId val="291836288"/>
        <c:axId val="0"/>
      </c:bar3DChart>
      <c:catAx>
        <c:axId val="215823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91836288"/>
        <c:crosses val="autoZero"/>
        <c:auto val="1"/>
        <c:lblAlgn val="ctr"/>
        <c:lblOffset val="100"/>
        <c:noMultiLvlLbl val="0"/>
      </c:catAx>
      <c:valAx>
        <c:axId val="2918362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582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</c:numRef>
          </c:val>
        </c:ser>
        <c:ser>
          <c:idx val="3"/>
          <c:order val="3"/>
          <c:tx>
            <c:strRef>
              <c:f>Параметры!$A$67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Параметры!$B$67:$D$67</c:f>
            </c:numRef>
          </c:val>
        </c:ser>
        <c:ser>
          <c:idx val="4"/>
          <c:order val="4"/>
          <c:tx>
            <c:strRef>
              <c:f>Параметры!$A$68</c:f>
              <c:strCache>
                <c:ptCount val="1"/>
                <c:pt idx="0">
                  <c:v>Спорт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Параметры!$B$68:$D$68</c:f>
            </c:numRef>
          </c:val>
        </c:ser>
        <c:ser>
          <c:idx val="5"/>
          <c:order val="5"/>
          <c:tx>
            <c:strRef>
              <c:f>Параметры!$A$69</c:f>
              <c:strCache>
                <c:ptCount val="1"/>
                <c:pt idx="0">
                  <c:v>Молодежь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Параметры!$B$69:$D$69</c:f>
            </c:numRef>
          </c:val>
        </c:ser>
        <c:ser>
          <c:idx val="6"/>
          <c:order val="6"/>
          <c:tx>
            <c:strRef>
              <c:f>Параметры!$A$70</c:f>
              <c:strCache>
                <c:ptCount val="1"/>
                <c:pt idx="0">
                  <c:v>Имущество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Параметры!$B$70:$D$70</c:f>
            </c:numRef>
          </c:val>
        </c:ser>
        <c:ser>
          <c:idx val="7"/>
          <c:order val="7"/>
          <c:tx>
            <c:strRef>
              <c:f>Параметры!$A$71</c:f>
              <c:strCache>
                <c:ptCount val="1"/>
                <c:pt idx="0">
                  <c:v>Единство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Параметры!$B$71:$D$71</c:f>
            </c:numRef>
          </c:val>
        </c:ser>
        <c:ser>
          <c:idx val="8"/>
          <c:order val="8"/>
          <c:tx>
            <c:strRef>
              <c:f>Параметры!$A$72</c:f>
              <c:strCache>
                <c:ptCount val="1"/>
                <c:pt idx="0">
                  <c:v>Инвалиды</c:v>
                </c:pt>
              </c:strCache>
            </c:strRef>
          </c:tx>
          <c:spPr>
            <a:pattFill prst="pct40">
              <a:fgClr>
                <a:schemeClr val="accent1">
                  <a:lumMod val="50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Параметры!$B$72:$D$72</c:f>
              <c:numCache>
                <c:formatCode>General</c:formatCode>
                <c:ptCount val="3"/>
                <c:pt idx="0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8758400"/>
        <c:axId val="308759936"/>
        <c:axId val="0"/>
      </c:bar3DChart>
      <c:catAx>
        <c:axId val="30875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308759936"/>
        <c:crosses val="autoZero"/>
        <c:auto val="1"/>
        <c:lblAlgn val="ctr"/>
        <c:lblOffset val="100"/>
        <c:noMultiLvlLbl val="0"/>
      </c:catAx>
      <c:valAx>
        <c:axId val="30875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30875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Параметры!$A$44</c:f>
              <c:strCache>
                <c:ptCount val="1"/>
                <c:pt idx="0">
                  <c:v>доходы районного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64705882352941E-2"/>
                  <c:y val="5.338196983306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588235294117647E-2"/>
                  <c:y val="5.338196983306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823529411764705E-3"/>
                  <c:y val="5.338196983306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705882352942254E-3"/>
                  <c:y val="4.6419104202665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11111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Параметры!$B$43:$E$43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Параметры!$B$44:$E$44</c:f>
              <c:numCache>
                <c:formatCode>General</c:formatCode>
                <c:ptCount val="4"/>
                <c:pt idx="0">
                  <c:v>1150.4000000000001</c:v>
                </c:pt>
                <c:pt idx="1">
                  <c:v>1204.0999999999999</c:v>
                </c:pt>
                <c:pt idx="2">
                  <c:v>1109.4000000000001</c:v>
                </c:pt>
                <c:pt idx="3">
                  <c:v>1109.3</c:v>
                </c:pt>
              </c:numCache>
            </c:numRef>
          </c:val>
        </c:ser>
        <c:ser>
          <c:idx val="1"/>
          <c:order val="1"/>
          <c:tx>
            <c:strRef>
              <c:f>Параметры!$A$45</c:f>
              <c:strCache>
                <c:ptCount val="1"/>
                <c:pt idx="0">
                  <c:v>расходы районного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764590088003705E-2"/>
                  <c:y val="5.3381969833064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823529411764705E-3"/>
                  <c:y val="4.874005941279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11764705882353E-3"/>
                  <c:y val="5.106101462293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84189145616935E-16"/>
                  <c:y val="5.802388025333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11111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Параметры!$B$43:$E$43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Параметры!$B$45:$E$45</c:f>
              <c:numCache>
                <c:formatCode>General</c:formatCode>
                <c:ptCount val="4"/>
                <c:pt idx="0">
                  <c:v>1150.4000000000001</c:v>
                </c:pt>
                <c:pt idx="1">
                  <c:v>1204.0999999999999</c:v>
                </c:pt>
                <c:pt idx="2">
                  <c:v>1138.8</c:v>
                </c:pt>
                <c:pt idx="3">
                  <c:v>1140.2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032960"/>
        <c:axId val="111047040"/>
        <c:axId val="0"/>
      </c:bar3DChart>
      <c:catAx>
        <c:axId val="11103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111047040"/>
        <c:crosses val="autoZero"/>
        <c:auto val="1"/>
        <c:lblAlgn val="ctr"/>
        <c:lblOffset val="100"/>
        <c:noMultiLvlLbl val="0"/>
      </c:catAx>
      <c:valAx>
        <c:axId val="11104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111032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chemeClr val="accent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explosion val="25"/>
          <c:dLbls>
            <c:numFmt formatCode="0.0%" sourceLinked="0"/>
            <c:txPr>
              <a:bodyPr/>
              <a:lstStyle/>
              <a:p>
                <a:pPr>
                  <a:defRPr sz="1200">
                    <a:solidFill>
                      <a:schemeClr val="accent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Параметры!$A$10:$A$19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Транспортный налог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природных ресурсов</c:v>
                </c:pt>
                <c:pt idx="7">
                  <c:v>Доходы от реализации имущества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Параметры!$C$10:$C$19</c:f>
              <c:numCache>
                <c:formatCode>0.0%</c:formatCode>
                <c:ptCount val="10"/>
                <c:pt idx="0">
                  <c:v>0.61841658171933411</c:v>
                </c:pt>
                <c:pt idx="1">
                  <c:v>6.7957866123003752E-3</c:v>
                </c:pt>
                <c:pt idx="2">
                  <c:v>9.9898063200815498E-2</c:v>
                </c:pt>
                <c:pt idx="3">
                  <c:v>8.1549439347604502E-2</c:v>
                </c:pt>
                <c:pt idx="4">
                  <c:v>1.8348623853211014E-2</c:v>
                </c:pt>
                <c:pt idx="5">
                  <c:v>7.4074074074074084E-2</c:v>
                </c:pt>
                <c:pt idx="6">
                  <c:v>2.1746517159361201E-2</c:v>
                </c:pt>
                <c:pt idx="7">
                  <c:v>7.0336391437308882E-2</c:v>
                </c:pt>
                <c:pt idx="8">
                  <c:v>5.7764186204553184E-3</c:v>
                </c:pt>
                <c:pt idx="9">
                  <c:v>3.0581039755351687E-3</c:v>
                </c:pt>
              </c:numCache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Параметры!$A$10:$A$19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Транспортный налог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природных ресурсов</c:v>
                </c:pt>
                <c:pt idx="7">
                  <c:v>Доходы от реализации имущества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Параметры!$B$10:$B$19</c:f>
              <c:numCache>
                <c:formatCode>0.0%</c:formatCode>
                <c:ptCount val="10"/>
                <c:pt idx="0">
                  <c:v>0.66164030893710934</c:v>
                </c:pt>
                <c:pt idx="1">
                  <c:v>1.4343508642883415E-2</c:v>
                </c:pt>
                <c:pt idx="2">
                  <c:v>0.1051857300478117</c:v>
                </c:pt>
                <c:pt idx="3">
                  <c:v>7.6130930489150428E-2</c:v>
                </c:pt>
                <c:pt idx="4">
                  <c:v>1.3607944097094522E-2</c:v>
                </c:pt>
                <c:pt idx="5">
                  <c:v>7.7602059580728217E-2</c:v>
                </c:pt>
                <c:pt idx="6">
                  <c:v>2.2802500919455685E-2</c:v>
                </c:pt>
                <c:pt idx="7">
                  <c:v>2.2802500919455685E-2</c:v>
                </c:pt>
                <c:pt idx="8">
                  <c:v>5.8845163663111448E-3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Параметры!$A$24</c:f>
              <c:strCache>
                <c:ptCount val="1"/>
                <c:pt idx="0">
                  <c:v>Бюджет 2014 года</c:v>
                </c:pt>
              </c:strCache>
            </c:strRef>
          </c:tx>
          <c:invertIfNegative val="0"/>
          <c:cat>
            <c:strRef>
              <c:f>Параметры!$B$23:$E$23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Параметры!$B$24:$E$24</c:f>
              <c:numCache>
                <c:formatCode>General</c:formatCode>
                <c:ptCount val="4"/>
                <c:pt idx="0">
                  <c:v>1150.4000000000001</c:v>
                </c:pt>
              </c:numCache>
            </c:numRef>
          </c:val>
        </c:ser>
        <c:ser>
          <c:idx val="1"/>
          <c:order val="1"/>
          <c:tx>
            <c:strRef>
              <c:f>Параметры!$A$25</c:f>
              <c:strCache>
                <c:ptCount val="1"/>
                <c:pt idx="0">
                  <c:v>Проект бюджета на 2015-2017 годы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Параметры!$B$23:$E$23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Параметры!$B$25:$E$25</c:f>
              <c:numCache>
                <c:formatCode>General</c:formatCode>
                <c:ptCount val="4"/>
                <c:pt idx="1">
                  <c:v>1204.0999999999999</c:v>
                </c:pt>
                <c:pt idx="2">
                  <c:v>1126.2</c:v>
                </c:pt>
                <c:pt idx="3">
                  <c:v>1115.3</c:v>
                </c:pt>
              </c:numCache>
            </c:numRef>
          </c:val>
        </c:ser>
        <c:ser>
          <c:idx val="2"/>
          <c:order val="2"/>
          <c:tx>
            <c:strRef>
              <c:f>Параметры!$A$26</c:f>
              <c:strCache>
                <c:ptCount val="1"/>
                <c:pt idx="0">
                  <c:v>Условно-утвержденные расходы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3388429046195926E-3"/>
                  <c:y val="2.386431240527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5619364130613E-3"/>
                  <c:y val="9.5457249621083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Параметры!$B$23:$E$23</c:f>
              <c:strCache>
                <c:ptCount val="4"/>
                <c:pt idx="0">
                  <c:v>2014 год</c:v>
                </c:pt>
                <c:pt idx="1">
                  <c:v>2015 год проект</c:v>
                </c:pt>
                <c:pt idx="2">
                  <c:v>2016 год проект</c:v>
                </c:pt>
                <c:pt idx="3">
                  <c:v>2017 год проект</c:v>
                </c:pt>
              </c:strCache>
            </c:strRef>
          </c:cat>
          <c:val>
            <c:numRef>
              <c:f>Параметры!$B$26:$E$26</c:f>
              <c:numCache>
                <c:formatCode>General</c:formatCode>
                <c:ptCount val="4"/>
                <c:pt idx="2">
                  <c:v>12.6</c:v>
                </c:pt>
                <c:pt idx="3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04416"/>
        <c:axId val="41010304"/>
        <c:axId val="0"/>
      </c:bar3DChart>
      <c:catAx>
        <c:axId val="4100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41010304"/>
        <c:crosses val="autoZero"/>
        <c:auto val="1"/>
        <c:lblAlgn val="ctr"/>
        <c:lblOffset val="100"/>
        <c:noMultiLvlLbl val="0"/>
      </c:catAx>
      <c:valAx>
        <c:axId val="4101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410044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solidFill>
                <a:schemeClr val="accent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343703775237461"/>
                  <c:y val="6.0351166546404149E-2"/>
                </c:manualLayout>
              </c:layout>
              <c:spPr/>
              <c:txPr>
                <a:bodyPr/>
                <a:lstStyle/>
                <a:p>
                  <a:pPr>
                    <a:defRPr sz="1350" b="1">
                      <a:solidFill>
                        <a:schemeClr val="accent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Параметры!$A$30:$A$40</c:f>
              <c:strCache>
                <c:ptCount val="2"/>
                <c:pt idx="0">
                  <c:v>Программные расходы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Параметры!$B$30:$B$40</c:f>
              <c:numCache>
                <c:formatCode>General</c:formatCode>
                <c:ptCount val="2"/>
                <c:pt idx="0">
                  <c:v>879.24000000000012</c:v>
                </c:pt>
                <c:pt idx="1">
                  <c:v>324.89999999999998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pattFill prst="trellis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4.2611286756848252E-3"/>
                  <c:y val="0.19222400908144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11286756848252E-3"/>
                  <c:y val="0.23401183714263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361012285456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accent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  <c:numCache>
                <c:formatCode>General</c:formatCode>
                <c:ptCount val="3"/>
                <c:pt idx="0" formatCode="0.0">
                  <c:v>697.6</c:v>
                </c:pt>
                <c:pt idx="1">
                  <c:v>694.1</c:v>
                </c:pt>
                <c:pt idx="2" formatCode="0.0">
                  <c:v>694.1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681472"/>
        <c:axId val="170873600"/>
        <c:axId val="0"/>
      </c:bar3DChart>
      <c:catAx>
        <c:axId val="14868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170873600"/>
        <c:crossesAt val="0"/>
        <c:auto val="1"/>
        <c:lblAlgn val="ctr"/>
        <c:lblOffset val="100"/>
        <c:noMultiLvlLbl val="0"/>
      </c:catAx>
      <c:valAx>
        <c:axId val="170873600"/>
        <c:scaling>
          <c:orientation val="minMax"/>
          <c:max val="750"/>
          <c:min val="0"/>
        </c:scaling>
        <c:delete val="0"/>
        <c:axPos val="l"/>
        <c:majorGridlines/>
        <c:numFmt formatCode="0.0" sourceLinked="1"/>
        <c:majorTickMark val="in"/>
        <c:minorTickMark val="in"/>
        <c:tickLblPos val="nextTo"/>
        <c:txPr>
          <a:bodyPr/>
          <a:lstStyle/>
          <a:p>
            <a:pPr>
              <a:defRPr sz="800">
                <a:solidFill>
                  <a:schemeClr val="accent2">
                    <a:lumMod val="10000"/>
                  </a:schemeClr>
                </a:solidFill>
              </a:defRPr>
            </a:pPr>
            <a:endParaRPr lang="ru-RU"/>
          </a:p>
        </c:txPr>
        <c:crossAx val="148681472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</c:numRef>
          </c:val>
        </c:ser>
        <c:ser>
          <c:idx val="3"/>
          <c:order val="3"/>
          <c:tx>
            <c:strRef>
              <c:f>Параметры!$A$67</c:f>
              <c:strCache>
                <c:ptCount val="1"/>
                <c:pt idx="0">
                  <c:v>Культура</c:v>
                </c:pt>
              </c:strCache>
            </c:strRef>
          </c:tx>
          <c:spPr>
            <a:pattFill prst="lgConfetti">
              <a:fgClr>
                <a:schemeClr val="accent1">
                  <a:lumMod val="75000"/>
                </a:schemeClr>
              </a:fgClr>
              <a:bgClr>
                <a:schemeClr val="tx2">
                  <a:lumMod val="40000"/>
                  <a:lumOff val="60000"/>
                </a:schemeClr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Параметры!$B$67:$D$67</c:f>
              <c:numCache>
                <c:formatCode>General</c:formatCode>
                <c:ptCount val="3"/>
                <c:pt idx="0">
                  <c:v>66.599999999999994</c:v>
                </c:pt>
                <c:pt idx="1">
                  <c:v>58.1</c:v>
                </c:pt>
                <c:pt idx="2">
                  <c:v>58.1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6188800"/>
        <c:axId val="216190336"/>
        <c:axId val="0"/>
      </c:bar3DChart>
      <c:catAx>
        <c:axId val="21618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16190336"/>
        <c:crossesAt val="0"/>
        <c:auto val="1"/>
        <c:lblAlgn val="ctr"/>
        <c:lblOffset val="100"/>
        <c:noMultiLvlLbl val="0"/>
      </c:catAx>
      <c:valAx>
        <c:axId val="21619033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1618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</c:numRef>
          </c:val>
        </c:ser>
        <c:ser>
          <c:idx val="3"/>
          <c:order val="3"/>
          <c:tx>
            <c:strRef>
              <c:f>Параметры!$A$67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Параметры!$B$67:$D$67</c:f>
            </c:numRef>
          </c:val>
        </c:ser>
        <c:ser>
          <c:idx val="4"/>
          <c:order val="4"/>
          <c:tx>
            <c:strRef>
              <c:f>Параметры!$A$68</c:f>
              <c:strCache>
                <c:ptCount val="1"/>
                <c:pt idx="0">
                  <c:v>Спорт</c:v>
                </c:pt>
              </c:strCache>
            </c:strRef>
          </c:tx>
          <c:spPr>
            <a:pattFill prst="trellis">
              <a:fgClr>
                <a:schemeClr val="tx2">
                  <a:lumMod val="75000"/>
                </a:schemeClr>
              </a:fgClr>
              <a:bgClr>
                <a:schemeClr val="tx2">
                  <a:lumMod val="50000"/>
                </a:schemeClr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Параметры!$B$68:$D$68</c:f>
              <c:numCache>
                <c:formatCode>General</c:formatCode>
                <c:ptCount val="3"/>
                <c:pt idx="0">
                  <c:v>61.6</c:v>
                </c:pt>
                <c:pt idx="1">
                  <c:v>57.7</c:v>
                </c:pt>
                <c:pt idx="2">
                  <c:v>57.7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8179712"/>
        <c:axId val="291522048"/>
        <c:axId val="0"/>
      </c:bar3DChart>
      <c:catAx>
        <c:axId val="26817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91522048"/>
        <c:crosses val="autoZero"/>
        <c:auto val="1"/>
        <c:lblAlgn val="ctr"/>
        <c:lblOffset val="100"/>
        <c:noMultiLvlLbl val="0"/>
      </c:catAx>
      <c:valAx>
        <c:axId val="291522048"/>
        <c:scaling>
          <c:orientation val="minMax"/>
          <c:max val="6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17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spPr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0.18362408868636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023119549144862E-3"/>
                  <c:y val="0.14785316231888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54143231442928E-17"/>
                  <c:y val="0.14308370546989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  <c:numCache>
                <c:formatCode>0.0</c:formatCode>
                <c:ptCount val="3"/>
                <c:pt idx="0">
                  <c:v>20.8</c:v>
                </c:pt>
                <c:pt idx="1">
                  <c:v>22.2</c:v>
                </c:pt>
                <c:pt idx="2" formatCode="General">
                  <c:v>22.3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4065664"/>
        <c:axId val="294067200"/>
        <c:axId val="0"/>
      </c:bar3DChart>
      <c:catAx>
        <c:axId val="29406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94067200"/>
        <c:crossesAt val="0"/>
        <c:auto val="1"/>
        <c:lblAlgn val="ctr"/>
        <c:lblOffset val="100"/>
        <c:noMultiLvlLbl val="0"/>
      </c:catAx>
      <c:valAx>
        <c:axId val="294067200"/>
        <c:scaling>
          <c:orientation val="minMax"/>
          <c:max val="22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406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Параметры!$A$64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Параметры!$B$64:$D$64</c:f>
            </c:numRef>
          </c:val>
        </c:ser>
        <c:ser>
          <c:idx val="1"/>
          <c:order val="1"/>
          <c:tx>
            <c:strRef>
              <c:f>Параметры!$A$65</c:f>
              <c:strCache>
                <c:ptCount val="1"/>
                <c:pt idx="0">
                  <c:v>Инфраструктура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Параметры!$B$65:$D$65</c:f>
            </c:numRef>
          </c:val>
        </c:ser>
        <c:ser>
          <c:idx val="2"/>
          <c:order val="2"/>
          <c:tx>
            <c:strRef>
              <c:f>Параметры!$A$66</c:f>
              <c:strCache>
                <c:ptCount val="1"/>
                <c:pt idx="0">
                  <c:v>Экономическое развитие района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Параметры!$B$66:$D$66</c:f>
            </c:numRef>
          </c:val>
        </c:ser>
        <c:ser>
          <c:idx val="3"/>
          <c:order val="3"/>
          <c:tx>
            <c:strRef>
              <c:f>Параметры!$A$67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Параметры!$B$67:$D$67</c:f>
            </c:numRef>
          </c:val>
        </c:ser>
        <c:ser>
          <c:idx val="4"/>
          <c:order val="4"/>
          <c:tx>
            <c:strRef>
              <c:f>Параметры!$A$68</c:f>
              <c:strCache>
                <c:ptCount val="1"/>
                <c:pt idx="0">
                  <c:v>Спорт</c:v>
                </c:pt>
              </c:strCache>
            </c:strRef>
          </c:tx>
          <c:invertIfNegative val="0"/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Параметры!$B$68:$D$68</c:f>
            </c:numRef>
          </c:val>
        </c:ser>
        <c:ser>
          <c:idx val="5"/>
          <c:order val="5"/>
          <c:tx>
            <c:strRef>
              <c:f>Параметры!$A$69</c:f>
              <c:strCache>
                <c:ptCount val="1"/>
                <c:pt idx="0">
                  <c:v>Молодежь</c:v>
                </c:pt>
              </c:strCache>
            </c:strRef>
          </c:tx>
          <c:spPr>
            <a:pattFill prst="lgGrid">
              <a:fgClr>
                <a:schemeClr val="accent2">
                  <a:lumMod val="25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Параметры!$B$63:$D$63</c:f>
              <c:strCache>
                <c:ptCount val="3"/>
                <c:pt idx="0">
                  <c:v>2015г. 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Параметры!$B$69:$D$69</c:f>
              <c:numCache>
                <c:formatCode>General</c:formatCode>
                <c:ptCount val="3"/>
                <c:pt idx="0">
                  <c:v>16.7</c:v>
                </c:pt>
                <c:pt idx="1">
                  <c:v>13.1</c:v>
                </c:pt>
                <c:pt idx="2">
                  <c:v>13.1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520896"/>
        <c:axId val="291529856"/>
        <c:axId val="0"/>
      </c:bar3DChart>
      <c:catAx>
        <c:axId val="291520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91529856"/>
        <c:crosses val="autoZero"/>
        <c:auto val="1"/>
        <c:lblAlgn val="ctr"/>
        <c:lblOffset val="100"/>
        <c:noMultiLvlLbl val="0"/>
      </c:catAx>
      <c:valAx>
        <c:axId val="2915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15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0.17324</cdr:x>
      <cdr:y>0.13823</cdr:y>
    </cdr:from>
    <cdr:to>
      <cdr:x>0.29868</cdr:x>
      <cdr:y>0.21059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3749" y="771713"/>
          <a:ext cx="1103337" cy="403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1150,4</a:t>
          </a:r>
        </a:p>
      </cdr:txBody>
    </cdr:sp>
  </cdr:relSizeAnchor>
  <cdr:relSizeAnchor xmlns:cdr="http://schemas.openxmlformats.org/drawingml/2006/chartDrawing">
    <cdr:from>
      <cdr:x>0.37315</cdr:x>
      <cdr:y>0.10493</cdr:y>
    </cdr:from>
    <cdr:to>
      <cdr:x>0.5033</cdr:x>
      <cdr:y>0.16639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82085" y="585808"/>
          <a:ext cx="1144772" cy="343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1204,1</a:t>
          </a:r>
        </a:p>
      </cdr:txBody>
    </cdr:sp>
  </cdr:relSizeAnchor>
  <cdr:relSizeAnchor xmlns:cdr="http://schemas.openxmlformats.org/drawingml/2006/chartDrawing">
    <cdr:from>
      <cdr:x>0.57814</cdr:x>
      <cdr:y>0.14532</cdr:y>
    </cdr:from>
    <cdr:to>
      <cdr:x>0.69637</cdr:x>
      <cdr:y>0.22099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85109" y="811296"/>
          <a:ext cx="1039919" cy="422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1109,4</a:t>
          </a:r>
        </a:p>
      </cdr:txBody>
    </cdr:sp>
  </cdr:relSizeAnchor>
  <cdr:relSizeAnchor xmlns:cdr="http://schemas.openxmlformats.org/drawingml/2006/chartDrawing">
    <cdr:from>
      <cdr:x>0.78557</cdr:x>
      <cdr:y>0.14567</cdr:y>
    </cdr:from>
    <cdr:to>
      <cdr:x>0.89934</cdr:x>
      <cdr:y>0.20799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09592" y="813249"/>
          <a:ext cx="1000694" cy="347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1109,2</a:t>
          </a:r>
        </a:p>
      </cdr:txBody>
    </cdr:sp>
  </cdr:relSizeAnchor>
  <cdr:relSizeAnchor xmlns:cdr="http://schemas.openxmlformats.org/drawingml/2006/chartDrawing">
    <cdr:from>
      <cdr:x>0.25871</cdr:x>
      <cdr:y>0.17932</cdr:y>
    </cdr:from>
    <cdr:to>
      <cdr:x>0.38015</cdr:x>
      <cdr:y>0.21325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405799" y="1089974"/>
          <a:ext cx="1129253" cy="2062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0.46357</cdr:x>
      <cdr:y>0.17771</cdr:y>
    </cdr:from>
    <cdr:to>
      <cdr:x>0.59076</cdr:x>
      <cdr:y>0.22099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077403" y="992118"/>
          <a:ext cx="1118711" cy="2415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0.66268</cdr:x>
      <cdr:y>0.21605</cdr:y>
    </cdr:from>
    <cdr:to>
      <cdr:x>0.79373</cdr:x>
      <cdr:y>0.22359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5828708" y="1206169"/>
          <a:ext cx="1152664" cy="420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0.28194</cdr:x>
      <cdr:y>0.21325</cdr:y>
    </cdr:from>
    <cdr:to>
      <cdr:x>0.38779</cdr:x>
      <cdr:y>0.28338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79847" y="1190530"/>
          <a:ext cx="931009" cy="391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104,7%</a:t>
          </a:r>
        </a:p>
      </cdr:txBody>
    </cdr:sp>
  </cdr:relSizeAnchor>
  <cdr:relSizeAnchor xmlns:cdr="http://schemas.openxmlformats.org/drawingml/2006/chartDrawing">
    <cdr:from>
      <cdr:x>0.49149</cdr:x>
      <cdr:y>0.21522</cdr:y>
    </cdr:from>
    <cdr:to>
      <cdr:x>0.58581</cdr:x>
      <cdr:y>0.29378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322976" y="1201526"/>
          <a:ext cx="829596" cy="438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92,1%</a:t>
          </a:r>
        </a:p>
      </cdr:txBody>
    </cdr:sp>
  </cdr:relSizeAnchor>
  <cdr:relSizeAnchor xmlns:cdr="http://schemas.openxmlformats.org/drawingml/2006/chartDrawing">
    <cdr:from>
      <cdr:x>0.69271</cdr:x>
      <cdr:y>0.24879</cdr:y>
    </cdr:from>
    <cdr:to>
      <cdr:x>0.79868</cdr:x>
      <cdr:y>0.31718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092840" y="1388943"/>
          <a:ext cx="932074" cy="38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99,9%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0.18512</cdr:x>
      <cdr:y>0.13398</cdr:y>
    </cdr:from>
    <cdr:to>
      <cdr:x>0.30744</cdr:x>
      <cdr:y>0.1927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5600" y="712998"/>
          <a:ext cx="1074058" cy="312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1150,4</a:t>
          </a:r>
        </a:p>
      </cdr:txBody>
    </cdr:sp>
  </cdr:relSizeAnchor>
  <cdr:relSizeAnchor xmlns:cdr="http://schemas.openxmlformats.org/drawingml/2006/chartDrawing">
    <cdr:from>
      <cdr:x>0.38722</cdr:x>
      <cdr:y>0.09137</cdr:y>
    </cdr:from>
    <cdr:to>
      <cdr:x>0.49917</cdr:x>
      <cdr:y>0.15725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00223" y="486265"/>
          <a:ext cx="983092" cy="350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1204,1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0.58579</cdr:x>
      <cdr:y>0.12452</cdr:y>
    </cdr:from>
    <cdr:to>
      <cdr:x>0.69256</cdr:x>
      <cdr:y>0.1927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43891" y="662668"/>
          <a:ext cx="937595" cy="36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1138,8</a:t>
          </a:r>
        </a:p>
      </cdr:txBody>
    </cdr:sp>
  </cdr:relSizeAnchor>
  <cdr:relSizeAnchor xmlns:cdr="http://schemas.openxmlformats.org/drawingml/2006/chartDrawing">
    <cdr:from>
      <cdr:x>0.78165</cdr:x>
      <cdr:y>0.13438</cdr:y>
    </cdr:from>
    <cdr:to>
      <cdr:x>0.89587</cdr:x>
      <cdr:y>0.19816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3739" y="715130"/>
          <a:ext cx="1003004" cy="339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1140,2</a:t>
          </a:r>
        </a:p>
      </cdr:txBody>
    </cdr:sp>
  </cdr:relSizeAnchor>
  <cdr:relSizeAnchor xmlns:cdr="http://schemas.openxmlformats.org/drawingml/2006/chartDrawing">
    <cdr:from>
      <cdr:x>0.25554</cdr:x>
      <cdr:y>0.17771</cdr:y>
    </cdr:from>
    <cdr:to>
      <cdr:x>0.38543</cdr:x>
      <cdr:y>0.21163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376340" y="1080155"/>
          <a:ext cx="1207809" cy="2062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0.46251</cdr:x>
      <cdr:y>0.17609</cdr:y>
    </cdr:from>
    <cdr:to>
      <cdr:x>0.58712</cdr:x>
      <cdr:y>0.21809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300979" y="1070335"/>
          <a:ext cx="1158712" cy="2553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0.66948</cdr:x>
      <cdr:y>0.21486</cdr:y>
    </cdr:from>
    <cdr:to>
      <cdr:x>0.79197</cdr:x>
      <cdr:y>0.21809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6225619" y="1306005"/>
          <a:ext cx="1139072" cy="196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0.28511</cdr:x>
      <cdr:y>0.20194</cdr:y>
    </cdr:from>
    <cdr:to>
      <cdr:x>0.39174</cdr:x>
      <cdr:y>0.25816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03592" y="1074675"/>
          <a:ext cx="936294" cy="299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104,7%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0.48258</cdr:x>
      <cdr:y>0.20517</cdr:y>
    </cdr:from>
    <cdr:to>
      <cdr:x>0.56859</cdr:x>
      <cdr:y>0.26362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237604" y="1091864"/>
          <a:ext cx="755310" cy="311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94,6%</a:t>
          </a:r>
        </a:p>
      </cdr:txBody>
    </cdr:sp>
  </cdr:relSizeAnchor>
  <cdr:relSizeAnchor xmlns:cdr="http://schemas.openxmlformats.org/drawingml/2006/chartDrawing">
    <cdr:from>
      <cdr:x>0.67603</cdr:x>
      <cdr:y>0.22617</cdr:y>
    </cdr:from>
    <cdr:to>
      <cdr:x>0.79174</cdr:x>
      <cdr:y>0.27725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936344" y="1203621"/>
          <a:ext cx="1016000" cy="271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100,1%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0.61896</cdr:x>
      <cdr:y>0.37005</cdr:y>
    </cdr:from>
    <cdr:to>
      <cdr:x>0.71729</cdr:x>
      <cdr:y>0.44921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45334" y="2024858"/>
          <a:ext cx="849178" cy="433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-)29,4</a:t>
          </a:r>
        </a:p>
      </cdr:txBody>
    </cdr:sp>
  </cdr:relSizeAnchor>
  <cdr:relSizeAnchor xmlns:cdr="http://schemas.openxmlformats.org/drawingml/2006/chartDrawing">
    <cdr:from>
      <cdr:x>0.83433</cdr:x>
      <cdr:y>0.3509</cdr:y>
    </cdr:from>
    <cdr:to>
      <cdr:x>0.94286</cdr:x>
      <cdr:y>0.42175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5299" y="1920098"/>
          <a:ext cx="937215" cy="387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-)30,9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445F7-4944-4C33-B0E7-24E98AFD825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13C8-F7C9-403F-8F2C-45F0DC2E5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6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E0C85-8DAB-4D8F-B29B-B6B3F987AB83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A0AD-CF58-4B24-BF86-034373ED1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0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3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8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0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30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34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91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83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7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09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6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97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15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21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7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10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51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18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4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1200" b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5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6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2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A0AD-CF58-4B24-BF86-034373ED11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10338"/>
            <a:ext cx="21336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452813" y="6451600"/>
            <a:ext cx="2895600" cy="152400"/>
          </a:xfrm>
        </p:spPr>
        <p:txBody>
          <a:bodyPr/>
          <a:lstStyle>
            <a:lvl1pPr algn="ctr">
              <a:defRPr sz="1400" b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altLang="zh-CN"/>
              <a:t>www.wondershare.com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black">
          <a:xfrm>
            <a:off x="7473950" y="606266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pPr lvl="0"/>
            <a:r>
              <a:rPr lang="ru-RU" altLang="zh-CN" noProof="0" smtClean="0"/>
              <a:t>Образец заголовка</a:t>
            </a:r>
            <a:endParaRPr lang="zh-CN" alt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543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169863"/>
            <a:ext cx="2028825" cy="5992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0263" y="169863"/>
            <a:ext cx="5938837" cy="5992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13405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9829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95133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0263" y="1209675"/>
            <a:ext cx="38449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7588" y="1209675"/>
            <a:ext cx="384651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460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779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97887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64548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5093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238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101725" y="1698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заголовка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209675"/>
            <a:ext cx="7843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r>
              <a:rPr lang="en-US" altLang="ko-KR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0" name="Rectangle 380"/>
          <p:cNvSpPr>
            <a:spLocks noChangeArrowheads="1"/>
          </p:cNvSpPr>
          <p:nvPr/>
        </p:nvSpPr>
        <p:spPr bwMode="auto">
          <a:xfrm>
            <a:off x="2938499" y="4911172"/>
            <a:ext cx="57086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altLang="ko-KR" sz="2000" dirty="0" smtClean="0">
                <a:solidFill>
                  <a:schemeClr val="folHlink"/>
                </a:solidFill>
                <a:effectLst/>
                <a:latin typeface="Verdana" pitchFamily="34" charset="0"/>
              </a:rPr>
              <a:t>Докладчик: </a:t>
            </a:r>
          </a:p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altLang="ko-KR" sz="2000" dirty="0" smtClean="0">
                <a:solidFill>
                  <a:schemeClr val="folHlink"/>
                </a:solidFill>
                <a:effectLst/>
                <a:latin typeface="Verdana" pitchFamily="34" charset="0"/>
              </a:rPr>
              <a:t>Начальник финансового управления </a:t>
            </a:r>
          </a:p>
          <a:p>
            <a:pPr algn="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altLang="ko-KR" sz="2000" dirty="0" smtClean="0">
                <a:solidFill>
                  <a:schemeClr val="folHlink"/>
                </a:solidFill>
                <a:effectLst/>
                <a:latin typeface="Verdana" pitchFamily="34" charset="0"/>
              </a:rPr>
              <a:t>Куличкова М.Л.</a:t>
            </a:r>
            <a:endParaRPr lang="en-US" altLang="ko-KR" sz="2000" dirty="0"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sp>
        <p:nvSpPr>
          <p:cNvPr id="25982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275908" y="1926546"/>
            <a:ext cx="6932428" cy="1865126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ko-KR" sz="3600" dirty="0" smtClean="0">
                <a:ea typeface="굴림" pitchFamily="34" charset="-127"/>
              </a:rPr>
              <a:t>Бюджет </a:t>
            </a:r>
            <a:br>
              <a:rPr lang="ru-RU" altLang="ko-KR" sz="3600" dirty="0" smtClean="0">
                <a:ea typeface="굴림" pitchFamily="34" charset="-127"/>
              </a:rPr>
            </a:br>
            <a:r>
              <a:rPr lang="ru-RU" altLang="ko-KR" sz="3600" dirty="0" smtClean="0">
                <a:ea typeface="굴림" pitchFamily="34" charset="-127"/>
              </a:rPr>
              <a:t>Краснокамского муниципального района на 2015-2017 годы</a:t>
            </a:r>
            <a:endParaRPr lang="en-US" altLang="ko-KR" sz="3600" dirty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169863"/>
            <a:ext cx="8224611" cy="609600"/>
          </a:xfrm>
        </p:spPr>
        <p:txBody>
          <a:bodyPr/>
          <a:lstStyle/>
          <a:p>
            <a:pPr algn="ctr"/>
            <a:r>
              <a:rPr lang="ru-RU" sz="2400" dirty="0" smtClean="0"/>
              <a:t>Программный бюджет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09423"/>
              </p:ext>
            </p:extLst>
          </p:nvPr>
        </p:nvGraphicFramePr>
        <p:xfrm>
          <a:off x="174171" y="943429"/>
          <a:ext cx="8781143" cy="567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4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57" y="126320"/>
            <a:ext cx="7848600" cy="609600"/>
          </a:xfrm>
        </p:spPr>
        <p:txBody>
          <a:bodyPr/>
          <a:lstStyle/>
          <a:p>
            <a:pPr algn="ctr"/>
            <a:r>
              <a:rPr lang="ru-RU" sz="2400" dirty="0" smtClean="0"/>
              <a:t>Расходы на реализацию муниципальных программ в 2015 году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67432" y="845813"/>
            <a:ext cx="95794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697,6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66,6</a:t>
            </a:r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61,6</a:t>
            </a:r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20,8</a:t>
            </a:r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16,7</a:t>
            </a:r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10,7</a:t>
            </a:r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4,2</a:t>
            </a:r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1,0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0,04</a:t>
            </a:r>
          </a:p>
          <a:p>
            <a:endParaRPr lang="ru-RU" dirty="0">
              <a:solidFill>
                <a:schemeClr val="accent2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5373" y="856352"/>
            <a:ext cx="57186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Обеспечение доступности качественного образования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Развитие культуры и искусства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Развитие физической культуры, спорта и здорового образа жизни 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Развитие инфраструктуры, транспорта и дорог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Развитие молодежной политики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Управление земельными ресурсами и имуществом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Укрепление гражданского единства</a:t>
            </a:r>
          </a:p>
          <a:p>
            <a:pPr algn="l"/>
            <a:endParaRPr lang="ru-RU" sz="16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 smtClean="0">
                <a:solidFill>
                  <a:schemeClr val="folHlink"/>
                </a:solidFill>
                <a:latin typeface="+mn-lt"/>
                <a:ea typeface="+mn-ea"/>
              </a:rPr>
              <a:t>Экономическое </a:t>
            </a:r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развитие</a:t>
            </a:r>
          </a:p>
          <a:p>
            <a:pPr algn="l"/>
            <a:endParaRPr lang="ru-RU" sz="1600" b="1" dirty="0">
              <a:solidFill>
                <a:schemeClr val="folHlink"/>
              </a:solidFill>
              <a:latin typeface="+mn-lt"/>
              <a:ea typeface="+mn-ea"/>
            </a:endParaRPr>
          </a:p>
          <a:p>
            <a:pPr algn="l"/>
            <a:r>
              <a:rPr lang="ru-RU" sz="1600" b="1" dirty="0">
                <a:solidFill>
                  <a:schemeClr val="folHlink"/>
                </a:solidFill>
                <a:latin typeface="+mn-lt"/>
                <a:ea typeface="+mn-ea"/>
              </a:rPr>
              <a:t>Формирование доступной среды жизнедеятельности для инвалидов  других маломобильных групп населения</a:t>
            </a:r>
          </a:p>
          <a:p>
            <a:pPr algn="l"/>
            <a:endParaRPr lang="ru-RU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Picture 2" descr="C:\Users\GYK\Desktop\Рисунок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b="55208"/>
          <a:stretch/>
        </p:blipFill>
        <p:spPr bwMode="auto">
          <a:xfrm>
            <a:off x="1675432" y="928909"/>
            <a:ext cx="792000" cy="5312233"/>
          </a:xfrm>
          <a:prstGeom prst="snip2DiagRect">
            <a:avLst>
              <a:gd name="adj1" fmla="val 2768"/>
              <a:gd name="adj2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0" name="Овал 9"/>
          <p:cNvSpPr/>
          <p:nvPr/>
        </p:nvSpPr>
        <p:spPr bwMode="auto">
          <a:xfrm>
            <a:off x="194975" y="2728686"/>
            <a:ext cx="1480457" cy="1494971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879,24 млн. р.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798286" y="943429"/>
            <a:ext cx="362857" cy="1687518"/>
          </a:xfrm>
          <a:custGeom>
            <a:avLst/>
            <a:gdLst>
              <a:gd name="connsiteX0" fmla="*/ 362857 w 362857"/>
              <a:gd name="connsiteY0" fmla="*/ 0 h 1687518"/>
              <a:gd name="connsiteX1" fmla="*/ 0 w 362857"/>
              <a:gd name="connsiteY1" fmla="*/ 1640114 h 168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857" h="1687518">
                <a:moveTo>
                  <a:pt x="362857" y="0"/>
                </a:moveTo>
                <a:cubicBezTo>
                  <a:pt x="303590" y="956733"/>
                  <a:pt x="244324" y="1913466"/>
                  <a:pt x="0" y="164011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87117" y="4296229"/>
            <a:ext cx="606254" cy="2208381"/>
          </a:xfrm>
          <a:custGeom>
            <a:avLst/>
            <a:gdLst>
              <a:gd name="connsiteX0" fmla="*/ 40197 w 606254"/>
              <a:gd name="connsiteY0" fmla="*/ 0 h 2208381"/>
              <a:gd name="connsiteX1" fmla="*/ 606254 w 606254"/>
              <a:gd name="connsiteY1" fmla="*/ 1872342 h 220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254" h="2208381">
                <a:moveTo>
                  <a:pt x="40197" y="0"/>
                </a:moveTo>
                <a:cubicBezTo>
                  <a:pt x="-27537" y="1439333"/>
                  <a:pt x="-95270" y="2878666"/>
                  <a:pt x="606254" y="1872342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870125" y="914400"/>
            <a:ext cx="465189" cy="1712686"/>
          </a:xfrm>
          <a:custGeom>
            <a:avLst/>
            <a:gdLst>
              <a:gd name="connsiteX0" fmla="*/ 465189 w 465189"/>
              <a:gd name="connsiteY0" fmla="*/ 0 h 1712686"/>
              <a:gd name="connsiteX1" fmla="*/ 378104 w 465189"/>
              <a:gd name="connsiteY1" fmla="*/ 72571 h 1712686"/>
              <a:gd name="connsiteX2" fmla="*/ 320046 w 465189"/>
              <a:gd name="connsiteY2" fmla="*/ 159657 h 1712686"/>
              <a:gd name="connsiteX3" fmla="*/ 305532 w 465189"/>
              <a:gd name="connsiteY3" fmla="*/ 203200 h 1712686"/>
              <a:gd name="connsiteX4" fmla="*/ 276504 w 465189"/>
              <a:gd name="connsiteY4" fmla="*/ 406400 h 1712686"/>
              <a:gd name="connsiteX5" fmla="*/ 247475 w 465189"/>
              <a:gd name="connsiteY5" fmla="*/ 449943 h 1712686"/>
              <a:gd name="connsiteX6" fmla="*/ 203932 w 465189"/>
              <a:gd name="connsiteY6" fmla="*/ 551543 h 1712686"/>
              <a:gd name="connsiteX7" fmla="*/ 174904 w 465189"/>
              <a:gd name="connsiteY7" fmla="*/ 595086 h 1712686"/>
              <a:gd name="connsiteX8" fmla="*/ 160389 w 465189"/>
              <a:gd name="connsiteY8" fmla="*/ 638629 h 1712686"/>
              <a:gd name="connsiteX9" fmla="*/ 131361 w 465189"/>
              <a:gd name="connsiteY9" fmla="*/ 682171 h 1712686"/>
              <a:gd name="connsiteX10" fmla="*/ 87818 w 465189"/>
              <a:gd name="connsiteY10" fmla="*/ 783771 h 1712686"/>
              <a:gd name="connsiteX11" fmla="*/ 44275 w 465189"/>
              <a:gd name="connsiteY11" fmla="*/ 827314 h 1712686"/>
              <a:gd name="connsiteX12" fmla="*/ 29761 w 465189"/>
              <a:gd name="connsiteY12" fmla="*/ 870857 h 1712686"/>
              <a:gd name="connsiteX13" fmla="*/ 732 w 465189"/>
              <a:gd name="connsiteY13" fmla="*/ 914400 h 1712686"/>
              <a:gd name="connsiteX14" fmla="*/ 15246 w 465189"/>
              <a:gd name="connsiteY14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5189" h="1712686">
                <a:moveTo>
                  <a:pt x="465189" y="0"/>
                </a:moveTo>
                <a:cubicBezTo>
                  <a:pt x="345200" y="47997"/>
                  <a:pt x="420360" y="-3489"/>
                  <a:pt x="378104" y="72571"/>
                </a:cubicBezTo>
                <a:cubicBezTo>
                  <a:pt x="361161" y="103069"/>
                  <a:pt x="320046" y="159657"/>
                  <a:pt x="320046" y="159657"/>
                </a:cubicBezTo>
                <a:cubicBezTo>
                  <a:pt x="315208" y="174171"/>
                  <a:pt x="307858" y="188078"/>
                  <a:pt x="305532" y="203200"/>
                </a:cubicBezTo>
                <a:cubicBezTo>
                  <a:pt x="300823" y="233809"/>
                  <a:pt x="297974" y="356305"/>
                  <a:pt x="276504" y="406400"/>
                </a:cubicBezTo>
                <a:cubicBezTo>
                  <a:pt x="269632" y="422434"/>
                  <a:pt x="257151" y="435429"/>
                  <a:pt x="247475" y="449943"/>
                </a:cubicBezTo>
                <a:cubicBezTo>
                  <a:pt x="231191" y="498796"/>
                  <a:pt x="232630" y="501321"/>
                  <a:pt x="203932" y="551543"/>
                </a:cubicBezTo>
                <a:cubicBezTo>
                  <a:pt x="195277" y="566689"/>
                  <a:pt x="182705" y="579484"/>
                  <a:pt x="174904" y="595086"/>
                </a:cubicBezTo>
                <a:cubicBezTo>
                  <a:pt x="168062" y="608770"/>
                  <a:pt x="167231" y="624945"/>
                  <a:pt x="160389" y="638629"/>
                </a:cubicBezTo>
                <a:cubicBezTo>
                  <a:pt x="152588" y="654231"/>
                  <a:pt x="139162" y="666569"/>
                  <a:pt x="131361" y="682171"/>
                </a:cubicBezTo>
                <a:cubicBezTo>
                  <a:pt x="99777" y="745338"/>
                  <a:pt x="138150" y="713305"/>
                  <a:pt x="87818" y="783771"/>
                </a:cubicBezTo>
                <a:cubicBezTo>
                  <a:pt x="75887" y="800474"/>
                  <a:pt x="58789" y="812800"/>
                  <a:pt x="44275" y="827314"/>
                </a:cubicBezTo>
                <a:cubicBezTo>
                  <a:pt x="39437" y="841828"/>
                  <a:pt x="36603" y="857173"/>
                  <a:pt x="29761" y="870857"/>
                </a:cubicBezTo>
                <a:cubicBezTo>
                  <a:pt x="21960" y="886459"/>
                  <a:pt x="1038" y="896959"/>
                  <a:pt x="732" y="914400"/>
                </a:cubicBezTo>
                <a:cubicBezTo>
                  <a:pt x="-3937" y="1180498"/>
                  <a:pt x="15246" y="1446547"/>
                  <a:pt x="15246" y="171268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8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62278"/>
              </p:ext>
            </p:extLst>
          </p:nvPr>
        </p:nvGraphicFramePr>
        <p:xfrm>
          <a:off x="2525487" y="899884"/>
          <a:ext cx="6473370" cy="571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875"/>
                <a:gridCol w="4086837"/>
                <a:gridCol w="792658"/>
              </a:tblGrid>
              <a:tr h="14514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Подпрограмма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Основное мероприятие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2015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85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Дошкольное образование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323,4 млн. р.</a:t>
                      </a:r>
                      <a:endParaRPr lang="ru-RU" sz="14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Предоставление дошкольного образования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307,0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3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Обучение детей-инвалидов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2,0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79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Компенсация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части родительской платы за присмотр  и уход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14,4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85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Начальное, основное и общее образование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333,7 млн. р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Предоставление начального, основного, среднего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общего образования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323,3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46855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Компенсация на проезд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учащимся до места учебы и обратно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0,9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46855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Выполнение функций классного руководителя 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9,5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4685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Доп. образование и воспитание детей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29,4 млн. р.</a:t>
                      </a:r>
                      <a:endParaRPr lang="ru-RU" sz="14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Предоставление дополнительного образования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11,8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8555"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Оказание психолого-медико-социального сопровождения населения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3,8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338"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Оздоровление и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отдых детей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13,8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85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Кадровая политика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7,6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млн. р.</a:t>
                      </a:r>
                      <a:endParaRPr lang="ru-RU" sz="14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Предоставление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дополнительного профессионального образования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7,4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468555"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Компенсация части платы по найму жилья педагогическим работникам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44864"/>
              </p:ext>
            </p:extLst>
          </p:nvPr>
        </p:nvGraphicFramePr>
        <p:xfrm>
          <a:off x="130629" y="957943"/>
          <a:ext cx="2641600" cy="545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7980" y="178452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Программа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56114" y="146577"/>
            <a:ext cx="6337754" cy="52541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Обеспечение доступности качественного образования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4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829" y="62340"/>
            <a:ext cx="7794171" cy="706918"/>
          </a:xfrm>
        </p:spPr>
        <p:txBody>
          <a:bodyPr/>
          <a:lstStyle/>
          <a:p>
            <a:r>
              <a:rPr lang="ru-RU" sz="2400" dirty="0" smtClean="0"/>
              <a:t>Обеспечение доступности качественного образования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523463"/>
              </p:ext>
            </p:extLst>
          </p:nvPr>
        </p:nvGraphicFramePr>
        <p:xfrm>
          <a:off x="859291" y="2919243"/>
          <a:ext cx="7825841" cy="338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5841"/>
              </a:tblGrid>
              <a:tr h="6182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826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ЛИКВИДАЦИЯ К 2017Г. ОЧЕРЕДИ В ДЕТСКИЕ САДЫ;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73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КАЧЕСТВА ОБРАЗОВАНИЯ: СОКРАЩЕНИЕ РАЗРЫВА МЕЖДУ ЛУЧШИМИ И ХУДШИМИ ШКОЛАМИ;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73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ОХВАТА ДЕТЕЙ ПРОГРАММАМИ ДОПОЛНИТЕЛЬНОГО ОБРАЗОВАНИЯ;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73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2017 г. ВСЕ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 ПОВЫСЯТ СВОЮ КВАЛИФИКАЦИЮ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217190" y="2087773"/>
            <a:ext cx="1080000" cy="792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83707" y="2160000"/>
            <a:ext cx="1080000" cy="720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78526" y="2160000"/>
            <a:ext cx="1080000" cy="720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190" y="1564955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697,6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0569" y="1600553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694,1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365" y="1593760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694,1 </a:t>
            </a: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753607" y="-330972"/>
            <a:ext cx="272824" cy="3590226"/>
          </a:xfrm>
          <a:prstGeom prst="rightBrace">
            <a:avLst>
              <a:gd name="adj1" fmla="val 24139"/>
              <a:gd name="adj2" fmla="val 50000"/>
            </a:avLst>
          </a:prstGeom>
          <a:ln w="3175"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8107" y="958396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2085,8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408107" y="6325250"/>
            <a:ext cx="1080000" cy="435428"/>
          </a:xfrm>
          <a:prstGeom prst="parallelogram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488107" y="6307945"/>
            <a:ext cx="1080000" cy="435428"/>
          </a:xfrm>
          <a:prstGeom prst="parallelogram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592672" y="6299199"/>
            <a:ext cx="1080000" cy="435428"/>
          </a:xfrm>
          <a:prstGeom prst="parallelogram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8953" y="6371769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2016г.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2507" y="6371770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2015г.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9165" y="6389075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2017г.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33585"/>
              </p:ext>
            </p:extLst>
          </p:nvPr>
        </p:nvGraphicFramePr>
        <p:xfrm>
          <a:off x="866572" y="1217224"/>
          <a:ext cx="33194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484"/>
              </a:tblGrid>
              <a:tr h="58895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СИСТЕМОЙ ОБРАЗОВАНИЯ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561" y="121961"/>
            <a:ext cx="6424839" cy="613908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Развитие культуры и искусства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Прямоугольник 4"/>
          <p:cNvSpPr/>
          <p:nvPr/>
        </p:nvSpPr>
        <p:spPr>
          <a:xfrm>
            <a:off x="207980" y="198083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Программа</a:t>
            </a:r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3555999" y="832304"/>
            <a:ext cx="5016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88063"/>
              </p:ext>
            </p:extLst>
          </p:nvPr>
        </p:nvGraphicFramePr>
        <p:xfrm>
          <a:off x="2685143" y="1291771"/>
          <a:ext cx="6284686" cy="495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616"/>
                <a:gridCol w="3697102"/>
                <a:gridCol w="941968"/>
              </a:tblGrid>
              <a:tr h="1952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Подпрограмма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Основное мероприятие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2785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Сохранение и развитие культурного потенциала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64,5 млн. р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Библиотечное обслуживание и комплектование книжного фонда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14,9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259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Организация и проведение культурно-досуговых мероприятий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12,0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811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Дополнительное образование в области музыкального, художественного образования,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театрального искусства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37,6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039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Развитие МТБ и приведение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в нормативное состояние объектов учреждений культуры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0,54 млн. р.</a:t>
                      </a:r>
                      <a:endParaRPr lang="ru-RU" sz="14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Приобретение музыкальных инструментов и оборудования (софинансирование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с краевым бюджетом 30/70)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0,48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5655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Модернизация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МТБ и информатизации библиотек (софинансирование с краевым бюджетом 20/80)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0,06</a:t>
                      </a:r>
                      <a:endParaRPr lang="ru-RU" sz="14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32670"/>
              </p:ext>
            </p:extLst>
          </p:nvPr>
        </p:nvGraphicFramePr>
        <p:xfrm>
          <a:off x="101600" y="1132114"/>
          <a:ext cx="2641600" cy="52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97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62339"/>
            <a:ext cx="8084457" cy="735947"/>
          </a:xfrm>
        </p:spPr>
        <p:txBody>
          <a:bodyPr/>
          <a:lstStyle/>
          <a:p>
            <a:r>
              <a:rPr lang="ru-RU" sz="2400" dirty="0" smtClean="0"/>
              <a:t>Развитие культуры и искусства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395852"/>
              </p:ext>
            </p:extLst>
          </p:nvPr>
        </p:nvGraphicFramePr>
        <p:xfrm>
          <a:off x="876097" y="2975430"/>
          <a:ext cx="7825841" cy="313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5841"/>
              </a:tblGrid>
              <a:tr h="5268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87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ЧИТАТЕЛЕЙ В БИБЛИОТЕКАХ;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64731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УЧАСТНИКОВ КУЛЬТУРНО-ДОСУГОВЫХ МЕРОПРИЯТИЙ;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5785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ЧИСЛЕННОСТЬ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УЧАЩИХСЯ  В ДЕТСКИХ МУЗЫКАЛЬНЫХ И ТЕАТРАЛЬНЫХ  ШКОЛАХ  СОСТАВЛЯЕТ 21%ОТ ОБЩЕГО ЧИСЛА УЧАЩИХСЯ;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57859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ОБНОВЛЕНИЕ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КНИЖНОГО ФОНДА БИБЛИОТЕК,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217190" y="2161916"/>
            <a:ext cx="1080000" cy="7200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83707" y="2269916"/>
            <a:ext cx="1080000" cy="6120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25900" y="2269916"/>
            <a:ext cx="1080000" cy="6120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190" y="1564955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66,6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0569" y="1600553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58,1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365" y="1593760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58,1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771406" y="-348771"/>
            <a:ext cx="237226" cy="3590226"/>
          </a:xfrm>
          <a:prstGeom prst="rightBrace">
            <a:avLst>
              <a:gd name="adj1" fmla="val 24139"/>
              <a:gd name="adj2" fmla="val 50000"/>
            </a:avLst>
          </a:prstGeom>
          <a:ln w="31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2111" y="958396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182,8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515826" y="6174338"/>
            <a:ext cx="1080000" cy="435428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595826" y="6154057"/>
            <a:ext cx="1080000" cy="435428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675826" y="6154057"/>
            <a:ext cx="1080000" cy="435428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8026" y="6238164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2016г</a:t>
            </a:r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2">
                  <a:lumMod val="1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8026" y="6243932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2015г.</a:t>
            </a:r>
            <a:endParaRPr lang="ru-RU" b="1" dirty="0">
              <a:solidFill>
                <a:schemeClr val="accent2">
                  <a:lumMod val="2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1024" y="6217882"/>
            <a:ext cx="849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2017г.</a:t>
            </a:r>
            <a:endParaRPr lang="ru-RU" b="1" dirty="0">
              <a:solidFill>
                <a:schemeClr val="accent2">
                  <a:lumMod val="2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53894"/>
              </p:ext>
            </p:extLst>
          </p:nvPr>
        </p:nvGraphicFramePr>
        <p:xfrm>
          <a:off x="866572" y="1217224"/>
          <a:ext cx="3319484" cy="8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484"/>
              </a:tblGrid>
              <a:tr h="8147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КУЛЬТУРЫ И МОЛОДЕЖНОЙ ПОЛИТИКИ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562" y="121961"/>
            <a:ext cx="6574763" cy="6139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Развитие физической культуры и спорта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81435"/>
              </p:ext>
            </p:extLst>
          </p:nvPr>
        </p:nvGraphicFramePr>
        <p:xfrm>
          <a:off x="3106057" y="1480457"/>
          <a:ext cx="5863771" cy="438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6"/>
                <a:gridCol w="2761198"/>
                <a:gridCol w="881887"/>
              </a:tblGrid>
              <a:tr h="281486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Подпрограмма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Основное мероприятие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2015</a:t>
                      </a:r>
                      <a:endParaRPr lang="ru-RU" sz="15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140914">
                <a:tc row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Развитие спорта высших достижений, физической культуры и массового спорта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60,2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Развитие физической культуры и спорта </a:t>
                      </a:r>
                    </a:p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(ФОК, ДЮК)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9,7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59804">
                <a:tc v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Дополнительное образование детей в области физической культуры и спорта (ДЮСШ)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50,2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57681">
                <a:tc v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Приобретение спортивного оборудования и инвентаря для ДЮСШ (софинансирование с краевым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бюджетом 30/70)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0,37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sp>
        <p:nvSpPr>
          <p:cNvPr id="5" name="Прямоугольник 4"/>
          <p:cNvSpPr/>
          <p:nvPr/>
        </p:nvSpPr>
        <p:spPr>
          <a:xfrm>
            <a:off x="207980" y="198082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Программа</a:t>
            </a:r>
          </a:p>
        </p:txBody>
      </p:sp>
      <p:sp>
        <p:nvSpPr>
          <p:cNvPr id="8" name="Объект 6"/>
          <p:cNvSpPr txBox="1">
            <a:spLocks/>
          </p:cNvSpPr>
          <p:nvPr/>
        </p:nvSpPr>
        <p:spPr bwMode="auto">
          <a:xfrm>
            <a:off x="3556000" y="894835"/>
            <a:ext cx="5016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14277"/>
              </p:ext>
            </p:extLst>
          </p:nvPr>
        </p:nvGraphicFramePr>
        <p:xfrm>
          <a:off x="207981" y="894835"/>
          <a:ext cx="2927106" cy="580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97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62339"/>
            <a:ext cx="8084457" cy="735947"/>
          </a:xfrm>
        </p:spPr>
        <p:txBody>
          <a:bodyPr/>
          <a:lstStyle/>
          <a:p>
            <a:r>
              <a:rPr lang="ru-RU" sz="2400" dirty="0" smtClean="0"/>
              <a:t>Развитие физической культуры и спорта и здорового образа жизни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800687"/>
              </p:ext>
            </p:extLst>
          </p:nvPr>
        </p:nvGraphicFramePr>
        <p:xfrm>
          <a:off x="551543" y="2657957"/>
          <a:ext cx="8150395" cy="373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0395"/>
              </a:tblGrid>
              <a:tr h="62411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D0D505"/>
                    </a:solidFill>
                  </a:tcPr>
                </a:tc>
              </a:tr>
              <a:tr h="7069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ВЕЛИЧЕНИЕ ЧИСЛЕННОСТИ НАСЕЛЕНИЯ, СИСТЕМАТИЧЕСКИ ЗАНИМАЮЩИХСЯ ФИЗИЧЕСКОЙ КУЛЬТУРОЙ И СПОРТОМ ДО 15,3%,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ТОМ ЧИСЛЕ УЧАЩИХСЯ ДО 79,4%;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02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КОЛИЧЕСТВА ПРОВЕДЕННЫХ СПОРТИВНЫХ МЕРОПРИЯТИЙ ДО 309 В ГОД;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319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КОЛИЧЕСТВА ПРИЗОВЫХ МЕСТ И МЕДАЛЕЙ, ЗАВОЕВАННЫХ СПОРТСМЕНАМИ РАЙОНА СВЫШЕ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ЕЖЕГОДНО;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319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ДЮСШ СПОРТИВНЫМ ОБОРУДОВАНИЕМ ДО 89%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6336000" y="2016000"/>
            <a:ext cx="1080000" cy="612000"/>
          </a:xfrm>
          <a:prstGeom prst="rect">
            <a:avLst/>
          </a:prstGeom>
          <a:pattFill prst="pct90">
            <a:fgClr>
              <a:srgbClr val="D0D505"/>
            </a:fgClr>
            <a:bgClr>
              <a:schemeClr val="bg1"/>
            </a:bgClr>
          </a:patt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148000" y="1908000"/>
            <a:ext cx="1080000" cy="720000"/>
          </a:xfrm>
          <a:prstGeom prst="rect">
            <a:avLst/>
          </a:prstGeom>
          <a:pattFill prst="pct90">
            <a:fgClr>
              <a:srgbClr val="D0D505"/>
            </a:fgClr>
            <a:bgClr>
              <a:schemeClr val="bg1"/>
            </a:bgClr>
          </a:patt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25656" y="2016000"/>
            <a:ext cx="1080000" cy="612000"/>
          </a:xfrm>
          <a:prstGeom prst="rect">
            <a:avLst/>
          </a:prstGeom>
          <a:pattFill prst="pct90">
            <a:fgClr>
              <a:srgbClr val="D0D505"/>
            </a:fgClr>
            <a:bgClr>
              <a:schemeClr val="bg1"/>
            </a:bgClr>
          </a:pattFill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618" y="1287331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61,6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000" y="1374338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57,7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5656" y="1354002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57,7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685822" y="-530453"/>
            <a:ext cx="257265" cy="3590226"/>
          </a:xfrm>
          <a:prstGeom prst="rightBrace">
            <a:avLst>
              <a:gd name="adj1" fmla="val 24139"/>
              <a:gd name="adj2" fmla="val 50000"/>
            </a:avLst>
          </a:prstGeom>
          <a:ln w="3175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4455" y="894370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177,0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201398" y="6333995"/>
            <a:ext cx="1080000" cy="435428"/>
          </a:xfrm>
          <a:prstGeom prst="parallelogram">
            <a:avLst/>
          </a:prstGeom>
          <a:solidFill>
            <a:srgbClr val="D0D505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329018" y="6319481"/>
            <a:ext cx="1080000" cy="435428"/>
          </a:xfrm>
          <a:prstGeom prst="parallelogram">
            <a:avLst/>
          </a:prstGeom>
          <a:solidFill>
            <a:srgbClr val="D0D505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458160" y="6307945"/>
            <a:ext cx="1080000" cy="435428"/>
          </a:xfrm>
          <a:prstGeom prst="parallelogram">
            <a:avLst/>
          </a:prstGeom>
          <a:solidFill>
            <a:srgbClr val="D0D505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1218" y="6397820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2016г.</a:t>
            </a:r>
            <a:endParaRPr lang="ru-RU" dirty="0">
              <a:solidFill>
                <a:schemeClr val="accent2">
                  <a:lumMod val="2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3598" y="6397820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2015г.</a:t>
            </a:r>
            <a:endParaRPr lang="ru-RU" dirty="0">
              <a:solidFill>
                <a:schemeClr val="accent2">
                  <a:lumMod val="2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641" y="6383306"/>
            <a:ext cx="88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2017г.</a:t>
            </a:r>
            <a:endParaRPr lang="ru-RU" dirty="0">
              <a:solidFill>
                <a:schemeClr val="accent2">
                  <a:lumMod val="2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71141"/>
              </p:ext>
            </p:extLst>
          </p:nvPr>
        </p:nvGraphicFramePr>
        <p:xfrm>
          <a:off x="564792" y="1287024"/>
          <a:ext cx="361697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977"/>
              </a:tblGrid>
              <a:tr h="6025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УПРАВЛЕНИЕ ПО СПОРТ У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ФИЗИЧЕСКОЙ КУЛЬУТУРЕ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562" y="126321"/>
            <a:ext cx="6458649" cy="533427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Развитие инфраструктуры, транспорта и дорог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595930"/>
              </p:ext>
            </p:extLst>
          </p:nvPr>
        </p:nvGraphicFramePr>
        <p:xfrm>
          <a:off x="3004458" y="1465943"/>
          <a:ext cx="5965370" cy="426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13"/>
                <a:gridCol w="2500610"/>
                <a:gridCol w="1011847"/>
              </a:tblGrid>
              <a:tr h="3773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мероприятие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96761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и содержание межпоселенческих кладбищ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0,85 млн. р.</a:t>
                      </a:r>
                      <a:endParaRPr lang="ru-RU" sz="1500" b="1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и содержание межпоселенческого кладбища д. Брагино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58682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обелиска на Аллее воинской славы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38629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 улучшение транспортного-эксплуатационного состояния сети автомобильных дорог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20,0 млн. р.</a:t>
                      </a:r>
                      <a:endParaRPr lang="ru-RU" sz="1500" b="1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500" b="0" kern="12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автомобильных дорог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1120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Ремонт автомобильных дорог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9257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accent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автомобильных дорог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RU" sz="15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78628" y="957942"/>
            <a:ext cx="563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Основные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направления Программы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981" y="198083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Программа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30078"/>
              </p:ext>
            </p:extLst>
          </p:nvPr>
        </p:nvGraphicFramePr>
        <p:xfrm>
          <a:off x="207981" y="1142608"/>
          <a:ext cx="2820773" cy="532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68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62339"/>
            <a:ext cx="8084457" cy="735947"/>
          </a:xfrm>
        </p:spPr>
        <p:txBody>
          <a:bodyPr/>
          <a:lstStyle/>
          <a:p>
            <a:r>
              <a:rPr lang="ru-RU" sz="2400" dirty="0" smtClean="0"/>
              <a:t>Развитие инфраструктуры, транспорта </a:t>
            </a:r>
            <a:br>
              <a:rPr lang="ru-RU" sz="2400" dirty="0" smtClean="0"/>
            </a:br>
            <a:r>
              <a:rPr lang="ru-RU" sz="2400" dirty="0" smtClean="0"/>
              <a:t>и дорог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49377"/>
              </p:ext>
            </p:extLst>
          </p:nvPr>
        </p:nvGraphicFramePr>
        <p:xfrm>
          <a:off x="638629" y="2901258"/>
          <a:ext cx="8063309" cy="333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309"/>
              </a:tblGrid>
              <a:tr h="61078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671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 34,221 КМ РАСПРЕДЕЛИТЕЛЬНЫХ СЕТЕЙ ГАЗОПРОВОДА;</a:t>
                      </a:r>
                      <a:endParaRPr lang="ru-RU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5998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МЕЖПОСЕЛЕНЧЕСКОГО КЛАДБИЩА </a:t>
                      </a:r>
                      <a:r>
                        <a:rPr lang="ru-RU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(ДЕР</a:t>
                      </a:r>
                      <a:r>
                        <a:rPr lang="ru-RU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БРАГИНО); 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5040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ПОЛНОЕ </a:t>
                      </a:r>
                      <a:r>
                        <a:rPr lang="ru-RU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АВТОМОБИЛЬНЫХ ДОРОГ;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67074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РЕМОНТ</a:t>
                      </a:r>
                      <a:r>
                        <a:rPr lang="ru-RU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8,13 КМ </a:t>
                      </a:r>
                      <a:r>
                        <a:rPr lang="ru-RU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АВТОМОБИЛЬНЫХ ДОРОГ</a:t>
                      </a: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184000" y="2160000"/>
            <a:ext cx="1080000" cy="684000"/>
          </a:xfrm>
          <a:prstGeom prst="rect">
            <a:avLst/>
          </a:prstGeom>
          <a:pattFill prst="sphere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72000" y="2124000"/>
            <a:ext cx="1080000" cy="720000"/>
          </a:xfrm>
          <a:prstGeom prst="rect">
            <a:avLst/>
          </a:prstGeom>
          <a:pattFill prst="sphere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75359" y="2124000"/>
            <a:ext cx="1080000" cy="720000"/>
          </a:xfrm>
          <a:prstGeom prst="rect">
            <a:avLst/>
          </a:prstGeom>
          <a:pattFill prst="sphere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190" y="1564955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20,8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9080" y="1584993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22,2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365" y="1593760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22,2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742117" y="-319482"/>
            <a:ext cx="266031" cy="3560453"/>
          </a:xfrm>
          <a:prstGeom prst="rightBrace">
            <a:avLst>
              <a:gd name="adj1" fmla="val 24139"/>
              <a:gd name="adj2" fmla="val 50000"/>
            </a:avLst>
          </a:prstGeom>
          <a:ln w="317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2111" y="958396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65,2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471226" y="6329717"/>
            <a:ext cx="1080000" cy="435428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558971" y="6329717"/>
            <a:ext cx="1080000" cy="435428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658191" y="6329718"/>
            <a:ext cx="1080000" cy="435428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8737" y="6441365"/>
            <a:ext cx="8956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2016г.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8332" y="6441366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2015г.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4852" y="6393543"/>
            <a:ext cx="8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2017г.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56572"/>
              </p:ext>
            </p:extLst>
          </p:nvPr>
        </p:nvGraphicFramePr>
        <p:xfrm>
          <a:off x="866571" y="1217224"/>
          <a:ext cx="33824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447"/>
              </a:tblGrid>
              <a:tr h="81477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РАЗВИТИЯ ИНФРАСТРУКТУРЫ, ЖКХ, ТРАНСПОРТА И ДОРОГ</a:t>
                      </a:r>
                      <a:endParaRPr lang="ru-RU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2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17" y="116700"/>
            <a:ext cx="8727041" cy="609600"/>
          </a:xfrm>
        </p:spPr>
        <p:txBody>
          <a:bodyPr/>
          <a:lstStyle/>
          <a:p>
            <a:pPr algn="ctr"/>
            <a:r>
              <a:rPr lang="ru-RU" sz="2400" dirty="0" smtClean="0"/>
              <a:t>Сценарные условия развития </a:t>
            </a:r>
            <a:br>
              <a:rPr lang="ru-RU" sz="2400" dirty="0" smtClean="0"/>
            </a:br>
            <a:r>
              <a:rPr lang="ru-RU" sz="2400" dirty="0" smtClean="0"/>
              <a:t>экономики района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720077"/>
              </p:ext>
            </p:extLst>
          </p:nvPr>
        </p:nvGraphicFramePr>
        <p:xfrm>
          <a:off x="223281" y="1010092"/>
          <a:ext cx="8717519" cy="38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55"/>
                <a:gridCol w="1341764"/>
                <a:gridCol w="1168400"/>
                <a:gridCol w="1168400"/>
                <a:gridCol w="1168400"/>
                <a:gridCol w="1168400"/>
              </a:tblGrid>
              <a:tr h="38978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Показатель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Единица измерения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2014 год оценка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2015 год</a:t>
                      </a:r>
                    </a:p>
                    <a:p>
                      <a:pPr algn="ctr"/>
                      <a:r>
                        <a:rPr lang="ru-RU" sz="1600" b="0" dirty="0" smtClean="0"/>
                        <a:t>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2016 год</a:t>
                      </a:r>
                    </a:p>
                    <a:p>
                      <a:pPr algn="ctr"/>
                      <a:r>
                        <a:rPr lang="ru-RU" sz="1600" b="0" dirty="0" smtClean="0"/>
                        <a:t>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2017 год</a:t>
                      </a:r>
                    </a:p>
                    <a:p>
                      <a:pPr algn="ctr"/>
                      <a:r>
                        <a:rPr lang="ru-RU" sz="1600" b="0" dirty="0" smtClean="0"/>
                        <a:t>проект</a:t>
                      </a:r>
                      <a:endParaRPr lang="ru-RU" sz="1600" b="0" dirty="0"/>
                    </a:p>
                  </a:txBody>
                  <a:tcPr/>
                </a:tc>
              </a:tr>
              <a:tr h="13775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Темп роста выручки предприятий и организаций от продажи товаров, работ, услуг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105,5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114,4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106,7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142,4</a:t>
                      </a:r>
                    </a:p>
                  </a:txBody>
                  <a:tcPr marL="91445" marR="91445" marT="45697" marB="45697" anchor="ctr"/>
                </a:tc>
              </a:tr>
              <a:tr h="608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Темп роста фонда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заработной платы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105,1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101,7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105,5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108,2</a:t>
                      </a:r>
                    </a:p>
                  </a:txBody>
                  <a:tcPr marL="91445" marR="91445" marT="45697" marB="45697" anchor="ctr"/>
                </a:tc>
              </a:tr>
              <a:tr h="8649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Среднесписочная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численность работников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чел.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13277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13134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13278</a:t>
                      </a:r>
                    </a:p>
                  </a:txBody>
                  <a:tcPr marL="91445" marR="91445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13714</a:t>
                      </a:r>
                    </a:p>
                  </a:txBody>
                  <a:tcPr marL="91445" marR="91445" marT="45697" marB="45697" anchor="ctr"/>
                </a:tc>
              </a:tr>
              <a:tr h="3897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Инфляция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в регионе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106,9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106,6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107,4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107,9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marL="91445" marR="91445" marT="45697" marB="45697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70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634168"/>
              </p:ext>
            </p:extLst>
          </p:nvPr>
        </p:nvGraphicFramePr>
        <p:xfrm>
          <a:off x="3062515" y="1277258"/>
          <a:ext cx="5907313" cy="52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162"/>
                <a:gridCol w="3363409"/>
                <a:gridCol w="754742"/>
              </a:tblGrid>
              <a:tr h="348342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Программа</a:t>
                      </a:r>
                      <a:endParaRPr lang="ru-RU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мероприятие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89046">
                <a:tc row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Молодежь района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7,7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Организация досуговой занятости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7,3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9046"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Содействие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профориентации и трудовой занятости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76280"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Выявление и поддержка талантливой молодежи;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Патриотическое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воспитание;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Пропаганда и поддержка семьи;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Профилактика асоциальных явлений</a:t>
                      </a:r>
                      <a:endParaRPr lang="ru-RU" sz="1500" dirty="0" smtClean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254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Доп.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образование </a:t>
                      </a:r>
                    </a:p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8,9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Организация дополнительного образования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8,9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9988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Развитие учреждений 0,015</a:t>
                      </a:r>
                      <a:r>
                        <a:rPr lang="ru-RU" sz="15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млн. р.</a:t>
                      </a:r>
                      <a:endParaRPr lang="ru-RU" sz="1500" b="1" dirty="0" smtClean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Совершенствование кадрового потенциала отрасли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0,015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0972" y="168216"/>
            <a:ext cx="612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Развитие молодежной политики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981" y="191291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Программа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8285" y="802304"/>
            <a:ext cx="563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Основные </a:t>
            </a:r>
            <a:r>
              <a:rPr lang="ru-RU" sz="18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направления Программы</a:t>
            </a:r>
            <a:endParaRPr lang="ru-RU" sz="18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94366"/>
              </p:ext>
            </p:extLst>
          </p:nvPr>
        </p:nvGraphicFramePr>
        <p:xfrm>
          <a:off x="183682" y="972455"/>
          <a:ext cx="3023975" cy="551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44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62339"/>
            <a:ext cx="8084457" cy="735947"/>
          </a:xfrm>
        </p:spPr>
        <p:txBody>
          <a:bodyPr/>
          <a:lstStyle/>
          <a:p>
            <a:r>
              <a:rPr lang="ru-RU" sz="2400" dirty="0" smtClean="0"/>
              <a:t>Развитие молодежной политики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271204"/>
              </p:ext>
            </p:extLst>
          </p:nvPr>
        </p:nvGraphicFramePr>
        <p:xfrm>
          <a:off x="595087" y="2975429"/>
          <a:ext cx="8106852" cy="319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6852"/>
              </a:tblGrid>
              <a:tr h="5858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2384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ЧИСЛЕННОСТИ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МОЛОДЫХ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ЛЮДЕЙ, ВОВЛЕЧЕННЫХ В МОЛОДЕЖНЫЕ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МЕРОПРИЯТИЯ,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ПРОГРАММЫ, ПРОЕКТЫ;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03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КОЛИЧЕСТВА МЕРОПРИЯТИЙ, ПРОВЕДЕННЫХ ДЛЯ МОЛОДЕЖИ ДО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 В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977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ВРЕМЕННОЙ ТРУДОВОЙ ЗАНЯТОСТИ МОЛОДЕЖИ ДО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150 ЧЕЛОВЕК В ГОД;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33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УВЕЛИЧЕНИЕ ЧИСЛА ОБЪЕДИНЕНИЙ ПО ДОПОЛНИТЕЛЬНОМУ ОБРАЗОВАНИЮ МОЛОДЕЖИ;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148000" y="2232000"/>
            <a:ext cx="1080000" cy="720000"/>
          </a:xfrm>
          <a:prstGeom prst="rect">
            <a:avLst/>
          </a:prstGeom>
          <a:pattFill prst="weave">
            <a:fgClr>
              <a:schemeClr val="bg1"/>
            </a:fgClr>
            <a:bgClr>
              <a:schemeClr val="accent5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72000" y="2340000"/>
            <a:ext cx="1080000" cy="612000"/>
          </a:xfrm>
          <a:prstGeom prst="rect">
            <a:avLst/>
          </a:prstGeom>
          <a:pattFill prst="weave">
            <a:fgClr>
              <a:schemeClr val="bg1"/>
            </a:fgClr>
            <a:bgClr>
              <a:schemeClr val="accent5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75359" y="2340000"/>
            <a:ext cx="1080000" cy="612000"/>
          </a:xfrm>
          <a:prstGeom prst="rect">
            <a:avLst/>
          </a:prstGeom>
          <a:pattFill prst="weave">
            <a:fgClr>
              <a:schemeClr val="bg1"/>
            </a:fgClr>
            <a:bgClr>
              <a:schemeClr val="accent5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190" y="1564955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16,7 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9080" y="1584993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13,1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365" y="1593760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13,1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742117" y="-319482"/>
            <a:ext cx="266031" cy="3560453"/>
          </a:xfrm>
          <a:prstGeom prst="rightBrace">
            <a:avLst>
              <a:gd name="adj1" fmla="val 24139"/>
              <a:gd name="adj2" fmla="val 50000"/>
            </a:avLst>
          </a:prstGeom>
          <a:ln w="31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2111" y="958396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42,9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068000" y="6319292"/>
            <a:ext cx="1080000" cy="43542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205116" y="6325249"/>
            <a:ext cx="1080000" cy="43542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7316" y="6409357"/>
            <a:ext cx="895600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2016г.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335132" y="6325250"/>
            <a:ext cx="1080000" cy="43542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0200" y="6409356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2015г.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2764" y="6409355"/>
            <a:ext cx="8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2017г.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40235"/>
              </p:ext>
            </p:extLst>
          </p:nvPr>
        </p:nvGraphicFramePr>
        <p:xfrm>
          <a:off x="537029" y="1217224"/>
          <a:ext cx="3649027" cy="6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027"/>
              </a:tblGrid>
              <a:tr h="6843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КУЛЬТУРЫ И МОЛОДЕЖНОЙ ПОЛИТИКИ</a:t>
                      </a:r>
                      <a:endParaRPr lang="ru-RU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6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457" y="81131"/>
            <a:ext cx="6453868" cy="659098"/>
          </a:xfrm>
        </p:spPr>
        <p:txBody>
          <a:bodyPr/>
          <a:lstStyle/>
          <a:p>
            <a:r>
              <a:rPr lang="ru-RU" sz="2400" dirty="0" smtClean="0"/>
              <a:t>Управление земельными ресурсами и имуществом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264624"/>
              </p:ext>
            </p:extLst>
          </p:nvPr>
        </p:nvGraphicFramePr>
        <p:xfrm>
          <a:off x="2960914" y="1182986"/>
          <a:ext cx="6030683" cy="525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486"/>
                <a:gridCol w="3169528"/>
                <a:gridCol w="8436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Подпрограмма</a:t>
                      </a:r>
                      <a:endParaRPr lang="ru-RU" sz="15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</a:t>
                      </a:r>
                      <a:r>
                        <a:rPr lang="ru-RU" sz="15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мероприятие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153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Эффективное управление земельными ресурсами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0,46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Подготовка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земельных участков к вовлечению в оборот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0,23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5365"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Подготовка земельных участков для предоставления гражданам, имеющим 3х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и более детей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0,23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044">
                <a:tc row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Эффективное управление муниципальным</a:t>
                      </a:r>
                      <a:r>
                        <a:rPr lang="ru-RU" sz="15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имуществом</a:t>
                      </a:r>
                    </a:p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2,7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Использование, сохранность муниципального имущества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2,2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2800"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Подготовка объектов недвижимости к использованию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0,4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Обеспечение государственной регистрации возникновения, перехода, прекращения права собственности района на объекты недвижимости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0,1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980" y="168217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Программа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6969" y="813654"/>
            <a:ext cx="519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Основные </a:t>
            </a:r>
            <a:r>
              <a:rPr lang="ru-RU" sz="18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направления Программы</a:t>
            </a:r>
            <a:endParaRPr lang="ru-RU" sz="18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81330"/>
              </p:ext>
            </p:extLst>
          </p:nvPr>
        </p:nvGraphicFramePr>
        <p:xfrm>
          <a:off x="207980" y="1182986"/>
          <a:ext cx="2607791" cy="526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81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62339"/>
            <a:ext cx="8084457" cy="735947"/>
          </a:xfrm>
        </p:spPr>
        <p:txBody>
          <a:bodyPr/>
          <a:lstStyle/>
          <a:p>
            <a:r>
              <a:rPr lang="ru-RU" sz="2400" dirty="0" smtClean="0"/>
              <a:t>Управление земельными ресурсами и имуществом 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55451"/>
              </p:ext>
            </p:extLst>
          </p:nvPr>
        </p:nvGraphicFramePr>
        <p:xfrm>
          <a:off x="493486" y="2613437"/>
          <a:ext cx="8287657" cy="371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657"/>
              </a:tblGrid>
              <a:tr h="6408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07148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ЗЕМЕЛЬНЫХ УЧАСТКОВ ПОД ЖИЛИЩНОЕ СТРОИТЕЛЬСТВО И СТРОИТЕЛЬСТВО ПРОМЫШЛЕННЫХ ПРЕДПИЯТИЙ ДО 15 ГА ЕЖЕГОДНО;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5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ПОСТУПЛЕНИЕ ДОХОДОВ ОТ АРЕНДНОЙ ПЛАТЫ И ПРОДАЖИ ЗЕМЕЛЬНЫХ УЧАСТКОВ СВЫШЕ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32,0 МЛН. РУБЛЕЙ ЕЖЕГОДНО;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732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ПОСТУПЛЕНИЕ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ДОХОДОВ ОТ ИСПОЛЬЗОВАНИЯ  И РЕАЛИЗАЦИИ МУНИЦИПАЛЬНОГО ИМУЩЕСТВА НА 47,4 МЛН. РУБЛЕЙ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373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К 2017г.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МНОГОДЕТНЫХ СЕМЕЙ РАЙОНА ЗЕМЕЛЬНЫМИ УЧАСТКАМИ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148000" y="1980000"/>
            <a:ext cx="1080000" cy="612000"/>
          </a:xfrm>
          <a:prstGeom prst="rect">
            <a:avLst/>
          </a:prstGeom>
          <a:pattFill prst="divot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72000" y="1980000"/>
            <a:ext cx="1080000" cy="612000"/>
          </a:xfrm>
          <a:prstGeom prst="rect">
            <a:avLst/>
          </a:prstGeom>
          <a:pattFill prst="divot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575359" y="1980000"/>
            <a:ext cx="1080000" cy="612000"/>
          </a:xfrm>
          <a:prstGeom prst="rect">
            <a:avLst/>
          </a:prstGeom>
          <a:pattFill prst="divot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1444" y="1456360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10,7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0365" y="1488323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10,7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000" y="1488323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10,8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735551" y="-259822"/>
            <a:ext cx="257262" cy="3432366"/>
          </a:xfrm>
          <a:prstGeom prst="rightBrace">
            <a:avLst>
              <a:gd name="adj1" fmla="val 24139"/>
              <a:gd name="adj2" fmla="val 49595"/>
            </a:avLst>
          </a:prstGeom>
          <a:ln w="31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1907" y="958396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32,2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067999" y="6331018"/>
            <a:ext cx="1080000" cy="435428"/>
          </a:xfrm>
          <a:prstGeom prst="parallelogram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252160" y="6331018"/>
            <a:ext cx="1080000" cy="435428"/>
          </a:xfrm>
          <a:prstGeom prst="parallelogram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420365" y="6331018"/>
            <a:ext cx="1080000" cy="435428"/>
          </a:xfrm>
          <a:prstGeom prst="parallelogram">
            <a:avLst/>
          </a:prstGeom>
          <a:solidFill>
            <a:schemeClr val="tx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4360" y="6452714"/>
            <a:ext cx="883640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Arial Black" pitchFamily="34" charset="0"/>
                <a:cs typeface="Arial" pitchFamily="34" charset="0"/>
              </a:rPr>
              <a:t>2016г.</a:t>
            </a:r>
            <a:endParaRPr lang="ru-RU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2400" y="6452712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Arial Black" pitchFamily="34" charset="0"/>
                <a:cs typeface="Arial" pitchFamily="34" charset="0"/>
              </a:rPr>
              <a:t>2015г.</a:t>
            </a:r>
            <a:endParaRPr lang="ru-RU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8657" y="6458669"/>
            <a:ext cx="8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Arial Black" pitchFamily="34" charset="0"/>
                <a:cs typeface="Arial" pitchFamily="34" charset="0"/>
              </a:rPr>
              <a:t>2017г.</a:t>
            </a:r>
            <a:endParaRPr lang="ru-RU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22625"/>
              </p:ext>
            </p:extLst>
          </p:nvPr>
        </p:nvGraphicFramePr>
        <p:xfrm>
          <a:off x="537029" y="1217224"/>
          <a:ext cx="3649027" cy="6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027"/>
              </a:tblGrid>
              <a:tr h="6843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КОМИТЕТ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ИМУЩЕСТВЕННЫХ ОТНОШЕНИЙ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5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561" y="169863"/>
            <a:ext cx="6574764" cy="599394"/>
          </a:xfrm>
        </p:spPr>
        <p:txBody>
          <a:bodyPr/>
          <a:lstStyle/>
          <a:p>
            <a:r>
              <a:rPr lang="ru-RU" sz="2400" dirty="0" smtClean="0"/>
              <a:t>Укрепление гражданского единства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38691"/>
              </p:ext>
            </p:extLst>
          </p:nvPr>
        </p:nvGraphicFramePr>
        <p:xfrm>
          <a:off x="3091543" y="829019"/>
          <a:ext cx="5950857" cy="589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045"/>
                <a:gridCol w="3124202"/>
                <a:gridCol w="773610"/>
              </a:tblGrid>
              <a:tr h="325048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Подпрограмма</a:t>
                      </a:r>
                      <a:endParaRPr lang="ru-RU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мероприятие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7279"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Развитие гражданского общества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3,6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Конкурс социальных и культурных проектов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1,5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264"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Содействие развитию общественных объединений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0,8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1636"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Награждение Почетной грамотой и Благодарственным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письмом главы КМР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0,3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92"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Денежные выплаты почетным гражданам КМР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0,8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892"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Новогодний прием главы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КМР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16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Развитие</a:t>
                      </a:r>
                      <a:r>
                        <a:rPr lang="ru-RU" sz="15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муниципальной службы</a:t>
                      </a:r>
                    </a:p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0,6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Дополнительное профессиональное образование муниципальных служащих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0,2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6613"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Совершенствование технологий объективной оценки служебной деятельности муниципальных служащих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0,4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6114" y="205805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Программа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97193"/>
              </p:ext>
            </p:extLst>
          </p:nvPr>
        </p:nvGraphicFramePr>
        <p:xfrm>
          <a:off x="116114" y="972458"/>
          <a:ext cx="3004457" cy="55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0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62339"/>
            <a:ext cx="8084457" cy="735947"/>
          </a:xfrm>
        </p:spPr>
        <p:txBody>
          <a:bodyPr/>
          <a:lstStyle/>
          <a:p>
            <a:r>
              <a:rPr lang="ru-RU" sz="2400" dirty="0" smtClean="0"/>
              <a:t>Укрепление гражданского единства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Company Logo</a:t>
            </a:r>
            <a:endParaRPr lang="en-US" altLang="ko-KR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00788"/>
              </p:ext>
            </p:extLst>
          </p:nvPr>
        </p:nvGraphicFramePr>
        <p:xfrm>
          <a:off x="722678" y="2670629"/>
          <a:ext cx="8106852" cy="357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6852"/>
              </a:tblGrid>
              <a:tr h="5453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ПРОГРАММЫ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9291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РАЙОНЕ СОЦИАЛЬНЫХ КОНФЛИКТОВ НА ПОЧВЕ МЕЖЭТНИЧЕСКИХ, МЕЖНАЦИОНАЛЬНЫХ, МЕЖРЕЛИГИОЗНЫХ ОТНОШЕНИЙ; 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03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ПОЛИТИЧЕСКАЯ СИТУАЦИЯ  В РАЙОНЕ  СТАБИЛЬНАЯ;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642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СОЦИАЛЬНО-ОРИЕНТИРОВАННЫХ ОРГАНИЗАЦИЙ;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642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УЧАСТНИКОВ  И ПОБЕДЕТЕЛЕЙ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КОНКУРСОВ СОЦИАЛЬНО-КУЛЬТУРНЫХ ПРОЕКТОВ 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5151199" y="2051768"/>
            <a:ext cx="1080000" cy="540000"/>
          </a:xfrm>
          <a:prstGeom prst="rect">
            <a:avLst/>
          </a:prstGeom>
          <a:pattFill prst="shingle">
            <a:fgClr>
              <a:schemeClr val="bg1"/>
            </a:fgClr>
            <a:bgClr>
              <a:schemeClr val="accent2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98044" y="2376000"/>
            <a:ext cx="1080000" cy="216000"/>
          </a:xfrm>
          <a:prstGeom prst="rect">
            <a:avLst/>
          </a:prstGeom>
          <a:pattFill prst="shingle">
            <a:fgClr>
              <a:schemeClr val="bg1"/>
            </a:fgClr>
            <a:bgClr>
              <a:schemeClr val="accent2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632000" y="2376000"/>
            <a:ext cx="1080000" cy="216000"/>
          </a:xfrm>
          <a:prstGeom prst="rect">
            <a:avLst/>
          </a:prstGeom>
          <a:pattFill prst="shingle">
            <a:fgClr>
              <a:schemeClr val="bg1"/>
            </a:fgClr>
            <a:bgClr>
              <a:schemeClr val="accent2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>
            <a:bevelT w="190500" h="38100"/>
            <a:extrusionClr>
              <a:schemeClr val="accent5">
                <a:lumMod val="50000"/>
              </a:schemeClr>
            </a:extrusion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7190" y="1474078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4,2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000" y="1749617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1,8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365" y="1767770"/>
            <a:ext cx="10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1,9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р.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 rot="16200000" flipV="1">
            <a:off x="6721237" y="-282960"/>
            <a:ext cx="292291" cy="3432366"/>
          </a:xfrm>
          <a:prstGeom prst="rightBrace">
            <a:avLst>
              <a:gd name="adj1" fmla="val 24139"/>
              <a:gd name="adj2" fmla="val 49595"/>
            </a:avLst>
          </a:prstGeom>
          <a:ln w="3175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1907" y="944335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7,9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млн. р.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араллелограмм 19"/>
          <p:cNvSpPr/>
          <p:nvPr/>
        </p:nvSpPr>
        <p:spPr bwMode="auto">
          <a:xfrm>
            <a:off x="4068000" y="6371771"/>
            <a:ext cx="1080000" cy="435428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1" name="Параллелограмм 20"/>
          <p:cNvSpPr/>
          <p:nvPr/>
        </p:nvSpPr>
        <p:spPr bwMode="auto">
          <a:xfrm>
            <a:off x="5235446" y="6371771"/>
            <a:ext cx="1080000" cy="435428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2" name="Параллелограмм 21"/>
          <p:cNvSpPr/>
          <p:nvPr/>
        </p:nvSpPr>
        <p:spPr bwMode="auto">
          <a:xfrm>
            <a:off x="6372000" y="6371771"/>
            <a:ext cx="1080000" cy="435428"/>
          </a:xfrm>
          <a:prstGeom prst="parallelogram">
            <a:avLst/>
          </a:prstGeom>
          <a:solidFill>
            <a:schemeClr val="accent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2400" y="6444155"/>
            <a:ext cx="895600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Arial Black" pitchFamily="34" charset="0"/>
                <a:cs typeface="Arial" pitchFamily="34" charset="0"/>
              </a:rPr>
              <a:t>2016г.</a:t>
            </a:r>
            <a:endParaRPr lang="ru-RU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0200" y="6444155"/>
            <a:ext cx="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Arial Black" pitchFamily="34" charset="0"/>
                <a:cs typeface="Arial" pitchFamily="34" charset="0"/>
              </a:rPr>
              <a:t>2015г.</a:t>
            </a:r>
            <a:endParaRPr lang="ru-RU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9632" y="6435596"/>
            <a:ext cx="8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Arial Black" pitchFamily="34" charset="0"/>
                <a:cs typeface="Arial" pitchFamily="34" charset="0"/>
              </a:rPr>
              <a:t>2017г.</a:t>
            </a:r>
            <a:endParaRPr lang="ru-RU" b="1" dirty="0"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3728"/>
              </p:ext>
            </p:extLst>
          </p:nvPr>
        </p:nvGraphicFramePr>
        <p:xfrm>
          <a:off x="537029" y="1217224"/>
          <a:ext cx="36490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027"/>
              </a:tblGrid>
              <a:tr h="6843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 ПО ВНУТРЕННЕЙ ПОЛИТИКЕ И РАЗВИТИЮ ТЕРРИТОРИЙ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3" y="126321"/>
            <a:ext cx="6487884" cy="609600"/>
          </a:xfrm>
        </p:spPr>
        <p:txBody>
          <a:bodyPr/>
          <a:lstStyle/>
          <a:p>
            <a:r>
              <a:rPr lang="ru-RU" sz="2400" dirty="0" smtClean="0"/>
              <a:t>Экономическое развитие района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35706"/>
              </p:ext>
            </p:extLst>
          </p:nvPr>
        </p:nvGraphicFramePr>
        <p:xfrm>
          <a:off x="3236685" y="1476436"/>
          <a:ext cx="5718629" cy="141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/>
                <a:gridCol w="2772228"/>
                <a:gridCol w="914400"/>
              </a:tblGrid>
              <a:tr h="41042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1"/>
                          </a:solidFill>
                        </a:rPr>
                        <a:t>Подпрограмма</a:t>
                      </a:r>
                      <a:endParaRPr lang="ru-RU" sz="15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мероприятие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Стратегическое планирование</a:t>
                      </a: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1,0 млн. р.</a:t>
                      </a:r>
                      <a:endParaRPr lang="ru-RU" sz="15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Разработка стратегии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социально-экономического развития района до 2020 года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1,0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8572" y="982947"/>
            <a:ext cx="532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Основные </a:t>
            </a:r>
            <a:r>
              <a:rPr lang="ru-RU" sz="18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направления Программы</a:t>
            </a:r>
            <a:endParaRPr lang="ru-RU" sz="18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57" y="188686"/>
            <a:ext cx="227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Программа</a:t>
            </a: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5229"/>
              </p:ext>
            </p:extLst>
          </p:nvPr>
        </p:nvGraphicFramePr>
        <p:xfrm>
          <a:off x="261257" y="812800"/>
          <a:ext cx="2917372" cy="565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33537"/>
              </p:ext>
            </p:extLst>
          </p:nvPr>
        </p:nvGraphicFramePr>
        <p:xfrm>
          <a:off x="3178629" y="3589827"/>
          <a:ext cx="5776685" cy="266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685"/>
              </a:tblGrid>
              <a:tr h="2629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ПРОГРАММЫ</a:t>
                      </a:r>
                      <a:endParaRPr lang="ru-RU" sz="15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841138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ОБЪЕМОВ ИНВЕСТИЦИЙ В ОСНОВНОЙ КАПИТАЛ;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183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ТЕМПОВ РОСТА ЗАРАБОТНОЙ ПЛАТЫ РАБОТНИКОВ;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1837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ВЫРУЧКИ ПРЕДПРИЯТИЙ И ОРГАНИЗАЦИЙ ОТ ПРОДАЖИ ТОВАРОВ, РАБОТ, УСЛУГ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00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7581" y="155349"/>
            <a:ext cx="6831276" cy="504398"/>
          </a:xfrm>
        </p:spPr>
        <p:txBody>
          <a:bodyPr/>
          <a:lstStyle/>
          <a:p>
            <a:r>
              <a:rPr lang="ru-RU" sz="2000" dirty="0" smtClean="0"/>
              <a:t>Формирование доступной среды для инвалидов и маломобильных групп населения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924238"/>
              </p:ext>
            </p:extLst>
          </p:nvPr>
        </p:nvGraphicFramePr>
        <p:xfrm>
          <a:off x="2989943" y="1369333"/>
          <a:ext cx="5974443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481"/>
                <a:gridCol w="2914349"/>
                <a:gridCol w="10686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Подпрограмма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Основное мероприятие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2015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---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Организация и проведение культурных и физкультурно-спортивных</a:t>
                      </a:r>
                      <a:r>
                        <a:rPr lang="ru-RU" sz="15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мероприятий для инвалидов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0,04</a:t>
                      </a:r>
                      <a:endParaRPr lang="ru-RU" sz="15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1600" y="198081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Программа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785824"/>
              </p:ext>
            </p:extLst>
          </p:nvPr>
        </p:nvGraphicFramePr>
        <p:xfrm>
          <a:off x="312058" y="1030515"/>
          <a:ext cx="2474685" cy="391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7315" y="877314"/>
            <a:ext cx="532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Основные </a:t>
            </a:r>
            <a:r>
              <a:rPr lang="ru-RU" sz="1800" b="1" dirty="0" smtClean="0">
                <a:solidFill>
                  <a:schemeClr val="accent2">
                    <a:lumMod val="25000"/>
                  </a:schemeClr>
                </a:solidFill>
                <a:latin typeface="+mn-lt"/>
              </a:rPr>
              <a:t>направления Программы</a:t>
            </a:r>
            <a:endParaRPr lang="ru-RU" sz="1800" b="1" dirty="0">
              <a:solidFill>
                <a:schemeClr val="accent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30229"/>
              </p:ext>
            </p:extLst>
          </p:nvPr>
        </p:nvGraphicFramePr>
        <p:xfrm>
          <a:off x="2982686" y="3675741"/>
          <a:ext cx="6096000" cy="250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461048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5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ПРОГРАММЫ</a:t>
                      </a:r>
                      <a:endParaRPr lang="ru-RU" sz="1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231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 ОБЪЕКТОВ СОЦИАЛЬНОЙ ИНФРАСТРУКТУРЫ ДЛЯ ИНВАЛИДОВ И МАЛОМОБИЛЬНЫХ ГРУПП НАСЕЛЕНИЯ К 2017 ГОДУ СОСТАВИТ 44%;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2314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ru-RU" sz="1600" b="0" kern="12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ЧИСЛЕННОСТИ ИНВАЛИДОВ УЧАСТВУБЩИХ В СПОРТИВНЫХ И КУЛЬТУРНЫХ МЕРОПРИЯТИЯХ РАЙОНА</a:t>
                      </a:r>
                      <a:endParaRPr lang="ru-RU" sz="1600" b="0" kern="1200" baseline="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47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6320"/>
            <a:ext cx="8636000" cy="609600"/>
          </a:xfrm>
        </p:spPr>
        <p:txBody>
          <a:bodyPr/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сполнение </a:t>
            </a:r>
            <a:r>
              <a:rPr lang="ru-RU" sz="2400" dirty="0"/>
              <a:t>указов Президента РФ от 7 мая 2012 года № 597, от 01.06.2012 № 761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514" y="1042759"/>
            <a:ext cx="7765144" cy="3630842"/>
          </a:xfrm>
        </p:spPr>
        <p:txBody>
          <a:bodyPr/>
          <a:lstStyle/>
          <a:p>
            <a:pPr algn="just"/>
            <a:r>
              <a:rPr lang="ru-RU" dirty="0" smtClean="0"/>
              <a:t>педагогическим </a:t>
            </a:r>
            <a:r>
              <a:rPr lang="ru-RU" dirty="0"/>
              <a:t>работникам муниципальных организаций дополнительного образования, финансируемых за счет средств бюджета Краснокамского муниципального района - до 24610 рублей;</a:t>
            </a:r>
          </a:p>
          <a:p>
            <a:pPr algn="just"/>
            <a:r>
              <a:rPr lang="ru-RU" dirty="0" smtClean="0"/>
              <a:t>работникам </a:t>
            </a:r>
            <a:r>
              <a:rPr lang="ru-RU" dirty="0"/>
              <a:t>культуры (художественному персоналу, специалистам в сфере культуры) муниципальных учреждений культуры, финансируемых за счет средств бюджета Краснокамского муниципального района - до 21338 рублей.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3614057" y="4673601"/>
            <a:ext cx="2090058" cy="522513"/>
          </a:xfrm>
          <a:prstGeom prst="downArrow">
            <a:avLst>
              <a:gd name="adj1" fmla="val 50000"/>
              <a:gd name="adj2" fmla="val 73256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rgbClr val="3D5C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4057" y="5297715"/>
            <a:ext cx="7170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folHlink"/>
                </a:solidFill>
                <a:latin typeface="+mn-lt"/>
                <a:ea typeface="+mn-ea"/>
              </a:rPr>
              <a:t>Общий объем увеличения </a:t>
            </a:r>
            <a:r>
              <a:rPr lang="ru-RU" sz="2000" b="1" dirty="0" smtClean="0">
                <a:solidFill>
                  <a:schemeClr val="folHlink"/>
                </a:solidFill>
                <a:latin typeface="+mn-lt"/>
                <a:ea typeface="+mn-ea"/>
              </a:rPr>
              <a:t>ФОТ работников </a:t>
            </a:r>
            <a:r>
              <a:rPr lang="ru-RU" sz="2000" b="1" dirty="0">
                <a:solidFill>
                  <a:schemeClr val="folHlink"/>
                </a:solidFill>
                <a:latin typeface="+mn-lt"/>
                <a:ea typeface="+mn-ea"/>
              </a:rPr>
              <a:t>бюджетной сферы в 2015 году составит </a:t>
            </a:r>
            <a:endParaRPr lang="ru-RU" sz="2000" b="1" dirty="0" smtClean="0">
              <a:solidFill>
                <a:schemeClr val="folHlink"/>
              </a:solidFill>
              <a:latin typeface="+mn-lt"/>
              <a:ea typeface="+mn-ea"/>
            </a:endParaRPr>
          </a:p>
          <a:p>
            <a:r>
              <a:rPr lang="ru-RU" sz="2000" b="1" dirty="0" smtClean="0">
                <a:solidFill>
                  <a:schemeClr val="folHlink"/>
                </a:solidFill>
                <a:latin typeface="+mn-lt"/>
                <a:ea typeface="+mn-ea"/>
              </a:rPr>
              <a:t>14,9 </a:t>
            </a:r>
            <a:r>
              <a:rPr lang="ru-RU" sz="2000" b="1" dirty="0">
                <a:solidFill>
                  <a:schemeClr val="folHlink"/>
                </a:solidFill>
                <a:latin typeface="+mn-lt"/>
                <a:ea typeface="+mn-ea"/>
              </a:rPr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8339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977232"/>
              </p:ext>
            </p:extLst>
          </p:nvPr>
        </p:nvGraphicFramePr>
        <p:xfrm>
          <a:off x="801236" y="1122590"/>
          <a:ext cx="7704137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937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Направления расходов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2015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Реализация региональных и инвестиционных проектов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87,1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Районный фонд финансовой поддержки поселений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46,8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Оказание социальной поддержки граждан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43,9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Содержание крытого ледового катка (резерв)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32,0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Проведение выборов  в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Земское собрание КМР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5,2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Реализация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ведомственных целевых программ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2,5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Резервный фонд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2,5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Информирование населения через СМИ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1,6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Обслуживание муниципального долга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1,5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885" y="10495"/>
            <a:ext cx="730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Непрограммные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направления деятельности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875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30" y="127333"/>
            <a:ext cx="7848600" cy="609600"/>
          </a:xfrm>
        </p:spPr>
        <p:txBody>
          <a:bodyPr/>
          <a:lstStyle/>
          <a:p>
            <a:pPr algn="ctr"/>
            <a:r>
              <a:rPr lang="ru-RU" sz="2400" dirty="0" smtClean="0"/>
              <a:t>Доходы районного бюджета, </a:t>
            </a:r>
            <a:br>
              <a:rPr lang="ru-RU" sz="2400" dirty="0" smtClean="0"/>
            </a:br>
            <a:r>
              <a:rPr lang="ru-RU" sz="2000" dirty="0" smtClean="0"/>
              <a:t>млн. рублей</a:t>
            </a:r>
            <a:endParaRPr lang="ru-RU" sz="2000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5246"/>
              </p:ext>
            </p:extLst>
          </p:nvPr>
        </p:nvGraphicFramePr>
        <p:xfrm>
          <a:off x="101600" y="972457"/>
          <a:ext cx="8795657" cy="558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79" y="155348"/>
            <a:ext cx="8529411" cy="609600"/>
          </a:xfrm>
        </p:spPr>
        <p:txBody>
          <a:bodyPr/>
          <a:lstStyle/>
          <a:p>
            <a:pPr algn="ctr"/>
            <a:r>
              <a:rPr lang="ru-RU" sz="2400" dirty="0"/>
              <a:t>Реализация региональных (муниципальных) и инвестиционных проектов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715" y="5124646"/>
            <a:ext cx="2088000" cy="936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10000"/>
                  </a:schemeClr>
                </a:solidFill>
                <a:latin typeface="+mn-lt"/>
              </a:rPr>
              <a:t>Федерального значения</a:t>
            </a:r>
          </a:p>
          <a:p>
            <a:r>
              <a:rPr lang="ru-RU" sz="1800" b="1" dirty="0" smtClean="0">
                <a:solidFill>
                  <a:schemeClr val="accent2">
                    <a:lumMod val="10000"/>
                  </a:schemeClr>
                </a:solidFill>
                <a:latin typeface="+mn-lt"/>
              </a:rPr>
              <a:t>15/85</a:t>
            </a:r>
            <a:endParaRPr lang="ru-RU" sz="1800" b="1" dirty="0">
              <a:solidFill>
                <a:schemeClr val="accent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1485" y="5111976"/>
            <a:ext cx="2088000" cy="936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10000"/>
                  </a:schemeClr>
                </a:solidFill>
                <a:latin typeface="+mn-lt"/>
              </a:rPr>
              <a:t>Регионального значения</a:t>
            </a:r>
          </a:p>
          <a:p>
            <a:r>
              <a:rPr lang="ru-RU" sz="1800" b="1" dirty="0" smtClean="0">
                <a:solidFill>
                  <a:schemeClr val="accent2">
                    <a:lumMod val="10000"/>
                  </a:schemeClr>
                </a:solidFill>
                <a:latin typeface="+mn-lt"/>
              </a:rPr>
              <a:t>25/75</a:t>
            </a:r>
            <a:endParaRPr lang="ru-RU" sz="1800" b="1" dirty="0">
              <a:solidFill>
                <a:schemeClr val="accent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286" y="5111976"/>
            <a:ext cx="2088000" cy="9360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10000"/>
                  </a:schemeClr>
                </a:solidFill>
                <a:latin typeface="+mn-lt"/>
              </a:rPr>
              <a:t>Местного  значения</a:t>
            </a:r>
          </a:p>
          <a:p>
            <a:r>
              <a:rPr lang="ru-RU" sz="1800" b="1" dirty="0" smtClean="0">
                <a:solidFill>
                  <a:schemeClr val="accent2">
                    <a:lumMod val="10000"/>
                  </a:schemeClr>
                </a:solidFill>
                <a:latin typeface="+mn-lt"/>
              </a:rPr>
              <a:t>35/65</a:t>
            </a:r>
            <a:endParaRPr lang="ru-RU" sz="1800" b="1" dirty="0">
              <a:solidFill>
                <a:schemeClr val="accent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2515" y="5124646"/>
            <a:ext cx="2104572" cy="9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170" y="3831772"/>
            <a:ext cx="74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Размеры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софинансирования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за счет средств местного бюджета и бюджета Пермского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края 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приоритетных направлений (%)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Объект 10"/>
          <p:cNvSpPr txBox="1">
            <a:spLocks noGrp="1"/>
          </p:cNvSpPr>
          <p:nvPr>
            <p:ph idx="1"/>
          </p:nvPr>
        </p:nvSpPr>
        <p:spPr>
          <a:xfrm>
            <a:off x="415121" y="890360"/>
            <a:ext cx="834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Объем средств на реализацию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региональных и инвестиционных проектов на 2015 год (млн. рублей)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17488"/>
              </p:ext>
            </p:extLst>
          </p:nvPr>
        </p:nvGraphicFramePr>
        <p:xfrm>
          <a:off x="579543" y="1721757"/>
          <a:ext cx="685074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119"/>
                <a:gridCol w="1162624"/>
              </a:tblGrid>
              <a:tr h="39261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Из</a:t>
                      </a:r>
                      <a:r>
                        <a:rPr lang="ru-RU" b="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краевого бюджета,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в том числе:</a:t>
                      </a:r>
                      <a:endParaRPr lang="ru-RU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55,1</a:t>
                      </a:r>
                      <a:endParaRPr lang="ru-RU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переселение из аварийного жилищного фонда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25,7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прочие проекты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29,4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Из районного бюджета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32,0</a:t>
                      </a:r>
                      <a:endParaRPr lang="ru-RU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Овал 15"/>
          <p:cNvSpPr/>
          <p:nvPr/>
        </p:nvSpPr>
        <p:spPr bwMode="auto">
          <a:xfrm>
            <a:off x="7721600" y="2075543"/>
            <a:ext cx="1319770" cy="1045028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87,1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270515" y="1804401"/>
            <a:ext cx="252000" cy="2520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>
              <a:solidFill>
                <a:schemeClr val="accent1">
                  <a:lumMod val="50000"/>
                </a:schemeClr>
              </a:solidFill>
              <a:ea typeface="굴림" pitchFamily="34" charset="-127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270515" y="3131084"/>
            <a:ext cx="252000" cy="2520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sz="1600" b="1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Дуга 18"/>
          <p:cNvSpPr/>
          <p:nvPr/>
        </p:nvSpPr>
        <p:spPr bwMode="auto">
          <a:xfrm rot="673246">
            <a:off x="6831963" y="1751602"/>
            <a:ext cx="1393372" cy="319312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20" name="Дуга 19"/>
          <p:cNvSpPr/>
          <p:nvPr/>
        </p:nvSpPr>
        <p:spPr bwMode="auto">
          <a:xfrm rot="8830027">
            <a:off x="7491446" y="2935709"/>
            <a:ext cx="1316438" cy="235676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2086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439" y="111805"/>
            <a:ext cx="7848600" cy="609600"/>
          </a:xfrm>
        </p:spPr>
        <p:txBody>
          <a:bodyPr/>
          <a:lstStyle/>
          <a:p>
            <a:pPr algn="ctr"/>
            <a:r>
              <a:rPr lang="ru-RU" sz="2400" dirty="0" smtClean="0"/>
              <a:t>Межбюджетные трансферты поселениям, входящим в состав района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01130"/>
              </p:ext>
            </p:extLst>
          </p:nvPr>
        </p:nvGraphicFramePr>
        <p:xfrm>
          <a:off x="159658" y="1050018"/>
          <a:ext cx="8766629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085"/>
                <a:gridCol w="1169852"/>
                <a:gridCol w="1242423"/>
                <a:gridCol w="1242423"/>
                <a:gridCol w="1242423"/>
                <a:gridCol w="12424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Показатель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2014 год бюджет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2015 год 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Рост 2015/ 2014, %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2016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год 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2017</a:t>
                      </a:r>
                      <a:r>
                        <a:rPr lang="ru-RU" sz="1600" b="0" baseline="0" dirty="0" smtClean="0"/>
                        <a:t> год проект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Районный ФФПП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в том числе: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34,8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46,8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134,5%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39,1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38,8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Оверятское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ГП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17,0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20,6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121,2%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17,2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17,1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Майское СП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10,1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14,8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146,5%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12,2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12,0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Стряпунинское СП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7,7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11,4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148,0%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9,7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9,7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3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Основные характеристики районного бюджета, </a:t>
            </a:r>
            <a:r>
              <a:rPr lang="ru-RU" sz="2000" dirty="0" smtClean="0"/>
              <a:t>млн. рублей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799133"/>
              </p:ext>
            </p:extLst>
          </p:nvPr>
        </p:nvGraphicFramePr>
        <p:xfrm>
          <a:off x="261258" y="957943"/>
          <a:ext cx="8636000" cy="547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3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039" y="2332491"/>
            <a:ext cx="7848600" cy="1194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26320"/>
            <a:ext cx="8543925" cy="609600"/>
          </a:xfrm>
        </p:spPr>
        <p:txBody>
          <a:bodyPr/>
          <a:lstStyle/>
          <a:p>
            <a:pPr algn="ctr"/>
            <a:r>
              <a:rPr lang="ru-RU" sz="2400" dirty="0" smtClean="0"/>
              <a:t>Особенности формирования налоговых и неналоговых доходов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29" y="928913"/>
            <a:ext cx="8577942" cy="54283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Акцизы на нефтепродукты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увеличение норматива </a:t>
            </a:r>
            <a:r>
              <a:rPr lang="ru-RU" sz="1600" b="0" dirty="0">
                <a:solidFill>
                  <a:schemeClr val="accent2">
                    <a:lumMod val="10000"/>
                  </a:schemeClr>
                </a:solidFill>
              </a:rPr>
              <a:t>отчисления акцизов на подакцизные товары в бюджеты субъектов Российской </a:t>
            </a: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Федерации с 72% до 100%;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снижение </a:t>
            </a:r>
            <a:r>
              <a:rPr lang="ru-RU" sz="1600" b="0" dirty="0">
                <a:solidFill>
                  <a:schemeClr val="accent2">
                    <a:lumMod val="10000"/>
                  </a:schemeClr>
                </a:solidFill>
              </a:rPr>
              <a:t>ставок акцизов на </a:t>
            </a: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нефтепродукты  (от 16% до 61%);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изменение нормативов </a:t>
            </a:r>
            <a:r>
              <a:rPr lang="ru-RU" sz="1600" b="0" dirty="0">
                <a:solidFill>
                  <a:schemeClr val="accent2">
                    <a:lumMod val="10000"/>
                  </a:schemeClr>
                </a:solidFill>
              </a:rPr>
              <a:t>отчислений в местные бюджеты </a:t>
            </a: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Пермского края на </a:t>
            </a:r>
            <a:r>
              <a:rPr lang="ru-RU" sz="1600" b="0" dirty="0">
                <a:solidFill>
                  <a:schemeClr val="accent2">
                    <a:lumMod val="10000"/>
                  </a:schemeClr>
                </a:solidFill>
              </a:rPr>
              <a:t>2015-2017 </a:t>
            </a: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годы (по Краснокамскому району с 0,0644% до 0,0603%).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Государственная пошлина</a:t>
            </a:r>
            <a:endParaRPr lang="ru-RU" dirty="0"/>
          </a:p>
          <a:p>
            <a:pPr algn="just">
              <a:buFont typeface="Wingdings" pitchFamily="2" charset="2"/>
              <a:buChar char="v"/>
            </a:pP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увеличение </a:t>
            </a:r>
            <a:r>
              <a:rPr lang="ru-RU" sz="1600" b="0" dirty="0">
                <a:solidFill>
                  <a:schemeClr val="accent2">
                    <a:lumMod val="10000"/>
                  </a:schemeClr>
                </a:solidFill>
              </a:rPr>
              <a:t>ставок по государственной пошлине </a:t>
            </a: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(в среднем на 150%).</a:t>
            </a:r>
          </a:p>
          <a:p>
            <a:pPr marL="0" indent="0" algn="just">
              <a:buNone/>
            </a:pPr>
            <a:r>
              <a:rPr lang="ru-RU" sz="1600" dirty="0" smtClean="0"/>
              <a:t>	</a:t>
            </a:r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dirty="0" smtClean="0"/>
              <a:t>Платежи при пользовании природными ресурсам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0" dirty="0" smtClean="0">
                <a:solidFill>
                  <a:schemeClr val="accent2">
                    <a:lumMod val="10000"/>
                  </a:schemeClr>
                </a:solidFill>
              </a:rPr>
              <a:t>увеличение с 2016 года норматива отчислений в районный бюджет с 40% до 55%.</a:t>
            </a:r>
            <a:endParaRPr lang="ru-RU" sz="1600" b="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02" y="85061"/>
            <a:ext cx="8525023" cy="630607"/>
          </a:xfrm>
        </p:spPr>
        <p:txBody>
          <a:bodyPr/>
          <a:lstStyle/>
          <a:p>
            <a:pPr algn="ctr"/>
            <a:r>
              <a:rPr lang="ru-RU" sz="2400" dirty="0" smtClean="0"/>
              <a:t>Налоговые и неналоговые доходы, </a:t>
            </a:r>
            <a:br>
              <a:rPr lang="ru-RU" sz="2400" dirty="0" smtClean="0"/>
            </a:br>
            <a:r>
              <a:rPr lang="ru-RU" sz="2000" dirty="0" smtClean="0"/>
              <a:t>млн. рублей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28426"/>
              </p:ext>
            </p:extLst>
          </p:nvPr>
        </p:nvGraphicFramePr>
        <p:xfrm>
          <a:off x="85065" y="922597"/>
          <a:ext cx="8973874" cy="559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149"/>
                <a:gridCol w="1118545"/>
                <a:gridCol w="1118545"/>
                <a:gridCol w="1118545"/>
                <a:gridCol w="1118545"/>
                <a:gridCol w="1118545"/>
              </a:tblGrid>
              <a:tr h="79313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Показатель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2014 год бюджет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2015 год 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Рост 2015/ 2014, %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2016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год 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2017</a:t>
                      </a:r>
                      <a:r>
                        <a:rPr lang="ru-RU" sz="1600" b="0" baseline="0" dirty="0" smtClean="0"/>
                        <a:t> год проект</a:t>
                      </a:r>
                      <a:endParaRPr lang="ru-RU" sz="1600" b="0" dirty="0"/>
                    </a:p>
                  </a:txBody>
                  <a:tcPr/>
                </a:tc>
              </a:tr>
              <a:tr h="55812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Налоговые и неналоговые доходы – всего, из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них: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271,9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294,3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108,2%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293,7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309,6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312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НДФЛ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179,9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182,0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101,2%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192,0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207,7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9318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Акцизы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3,9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2,0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51,0%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2,2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5990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Налоги на совокупный доход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28,6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102,5%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29,4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312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Транспортный</a:t>
                      </a:r>
                      <a:r>
                        <a:rPr lang="ru-RU" sz="1600" b="0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налог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20,7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24,0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116,0%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24,9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25,7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312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Госпошлина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145,7%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812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Доходы от использования имущества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21,1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21,8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103,6%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21,8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21,8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812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Платежи при пользовании природных ресурсов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6,2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6,4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102,6%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9,3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9,9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5812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Доходы от реализации имущества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6,2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20,7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333,1%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5,3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4,3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Штрафы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1,6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104,6%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1,7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312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Прочие неналоговые доходы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0,0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0,9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-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1,2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1,5</a:t>
                      </a:r>
                      <a:endParaRPr lang="ru-RU" sz="1600" b="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8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67" y="95435"/>
            <a:ext cx="7848600" cy="609600"/>
          </a:xfrm>
        </p:spPr>
        <p:txBody>
          <a:bodyPr/>
          <a:lstStyle/>
          <a:p>
            <a:pPr algn="ctr"/>
            <a:r>
              <a:rPr lang="ru-RU" sz="2400" dirty="0" smtClean="0"/>
              <a:t>Структура  налоговых и неналоговых доходов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9464"/>
              </p:ext>
            </p:extLst>
          </p:nvPr>
        </p:nvGraphicFramePr>
        <p:xfrm>
          <a:off x="217714" y="1030514"/>
          <a:ext cx="8737601" cy="555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04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43" y="106068"/>
            <a:ext cx="7848600" cy="609600"/>
          </a:xfrm>
        </p:spPr>
        <p:txBody>
          <a:bodyPr/>
          <a:lstStyle/>
          <a:p>
            <a:pPr algn="ctr"/>
            <a:r>
              <a:rPr lang="ru-RU" sz="2400" dirty="0" smtClean="0"/>
              <a:t>Безвозмездные поступления, </a:t>
            </a:r>
            <a:r>
              <a:rPr lang="ru-RU" sz="2000" dirty="0" smtClean="0"/>
              <a:t>млн. рублей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427560"/>
              </p:ext>
            </p:extLst>
          </p:nvPr>
        </p:nvGraphicFramePr>
        <p:xfrm>
          <a:off x="116959" y="933228"/>
          <a:ext cx="8856919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434"/>
                <a:gridCol w="1188097"/>
                <a:gridCol w="1188097"/>
                <a:gridCol w="1188097"/>
                <a:gridCol w="1188097"/>
                <a:gridCol w="11880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Показатель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2014 год бюджет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2015 год 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Рост 2015/ 2014, %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2016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год проект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2017</a:t>
                      </a:r>
                      <a:r>
                        <a:rPr lang="ru-RU" sz="1600" b="0" baseline="0" dirty="0" smtClean="0"/>
                        <a:t> год проект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Безвозмездные поступления – всего, в том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 числе: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878,5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909,8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103,6%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815,7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799,6</a:t>
                      </a:r>
                      <a:endParaRPr lang="ru-RU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Дотации, из них: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260,2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277,1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106,5%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180,2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158,4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на выравнивание уровня бюджетной обеспеченности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186,0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178,9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96,2%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180,2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158,4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по обеспечению сбалансированности бюджетов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74,2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98,2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132,3%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Субсидии, из них: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1,0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55,1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5542,1%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59,5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63,3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 софинансирование вопросов местного значения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55,1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59,5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accent2">
                              <a:lumMod val="25000"/>
                            </a:schemeClr>
                          </a:solidFill>
                        </a:rPr>
                        <a:t>63,3</a:t>
                      </a:r>
                      <a:endParaRPr lang="ru-RU" sz="1400" dirty="0">
                        <a:solidFill>
                          <a:schemeClr val="accent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Субвенции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617,3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577,6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93,6%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576,0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577,9</a:t>
                      </a:r>
                      <a:endParaRPr lang="ru-RU" sz="1600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126321"/>
            <a:ext cx="8224611" cy="609600"/>
          </a:xfrm>
        </p:spPr>
        <p:txBody>
          <a:bodyPr/>
          <a:lstStyle/>
          <a:p>
            <a:pPr algn="ctr"/>
            <a:r>
              <a:rPr lang="ru-RU" sz="2400" dirty="0" smtClean="0"/>
              <a:t>Основные подходы </a:t>
            </a:r>
            <a:br>
              <a:rPr lang="ru-RU" sz="2400" dirty="0" smtClean="0"/>
            </a:br>
            <a:r>
              <a:rPr lang="ru-RU" sz="2400" dirty="0" smtClean="0"/>
              <a:t>к формированию расходов бюджета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43" y="1064533"/>
            <a:ext cx="8635999" cy="4953000"/>
          </a:xfrm>
        </p:spPr>
        <p:txBody>
          <a:bodyPr/>
          <a:lstStyle/>
          <a:p>
            <a:pPr algn="just">
              <a:defRPr/>
            </a:pPr>
            <a:r>
              <a:rPr lang="ru-RU" dirty="0">
                <a:cs typeface="Times New Roman" pitchFamily="18" charset="0"/>
              </a:rPr>
              <a:t>п</a:t>
            </a:r>
            <a:r>
              <a:rPr lang="ru-RU" dirty="0" smtClean="0">
                <a:cs typeface="Times New Roman" pitchFamily="18" charset="0"/>
              </a:rPr>
              <a:t>риоритет - </a:t>
            </a:r>
            <a:r>
              <a:rPr lang="ru-RU" dirty="0">
                <a:cs typeface="Times New Roman" pitchFamily="18" charset="0"/>
              </a:rPr>
              <a:t>действующие расходные обязательства;</a:t>
            </a:r>
          </a:p>
          <a:p>
            <a:pPr algn="just">
              <a:defRPr/>
            </a:pPr>
            <a:r>
              <a:rPr lang="ru-RU" dirty="0">
                <a:cs typeface="Times New Roman" pitchFamily="18" charset="0"/>
              </a:rPr>
              <a:t>индексация расходных обязательств на соответствующие индексы-дефляторы;</a:t>
            </a:r>
          </a:p>
          <a:p>
            <a:pPr algn="just">
              <a:defRPr/>
            </a:pPr>
            <a:r>
              <a:rPr lang="ru-RU" dirty="0"/>
              <a:t>повышение заработной платы работникам бюджетной сферы (исполнение указов Президента РФ от 7 мая 2012 года № 597, от 01.06.2012 № 761</a:t>
            </a:r>
            <a:r>
              <a:rPr lang="ru-RU" dirty="0" smtClean="0"/>
              <a:t>);</a:t>
            </a:r>
          </a:p>
          <a:p>
            <a:pPr algn="just">
              <a:defRPr/>
            </a:pPr>
            <a:r>
              <a:rPr lang="ru-RU" dirty="0" smtClean="0"/>
              <a:t>отсутствие индексации </a:t>
            </a:r>
            <a:r>
              <a:rPr lang="ru-RU" dirty="0"/>
              <a:t>окладов денежного содержания муниципальных служащих и работников муниципальных казенных </a:t>
            </a:r>
            <a:r>
              <a:rPr lang="ru-RU" dirty="0" smtClean="0"/>
              <a:t>учреждений;</a:t>
            </a:r>
            <a:endParaRPr lang="ru-RU" dirty="0"/>
          </a:p>
          <a:p>
            <a:pPr algn="just">
              <a:defRPr/>
            </a:pPr>
            <a:r>
              <a:rPr lang="ru-RU" dirty="0"/>
              <a:t>обеспечение участия района в региональных  и инвестиционных проектах и мероприятиях, осуществляемых на условиях софинансирования с краевым бюджетом;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7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525" y="140834"/>
            <a:ext cx="7848600" cy="609600"/>
          </a:xfrm>
        </p:spPr>
        <p:txBody>
          <a:bodyPr/>
          <a:lstStyle/>
          <a:p>
            <a:pPr algn="ctr"/>
            <a:r>
              <a:rPr lang="ru-RU" sz="2400" dirty="0" smtClean="0"/>
              <a:t>Расходы </a:t>
            </a:r>
            <a:r>
              <a:rPr lang="ru-RU" sz="2400" dirty="0"/>
              <a:t>районного бюджета</a:t>
            </a:r>
            <a:r>
              <a:rPr lang="ru-RU" sz="2000" dirty="0"/>
              <a:t>, млн.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544822"/>
              </p:ext>
            </p:extLst>
          </p:nvPr>
        </p:nvGraphicFramePr>
        <p:xfrm>
          <a:off x="159657" y="1209675"/>
          <a:ext cx="8781143" cy="532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34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ference_1 1">
    <a:dk1>
      <a:srgbClr val="4D4D4D"/>
    </a:dk1>
    <a:lt1>
      <a:srgbClr val="FFFFFF"/>
    </a:lt1>
    <a:dk2>
      <a:srgbClr val="F2EF62"/>
    </a:dk2>
    <a:lt2>
      <a:srgbClr val="DDDDDD"/>
    </a:lt2>
    <a:accent1>
      <a:srgbClr val="8FAD2F"/>
    </a:accent1>
    <a:accent2>
      <a:srgbClr val="DBE8B2"/>
    </a:accent2>
    <a:accent3>
      <a:srgbClr val="FFFFFF"/>
    </a:accent3>
    <a:accent4>
      <a:srgbClr val="404040"/>
    </a:accent4>
    <a:accent5>
      <a:srgbClr val="C6D3AD"/>
    </a:accent5>
    <a:accent6>
      <a:srgbClr val="C6D2A1"/>
    </a:accent6>
    <a:hlink>
      <a:srgbClr val="BAD16F"/>
    </a:hlink>
    <a:folHlink>
      <a:srgbClr val="507800"/>
    </a:folHlink>
  </a:clrScheme>
  <a:fontScheme name="Conference_1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nference_1 1">
    <a:dk1>
      <a:srgbClr val="4D4D4D"/>
    </a:dk1>
    <a:lt1>
      <a:srgbClr val="FFFFFF"/>
    </a:lt1>
    <a:dk2>
      <a:srgbClr val="F2EF62"/>
    </a:dk2>
    <a:lt2>
      <a:srgbClr val="DDDDDD"/>
    </a:lt2>
    <a:accent1>
      <a:srgbClr val="8FAD2F"/>
    </a:accent1>
    <a:accent2>
      <a:srgbClr val="DBE8B2"/>
    </a:accent2>
    <a:accent3>
      <a:srgbClr val="FFFFFF"/>
    </a:accent3>
    <a:accent4>
      <a:srgbClr val="404040"/>
    </a:accent4>
    <a:accent5>
      <a:srgbClr val="C6D3AD"/>
    </a:accent5>
    <a:accent6>
      <a:srgbClr val="C6D2A1"/>
    </a:accent6>
    <a:hlink>
      <a:srgbClr val="BAD16F"/>
    </a:hlink>
    <a:folHlink>
      <a:srgbClr val="507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3935</TotalTime>
  <Words>2028</Words>
  <Application>Microsoft Office PowerPoint</Application>
  <PresentationFormat>Экран (4:3)</PresentationFormat>
  <Paragraphs>705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Conference_1</vt:lpstr>
      <vt:lpstr>Бюджет  Краснокамского муниципального района на 2015-2017 годы</vt:lpstr>
      <vt:lpstr>Сценарные условия развития  экономики района</vt:lpstr>
      <vt:lpstr>Доходы районного бюджета,  млн. рублей</vt:lpstr>
      <vt:lpstr>Особенности формирования налоговых и неналоговых доходов</vt:lpstr>
      <vt:lpstr>Налоговые и неналоговые доходы,  млн. рублей</vt:lpstr>
      <vt:lpstr>Структура  налоговых и неналоговых доходов</vt:lpstr>
      <vt:lpstr>Безвозмездные поступления, млн. рублей</vt:lpstr>
      <vt:lpstr>Основные подходы  к формированию расходов бюджета</vt:lpstr>
      <vt:lpstr>Расходы районного бюджета, млн. рублей</vt:lpstr>
      <vt:lpstr>Программный бюджет</vt:lpstr>
      <vt:lpstr>Расходы на реализацию муниципальных программ в 2015 году</vt:lpstr>
      <vt:lpstr>Обеспечение доступности качественного образования</vt:lpstr>
      <vt:lpstr>Обеспечение доступности качественного образования</vt:lpstr>
      <vt:lpstr>Развитие культуры и искусства</vt:lpstr>
      <vt:lpstr>Развитие культуры и искусства</vt:lpstr>
      <vt:lpstr>Развитие физической культуры и спорта</vt:lpstr>
      <vt:lpstr>Развитие физической культуры и спорта и здорового образа жизни</vt:lpstr>
      <vt:lpstr>Развитие инфраструктуры, транспорта и дорог</vt:lpstr>
      <vt:lpstr>Развитие инфраструктуры, транспорта  и дорог</vt:lpstr>
      <vt:lpstr>Развитие молодежной политики</vt:lpstr>
      <vt:lpstr>Развитие молодежной политики</vt:lpstr>
      <vt:lpstr>Управление земельными ресурсами и имуществом</vt:lpstr>
      <vt:lpstr>Управление земельными ресурсами и имуществом </vt:lpstr>
      <vt:lpstr>Укрепление гражданского единства</vt:lpstr>
      <vt:lpstr>Укрепление гражданского единства</vt:lpstr>
      <vt:lpstr>Экономическое развитие района</vt:lpstr>
      <vt:lpstr>Формирование доступной среды для инвалидов и маломобильных групп населения</vt:lpstr>
      <vt:lpstr>Исполнение указов Президента РФ от 7 мая 2012 года № 597, от 01.06.2012 № 761</vt:lpstr>
      <vt:lpstr>Презентация PowerPoint</vt:lpstr>
      <vt:lpstr>Реализация региональных (муниципальных) и инвестиционных проектов</vt:lpstr>
      <vt:lpstr>Межбюджетные трансферты поселениям, входящим в состав района</vt:lpstr>
      <vt:lpstr>Основные характеристики районного бюджета, млн. рублей</vt:lpstr>
      <vt:lpstr>Спасибо за внимание!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Краснокамского муниципального района на 2015-2017 годы</dc:title>
  <dc:creator>руководитель</dc:creator>
  <cp:lastModifiedBy>руководитель</cp:lastModifiedBy>
  <cp:revision>172</cp:revision>
  <cp:lastPrinted>2014-11-24T11:35:56Z</cp:lastPrinted>
  <dcterms:created xsi:type="dcterms:W3CDTF">2014-10-17T09:50:51Z</dcterms:created>
  <dcterms:modified xsi:type="dcterms:W3CDTF">2014-11-24T11:48:14Z</dcterms:modified>
</cp:coreProperties>
</file>