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97" r:id="rId2"/>
    <p:sldId id="507" r:id="rId3"/>
    <p:sldId id="523" r:id="rId4"/>
    <p:sldId id="502" r:id="rId5"/>
    <p:sldId id="509" r:id="rId6"/>
    <p:sldId id="504" r:id="rId7"/>
    <p:sldId id="516" r:id="rId8"/>
    <p:sldId id="510" r:id="rId9"/>
    <p:sldId id="511" r:id="rId10"/>
    <p:sldId id="512" r:id="rId11"/>
    <p:sldId id="525" r:id="rId12"/>
    <p:sldId id="513" r:id="rId13"/>
    <p:sldId id="517" r:id="rId14"/>
    <p:sldId id="518" r:id="rId15"/>
    <p:sldId id="519" r:id="rId16"/>
    <p:sldId id="520" r:id="rId17"/>
    <p:sldId id="524" r:id="rId18"/>
    <p:sldId id="521" r:id="rId19"/>
    <p:sldId id="526" r:id="rId20"/>
  </p:sldIdLst>
  <p:sldSz cx="9144000" cy="5143500" type="screen16x9"/>
  <p:notesSz cx="6858000" cy="9947275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1637">
          <p15:clr>
            <a:srgbClr val="A4A3A4"/>
          </p15:clr>
        </p15:guide>
        <p15:guide id="4" pos="28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itriy Potapov" initials="D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FCDFDC"/>
    <a:srgbClr val="515151"/>
    <a:srgbClr val="FDEFED"/>
    <a:srgbClr val="AE2C35"/>
    <a:srgbClr val="CC0000"/>
    <a:srgbClr val="E9EBEF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6" autoAdjust="0"/>
    <p:restoredTop sz="88076" autoAdjust="0"/>
  </p:normalViewPr>
  <p:slideViewPr>
    <p:cSldViewPr snapToGrid="0" showGuides="1">
      <p:cViewPr>
        <p:scale>
          <a:sx n="117" d="100"/>
          <a:sy n="117" d="100"/>
        </p:scale>
        <p:origin x="-504" y="180"/>
      </p:cViewPr>
      <p:guideLst>
        <p:guide orient="horz" pos="2183"/>
        <p:guide orient="horz" pos="1637"/>
        <p:guide pos="3817"/>
        <p:guide pos="2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83;&#1072;&#1076;%202017\&#1076;&#1080;&#1072;&#1075;&#1088;&#1072;&#1084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6.7784798262154444E-2"/>
                  <c:y val="-2.2644130061661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790154350287186E-17"/>
                  <c:y val="-9.7540586666407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3361415270839989E-3"/>
                  <c:y val="-0.1694125978942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0021061453130085E-2"/>
                  <c:y val="-0.256685754385284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740</a:t>
                    </a:r>
                    <a:r>
                      <a:rPr lang="ru-RU" dirty="0" smtClean="0"/>
                      <a:t>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CDFD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Лист1!$L$23:$L$26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Лист1!$M$23:$M$26</c:f>
              <c:numCache>
                <c:formatCode>General</c:formatCode>
                <c:ptCount val="4"/>
                <c:pt idx="0">
                  <c:v>72635</c:v>
                </c:pt>
                <c:pt idx="1">
                  <c:v>73319</c:v>
                </c:pt>
                <c:pt idx="2">
                  <c:v>73844</c:v>
                </c:pt>
                <c:pt idx="3">
                  <c:v>74044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50848"/>
        <c:axId val="67547904"/>
      </c:areaChart>
      <c:catAx>
        <c:axId val="4235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67547904"/>
        <c:crosses val="autoZero"/>
        <c:auto val="1"/>
        <c:lblAlgn val="ctr"/>
        <c:lblOffset val="100"/>
        <c:noMultiLvlLbl val="0"/>
      </c:catAx>
      <c:valAx>
        <c:axId val="6754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42350848"/>
        <c:crosses val="autoZero"/>
        <c:crossBetween val="midCat"/>
      </c:valAx>
    </c:plotArea>
    <c:plotVisOnly val="1"/>
    <c:dispBlanksAs val="zero"/>
    <c:showDLblsOverMax val="0"/>
  </c:chart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90043843800904"/>
          <c:y val="2.5180228598856397E-2"/>
          <c:w val="0.75099561561990957"/>
          <c:h val="0.9496395428022872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360107873656167E-2"/>
                  <c:y val="0.20113158342493828"/>
                </c:manualLayout>
              </c:layout>
              <c:spPr/>
              <c:txPr>
                <a:bodyPr rot="5400000" vert="horz"/>
                <a:lstStyle/>
                <a:p>
                  <a:pPr>
                    <a:defRPr sz="90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45013484207021E-2"/>
                  <c:y val="0.13408772228329219"/>
                </c:manualLayout>
              </c:layout>
              <c:spPr/>
              <c:txPr>
                <a:bodyPr rot="5400000" vert="horz"/>
                <a:lstStyle/>
                <a:p>
                  <a:pPr>
                    <a:defRPr sz="90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 vert="horz"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Лист1!$I$54:$J$55</c:f>
              <c:multiLvlStrCache>
                <c:ptCount val="2"/>
                <c:lvl>
                  <c:pt idx="0">
                    <c:v>План</c:v>
                  </c:pt>
                  <c:pt idx="1">
                    <c:v>План</c:v>
                  </c:pt>
                </c:lvl>
                <c:lvl>
                  <c:pt idx="0">
                    <c:v>дохд</c:v>
                  </c:pt>
                  <c:pt idx="1">
                    <c:v>расход</c:v>
                  </c:pt>
                </c:lvl>
              </c:multiLvlStrCache>
            </c:multiLvlStrRef>
          </c:cat>
          <c:val>
            <c:numRef>
              <c:f>Лист1!$I$56:$J$56</c:f>
              <c:numCache>
                <c:formatCode>_("р."* #,##0.00_);_("р."* \(#,##0.00\);_("р."* "-"??_);_(@_)</c:formatCode>
                <c:ptCount val="2"/>
                <c:pt idx="0">
                  <c:v>1650186.1</c:v>
                </c:pt>
                <c:pt idx="1">
                  <c:v>1810740.2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2.4540161810484254E-2"/>
                  <c:y val="0.17534548298584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30188778898294E-2"/>
                  <c:y val="0.1856599231614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 vert="horz"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Лист1!$N$56:$O$56</c:f>
              <c:numCache>
                <c:formatCode>_("р."* #,##0.00_);_("р."* \(#,##0.00\);_("р."* "-"??_);_(@_)</c:formatCode>
                <c:ptCount val="2"/>
                <c:pt idx="0">
                  <c:v>1738095.9</c:v>
                </c:pt>
                <c:pt idx="1">
                  <c:v>1700753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964224"/>
        <c:axId val="80970112"/>
      </c:barChart>
      <c:catAx>
        <c:axId val="80964224"/>
        <c:scaling>
          <c:orientation val="minMax"/>
        </c:scaling>
        <c:delete val="1"/>
        <c:axPos val="b"/>
        <c:majorTickMark val="out"/>
        <c:minorTickMark val="none"/>
        <c:tickLblPos val="nextTo"/>
        <c:crossAx val="80970112"/>
        <c:crosses val="autoZero"/>
        <c:auto val="1"/>
        <c:lblAlgn val="ctr"/>
        <c:lblOffset val="100"/>
        <c:noMultiLvlLbl val="0"/>
      </c:catAx>
      <c:valAx>
        <c:axId val="80970112"/>
        <c:scaling>
          <c:orientation val="minMax"/>
          <c:min val="0"/>
        </c:scaling>
        <c:delete val="0"/>
        <c:axPos val="l"/>
        <c:majorGridlines/>
        <c:minorGridlines/>
        <c:numFmt formatCode="_(&quot;р.&quot;* #,##0.00_);_(&quot;р.&quot;* \(#,##0.00\);_(&quot;р.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0964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3.6111111111111122E-2"/>
                  <c:y val="-7.870370370370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0.30555555555555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6E-2"/>
                  <c:y val="-0.30555555555555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555555555555555E-2"/>
                  <c:y val="-6.944444444444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Лист1!$Q$48:$T$48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Лист1!$Q$49:$T$49</c:f>
              <c:numCache>
                <c:formatCode>General</c:formatCode>
                <c:ptCount val="4"/>
                <c:pt idx="0">
                  <c:v>1.3</c:v>
                </c:pt>
                <c:pt idx="1">
                  <c:v>1.5</c:v>
                </c:pt>
                <c:pt idx="2">
                  <c:v>1.5</c:v>
                </c:pt>
                <c:pt idx="3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88096"/>
        <c:axId val="42398080"/>
      </c:areaChart>
      <c:catAx>
        <c:axId val="4238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398080"/>
        <c:crosses val="autoZero"/>
        <c:auto val="1"/>
        <c:lblAlgn val="ctr"/>
        <c:lblOffset val="100"/>
        <c:noMultiLvlLbl val="0"/>
      </c:catAx>
      <c:valAx>
        <c:axId val="4239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88096"/>
        <c:crosses val="autoZero"/>
        <c:crossBetween val="midCat"/>
      </c:valAx>
    </c:plotArea>
    <c:plotVisOnly val="1"/>
    <c:dispBlanksAs val="zero"/>
    <c:showDLblsOverMax val="0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CDFDC"/>
                        </a:solidFill>
                      </a:rPr>
                      <a:t>34,0%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CDFDC"/>
                        </a:solidFill>
                      </a:rPr>
                      <a:t>13,9%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CDFDC"/>
                        </a:solidFill>
                      </a:rPr>
                      <a:t>10,3%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Лист1!$J$48:$O$48</c:f>
              <c:strCache>
                <c:ptCount val="6"/>
                <c:pt idx="0">
                  <c:v>Промышленные предприятия</c:v>
                </c:pt>
                <c:pt idx="1">
                  <c:v>Образование</c:v>
                </c:pt>
                <c:pt idx="2">
                  <c:v>Сельское хозяйство</c:v>
                </c:pt>
                <c:pt idx="3">
                  <c:v>Здравоохранение</c:v>
                </c:pt>
                <c:pt idx="4">
                  <c:v>Государственное управление</c:v>
                </c:pt>
                <c:pt idx="5">
                  <c:v>Иные</c:v>
                </c:pt>
              </c:strCache>
            </c:strRef>
          </c:cat>
          <c:val>
            <c:numRef>
              <c:f>Лист1!$J$49:$O$49</c:f>
              <c:numCache>
                <c:formatCode>0.0%</c:formatCode>
                <c:ptCount val="6"/>
                <c:pt idx="0">
                  <c:v>0.34</c:v>
                </c:pt>
                <c:pt idx="1">
                  <c:v>0.13900000000000001</c:v>
                </c:pt>
                <c:pt idx="2">
                  <c:v>0.10299999999999999</c:v>
                </c:pt>
                <c:pt idx="3">
                  <c:v>0.1</c:v>
                </c:pt>
                <c:pt idx="4">
                  <c:v>9.4E-2</c:v>
                </c:pt>
                <c:pt idx="5" formatCode="0%">
                  <c:v>0.224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/>
      <c:areaChart>
        <c:grouping val="standard"/>
        <c:varyColors val="0"/>
        <c:ser>
          <c:idx val="1"/>
          <c:order val="0"/>
          <c:tx>
            <c:strRef>
              <c:f>Лист1!$B$2</c:f>
              <c:strCache>
                <c:ptCount val="1"/>
                <c:pt idx="0">
                  <c:v>Направлено субсидий (тыс. руб.)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Lbls>
            <c:dLbl>
              <c:idx val="0"/>
              <c:layout>
                <c:manualLayout>
                  <c:x val="6.6666666666666666E-2"/>
                  <c:y val="-0.19907407407407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4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222222222222215E-2"/>
                  <c:y val="-0.19907443861184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198106560591895E-2"/>
                  <c:y val="-0.35286723474501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Лист1!$A$3:$A$6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220811.1</c:v>
                </c:pt>
                <c:pt idx="1">
                  <c:v>57421.02</c:v>
                </c:pt>
                <c:pt idx="2">
                  <c:v>207582.7</c:v>
                </c:pt>
                <c:pt idx="3">
                  <c:v>342403.5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76416"/>
        <c:axId val="8877952"/>
      </c:areaChart>
      <c:catAx>
        <c:axId val="887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77952"/>
        <c:crosses val="autoZero"/>
        <c:auto val="1"/>
        <c:lblAlgn val="ctr"/>
        <c:lblOffset val="100"/>
        <c:tickMarkSkip val="2014"/>
        <c:noMultiLvlLbl val="0"/>
      </c:catAx>
      <c:valAx>
        <c:axId val="88779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876416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spPr>
    <a:ln>
      <a:noFill/>
    </a:ln>
  </c:spPr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ru-RU" sz="1300" b="1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Состояние дорог</a:t>
            </a:r>
            <a:endParaRPr lang="ru-RU" sz="1200" b="1" kern="12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3910122104302182"/>
          <c:y val="5.0986172366526916E-2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089177983186885"/>
          <c:y val="0.13658903080390683"/>
          <c:w val="0.66195351667998026"/>
          <c:h val="0.74612384650237151"/>
        </c:manualLayout>
      </c:layout>
      <c:pie3DChart>
        <c:varyColors val="1"/>
        <c:ser>
          <c:idx val="4"/>
          <c:order val="0"/>
          <c:tx>
            <c:strRef>
              <c:f>Sheet1!$A$2</c:f>
              <c:strCache>
                <c:ptCount val="1"/>
                <c:pt idx="0">
                  <c:v>ОАО Пермский свинокомплекс</c:v>
                </c:pt>
              </c:strCache>
            </c:strRef>
          </c:tx>
          <c:spPr>
            <a:gradFill rotWithShape="0">
              <a:gsLst>
                <a:gs pos="0">
                  <a:srgbClr val="1919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12685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506E94">
                  <a:lumMod val="60000"/>
                  <a:lumOff val="40000"/>
                </a:srgbClr>
              </a:solidFill>
              <a:ln w="12685">
                <a:solidFill>
                  <a:srgbClr val="506E94">
                    <a:lumMod val="60000"/>
                    <a:lumOff val="40000"/>
                  </a:srgbClr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C2AD8D">
                  <a:lumMod val="75000"/>
                </a:srgbClr>
              </a:solidFill>
              <a:ln w="12685">
                <a:solidFill>
                  <a:srgbClr val="C2AD8D">
                    <a:lumMod val="75000"/>
                  </a:srgbClr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506E94">
                  <a:lumMod val="75000"/>
                </a:srgbClr>
              </a:solidFill>
              <a:ln w="12685">
                <a:solidFill>
                  <a:srgbClr val="506E94">
                    <a:lumMod val="75000"/>
                  </a:srgb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0219189299922163E-2"/>
                  <c:y val="-0.1608041756116844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549327656513562E-2"/>
                  <c:y val="-4.27009902452927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1089381043550038E-2"/>
                  <c:y val="9.66985334746234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асфальтобетонное</c:v>
                </c:pt>
                <c:pt idx="1">
                  <c:v>переходное</c:v>
                </c:pt>
                <c:pt idx="2">
                  <c:v>грунтовое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69.400000000000006</c:v>
                </c:pt>
                <c:pt idx="1">
                  <c:v>24.8</c:v>
                </c:pt>
                <c:pt idx="2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177360264749515"/>
          <c:y val="0.79289577371086428"/>
          <c:w val="0.67191509756932555"/>
          <c:h val="0.16188425163884121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7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2225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numRef>
              <c:f>Лист1!$C$44:$E$44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Лист1!$C$45:$E$45</c:f>
              <c:numCache>
                <c:formatCode>General</c:formatCode>
                <c:ptCount val="3"/>
                <c:pt idx="0">
                  <c:v>21303.040000000001</c:v>
                </c:pt>
                <c:pt idx="1">
                  <c:v>17354.349999999999</c:v>
                </c:pt>
                <c:pt idx="2">
                  <c:v>14388.33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864704"/>
        <c:axId val="39829888"/>
      </c:barChart>
      <c:catAx>
        <c:axId val="758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829888"/>
        <c:crosses val="autoZero"/>
        <c:auto val="1"/>
        <c:lblAlgn val="ctr"/>
        <c:lblOffset val="100"/>
        <c:noMultiLvlLbl val="0"/>
      </c:catAx>
      <c:valAx>
        <c:axId val="3982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864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78276746530055"/>
          <c:y val="6.7903610897241465E-2"/>
          <c:w val="0.81985253173105366"/>
          <c:h val="0.56021208091271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Лист1!$J$1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Лист1!$I$2:$I$4</c:f>
              <c:strCache>
                <c:ptCount val="3"/>
                <c:pt idx="0">
                  <c:v>с 2 мес. до 1,5 лет</c:v>
                </c:pt>
                <c:pt idx="1">
                  <c:v>1,5 до 3 лет</c:v>
                </c:pt>
                <c:pt idx="2">
                  <c:v>3 до 7 лет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795</c:v>
                </c:pt>
                <c:pt idx="1">
                  <c:v>950</c:v>
                </c:pt>
                <c:pt idx="2">
                  <c:v>184</c:v>
                </c:pt>
              </c:numCache>
            </c:numRef>
          </c:val>
        </c:ser>
        <c:ser>
          <c:idx val="1"/>
          <c:order val="1"/>
          <c:tx>
            <c:strRef>
              <c:f>Лист1!$K$1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Лист1!$I$2:$I$4</c:f>
              <c:strCache>
                <c:ptCount val="3"/>
                <c:pt idx="0">
                  <c:v>с 2 мес. до 1,5 лет</c:v>
                </c:pt>
                <c:pt idx="1">
                  <c:v>1,5 до 3 лет</c:v>
                </c:pt>
                <c:pt idx="2">
                  <c:v>3 до 7 лет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940</c:v>
                </c:pt>
                <c:pt idx="1">
                  <c:v>945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81920"/>
        <c:axId val="78883456"/>
      </c:barChart>
      <c:catAx>
        <c:axId val="788819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8883456"/>
        <c:crosses val="autoZero"/>
        <c:auto val="1"/>
        <c:lblAlgn val="l"/>
        <c:lblOffset val="100"/>
        <c:noMultiLvlLbl val="0"/>
      </c:catAx>
      <c:valAx>
        <c:axId val="7888345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8881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Лист1!$E$32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515185539712E-3"/>
                  <c:y val="0.15119964289158938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pPr>
                    <a:r>
                      <a:rPr lang="en-US" sz="1200" dirty="0"/>
                      <a:t>3784,6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Лист1!$E$33</c:f>
              <c:numCache>
                <c:formatCode>General</c:formatCode>
                <c:ptCount val="1"/>
                <c:pt idx="0">
                  <c:v>3784.6</c:v>
                </c:pt>
              </c:numCache>
            </c:numRef>
          </c:val>
        </c:ser>
        <c:ser>
          <c:idx val="1"/>
          <c:order val="1"/>
          <c:tx>
            <c:strRef>
              <c:f>Лист1!$D$32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030371079424E-3"/>
                  <c:y val="0.1575120478044472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pPr>
                    <a:r>
                      <a:rPr lang="en-US" sz="1200" dirty="0"/>
                      <a:t>4683,00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Лист1!$D$33</c:f>
              <c:numCache>
                <c:formatCode>0.00</c:formatCode>
                <c:ptCount val="1"/>
                <c:pt idx="0">
                  <c:v>4683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961280"/>
        <c:axId val="79237504"/>
      </c:barChart>
      <c:catAx>
        <c:axId val="78961280"/>
        <c:scaling>
          <c:orientation val="minMax"/>
        </c:scaling>
        <c:delete val="1"/>
        <c:axPos val="b"/>
        <c:majorTickMark val="none"/>
        <c:minorTickMark val="none"/>
        <c:tickLblPos val="nextTo"/>
        <c:crossAx val="79237504"/>
        <c:crosses val="autoZero"/>
        <c:auto val="1"/>
        <c:lblAlgn val="ctr"/>
        <c:lblOffset val="100"/>
        <c:noMultiLvlLbl val="0"/>
      </c:catAx>
      <c:valAx>
        <c:axId val="79237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961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1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Лист1!$A$37:$D$37</c:f>
              <c:strCache>
                <c:ptCount val="1"/>
                <c:pt idx="0">
                  <c:v>2014 2015 2016 2017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31750">
                <a:solidFill>
                  <a:schemeClr val="accent1"/>
                </a:solidFill>
              </a:ln>
            </c:spPr>
            <c:trendlineType val="exp"/>
            <c:dispRSqr val="0"/>
            <c:dispEq val="0"/>
          </c:trendline>
          <c:cat>
            <c:numRef>
              <c:f>Лист1!$A$37:$D$37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Лист1!$A$38:$D$38</c:f>
              <c:numCache>
                <c:formatCode>General</c:formatCode>
                <c:ptCount val="4"/>
                <c:pt idx="0">
                  <c:v>15.2</c:v>
                </c:pt>
                <c:pt idx="1">
                  <c:v>23.4</c:v>
                </c:pt>
                <c:pt idx="2">
                  <c:v>29.6</c:v>
                </c:pt>
                <c:pt idx="3">
                  <c:v>31.2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17472"/>
        <c:axId val="80619008"/>
      </c:barChart>
      <c:catAx>
        <c:axId val="806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619008"/>
        <c:crosses val="autoZero"/>
        <c:auto val="1"/>
        <c:lblAlgn val="ctr"/>
        <c:lblOffset val="100"/>
        <c:noMultiLvlLbl val="0"/>
      </c:catAx>
      <c:valAx>
        <c:axId val="8061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61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1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0.36666</cdr:x>
      <cdr:y>0.12641</cdr:y>
    </cdr:from>
    <cdr:to>
      <cdr:x>0.71467</cdr:x>
      <cdr:y>0.23829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1202380" y="260817"/>
          <a:ext cx="1141228" cy="230833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67642-ED25-48CD-B0BB-F1F23ACBB4F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594B1-E8FD-472F-8929-F3B0DD9BA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0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27232-9621-428F-B743-BFDBF7E481AF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96A51-E209-4DFE-A538-C25DD9B4AE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8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96A51-E209-4DFE-A538-C25DD9B4AE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96A51-E209-4DFE-A538-C25DD9B4AE8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05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96A51-E209-4DFE-A538-C25DD9B4AE8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38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D0D3-6834-4C8F-BF1A-03609BD4562E}" type="datetime1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2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B36F-212E-4269-B27E-9846866A78A0}" type="datetime1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38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CBBD-1F8D-48F4-A497-1D907EB29EC6}" type="datetime1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7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73844"/>
            <a:ext cx="8534400" cy="507206"/>
          </a:xfrm>
        </p:spPr>
        <p:txBody>
          <a:bodyPr vert="horz" lIns="68580" tIns="34290" rIns="68580" bIns="34290" rtlCol="0" anchor="ctr">
            <a:normAutofit/>
          </a:bodyPr>
          <a:lstStyle>
            <a:lvl1pPr>
              <a:defRPr lang="ru-RU" sz="27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25" y="990601"/>
            <a:ext cx="8534400" cy="3600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6E8E-711A-4BF3-B656-32855C9490E9}" type="datetime1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9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1301-CAC0-4983-94D7-03EB2670D1EB}" type="datetime1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8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75C4-8FE9-4B98-AFE9-0F906720A16F}" type="datetime1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96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4E7E-6754-466A-92E4-8CDBE2FCB2E0}" type="datetime1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78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BC6-65F8-4D7A-B376-AA318ACF29B9}" type="datetime1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1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9DEA-146F-493A-BE17-ADF4A8716264}" type="datetime1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7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A7A8-0206-4F6D-B39A-6FFAE9904E83}" type="datetime1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3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CAC5-CE68-4D58-AEE2-D89B8C582014}" type="datetime1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0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s618120.vk.me/v618120222/1f66a/ZFP_XC2JcBc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r="50136"/>
          <a:stretch/>
        </p:blipFill>
        <p:spPr bwMode="auto">
          <a:xfrm>
            <a:off x="7829553" y="446215"/>
            <a:ext cx="1314447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9EDAF-9A29-4B1A-9DFC-194EF2077A9F}" type="datetime1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7D67-F507-48A7-B9B5-ACF0EDFC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1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563417" y="2943396"/>
            <a:ext cx="7915564" cy="11087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Отчет главы муниципального района – главы администрации Краснокамского муниципального района о результатах деятельности главы за 2017 год</a:t>
            </a:r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92" y="972803"/>
            <a:ext cx="1060215" cy="170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094812" y="148473"/>
            <a:ext cx="6852774" cy="3724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094813" y="4522454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г. Краснокамск 2018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«Развитие </a:t>
            </a: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инфраструктуры, ЖКХ, транспортного обслуживания и </a:t>
            </a: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дорог»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15" y="4819822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379220" y="1387118"/>
            <a:ext cx="3540111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Дороги</a:t>
            </a:r>
            <a:endParaRPr lang="ru-RU" sz="1300" b="1" dirty="0"/>
          </a:p>
        </p:txBody>
      </p:sp>
      <p:cxnSp>
        <p:nvCxnSpPr>
          <p:cNvPr id="10" name="Shape 147"/>
          <p:cNvCxnSpPr/>
          <p:nvPr/>
        </p:nvCxnSpPr>
        <p:spPr>
          <a:xfrm>
            <a:off x="1379219" y="1738039"/>
            <a:ext cx="3663258" cy="0"/>
          </a:xfrm>
          <a:prstGeom prst="straightConnector1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088621" y="1447500"/>
            <a:ext cx="2356" cy="19960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088621" y="1547302"/>
            <a:ext cx="3484179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69507"/>
              </p:ext>
            </p:extLst>
          </p:nvPr>
        </p:nvGraphicFramePr>
        <p:xfrm>
          <a:off x="5146488" y="1369122"/>
          <a:ext cx="3775823" cy="200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5572800" y="1451053"/>
            <a:ext cx="3038400" cy="1839583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8634" y="2248765"/>
            <a:ext cx="1287404" cy="301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100,7 млн. руб.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5982" y="1808645"/>
            <a:ext cx="2586356" cy="1097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направленно на ремонт  автомобильных дорог общего пользования местного значения района, городских и сельских поселений района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677686" y="228096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845982" y="2906510"/>
            <a:ext cx="2586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обеспечено содержание 172,2  км сети автомобильных дорог общего пользования Краснокамского муниципального района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6122" y="3175814"/>
            <a:ext cx="63831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100 % 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683056" y="320352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296122" y="3856713"/>
            <a:ext cx="105830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23 200 </a:t>
            </a:r>
            <a:r>
              <a:rPr lang="ru-RU" sz="1300" b="1" dirty="0" err="1" smtClean="0">
                <a:solidFill>
                  <a:schemeClr val="bg2">
                    <a:lumMod val="50000"/>
                  </a:schemeClr>
                </a:solidFill>
              </a:rPr>
              <a:t>кв.м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13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677686" y="3884428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24365" y="3849139"/>
            <a:ext cx="30205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отремонтировано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асфальтового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покрытия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88634" y="4289919"/>
            <a:ext cx="105189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20 000 </a:t>
            </a:r>
            <a:r>
              <a:rPr lang="ru-RU" sz="1300" b="1" dirty="0" err="1">
                <a:solidFill>
                  <a:schemeClr val="bg2">
                    <a:lumMod val="50000"/>
                  </a:schemeClr>
                </a:solidFill>
              </a:rPr>
              <a:t>кв.м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24365" y="429761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отсыпано  щебнем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улиц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и проездов в </a:t>
            </a:r>
            <a:r>
              <a:rPr lang="ru-RU" sz="1200" b="1" dirty="0" err="1">
                <a:solidFill>
                  <a:schemeClr val="bg2">
                    <a:lumMod val="50000"/>
                  </a:schemeClr>
                </a:solidFill>
              </a:rPr>
              <a:t>д.Ананичи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683056" y="434534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5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«Жилищное строительство и обеспечение граждан жильем»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20" y="3708957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288634" y="1644406"/>
            <a:ext cx="766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168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1221" y="1678723"/>
            <a:ext cx="59594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домов введено в эксплуатацию, общей площадью </a:t>
            </a:r>
            <a:r>
              <a:rPr lang="ru-RU" sz="1500" b="1" u="sng" dirty="0" smtClean="0">
                <a:solidFill>
                  <a:schemeClr val="bg2">
                    <a:lumMod val="50000"/>
                  </a:schemeClr>
                </a:solidFill>
              </a:rPr>
              <a:t>18 836 кв. м.</a:t>
            </a:r>
            <a:endParaRPr lang="ru-RU" sz="15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176130" y="1721827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254103" y="2287535"/>
            <a:ext cx="59594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семей улучшили жилищные условия </a:t>
            </a:r>
            <a:endParaRPr lang="ru-RU" sz="15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169012" y="233063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281516" y="2253217"/>
            <a:ext cx="766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16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61221" y="2725111"/>
            <a:ext cx="59594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привлечено из федерального и краевого бюджетов на реализацию </a:t>
            </a: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программ, обеспечивающих улучшение жилищных условий граждан</a:t>
            </a:r>
            <a:endParaRPr lang="ru-RU" sz="15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176130" y="288363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281516" y="2725111"/>
            <a:ext cx="766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20,1 млн.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79220" y="3902232"/>
            <a:ext cx="73265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500" dirty="0" smtClean="0">
                <a:solidFill>
                  <a:schemeClr val="bg2">
                    <a:lumMod val="50000"/>
                  </a:schemeClr>
                </a:solidFill>
              </a:rPr>
              <a:t>а </a:t>
            </a: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5 лет расселено 816 </a:t>
            </a: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человек </a:t>
            </a:r>
            <a:r>
              <a:rPr lang="ru-RU" sz="1500" dirty="0">
                <a:solidFill>
                  <a:schemeClr val="bg2">
                    <a:lumMod val="50000"/>
                  </a:schemeClr>
                </a:solidFill>
              </a:rPr>
              <a:t>из </a:t>
            </a: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28 аварийных многоквартирных домов</a:t>
            </a:r>
            <a:r>
              <a:rPr lang="ru-RU" sz="1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500" dirty="0" smtClean="0">
                <a:solidFill>
                  <a:schemeClr val="bg2">
                    <a:lumMod val="50000"/>
                  </a:schemeClr>
                </a:solidFill>
              </a:rPr>
              <a:t>Общая </a:t>
            </a:r>
            <a:r>
              <a:rPr lang="ru-RU" sz="1500" dirty="0">
                <a:solidFill>
                  <a:schemeClr val="bg2">
                    <a:lumMod val="50000"/>
                  </a:schemeClr>
                </a:solidFill>
              </a:rPr>
              <a:t>стоимость мероприятий по переселению составила  </a:t>
            </a: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421 </a:t>
            </a: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млн. руб. 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«Земельные ресурсы, землепользование и муниципальное имущество»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20" y="4569329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Прямая соединительная линия 21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95568" y="3292805"/>
            <a:ext cx="24957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от арендной платы за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имущество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60910" y="3719681"/>
            <a:ext cx="2656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от реализации муниципального имущества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95568" y="2074130"/>
            <a:ext cx="2641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от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продажи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земельных участков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95568" y="2600857"/>
            <a:ext cx="2578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по договорам аренды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земельных участков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08670" y="2693191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14,5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млн.руб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88634" y="2074130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12,1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млн.руб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08670" y="3292804"/>
            <a:ext cx="10021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7,6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млн. </a:t>
            </a:r>
            <a:r>
              <a:rPr lang="ru-RU" sz="1200" b="1" dirty="0" err="1">
                <a:solidFill>
                  <a:schemeClr val="bg2">
                    <a:lumMod val="50000"/>
                  </a:schemeClr>
                </a:solidFill>
              </a:rPr>
              <a:t>руб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08670" y="3812013"/>
            <a:ext cx="10021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7,1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млн. </a:t>
            </a:r>
            <a:r>
              <a:rPr lang="ru-RU" sz="1200" b="1" dirty="0" err="1">
                <a:solidFill>
                  <a:schemeClr val="bg2">
                    <a:lumMod val="50000"/>
                  </a:schemeClr>
                </a:solidFill>
              </a:rPr>
              <a:t>руб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1379220" y="1402021"/>
            <a:ext cx="3540111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Поступило в бюджет</a:t>
            </a:r>
            <a:endParaRPr lang="ru-RU" sz="1300" b="1" dirty="0"/>
          </a:p>
        </p:txBody>
      </p:sp>
      <p:cxnSp>
        <p:nvCxnSpPr>
          <p:cNvPr id="32" name="Shape 147"/>
          <p:cNvCxnSpPr/>
          <p:nvPr/>
        </p:nvCxnSpPr>
        <p:spPr>
          <a:xfrm>
            <a:off x="1379219" y="1738039"/>
            <a:ext cx="2164967" cy="0"/>
          </a:xfrm>
          <a:prstGeom prst="straightConnector1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Прямая соединительная линия 32"/>
          <p:cNvCxnSpPr/>
          <p:nvPr/>
        </p:nvCxnSpPr>
        <p:spPr>
          <a:xfrm>
            <a:off x="2560910" y="211417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585379" y="2700344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583660" y="3292804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575533" y="3858180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Диаграмма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226482"/>
              </p:ext>
            </p:extLst>
          </p:nvPr>
        </p:nvGraphicFramePr>
        <p:xfrm>
          <a:off x="5281783" y="1966035"/>
          <a:ext cx="3483935" cy="245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5290571" y="1993720"/>
            <a:ext cx="3520276" cy="2390559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90571" y="1394028"/>
            <a:ext cx="3518149" cy="344011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Дебиторская задолженность, тыс. руб.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7063749" y="1738039"/>
            <a:ext cx="0" cy="21579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0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«Образование»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21" y="4278706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379220" y="1402021"/>
            <a:ext cx="3540111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Дошкольное образование</a:t>
            </a:r>
            <a:endParaRPr lang="ru-RU" sz="1300" b="1" dirty="0"/>
          </a:p>
        </p:txBody>
      </p:sp>
      <p:cxnSp>
        <p:nvCxnSpPr>
          <p:cNvPr id="10" name="Shape 147"/>
          <p:cNvCxnSpPr/>
          <p:nvPr/>
        </p:nvCxnSpPr>
        <p:spPr>
          <a:xfrm>
            <a:off x="1379219" y="1738039"/>
            <a:ext cx="2164967" cy="0"/>
          </a:xfrm>
          <a:prstGeom prst="straightConnector1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Прямоугольник 29"/>
          <p:cNvSpPr/>
          <p:nvPr/>
        </p:nvSpPr>
        <p:spPr>
          <a:xfrm>
            <a:off x="1379221" y="1886022"/>
            <a:ext cx="4560836" cy="2133085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endCxn id="32" idx="1"/>
          </p:cNvCxnSpPr>
          <p:nvPr/>
        </p:nvCxnSpPr>
        <p:spPr>
          <a:xfrm>
            <a:off x="5975498" y="2951752"/>
            <a:ext cx="779522" cy="81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755020" y="2708663"/>
            <a:ext cx="1547151" cy="487801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Очередь в ДОУ КМР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79220" y="4404836"/>
            <a:ext cx="7326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Для решения проблемы очередности в детские сады </a:t>
            </a:r>
            <a:r>
              <a:rPr lang="ru-RU" sz="1200" b="1" u="sng" dirty="0">
                <a:solidFill>
                  <a:schemeClr val="bg2">
                    <a:lumMod val="50000"/>
                  </a:schemeClr>
                </a:solidFill>
              </a:rPr>
              <a:t>возобновилось строительство детского сада в микрорайоне «Звездный - Центр» на 240 мест. 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194288"/>
              </p:ext>
            </p:extLst>
          </p:nvPr>
        </p:nvGraphicFramePr>
        <p:xfrm>
          <a:off x="1425295" y="1811218"/>
          <a:ext cx="4468688" cy="2281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07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«Образование»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19" y="4105906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379220" y="1402021"/>
            <a:ext cx="3540111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Общее образование</a:t>
            </a:r>
            <a:endParaRPr lang="ru-RU" sz="1300" b="1" dirty="0"/>
          </a:p>
        </p:txBody>
      </p:sp>
      <p:cxnSp>
        <p:nvCxnSpPr>
          <p:cNvPr id="10" name="Shape 147"/>
          <p:cNvCxnSpPr/>
          <p:nvPr/>
        </p:nvCxnSpPr>
        <p:spPr>
          <a:xfrm>
            <a:off x="1379219" y="1738039"/>
            <a:ext cx="2164967" cy="0"/>
          </a:xfrm>
          <a:prstGeom prst="straightConnector1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Подзаголовок 2"/>
          <p:cNvSpPr txBox="1">
            <a:spLocks/>
          </p:cNvSpPr>
          <p:nvPr/>
        </p:nvSpPr>
        <p:spPr>
          <a:xfrm>
            <a:off x="1405736" y="2350093"/>
            <a:ext cx="687499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13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869015" y="2374168"/>
            <a:ext cx="2969580" cy="3126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различных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проектов реализуется ОУ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23574" y="2412027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850088" y="2693780"/>
            <a:ext cx="372379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обучающихся награждены знаком отличия «Гордость Пермского края»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9222" y="2737959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8000"/>
                </a:solidFill>
              </a:rPr>
              <a:t>16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823574" y="281953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869016" y="3162441"/>
            <a:ext cx="302712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призовых мест на краевом этапе Всероссийской олимпиады школьников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44144" y="31696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8000"/>
                </a:solidFill>
              </a:rPr>
              <a:t>9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823575" y="3251206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410933" y="1940273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8000"/>
                </a:solidFill>
              </a:rPr>
              <a:t>24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828771" y="202184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850088" y="2001828"/>
            <a:ext cx="3027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выпускника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получили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золотые медали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96798" y="1738039"/>
            <a:ext cx="316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Доля муниципальных общеобразовательных учреждений, соответствующих современным требованиям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обучения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4919330" y="1738040"/>
            <a:ext cx="7396" cy="206356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042478" y="1674920"/>
            <a:ext cx="7675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8000"/>
                </a:solidFill>
              </a:rPr>
              <a:t>100%</a:t>
            </a:r>
            <a:endParaRPr lang="ru-RU" sz="3000" b="1" dirty="0">
              <a:solidFill>
                <a:srgbClr val="008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96798" y="2819535"/>
            <a:ext cx="304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Доля муниципальных общеобразовательных учреждений,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имеющих бессрочную лицензию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42478" y="2764209"/>
            <a:ext cx="7675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8000"/>
                </a:solidFill>
              </a:rPr>
              <a:t>100%</a:t>
            </a:r>
            <a:endParaRPr lang="ru-RU" sz="3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«Деятельность в области культурной сферы»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19" y="4105906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213830" y="1437906"/>
            <a:ext cx="2705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проведено мероприятий с общим охватом населения </a:t>
            </a:r>
            <a:r>
              <a:rPr lang="ru-RU" sz="1200" b="1" u="sng" dirty="0">
                <a:solidFill>
                  <a:schemeClr val="bg2">
                    <a:lumMod val="50000"/>
                  </a:schemeClr>
                </a:solidFill>
              </a:rPr>
              <a:t>244,1 тыс. чел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79219" y="1522300"/>
            <a:ext cx="6880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1600" b="1" dirty="0">
                <a:solidFill>
                  <a:srgbClr val="008000"/>
                </a:solidFill>
              </a:rPr>
              <a:t>2816 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085517" y="156031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417689" y="2402473"/>
            <a:ext cx="574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</a:rPr>
              <a:t>&gt;</a:t>
            </a:r>
            <a:r>
              <a:rPr lang="ru-RU" sz="1600" b="1" dirty="0" smtClean="0">
                <a:solidFill>
                  <a:srgbClr val="008000"/>
                </a:solidFill>
              </a:rPr>
              <a:t>300</a:t>
            </a:r>
            <a:endParaRPr lang="ru-RU" sz="1600" b="1" dirty="0">
              <a:solidFill>
                <a:srgbClr val="008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081004" y="2453272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213830" y="2327140"/>
            <a:ext cx="2705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лауреатов международных и всероссийских конкурсов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213829" y="2837913"/>
            <a:ext cx="2705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получили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дипломы  международного уровня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51954" y="2930246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8000"/>
                </a:solidFill>
              </a:rPr>
              <a:t>150 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074483" y="2950267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213829" y="3432056"/>
            <a:ext cx="2905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проектов реализовано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51955" y="3410647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00"/>
                </a:solidFill>
              </a:rPr>
              <a:t>16</a:t>
            </a:r>
            <a:endParaRPr lang="ru-RU" sz="1600" b="1" dirty="0">
              <a:solidFill>
                <a:srgbClr val="008000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074484" y="346144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Диаграмма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718209"/>
              </p:ext>
            </p:extLst>
          </p:nvPr>
        </p:nvGraphicFramePr>
        <p:xfrm>
          <a:off x="5042476" y="1830869"/>
          <a:ext cx="3279271" cy="2063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5042478" y="1834571"/>
            <a:ext cx="3335979" cy="1971948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42476" y="1372720"/>
            <a:ext cx="3335979" cy="329610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Доходы от предпринимательской и иной деятельности, учреждений культуры КМР (тыс. руб.)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6708241" y="1702330"/>
            <a:ext cx="0" cy="12854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2213831" y="1860854"/>
            <a:ext cx="2705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тыс. руб. привлечено в виде грантов из бюджетов всех уровней</a:t>
            </a:r>
            <a:endParaRPr lang="ru-RU" sz="12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379220" y="1945248"/>
            <a:ext cx="6880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1600" b="1" dirty="0" smtClean="0">
                <a:solidFill>
                  <a:srgbClr val="008000"/>
                </a:solidFill>
              </a:rPr>
              <a:t>1 285</a:t>
            </a:r>
            <a:endParaRPr lang="ru-RU" sz="1600" b="1" dirty="0">
              <a:solidFill>
                <a:srgbClr val="008000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085518" y="1983267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952090" y="2033868"/>
            <a:ext cx="5527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bg2">
                    <a:lumMod val="50000"/>
                  </a:schemeClr>
                </a:solidFill>
              </a:rPr>
              <a:t>+24%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985911" y="2054405"/>
            <a:ext cx="392544" cy="210295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841840" y="2086203"/>
            <a:ext cx="14407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7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«Физическая культура и спорт»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48013" y="4303845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227164"/>
              </p:ext>
            </p:extLst>
          </p:nvPr>
        </p:nvGraphicFramePr>
        <p:xfrm>
          <a:off x="1379399" y="1634993"/>
          <a:ext cx="3426387" cy="2322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1379220" y="1592687"/>
            <a:ext cx="3476493" cy="2374604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4603" y="1467294"/>
            <a:ext cx="3476493" cy="496185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Доля населения систематически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занимающегося физкультурой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и спортом, %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855534" y="1729563"/>
            <a:ext cx="531633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121350" y="2250555"/>
            <a:ext cx="949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21438 чел.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1350" y="3005873"/>
            <a:ext cx="8431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361 чел.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73560" y="2065888"/>
            <a:ext cx="287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систематически (не менее 3 раз в неделю) занимающихся физической культурой и спортом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9795" y="227057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159795" y="3005873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9795" y="3772862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273560" y="2893519"/>
            <a:ext cx="2597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имеют ограниченные возможности здоровья.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21350" y="3748372"/>
            <a:ext cx="8431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400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16987" y="4417793"/>
            <a:ext cx="7388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Обучающиеся спортивных школ за 2017 год приняли участие в более 550 районных, краевых, всероссийских и международных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соревнованиях.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05992" y="3479829"/>
            <a:ext cx="2597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призовых мест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в соревнованиях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районного, краевого, всероссийского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международного уровня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«Развитие гражданского общества»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405156" y="4240585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405156" y="3151868"/>
            <a:ext cx="3029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социально-культурных проектов 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выиграно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47907" y="1975071"/>
            <a:ext cx="17802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Предусмотрено финансирование из бюджетов всех уровней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871182" y="2639273"/>
            <a:ext cx="0" cy="51259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919869" y="1786919"/>
            <a:ext cx="2562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8000"/>
                </a:solidFill>
              </a:rPr>
              <a:t>13 млн.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822495" y="1786919"/>
            <a:ext cx="20973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48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48912" y="3153272"/>
            <a:ext cx="2742234" cy="576616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481421" y="2639273"/>
            <a:ext cx="779522" cy="81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617647" y="1786919"/>
            <a:ext cx="20973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8000"/>
                </a:solidFill>
              </a:rPr>
              <a:t>=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6449486" y="1956391"/>
            <a:ext cx="0" cy="68369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770291" y="1956660"/>
            <a:ext cx="1935447" cy="683155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endCxn id="37" idx="1"/>
          </p:cNvCxnSpPr>
          <p:nvPr/>
        </p:nvCxnSpPr>
        <p:spPr>
          <a:xfrm>
            <a:off x="6449486" y="2298237"/>
            <a:ext cx="320805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2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765207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«Исполнение  консолидированного бюджета»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18" y="4602092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132714"/>
            <a:ext cx="5836743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379041" y="1708298"/>
            <a:ext cx="4220773" cy="2785729"/>
          </a:xfrm>
          <a:prstGeom prst="rect">
            <a:avLst/>
          </a:prstGeom>
          <a:pattFill prst="pct25">
            <a:fgClr>
              <a:srgbClr val="C00000"/>
            </a:fgClr>
            <a:bgClr>
              <a:schemeClr val="bg1"/>
            </a:bgClr>
          </a:pattFill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379220" y="1216721"/>
            <a:ext cx="4220594" cy="288308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2">
                    <a:lumMod val="50000"/>
                  </a:schemeClr>
                </a:solidFill>
              </a:rPr>
              <a:t>Основные направления расходов консолидированного бюджета</a:t>
            </a:r>
            <a:endParaRPr lang="ru-RU" sz="1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3504085" y="1505030"/>
            <a:ext cx="0" cy="20326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6761355" y="4196186"/>
            <a:ext cx="850604" cy="297840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</a:rPr>
              <a:t>Доходы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</a:rPr>
              <a:t>План/Факт</a:t>
            </a:r>
            <a:endParaRPr lang="ru-RU" sz="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910339" y="4196186"/>
            <a:ext cx="850604" cy="297840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</a:rPr>
              <a:t>Расходы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</a:rPr>
              <a:t>План/Факт</a:t>
            </a:r>
            <a:endParaRPr lang="ru-RU" sz="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706140" y="1708297"/>
            <a:ext cx="3308321" cy="2785729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7328262" y="4080771"/>
            <a:ext cx="0" cy="12279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8280435" y="4073388"/>
            <a:ext cx="0" cy="12279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7587291" y="893356"/>
            <a:ext cx="0" cy="81494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5330847" y="904884"/>
            <a:ext cx="2256444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5330847" y="765207"/>
            <a:ext cx="0" cy="25629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Диаграмма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087526"/>
              </p:ext>
            </p:extLst>
          </p:nvPr>
        </p:nvGraphicFramePr>
        <p:xfrm>
          <a:off x="5807743" y="1741003"/>
          <a:ext cx="3105114" cy="246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8390114" y="1708296"/>
            <a:ext cx="720656" cy="237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900" b="1" dirty="0" smtClean="0">
                <a:solidFill>
                  <a:schemeClr val="bg2">
                    <a:lumMod val="50000"/>
                  </a:schemeClr>
                </a:solidFill>
              </a:rPr>
              <a:t>тыс. руб.</a:t>
            </a:r>
            <a:endParaRPr lang="ru-RU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63255" y="1767505"/>
            <a:ext cx="5527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bg2">
                    <a:lumMod val="50000"/>
                  </a:schemeClr>
                </a:solidFill>
              </a:rPr>
              <a:t>105,3%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515213" y="1861473"/>
            <a:ext cx="5527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bg2">
                    <a:lumMod val="50000"/>
                  </a:schemeClr>
                </a:solidFill>
              </a:rPr>
              <a:t>93,93%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7347500" y="1967559"/>
            <a:ext cx="0" cy="12815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6717218" y="1953985"/>
            <a:ext cx="630282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8493156" y="2031634"/>
            <a:ext cx="0" cy="11436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515213" y="2046317"/>
            <a:ext cx="470459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532782" y="1826822"/>
            <a:ext cx="1198804" cy="1158133"/>
          </a:xfrm>
          <a:prstGeom prst="ellipse">
            <a:avLst/>
          </a:prstGeom>
          <a:pattFill prst="dotGrid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2213259" y="3136436"/>
            <a:ext cx="1036653" cy="1030542"/>
          </a:xfrm>
          <a:prstGeom prst="ellipse">
            <a:avLst/>
          </a:prstGeom>
          <a:pattFill prst="dotGrid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141985" y="2158476"/>
            <a:ext cx="887024" cy="865530"/>
          </a:xfrm>
          <a:prstGeom prst="ellipse">
            <a:avLst/>
          </a:prstGeom>
          <a:pattFill prst="dotGrid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645501" y="3277681"/>
            <a:ext cx="887024" cy="865530"/>
          </a:xfrm>
          <a:prstGeom prst="ellipse">
            <a:avLst/>
          </a:prstGeom>
          <a:pattFill prst="dotGrid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475818" y="2438426"/>
            <a:ext cx="887024" cy="865530"/>
          </a:xfrm>
          <a:prstGeom prst="ellipse">
            <a:avLst/>
          </a:prstGeom>
          <a:pattFill prst="dotGrid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Shape 4"/>
          <p:cNvSpPr/>
          <p:nvPr/>
        </p:nvSpPr>
        <p:spPr>
          <a:xfrm>
            <a:off x="1692669" y="2031634"/>
            <a:ext cx="850223" cy="73337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Образование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55,6%</a:t>
            </a:r>
            <a:endParaRPr lang="ru-RU" sz="1000" b="1" kern="1200" dirty="0"/>
          </a:p>
        </p:txBody>
      </p:sp>
      <p:sp>
        <p:nvSpPr>
          <p:cNvPr id="73" name="Shape 8"/>
          <p:cNvSpPr/>
          <p:nvPr/>
        </p:nvSpPr>
        <p:spPr>
          <a:xfrm>
            <a:off x="2321185" y="3339231"/>
            <a:ext cx="820800" cy="62495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Экономика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11,7%</a:t>
            </a:r>
            <a:endParaRPr lang="ru-RU" sz="1000" b="1" kern="1200" dirty="0"/>
          </a:p>
        </p:txBody>
      </p:sp>
      <p:sp>
        <p:nvSpPr>
          <p:cNvPr id="75" name="Shape 8"/>
          <p:cNvSpPr/>
          <p:nvPr/>
        </p:nvSpPr>
        <p:spPr>
          <a:xfrm>
            <a:off x="3785892" y="3397970"/>
            <a:ext cx="606241" cy="6418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ЖКХ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/>
              <a:t>6,6%</a:t>
            </a:r>
            <a:endParaRPr lang="ru-RU" sz="1000" b="1" kern="1200" dirty="0"/>
          </a:p>
        </p:txBody>
      </p:sp>
      <p:sp>
        <p:nvSpPr>
          <p:cNvPr id="86" name="Shape 6"/>
          <p:cNvSpPr/>
          <p:nvPr/>
        </p:nvSpPr>
        <p:spPr>
          <a:xfrm>
            <a:off x="4632459" y="2623580"/>
            <a:ext cx="573741" cy="50349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Соц. политика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4,3%</a:t>
            </a:r>
            <a:endParaRPr lang="ru-RU" sz="1000" b="1" kern="1200" dirty="0"/>
          </a:p>
        </p:txBody>
      </p:sp>
      <p:sp>
        <p:nvSpPr>
          <p:cNvPr id="89" name="Shape 6"/>
          <p:cNvSpPr/>
          <p:nvPr/>
        </p:nvSpPr>
        <p:spPr>
          <a:xfrm>
            <a:off x="3292429" y="2302467"/>
            <a:ext cx="586135" cy="577547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Культура и спорт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kern="1200" dirty="0" smtClean="0"/>
              <a:t>7,9%</a:t>
            </a:r>
            <a:endParaRPr lang="ru-RU" sz="1000" b="1" kern="1200" dirty="0"/>
          </a:p>
        </p:txBody>
      </p:sp>
    </p:spTree>
    <p:extLst>
      <p:ext uri="{BB962C8B-B14F-4D97-AF65-F5344CB8AC3E}">
        <p14:creationId xmlns:p14="http://schemas.microsoft.com/office/powerpoint/2010/main" val="38237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916548" y="1874754"/>
            <a:ext cx="7915564" cy="11087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49" y="1121483"/>
            <a:ext cx="1060215" cy="170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602849" y="1502351"/>
            <a:ext cx="6852774" cy="3724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48124" y="2721117"/>
            <a:ext cx="6431857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2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«Демографическая ситуация»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086100" y="172853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32249" y="173808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дзаголовок 2"/>
          <p:cNvSpPr txBox="1">
            <a:spLocks/>
          </p:cNvSpPr>
          <p:nvPr/>
        </p:nvSpPr>
        <p:spPr>
          <a:xfrm>
            <a:off x="3166360" y="1731354"/>
            <a:ext cx="1134413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74 057 человек     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4369265" y="1740900"/>
            <a:ext cx="2889739" cy="3276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Рост на 0,3 %</a:t>
            </a:r>
            <a:endParaRPr lang="ru-RU" sz="2400" b="1" dirty="0"/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1318880" y="1741928"/>
            <a:ext cx="1767220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Численность населения</a:t>
            </a:r>
            <a:endParaRPr lang="ru-RU" sz="1200" b="1" dirty="0"/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1341661" y="2331360"/>
            <a:ext cx="1744439" cy="2765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Число родившихся</a:t>
            </a: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332249" y="2340906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дзаголовок 2"/>
          <p:cNvSpPr txBox="1">
            <a:spLocks/>
          </p:cNvSpPr>
          <p:nvPr/>
        </p:nvSpPr>
        <p:spPr>
          <a:xfrm>
            <a:off x="4369265" y="2909928"/>
            <a:ext cx="200725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Снижение на 3,5 %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1341661" y="3339274"/>
            <a:ext cx="1395542" cy="45394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Миграционный прирост</a:t>
            </a:r>
            <a:endParaRPr lang="ru-RU" sz="2400" b="1" dirty="0"/>
          </a:p>
        </p:txBody>
      </p:sp>
      <p:cxnSp>
        <p:nvCxnSpPr>
          <p:cNvPr id="42" name="Shape 147"/>
          <p:cNvCxnSpPr/>
          <p:nvPr/>
        </p:nvCxnSpPr>
        <p:spPr>
          <a:xfrm>
            <a:off x="1341661" y="1403052"/>
            <a:ext cx="4031229" cy="0"/>
          </a:xfrm>
          <a:prstGeom prst="straightConnector1">
            <a:avLst/>
          </a:prstGeom>
          <a:noFill/>
          <a:ln w="285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Прямая соединительная линия 45"/>
          <p:cNvCxnSpPr/>
          <p:nvPr/>
        </p:nvCxnSpPr>
        <p:spPr>
          <a:xfrm>
            <a:off x="3084328" y="345255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одзаголовок 2"/>
          <p:cNvSpPr txBox="1">
            <a:spLocks/>
          </p:cNvSpPr>
          <p:nvPr/>
        </p:nvSpPr>
        <p:spPr>
          <a:xfrm>
            <a:off x="3166361" y="3458175"/>
            <a:ext cx="12719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104 человека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326414" y="346210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дзаголовок 2"/>
          <p:cNvSpPr txBox="1">
            <a:spLocks/>
          </p:cNvSpPr>
          <p:nvPr/>
        </p:nvSpPr>
        <p:spPr>
          <a:xfrm>
            <a:off x="4369265" y="3424484"/>
            <a:ext cx="3287410" cy="2745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Снижение 56,7%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52" name="Shape 148"/>
          <p:cNvCxnSpPr/>
          <p:nvPr/>
        </p:nvCxnSpPr>
        <p:spPr>
          <a:xfrm>
            <a:off x="1401073" y="4122910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Подзаголовок 2"/>
          <p:cNvSpPr txBox="1">
            <a:spLocks/>
          </p:cNvSpPr>
          <p:nvPr/>
        </p:nvSpPr>
        <p:spPr>
          <a:xfrm>
            <a:off x="1439136" y="4091017"/>
            <a:ext cx="5584840" cy="5047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u="sng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086100" y="2314446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дзаголовок 2"/>
          <p:cNvSpPr txBox="1">
            <a:spLocks/>
          </p:cNvSpPr>
          <p:nvPr/>
        </p:nvSpPr>
        <p:spPr>
          <a:xfrm>
            <a:off x="3166362" y="2337440"/>
            <a:ext cx="1134413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883 человек     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4369265" y="2340906"/>
            <a:ext cx="4003343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Снижение на 10,7%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1341661" y="2904192"/>
            <a:ext cx="1744439" cy="2765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Число умерших</a:t>
            </a:r>
            <a:endParaRPr lang="ru-RU" sz="1200" b="1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084328" y="2900382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дзаголовок 2"/>
          <p:cNvSpPr txBox="1">
            <a:spLocks/>
          </p:cNvSpPr>
          <p:nvPr/>
        </p:nvSpPr>
        <p:spPr>
          <a:xfrm>
            <a:off x="3166361" y="2906462"/>
            <a:ext cx="1134413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1016 человек     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332249" y="2909928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897706"/>
              </p:ext>
            </p:extLst>
          </p:nvPr>
        </p:nvGraphicFramePr>
        <p:xfrm>
          <a:off x="6006982" y="1403052"/>
          <a:ext cx="2720610" cy="2473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5957776" y="1368099"/>
            <a:ext cx="2769816" cy="2544682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5372890" y="1659489"/>
            <a:ext cx="0" cy="38068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374846" y="1835054"/>
            <a:ext cx="58293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6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«Занятость населения»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2" name="Shape 147"/>
          <p:cNvCxnSpPr/>
          <p:nvPr/>
        </p:nvCxnSpPr>
        <p:spPr>
          <a:xfrm>
            <a:off x="1341661" y="1303815"/>
            <a:ext cx="4031229" cy="0"/>
          </a:xfrm>
          <a:prstGeom prst="straightConnector1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Shape 148"/>
          <p:cNvCxnSpPr/>
          <p:nvPr/>
        </p:nvCxnSpPr>
        <p:spPr>
          <a:xfrm>
            <a:off x="1341661" y="4484417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Подзаголовок 2"/>
          <p:cNvSpPr txBox="1">
            <a:spLocks/>
          </p:cNvSpPr>
          <p:nvPr/>
        </p:nvSpPr>
        <p:spPr>
          <a:xfrm>
            <a:off x="1439136" y="4091017"/>
            <a:ext cx="5584840" cy="5047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u="sng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710254"/>
              </p:ext>
            </p:extLst>
          </p:nvPr>
        </p:nvGraphicFramePr>
        <p:xfrm>
          <a:off x="5146158" y="2060945"/>
          <a:ext cx="3522022" cy="2247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3" name="Прямая соединительная линия 52"/>
          <p:cNvCxnSpPr/>
          <p:nvPr/>
        </p:nvCxnSpPr>
        <p:spPr>
          <a:xfrm flipV="1">
            <a:off x="6517334" y="2438400"/>
            <a:ext cx="0" cy="154883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7456543" y="2438400"/>
            <a:ext cx="0" cy="154883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563771" y="3494589"/>
            <a:ext cx="2824893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5004920" y="2053857"/>
            <a:ext cx="3663260" cy="2282456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7" name="Диаграмма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814339"/>
              </p:ext>
            </p:extLst>
          </p:nvPr>
        </p:nvGraphicFramePr>
        <p:xfrm>
          <a:off x="1120517" y="2066714"/>
          <a:ext cx="3798813" cy="2292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58" name="Прямая соединительная линия 57"/>
          <p:cNvCxnSpPr/>
          <p:nvPr/>
        </p:nvCxnSpPr>
        <p:spPr>
          <a:xfrm flipV="1">
            <a:off x="3366224" y="2303721"/>
            <a:ext cx="177962" cy="13467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3550898" y="2303721"/>
            <a:ext cx="1006925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дзаголовок 2"/>
          <p:cNvSpPr txBox="1">
            <a:spLocks/>
          </p:cNvSpPr>
          <p:nvPr/>
        </p:nvSpPr>
        <p:spPr>
          <a:xfrm>
            <a:off x="3550898" y="2035042"/>
            <a:ext cx="1374997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промышленность</a:t>
            </a:r>
            <a:endParaRPr lang="ru-RU" sz="1000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 flipV="1">
            <a:off x="2319294" y="2371060"/>
            <a:ext cx="187090" cy="19360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422665" y="2371061"/>
            <a:ext cx="896629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дзаголовок 2"/>
          <p:cNvSpPr txBox="1">
            <a:spLocks/>
          </p:cNvSpPr>
          <p:nvPr/>
        </p:nvSpPr>
        <p:spPr>
          <a:xfrm>
            <a:off x="1376752" y="2100876"/>
            <a:ext cx="1374997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иное</a:t>
            </a:r>
            <a:endParaRPr lang="ru-RU" sz="1000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1970705" y="3001483"/>
            <a:ext cx="187090" cy="19360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376752" y="3001483"/>
            <a:ext cx="593953" cy="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дзаголовок 2"/>
          <p:cNvSpPr txBox="1">
            <a:spLocks/>
          </p:cNvSpPr>
          <p:nvPr/>
        </p:nvSpPr>
        <p:spPr>
          <a:xfrm>
            <a:off x="1292823" y="2762266"/>
            <a:ext cx="1374997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 err="1" smtClean="0">
                <a:solidFill>
                  <a:schemeClr val="bg2">
                    <a:lumMod val="50000"/>
                  </a:schemeClr>
                </a:solidFill>
              </a:rPr>
              <a:t>Фед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. гос. </a:t>
            </a:r>
            <a:r>
              <a:rPr lang="ru-RU" sz="1000" dirty="0" err="1" smtClean="0">
                <a:solidFill>
                  <a:schemeClr val="bg2">
                    <a:lumMod val="50000"/>
                  </a:schemeClr>
                </a:solidFill>
              </a:rPr>
              <a:t>стр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-ы</a:t>
            </a:r>
            <a:endParaRPr lang="ru-RU" sz="1000" dirty="0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2157795" y="3808229"/>
            <a:ext cx="255044" cy="17900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39136" y="3987232"/>
            <a:ext cx="737252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дзаголовок 2"/>
          <p:cNvSpPr txBox="1">
            <a:spLocks/>
          </p:cNvSpPr>
          <p:nvPr/>
        </p:nvSpPr>
        <p:spPr>
          <a:xfrm>
            <a:off x="1376402" y="3763861"/>
            <a:ext cx="908916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здрав.</a:t>
            </a:r>
            <a:endParaRPr lang="ru-RU" sz="1000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2624227" y="4050129"/>
            <a:ext cx="255044" cy="17900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439136" y="4229130"/>
            <a:ext cx="1214807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одзаголовок 2"/>
          <p:cNvSpPr txBox="1">
            <a:spLocks/>
          </p:cNvSpPr>
          <p:nvPr/>
        </p:nvSpPr>
        <p:spPr>
          <a:xfrm>
            <a:off x="1376401" y="4010948"/>
            <a:ext cx="908916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С/Х</a:t>
            </a:r>
            <a:endParaRPr lang="ru-RU" sz="1000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3423376" y="3987229"/>
            <a:ext cx="255044" cy="19172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678420" y="4178957"/>
            <a:ext cx="879403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одзаголовок 2"/>
          <p:cNvSpPr txBox="1">
            <a:spLocks/>
          </p:cNvSpPr>
          <p:nvPr/>
        </p:nvSpPr>
        <p:spPr>
          <a:xfrm>
            <a:off x="3615522" y="3915084"/>
            <a:ext cx="1374997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образование</a:t>
            </a:r>
            <a:endParaRPr lang="ru-RU" sz="10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292823" y="2054874"/>
            <a:ext cx="3663260" cy="2282456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292823" y="1430522"/>
            <a:ext cx="3663260" cy="355748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Удельный вес работающих по отраслям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990519" y="1432737"/>
            <a:ext cx="3663260" cy="355748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Уровень зарегистрированной безработицы, %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6901638" y="1788485"/>
            <a:ext cx="0" cy="27246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3034931" y="1781397"/>
            <a:ext cx="0" cy="27246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7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«Экономическое развитие»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79220" y="1227829"/>
            <a:ext cx="4853940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379220" y="1812451"/>
            <a:ext cx="1851660" cy="45793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Инвестиции в основной капитал</a:t>
            </a: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170540" y="187341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11040" y="187341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дзаголовок 2"/>
          <p:cNvSpPr txBox="1">
            <a:spLocks/>
          </p:cNvSpPr>
          <p:nvPr/>
        </p:nvSpPr>
        <p:spPr>
          <a:xfrm>
            <a:off x="3239120" y="1891723"/>
            <a:ext cx="12719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3 593,2 млн. руб.     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4575810" y="1751491"/>
            <a:ext cx="1699260" cy="5798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Снижение на 11% к уровню прошлого года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2400" b="1" dirty="0"/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1379220" y="1415473"/>
            <a:ext cx="1851660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Промышленность</a:t>
            </a:r>
            <a:endParaRPr lang="ru-RU" sz="1300" b="1" dirty="0"/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1379220" y="2441580"/>
            <a:ext cx="3059083" cy="55308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Темп роста промышленного производства по основным отраслям </a:t>
            </a: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507230" y="2481162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дзаголовок 2"/>
          <p:cNvSpPr txBox="1">
            <a:spLocks/>
          </p:cNvSpPr>
          <p:nvPr/>
        </p:nvSpPr>
        <p:spPr>
          <a:xfrm>
            <a:off x="4919330" y="2481162"/>
            <a:ext cx="9671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107,7%     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1416779" y="3129600"/>
            <a:ext cx="1395542" cy="45394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Заработная плата работников</a:t>
            </a:r>
            <a:endParaRPr lang="ru-RU" sz="2400" b="1" dirty="0"/>
          </a:p>
        </p:txBody>
      </p:sp>
      <p:cxnSp>
        <p:nvCxnSpPr>
          <p:cNvPr id="42" name="Shape 147"/>
          <p:cNvCxnSpPr/>
          <p:nvPr/>
        </p:nvCxnSpPr>
        <p:spPr>
          <a:xfrm>
            <a:off x="1379220" y="1707210"/>
            <a:ext cx="1470660" cy="0"/>
          </a:xfrm>
          <a:prstGeom prst="straightConnector1">
            <a:avLst/>
          </a:prstGeom>
          <a:noFill/>
          <a:ln w="285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Прямая соединительная линия 45"/>
          <p:cNvCxnSpPr/>
          <p:nvPr/>
        </p:nvCxnSpPr>
        <p:spPr>
          <a:xfrm>
            <a:off x="3166730" y="3233766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одзаголовок 2"/>
          <p:cNvSpPr txBox="1">
            <a:spLocks/>
          </p:cNvSpPr>
          <p:nvPr/>
        </p:nvSpPr>
        <p:spPr>
          <a:xfrm>
            <a:off x="3305999" y="3238093"/>
            <a:ext cx="12719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31 107,2 руб. 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514850" y="3219747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дзаголовок 2"/>
          <p:cNvSpPr txBox="1">
            <a:spLocks/>
          </p:cNvSpPr>
          <p:nvPr/>
        </p:nvSpPr>
        <p:spPr>
          <a:xfrm>
            <a:off x="4577919" y="3129600"/>
            <a:ext cx="1699260" cy="5798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Рост на 7% к уровню прошлого года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52" name="Shape 148"/>
          <p:cNvCxnSpPr/>
          <p:nvPr/>
        </p:nvCxnSpPr>
        <p:spPr>
          <a:xfrm>
            <a:off x="1428861" y="3809848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275070" y="1637931"/>
            <a:ext cx="346710" cy="25648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621780" y="1637929"/>
            <a:ext cx="2362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858000" y="1637931"/>
            <a:ext cx="1950720" cy="1945614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</a:rPr>
              <a:t>Проведена модернизация производственных линий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на 7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</a:rPr>
              <a:t>предприятиях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в 2016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</a:rPr>
              <a:t>году</a:t>
            </a: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6275070" y="1770212"/>
            <a:ext cx="0" cy="38068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6275070" y="2420394"/>
            <a:ext cx="0" cy="38068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6275070" y="3147882"/>
            <a:ext cx="0" cy="38068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58" idx="1"/>
          </p:cNvCxnSpPr>
          <p:nvPr/>
        </p:nvCxnSpPr>
        <p:spPr>
          <a:xfrm>
            <a:off x="6275070" y="2610738"/>
            <a:ext cx="58293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275070" y="3419529"/>
            <a:ext cx="346710" cy="164016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621780" y="3583545"/>
            <a:ext cx="2362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одзаголовок 2"/>
          <p:cNvSpPr txBox="1">
            <a:spLocks/>
          </p:cNvSpPr>
          <p:nvPr/>
        </p:nvSpPr>
        <p:spPr>
          <a:xfrm>
            <a:off x="1439136" y="4091017"/>
            <a:ext cx="5584840" cy="5047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Краснокамский муниципальный район занимает </a:t>
            </a:r>
            <a:r>
              <a:rPr lang="ru-RU" sz="1200" b="1" u="sng" dirty="0" smtClean="0">
                <a:solidFill>
                  <a:schemeClr val="bg2">
                    <a:lumMod val="50000"/>
                  </a:schemeClr>
                </a:solidFill>
              </a:rPr>
              <a:t>4 место по объему отгруженной продукции собственного производства в Пермском крае</a:t>
            </a:r>
            <a:endParaRPr lang="ru-RU" sz="1200" b="1" u="sng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2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«Экономическое развитие»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79220" y="1227829"/>
            <a:ext cx="4853940" cy="0"/>
          </a:xfrm>
          <a:prstGeom prst="line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148"/>
          <p:cNvCxnSpPr/>
          <p:nvPr/>
        </p:nvCxnSpPr>
        <p:spPr>
          <a:xfrm>
            <a:off x="1428860" y="4518508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Подзаголовок 2"/>
          <p:cNvSpPr txBox="1">
            <a:spLocks/>
          </p:cNvSpPr>
          <p:nvPr/>
        </p:nvSpPr>
        <p:spPr>
          <a:xfrm>
            <a:off x="1356360" y="1415472"/>
            <a:ext cx="2811780" cy="413327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Драйверы экономики по увеличению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оборота</a:t>
            </a:r>
            <a:endParaRPr lang="ru-RU" sz="1300" b="1" dirty="0"/>
          </a:p>
        </p:txBody>
      </p:sp>
      <p:cxnSp>
        <p:nvCxnSpPr>
          <p:cNvPr id="35" name="Shape 147"/>
          <p:cNvCxnSpPr/>
          <p:nvPr/>
        </p:nvCxnSpPr>
        <p:spPr>
          <a:xfrm>
            <a:off x="1379220" y="1828799"/>
            <a:ext cx="3108960" cy="0"/>
          </a:xfrm>
          <a:prstGeom prst="straightConnector1">
            <a:avLst/>
          </a:prstGeom>
          <a:noFill/>
          <a:ln w="285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Подзаголовок 2"/>
          <p:cNvSpPr txBox="1">
            <a:spLocks/>
          </p:cNvSpPr>
          <p:nvPr/>
        </p:nvSpPr>
        <p:spPr>
          <a:xfrm>
            <a:off x="1379220" y="1981199"/>
            <a:ext cx="2426970" cy="246888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Производство, передача и распределение энергии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Добыча полезных ископаемых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Производство прочих химических изделий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Производство бумаги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Производство гидравлических насосов</a:t>
            </a:r>
            <a:endParaRPr lang="ru-RU" sz="1200" b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867770" y="209429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867770" y="2534019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867770" y="291725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867770" y="340493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872200" y="389261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одзаголовок 2"/>
          <p:cNvSpPr txBox="1">
            <a:spLocks/>
          </p:cNvSpPr>
          <p:nvPr/>
        </p:nvSpPr>
        <p:spPr>
          <a:xfrm>
            <a:off x="3958590" y="2049704"/>
            <a:ext cx="52959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+58%</a:t>
            </a:r>
          </a:p>
        </p:txBody>
      </p:sp>
      <p:sp>
        <p:nvSpPr>
          <p:cNvPr id="45" name="Подзаголовок 2"/>
          <p:cNvSpPr txBox="1">
            <a:spLocks/>
          </p:cNvSpPr>
          <p:nvPr/>
        </p:nvSpPr>
        <p:spPr>
          <a:xfrm>
            <a:off x="3958590" y="2511723"/>
            <a:ext cx="52959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+30%</a:t>
            </a:r>
          </a:p>
        </p:txBody>
      </p:sp>
      <p:sp>
        <p:nvSpPr>
          <p:cNvPr id="50" name="Подзаголовок 2"/>
          <p:cNvSpPr txBox="1">
            <a:spLocks/>
          </p:cNvSpPr>
          <p:nvPr/>
        </p:nvSpPr>
        <p:spPr>
          <a:xfrm>
            <a:off x="3958590" y="2894959"/>
            <a:ext cx="63627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+27,8%</a:t>
            </a:r>
          </a:p>
        </p:txBody>
      </p:sp>
      <p:sp>
        <p:nvSpPr>
          <p:cNvPr id="51" name="Подзаголовок 2"/>
          <p:cNvSpPr txBox="1">
            <a:spLocks/>
          </p:cNvSpPr>
          <p:nvPr/>
        </p:nvSpPr>
        <p:spPr>
          <a:xfrm>
            <a:off x="3958590" y="3382639"/>
            <a:ext cx="63627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+24,6%</a:t>
            </a:r>
          </a:p>
        </p:txBody>
      </p:sp>
      <p:sp>
        <p:nvSpPr>
          <p:cNvPr id="53" name="Подзаголовок 2"/>
          <p:cNvSpPr txBox="1">
            <a:spLocks/>
          </p:cNvSpPr>
          <p:nvPr/>
        </p:nvSpPr>
        <p:spPr>
          <a:xfrm>
            <a:off x="3958590" y="3870319"/>
            <a:ext cx="63627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+24,6%</a:t>
            </a:r>
          </a:p>
        </p:txBody>
      </p:sp>
      <p:cxnSp>
        <p:nvCxnSpPr>
          <p:cNvPr id="54" name="Shape 147"/>
          <p:cNvCxnSpPr/>
          <p:nvPr/>
        </p:nvCxnSpPr>
        <p:spPr>
          <a:xfrm>
            <a:off x="4919330" y="1828798"/>
            <a:ext cx="3302650" cy="1"/>
          </a:xfrm>
          <a:prstGeom prst="straightConnector1">
            <a:avLst/>
          </a:prstGeom>
          <a:noFill/>
          <a:ln w="285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Подзаголовок 2"/>
          <p:cNvSpPr txBox="1">
            <a:spLocks/>
          </p:cNvSpPr>
          <p:nvPr/>
        </p:nvSpPr>
        <p:spPr>
          <a:xfrm>
            <a:off x="4919330" y="1394686"/>
            <a:ext cx="3302650" cy="434111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Драйверы экономики по объема  отгруженных товаров</a:t>
            </a:r>
            <a:r>
              <a:rPr lang="en-US" sz="1300" b="1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услуг) собственного производства</a:t>
            </a:r>
            <a:endParaRPr lang="ru-RU" sz="1300" b="1" dirty="0"/>
          </a:p>
        </p:txBody>
      </p:sp>
      <p:sp>
        <p:nvSpPr>
          <p:cNvPr id="66" name="Подзаголовок 2"/>
          <p:cNvSpPr txBox="1">
            <a:spLocks/>
          </p:cNvSpPr>
          <p:nvPr/>
        </p:nvSpPr>
        <p:spPr>
          <a:xfrm>
            <a:off x="4919330" y="1981199"/>
            <a:ext cx="2426970" cy="246888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Строительство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Перевозка грузов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Деятельность по операциям с недвижимостью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Производство прицепов и полуприцепов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Передача пара и горячей воды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7571090" y="3303910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одзаголовок 2"/>
          <p:cNvSpPr txBox="1">
            <a:spLocks/>
          </p:cNvSpPr>
          <p:nvPr/>
        </p:nvSpPr>
        <p:spPr>
          <a:xfrm>
            <a:off x="7799070" y="3281614"/>
            <a:ext cx="62103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+63,3%</a:t>
            </a: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7571090" y="3822808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дзаголовок 2"/>
          <p:cNvSpPr txBox="1">
            <a:spLocks/>
          </p:cNvSpPr>
          <p:nvPr/>
        </p:nvSpPr>
        <p:spPr>
          <a:xfrm>
            <a:off x="7799070" y="3800512"/>
            <a:ext cx="62103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+29,6%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7571090" y="1975816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одзаголовок 2"/>
          <p:cNvSpPr txBox="1">
            <a:spLocks/>
          </p:cNvSpPr>
          <p:nvPr/>
        </p:nvSpPr>
        <p:spPr>
          <a:xfrm>
            <a:off x="7799070" y="1953520"/>
            <a:ext cx="72771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+322,8%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7571090" y="2365174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дзаголовок 2"/>
          <p:cNvSpPr txBox="1">
            <a:spLocks/>
          </p:cNvSpPr>
          <p:nvPr/>
        </p:nvSpPr>
        <p:spPr>
          <a:xfrm>
            <a:off x="7830893" y="2320582"/>
            <a:ext cx="62103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+83,3%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7571090" y="2829778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одзаголовок 2"/>
          <p:cNvSpPr txBox="1">
            <a:spLocks/>
          </p:cNvSpPr>
          <p:nvPr/>
        </p:nvSpPr>
        <p:spPr>
          <a:xfrm>
            <a:off x="7830893" y="2785186"/>
            <a:ext cx="621030" cy="281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+72,9%</a:t>
            </a: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4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«Экономическое развитие»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79220" y="1227829"/>
            <a:ext cx="4853940" cy="0"/>
          </a:xfrm>
          <a:prstGeom prst="line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379220" y="1873411"/>
            <a:ext cx="1851660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Оборот</a:t>
            </a: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170540" y="187341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11040" y="187341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дзаголовок 2"/>
          <p:cNvSpPr txBox="1">
            <a:spLocks/>
          </p:cNvSpPr>
          <p:nvPr/>
        </p:nvSpPr>
        <p:spPr>
          <a:xfrm>
            <a:off x="3239120" y="1891723"/>
            <a:ext cx="12719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1 707,7 млн. руб.     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4575810" y="1751491"/>
            <a:ext cx="1699260" cy="5798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Снижение на 3,72% к уровню прошлого года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6275070" y="1637931"/>
            <a:ext cx="346710" cy="25648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21780" y="1637929"/>
            <a:ext cx="2362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858000" y="1394028"/>
            <a:ext cx="1950720" cy="487801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сокращение поголовья свиней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6275070" y="1770212"/>
            <a:ext cx="0" cy="38068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2"/>
          <p:cNvSpPr txBox="1">
            <a:spLocks/>
          </p:cNvSpPr>
          <p:nvPr/>
        </p:nvSpPr>
        <p:spPr>
          <a:xfrm>
            <a:off x="1379220" y="1415473"/>
            <a:ext cx="2852336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Агропромышленный комплекс</a:t>
            </a:r>
            <a:endParaRPr lang="ru-RU" sz="1300" b="1" dirty="0"/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1379220" y="2262871"/>
            <a:ext cx="1676400" cy="55308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Поголовье крупного рогатого скота (КФХ)</a:t>
            </a:r>
            <a:endParaRPr lang="ru-RU" sz="1200" b="1" dirty="0"/>
          </a:p>
          <a:p>
            <a:endParaRPr lang="ru-RU" sz="24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507230" y="2373780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дзаголовок 2"/>
          <p:cNvSpPr txBox="1">
            <a:spLocks/>
          </p:cNvSpPr>
          <p:nvPr/>
        </p:nvSpPr>
        <p:spPr>
          <a:xfrm>
            <a:off x="1379220" y="2857953"/>
            <a:ext cx="1395542" cy="28992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Поголовье свиней</a:t>
            </a:r>
            <a:endParaRPr lang="ru-RU" sz="2400" b="1" dirty="0"/>
          </a:p>
        </p:txBody>
      </p:sp>
      <p:cxnSp>
        <p:nvCxnSpPr>
          <p:cNvPr id="42" name="Shape 147"/>
          <p:cNvCxnSpPr/>
          <p:nvPr/>
        </p:nvCxnSpPr>
        <p:spPr>
          <a:xfrm>
            <a:off x="1379220" y="1707210"/>
            <a:ext cx="2426970" cy="0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Прямая соединительная линия 45"/>
          <p:cNvCxnSpPr/>
          <p:nvPr/>
        </p:nvCxnSpPr>
        <p:spPr>
          <a:xfrm>
            <a:off x="3170540" y="2857953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одзаголовок 2"/>
          <p:cNvSpPr txBox="1">
            <a:spLocks/>
          </p:cNvSpPr>
          <p:nvPr/>
        </p:nvSpPr>
        <p:spPr>
          <a:xfrm>
            <a:off x="3230880" y="2884438"/>
            <a:ext cx="12719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86,4 тыс. голов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507230" y="2857953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148"/>
          <p:cNvCxnSpPr/>
          <p:nvPr/>
        </p:nvCxnSpPr>
        <p:spPr>
          <a:xfrm>
            <a:off x="1379220" y="3939389"/>
            <a:ext cx="7326519" cy="76"/>
          </a:xfrm>
          <a:prstGeom prst="straightConnector1">
            <a:avLst/>
          </a:prstGeom>
          <a:noFill/>
          <a:ln w="15875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4" name="Подзаголовок 2"/>
          <p:cNvSpPr txBox="1">
            <a:spLocks/>
          </p:cNvSpPr>
          <p:nvPr/>
        </p:nvSpPr>
        <p:spPr>
          <a:xfrm>
            <a:off x="1451957" y="4182458"/>
            <a:ext cx="6036084" cy="5047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На развитие и поддержку сельхозтоваропроизводителей </a:t>
            </a:r>
            <a:r>
              <a:rPr lang="ru-RU" sz="1200" b="1" u="sng" dirty="0" smtClean="0">
                <a:solidFill>
                  <a:schemeClr val="bg2">
                    <a:lumMod val="50000"/>
                  </a:schemeClr>
                </a:solidFill>
              </a:rPr>
              <a:t>привлечено </a:t>
            </a:r>
            <a:r>
              <a:rPr lang="ru-RU" sz="1200" b="1" u="sng" dirty="0">
                <a:solidFill>
                  <a:schemeClr val="bg2">
                    <a:lumMod val="50000"/>
                  </a:schemeClr>
                </a:solidFill>
              </a:rPr>
              <a:t>337,88 млн. руб.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из Федерального и Краевого бюджетов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6278880" y="2302874"/>
            <a:ext cx="0" cy="38068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267450" y="2815951"/>
            <a:ext cx="0" cy="38068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278880" y="2476019"/>
            <a:ext cx="579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75070" y="3000871"/>
            <a:ext cx="582930" cy="2046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166730" y="2373780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дзаголовок 2"/>
          <p:cNvSpPr txBox="1">
            <a:spLocks/>
          </p:cNvSpPr>
          <p:nvPr/>
        </p:nvSpPr>
        <p:spPr>
          <a:xfrm>
            <a:off x="4575810" y="2236093"/>
            <a:ext cx="1699260" cy="5798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Рост на 112% к уровню прошлого года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/>
          </a:p>
        </p:txBody>
      </p:sp>
      <p:sp>
        <p:nvSpPr>
          <p:cNvPr id="44" name="Подзаголовок 2"/>
          <p:cNvSpPr txBox="1">
            <a:spLocks/>
          </p:cNvSpPr>
          <p:nvPr/>
        </p:nvSpPr>
        <p:spPr>
          <a:xfrm>
            <a:off x="3230880" y="2374739"/>
            <a:ext cx="12719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381 голов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sp>
        <p:nvSpPr>
          <p:cNvPr id="51" name="Подзаголовок 2"/>
          <p:cNvSpPr txBox="1">
            <a:spLocks/>
          </p:cNvSpPr>
          <p:nvPr/>
        </p:nvSpPr>
        <p:spPr>
          <a:xfrm>
            <a:off x="4575810" y="2712988"/>
            <a:ext cx="1699260" cy="5798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Снижение на 5,9% к уровню прошлого года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/>
          </a:p>
        </p:txBody>
      </p:sp>
      <p:sp>
        <p:nvSpPr>
          <p:cNvPr id="53" name="Подзаголовок 2"/>
          <p:cNvSpPr txBox="1">
            <a:spLocks/>
          </p:cNvSpPr>
          <p:nvPr/>
        </p:nvSpPr>
        <p:spPr>
          <a:xfrm>
            <a:off x="1389811" y="3241788"/>
            <a:ext cx="1565580" cy="414385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Урожайность зерновых и овощей</a:t>
            </a:r>
            <a:endParaRPr lang="ru-RU" sz="2400" b="1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166730" y="3330502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дзаголовок 2"/>
          <p:cNvSpPr txBox="1">
            <a:spLocks/>
          </p:cNvSpPr>
          <p:nvPr/>
        </p:nvSpPr>
        <p:spPr>
          <a:xfrm>
            <a:off x="3249930" y="3322514"/>
            <a:ext cx="1271920" cy="2369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349,1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цн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/га</a:t>
            </a:r>
            <a:endParaRPr lang="ru-RU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/>
          </a:p>
          <a:p>
            <a:endParaRPr lang="ru-RU" sz="1200" b="1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4514850" y="3320101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одзаголовок 2"/>
          <p:cNvSpPr txBox="1">
            <a:spLocks/>
          </p:cNvSpPr>
          <p:nvPr/>
        </p:nvSpPr>
        <p:spPr>
          <a:xfrm>
            <a:off x="4583430" y="3211608"/>
            <a:ext cx="1699260" cy="5798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Увеличение на 28,3% к уровню прошлого года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b="1" dirty="0" smtClean="0"/>
          </a:p>
        </p:txBody>
      </p:sp>
      <p:sp>
        <p:nvSpPr>
          <p:cNvPr id="59" name="Прямоугольник 58"/>
          <p:cNvSpPr/>
          <p:nvPr/>
        </p:nvSpPr>
        <p:spPr>
          <a:xfrm>
            <a:off x="6858000" y="2877661"/>
            <a:ext cx="1950720" cy="905682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Принятие решения собственником сельхозпредприятия о сокращении поголовья свиней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6858000" y="2232118"/>
            <a:ext cx="1950720" cy="487801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Активные меры гос. поддержки КФХ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«Экономическое развитие»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79220" y="1227829"/>
            <a:ext cx="4853940" cy="0"/>
          </a:xfrm>
          <a:prstGeom prst="line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2"/>
          <p:cNvSpPr txBox="1">
            <a:spLocks/>
          </p:cNvSpPr>
          <p:nvPr/>
        </p:nvSpPr>
        <p:spPr>
          <a:xfrm>
            <a:off x="1379220" y="1415473"/>
            <a:ext cx="2852336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Агропромышленный комплекс</a:t>
            </a:r>
            <a:endParaRPr lang="ru-RU" sz="1300" b="1" dirty="0"/>
          </a:p>
        </p:txBody>
      </p:sp>
      <p:cxnSp>
        <p:nvCxnSpPr>
          <p:cNvPr id="42" name="Shape 147"/>
          <p:cNvCxnSpPr/>
          <p:nvPr/>
        </p:nvCxnSpPr>
        <p:spPr>
          <a:xfrm>
            <a:off x="1379220" y="1707210"/>
            <a:ext cx="2426970" cy="0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Shape 148"/>
          <p:cNvCxnSpPr/>
          <p:nvPr/>
        </p:nvCxnSpPr>
        <p:spPr>
          <a:xfrm>
            <a:off x="1379220" y="4556077"/>
            <a:ext cx="7326519" cy="76"/>
          </a:xfrm>
          <a:prstGeom prst="straightConnector1">
            <a:avLst/>
          </a:prstGeom>
          <a:noFill/>
          <a:ln w="15875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5" name="Диаграмма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486716"/>
              </p:ext>
            </p:extLst>
          </p:nvPr>
        </p:nvGraphicFramePr>
        <p:xfrm>
          <a:off x="1379220" y="1879082"/>
          <a:ext cx="5134994" cy="2536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1379221" y="1886023"/>
            <a:ext cx="5127906" cy="2459149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507127" y="2084498"/>
            <a:ext cx="58293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7090057" y="1886023"/>
            <a:ext cx="1352194" cy="1814107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Направлено субсидий из бюджетов всех уровней на поддержку агропромышленного комплекса Краснокамского муниципального района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«Развитие </a:t>
            </a: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инфраструктуры, ЖКХ, транспортного обслуживания и </a:t>
            </a: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дорог»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9219" y="4626929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379220" y="1387118"/>
            <a:ext cx="3540111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Сети инженерно-технического обеспечения</a:t>
            </a:r>
            <a:endParaRPr lang="ru-RU" sz="1300" b="1" dirty="0"/>
          </a:p>
        </p:txBody>
      </p:sp>
      <p:cxnSp>
        <p:nvCxnSpPr>
          <p:cNvPr id="10" name="Shape 147"/>
          <p:cNvCxnSpPr/>
          <p:nvPr/>
        </p:nvCxnSpPr>
        <p:spPr>
          <a:xfrm>
            <a:off x="1379219" y="1738039"/>
            <a:ext cx="3663258" cy="0"/>
          </a:xfrm>
          <a:prstGeom prst="straightConnector1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Подзаголовок 2"/>
          <p:cNvSpPr txBox="1">
            <a:spLocks/>
          </p:cNvSpPr>
          <p:nvPr/>
        </p:nvSpPr>
        <p:spPr>
          <a:xfrm>
            <a:off x="1379220" y="1799036"/>
            <a:ext cx="1374997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Водоснабжение</a:t>
            </a:r>
            <a:endParaRPr lang="ru-RU" sz="13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379219" y="2126422"/>
            <a:ext cx="2245330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дзаголовок 2"/>
          <p:cNvSpPr txBox="1">
            <a:spLocks/>
          </p:cNvSpPr>
          <p:nvPr/>
        </p:nvSpPr>
        <p:spPr>
          <a:xfrm>
            <a:off x="1379220" y="2226699"/>
            <a:ext cx="4539180" cy="84700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Инвестиционная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программа по развитию систем коммунальной инфраструктуры холодного водоснабжения Краснокамского городского поселения Пермского края на 2018-2022 </a:t>
            </a:r>
            <a:r>
              <a:rPr lang="ru-RU" sz="1300" b="1" dirty="0" err="1">
                <a:solidFill>
                  <a:schemeClr val="bg2">
                    <a:lumMod val="50000"/>
                  </a:schemeClr>
                </a:solidFill>
              </a:rPr>
              <a:t>г.г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5809061" y="2276716"/>
            <a:ext cx="0" cy="69402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811417" y="1620000"/>
            <a:ext cx="346710" cy="65671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158127" y="1620000"/>
            <a:ext cx="26720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393600" y="1620000"/>
            <a:ext cx="2462400" cy="1350737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2018 г.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– реализация</a:t>
            </a:r>
          </a:p>
          <a:p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ts val="500"/>
              </a:lnSpc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196,5 млн. руб.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– предполагаемый </a:t>
            </a:r>
          </a:p>
          <a:p>
            <a:pPr>
              <a:lnSpc>
                <a:spcPts val="500"/>
              </a:lnSpc>
            </a:pP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ts val="500"/>
              </a:lnSpc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объем                </a:t>
            </a:r>
          </a:p>
          <a:p>
            <a:pPr>
              <a:lnSpc>
                <a:spcPts val="500"/>
              </a:lnSpc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</a:t>
            </a:r>
          </a:p>
          <a:p>
            <a:pPr>
              <a:lnSpc>
                <a:spcPts val="500"/>
              </a:lnSpc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финансирования</a:t>
            </a:r>
          </a:p>
          <a:p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1403479" y="3290636"/>
            <a:ext cx="1374997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Газификация</a:t>
            </a:r>
            <a:endParaRPr lang="ru-RU" sz="1300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403479" y="3626654"/>
            <a:ext cx="2245330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403478" y="3765375"/>
            <a:ext cx="7302260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На территории </a:t>
            </a:r>
            <a:r>
              <a:rPr lang="ru-RU" sz="1300" b="1" dirty="0" err="1" smtClean="0">
                <a:solidFill>
                  <a:schemeClr val="bg2">
                    <a:lumMod val="50000"/>
                  </a:schemeClr>
                </a:solidFill>
              </a:rPr>
              <a:t>д.Брагино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300" b="1" dirty="0" err="1">
                <a:solidFill>
                  <a:schemeClr val="bg2">
                    <a:lumMod val="50000"/>
                  </a:schemeClr>
                </a:solidFill>
              </a:rPr>
              <a:t>Оверятского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 сельского поселения выполнены работы 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по строительству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газопровода для газификации участков, выделенных многодетным 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семьям стоимостью 3 млн. руб.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</a:rPr>
              <a:t>Финансирование и строительство осуществлялось за счет средств ОАО «Газпром».</a:t>
            </a:r>
          </a:p>
        </p:txBody>
      </p:sp>
    </p:spTree>
    <p:extLst>
      <p:ext uri="{BB962C8B-B14F-4D97-AF65-F5344CB8AC3E}">
        <p14:creationId xmlns:p14="http://schemas.microsoft.com/office/powerpoint/2010/main" val="4019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2-krkam.edusite.ru/images/kraskamskii_rayon_co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34" y="75859"/>
            <a:ext cx="326646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92669" y="179223"/>
            <a:ext cx="3226661" cy="31780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</a:rPr>
              <a:t>Администрация Краснокамского муниципального района </a:t>
            </a:r>
          </a:p>
          <a:p>
            <a:pPr algn="ctr"/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8634" y="914671"/>
            <a:ext cx="6852774" cy="298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«Развитие </a:t>
            </a: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инфраструктуры, ЖКХ, транспортного обслуживания и </a:t>
            </a:r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</a:rPr>
              <a:t>дорог»</a:t>
            </a:r>
            <a:endParaRPr lang="ru-RU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0"/>
            <a:ext cx="1163782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Shape 148"/>
          <p:cNvCxnSpPr/>
          <p:nvPr/>
        </p:nvCxnSpPr>
        <p:spPr>
          <a:xfrm>
            <a:off x="1373034" y="4324529"/>
            <a:ext cx="7326519" cy="76"/>
          </a:xfrm>
          <a:prstGeom prst="straightConnector1">
            <a:avLst/>
          </a:prstGeom>
          <a:noFill/>
          <a:ln w="15875" cap="flat" cmpd="sng">
            <a:solidFill>
              <a:srgbClr val="FED14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Прямая соединительная линия 44"/>
          <p:cNvCxnSpPr/>
          <p:nvPr/>
        </p:nvCxnSpPr>
        <p:spPr>
          <a:xfrm>
            <a:off x="1379220" y="1282178"/>
            <a:ext cx="6225540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379220" y="1387118"/>
            <a:ext cx="5532780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Сети инженерно-технического обеспечения (Электрификация)</a:t>
            </a:r>
            <a:endParaRPr lang="ru-RU" sz="1300" b="1" dirty="0"/>
          </a:p>
        </p:txBody>
      </p:sp>
      <p:cxnSp>
        <p:nvCxnSpPr>
          <p:cNvPr id="10" name="Shape 147"/>
          <p:cNvCxnSpPr/>
          <p:nvPr/>
        </p:nvCxnSpPr>
        <p:spPr>
          <a:xfrm>
            <a:off x="1379219" y="1738039"/>
            <a:ext cx="4611181" cy="0"/>
          </a:xfrm>
          <a:prstGeom prst="straightConnector1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Подзаголовок 2"/>
          <p:cNvSpPr txBox="1">
            <a:spLocks/>
          </p:cNvSpPr>
          <p:nvPr/>
        </p:nvSpPr>
        <p:spPr>
          <a:xfrm>
            <a:off x="1379220" y="1799036"/>
            <a:ext cx="1770055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АО «КЭС КМР»</a:t>
            </a:r>
            <a:endParaRPr lang="ru-RU" sz="13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379219" y="2126422"/>
            <a:ext cx="2465581" cy="8632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дзаголовок 2"/>
          <p:cNvSpPr txBox="1">
            <a:spLocks/>
          </p:cNvSpPr>
          <p:nvPr/>
        </p:nvSpPr>
        <p:spPr>
          <a:xfrm>
            <a:off x="2066714" y="3189081"/>
            <a:ext cx="2969580" cy="42039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км. введено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в эксплуатацию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воздушно-кабельных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линий 6/0,4 </a:t>
            </a:r>
            <a:r>
              <a:rPr lang="ru-RU" sz="1200" b="1" dirty="0" err="1">
                <a:solidFill>
                  <a:schemeClr val="bg2">
                    <a:lumMod val="50000"/>
                  </a:schemeClr>
                </a:solidFill>
              </a:rPr>
              <a:t>кВ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1379215" y="2212552"/>
            <a:ext cx="687499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1321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1379218" y="2709900"/>
            <a:ext cx="687499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137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1379216" y="3208767"/>
            <a:ext cx="687499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9,85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1379217" y="3770522"/>
            <a:ext cx="687499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2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2112155" y="2753917"/>
            <a:ext cx="2969580" cy="3126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технологически подключений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6714" y="2182076"/>
            <a:ext cx="306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введено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в эксплуатацию узлов учета электроэнергии</a:t>
            </a: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2066714" y="3750835"/>
            <a:ext cx="2969580" cy="42039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построено трансформаторных подстанций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5426817" y="1799036"/>
            <a:ext cx="2025180" cy="33601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</a:rPr>
              <a:t>Филиал АО «МРСК Урал»</a:t>
            </a:r>
            <a:endParaRPr lang="ru-RU" sz="13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26819" y="2135054"/>
            <a:ext cx="2465581" cy="8632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066714" y="2294428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066714" y="2791776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066717" y="3313122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066714" y="3852398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одзаголовок 2"/>
          <p:cNvSpPr txBox="1">
            <a:spLocks/>
          </p:cNvSpPr>
          <p:nvPr/>
        </p:nvSpPr>
        <p:spPr>
          <a:xfrm>
            <a:off x="5426824" y="2178540"/>
            <a:ext cx="687499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550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5426821" y="2641470"/>
            <a:ext cx="750781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38,08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44" name="Подзаголовок 2"/>
          <p:cNvSpPr txBox="1">
            <a:spLocks/>
          </p:cNvSpPr>
          <p:nvPr/>
        </p:nvSpPr>
        <p:spPr>
          <a:xfrm>
            <a:off x="6235203" y="2209924"/>
            <a:ext cx="2969580" cy="3126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технологических подключений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6235203" y="2587330"/>
            <a:ext cx="2088001" cy="4548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к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м. построено линий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электро-передач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0,4-10 </a:t>
            </a:r>
            <a:r>
              <a:rPr lang="ru-RU" sz="1200" b="1" dirty="0" err="1">
                <a:solidFill>
                  <a:schemeClr val="bg2">
                    <a:lumMod val="50000"/>
                  </a:schemeClr>
                </a:solidFill>
              </a:rPr>
              <a:t>кВ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193519" y="2230017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193519" y="2723345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дзаголовок 2"/>
          <p:cNvSpPr txBox="1">
            <a:spLocks/>
          </p:cNvSpPr>
          <p:nvPr/>
        </p:nvSpPr>
        <p:spPr>
          <a:xfrm>
            <a:off x="5426820" y="3092462"/>
            <a:ext cx="750781" cy="4007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8000"/>
                </a:solidFill>
              </a:rPr>
              <a:t>12</a:t>
            </a:r>
            <a:endParaRPr lang="ru-RU" sz="2000" b="1" dirty="0">
              <a:solidFill>
                <a:srgbClr val="008000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193519" y="3174338"/>
            <a:ext cx="0" cy="2369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одзаголовок 2"/>
          <p:cNvSpPr txBox="1">
            <a:spLocks/>
          </p:cNvSpPr>
          <p:nvPr/>
        </p:nvSpPr>
        <p:spPr>
          <a:xfrm>
            <a:off x="6235203" y="3119863"/>
            <a:ext cx="2088001" cy="34590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подстанций смонтировано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8634" y="4419739"/>
            <a:ext cx="73203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Решен вопрос по обеспечению электроэнергией жителей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д.Трубино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и п.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Оверята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17520</TotalTime>
  <Words>1097</Words>
  <Application>Microsoft Office PowerPoint</Application>
  <PresentationFormat>Экран (16:9)</PresentationFormat>
  <Paragraphs>263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User-206</cp:lastModifiedBy>
  <cp:revision>772</cp:revision>
  <cp:lastPrinted>2018-05-29T09:27:48Z</cp:lastPrinted>
  <dcterms:created xsi:type="dcterms:W3CDTF">2015-05-12T07:50:02Z</dcterms:created>
  <dcterms:modified xsi:type="dcterms:W3CDTF">2018-05-30T09:19:08Z</dcterms:modified>
</cp:coreProperties>
</file>