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Override1.xml" ContentType="application/vnd.openxmlformats-officedocument.themeOverride+xml"/>
  <Override PartName="/ppt/tags/tag10.xml" ContentType="application/vnd.openxmlformats-officedocument.presentationml.tags+xml"/>
  <Override PartName="/ppt/theme/themeOverride2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Override3.xml" ContentType="application/vnd.openxmlformats-officedocument.themeOverr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Override4.xml" ContentType="application/vnd.openxmlformats-officedocument.themeOverr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Override5.xml" ContentType="application/vnd.openxmlformats-officedocument.themeOverr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Override6.xml" ContentType="application/vnd.openxmlformats-officedocument.themeOverr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Override7.xml" ContentType="application/vnd.openxmlformats-officedocument.themeOverr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Override8.xml" ContentType="application/vnd.openxmlformats-officedocument.themeOverr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Override9.xml" ContentType="application/vnd.openxmlformats-officedocument.themeOverr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Override10.xml" ContentType="application/vnd.openxmlformats-officedocument.themeOverr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heme/themeOverride11.xml" ContentType="application/vnd.openxmlformats-officedocument.themeOverr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Override12.xml" ContentType="application/vnd.openxmlformats-officedocument.themeOverr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heme/themeOverride13.xml" ContentType="application/vnd.openxmlformats-officedocument.themeOverr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Override14.xml" ContentType="application/vnd.openxmlformats-officedocument.themeOverr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heme/themeOverride15.xml" ContentType="application/vnd.openxmlformats-officedocument.themeOverr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Override16.xml" ContentType="application/vnd.openxmlformats-officedocument.themeOverr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heme/themeOverride17.xml" ContentType="application/vnd.openxmlformats-officedocument.themeOverr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heme/themeOverride18.xml" ContentType="application/vnd.openxmlformats-officedocument.themeOverr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heme/themeOverride19.xml" ContentType="application/vnd.openxmlformats-officedocument.themeOverr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heme/themeOverride20.xml" ContentType="application/vnd.openxmlformats-officedocument.themeOverr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heme/themeOverride21.xml" ContentType="application/vnd.openxmlformats-officedocument.themeOverr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heme/themeOverride22.xml" ContentType="application/vnd.openxmlformats-officedocument.themeOverr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heme/themeOverride23.xml" ContentType="application/vnd.openxmlformats-officedocument.themeOverr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Override24.xml" ContentType="application/vnd.openxmlformats-officedocument.themeOverr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heme/themeOverride25.xml" ContentType="application/vnd.openxmlformats-officedocument.themeOverr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heme/themeOverride26.xml" ContentType="application/vnd.openxmlformats-officedocument.themeOverr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heme/themeOverride27.xml" ContentType="application/vnd.openxmlformats-officedocument.themeOverride+xml"/>
  <Override PartName="/ppt/tags/tag109.xml" ContentType="application/vnd.openxmlformats-officedocument.presentationml.tags+xml"/>
  <Override PartName="/ppt/theme/themeOverride28.xml" ContentType="application/vnd.openxmlformats-officedocument.themeOverride+xml"/>
  <Override PartName="/ppt/tags/tag110.xml" ContentType="application/vnd.openxmlformats-officedocument.presentationml.tags+xml"/>
  <Override PartName="/ppt/theme/themeOverride29.xml" ContentType="application/vnd.openxmlformats-officedocument.themeOverr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heme/themeOverride30.xml" ContentType="application/vnd.openxmlformats-officedocument.themeOverr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heme/themeOverride31.xml" ContentType="application/vnd.openxmlformats-officedocument.themeOverride+xml"/>
  <Override PartName="/ppt/tags/tag119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heme/theme3.xml" ContentType="application/vnd.openxmlformats-officedocument.them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1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2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3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6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7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4"/>
    <p:sldMasterId id="2147483897" r:id="rId5"/>
  </p:sldMasterIdLst>
  <p:notesMasterIdLst>
    <p:notesMasterId r:id="rId19"/>
  </p:notesMasterIdLst>
  <p:sldIdLst>
    <p:sldId id="276" r:id="rId6"/>
    <p:sldId id="1074" r:id="rId7"/>
    <p:sldId id="1084" r:id="rId8"/>
    <p:sldId id="1092" r:id="rId9"/>
    <p:sldId id="1096" r:id="rId10"/>
    <p:sldId id="1078" r:id="rId11"/>
    <p:sldId id="1080" r:id="rId12"/>
    <p:sldId id="1098" r:id="rId13"/>
    <p:sldId id="1087" r:id="rId14"/>
    <p:sldId id="1088" r:id="rId15"/>
    <p:sldId id="1089" r:id="rId16"/>
    <p:sldId id="281" r:id="rId17"/>
    <p:sldId id="1071" r:id="rId18"/>
  </p:sldIdLst>
  <p:sldSz cx="12192000" cy="6858000"/>
  <p:notesSz cx="6797675" cy="9926638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Яровая Яна" initials="ЯЯ" lastIdx="2" clrIdx="0">
    <p:extLst>
      <p:ext uri="{19B8F6BF-5375-455C-9EA6-DF929625EA0E}">
        <p15:presenceInfo xmlns:p15="http://schemas.microsoft.com/office/powerpoint/2012/main" userId="S::y.yarovaya@crpt.ru::1887a276-5355-42a6-aa70-9377fea56a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F6F42E"/>
    <a:srgbClr val="63666A"/>
    <a:srgbClr val="EFE959"/>
    <a:srgbClr val="6D6E71"/>
    <a:srgbClr val="FFFFFF"/>
    <a:srgbClr val="EEDC00"/>
    <a:srgbClr val="EE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60" autoAdjust="0"/>
    <p:restoredTop sz="86384"/>
  </p:normalViewPr>
  <p:slideViewPr>
    <p:cSldViewPr snapToGrid="0">
      <p:cViewPr varScale="1">
        <p:scale>
          <a:sx n="67" d="100"/>
          <a:sy n="67" d="100"/>
        </p:scale>
        <p:origin x="408" y="44"/>
      </p:cViewPr>
      <p:guideLst>
        <p:guide orient="horz" pos="2115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07T18:05:12.389" idx="2">
    <p:pos x="7680" y="227"/>
    <p:text>Изменить картинку</p:text>
    <p:extLst>
      <p:ext uri="{C676402C-5697-4E1C-873F-D02D1690AC5C}">
        <p15:threadingInfo xmlns:p15="http://schemas.microsoft.com/office/powerpoint/2012/main" timeZoneBias="-1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1DF2D-F383-498B-8DB2-83655FDE0E77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F575C-A085-4A06-96E6-19C69E9499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02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0347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077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155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68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PT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0B606-C721-224A-BF80-D2D70DA7850D}" type="slidenum">
              <a:rPr lang="ru-PT" smtClean="0"/>
              <a:t>5</a:t>
            </a:fld>
            <a:endParaRPr lang="ru-PT"/>
          </a:p>
        </p:txBody>
      </p:sp>
    </p:spTree>
    <p:extLst>
      <p:ext uri="{BB962C8B-B14F-4D97-AF65-F5344CB8AC3E}">
        <p14:creationId xmlns:p14="http://schemas.microsoft.com/office/powerpoint/2010/main" val="3202456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415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7737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61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840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9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11.vml"/><Relationship Id="rId1" Type="http://schemas.openxmlformats.org/officeDocument/2006/relationships/themeOverride" Target="../theme/themeOverride6.x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1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12.vml"/><Relationship Id="rId1" Type="http://schemas.openxmlformats.org/officeDocument/2006/relationships/themeOverride" Target="../theme/themeOverride7.x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2.xml"/><Relationship Id="rId9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4.xml"/><Relationship Id="rId7" Type="http://schemas.openxmlformats.org/officeDocument/2006/relationships/image" Target="../media/image9.png"/><Relationship Id="rId2" Type="http://schemas.openxmlformats.org/officeDocument/2006/relationships/tags" Target="../tags/tag2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5.xml"/><Relationship Id="rId7" Type="http://schemas.openxmlformats.org/officeDocument/2006/relationships/image" Target="../media/image10.emf"/><Relationship Id="rId2" Type="http://schemas.openxmlformats.org/officeDocument/2006/relationships/vmlDrawing" Target="../drawings/vmlDrawing14.vml"/><Relationship Id="rId1" Type="http://schemas.openxmlformats.org/officeDocument/2006/relationships/themeOverride" Target="../theme/themeOverride8.x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6.xml"/><Relationship Id="rId9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12.png"/><Relationship Id="rId2" Type="http://schemas.openxmlformats.org/officeDocument/2006/relationships/tags" Target="../tags/tag2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9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16.vml"/><Relationship Id="rId1" Type="http://schemas.openxmlformats.org/officeDocument/2006/relationships/themeOverride" Target="../theme/themeOverride9.xml"/><Relationship Id="rId6" Type="http://schemas.openxmlformats.org/officeDocument/2006/relationships/oleObject" Target="../embeddings/oleObject16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13.png"/><Relationship Id="rId2" Type="http://schemas.openxmlformats.org/officeDocument/2006/relationships/tags" Target="../tags/tag3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3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18.vml"/><Relationship Id="rId1" Type="http://schemas.openxmlformats.org/officeDocument/2006/relationships/themeOverride" Target="../theme/themeOverride10.xml"/><Relationship Id="rId6" Type="http://schemas.openxmlformats.org/officeDocument/2006/relationships/oleObject" Target="../embeddings/oleObject18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Relationship Id="rId9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13.png"/><Relationship Id="rId2" Type="http://schemas.openxmlformats.org/officeDocument/2006/relationships/tags" Target="../tags/tag3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20.vml"/><Relationship Id="rId1" Type="http://schemas.openxmlformats.org/officeDocument/2006/relationships/themeOverride" Target="../theme/themeOverride11.xml"/><Relationship Id="rId6" Type="http://schemas.openxmlformats.org/officeDocument/2006/relationships/oleObject" Target="../embeddings/oleObject20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4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25.vml"/><Relationship Id="rId1" Type="http://schemas.openxmlformats.org/officeDocument/2006/relationships/themeOverride" Target="../theme/themeOverride12.xml"/><Relationship Id="rId6" Type="http://schemas.openxmlformats.org/officeDocument/2006/relationships/oleObject" Target="../embeddings/oleObject25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6.bin"/><Relationship Id="rId4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50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8.bin"/><Relationship Id="rId4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53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image" Target="../media/image6.png"/><Relationship Id="rId2" Type="http://schemas.openxmlformats.org/officeDocument/2006/relationships/tags" Target="../tags/tag54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2.bin"/><Relationship Id="rId4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0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3.bin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1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34.vml"/><Relationship Id="rId1" Type="http://schemas.openxmlformats.org/officeDocument/2006/relationships/themeOverride" Target="../theme/themeOverride13.xml"/><Relationship Id="rId6" Type="http://schemas.openxmlformats.org/officeDocument/2006/relationships/oleObject" Target="../embeddings/oleObject3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2.xml"/><Relationship Id="rId9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3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35.vml"/><Relationship Id="rId1" Type="http://schemas.openxmlformats.org/officeDocument/2006/relationships/themeOverride" Target="../theme/themeOverride14.xml"/><Relationship Id="rId6" Type="http://schemas.openxmlformats.org/officeDocument/2006/relationships/oleObject" Target="../embeddings/oleObject35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4.xml"/><Relationship Id="rId9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5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36.vml"/><Relationship Id="rId1" Type="http://schemas.openxmlformats.org/officeDocument/2006/relationships/themeOverride" Target="../theme/themeOverride15.xml"/><Relationship Id="rId6" Type="http://schemas.openxmlformats.org/officeDocument/2006/relationships/oleObject" Target="../embeddings/oleObject36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6.xml"/><Relationship Id="rId9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7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37.vml"/><Relationship Id="rId1" Type="http://schemas.openxmlformats.org/officeDocument/2006/relationships/themeOverride" Target="../theme/themeOverride16.xml"/><Relationship Id="rId6" Type="http://schemas.openxmlformats.org/officeDocument/2006/relationships/oleObject" Target="../embeddings/oleObject37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8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9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38.vml"/><Relationship Id="rId1" Type="http://schemas.openxmlformats.org/officeDocument/2006/relationships/themeOverride" Target="../theme/themeOverride17.xml"/><Relationship Id="rId6" Type="http://schemas.openxmlformats.org/officeDocument/2006/relationships/oleObject" Target="../embeddings/oleObject38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0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71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39.vml"/><Relationship Id="rId1" Type="http://schemas.openxmlformats.org/officeDocument/2006/relationships/themeOverride" Target="../theme/themeOverride18.xml"/><Relationship Id="rId6" Type="http://schemas.openxmlformats.org/officeDocument/2006/relationships/oleObject" Target="../embeddings/oleObject39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73.xml"/><Relationship Id="rId7" Type="http://schemas.openxmlformats.org/officeDocument/2006/relationships/image" Target="../media/image10.emf"/><Relationship Id="rId2" Type="http://schemas.openxmlformats.org/officeDocument/2006/relationships/vmlDrawing" Target="../drawings/vmlDrawing40.vml"/><Relationship Id="rId1" Type="http://schemas.openxmlformats.org/officeDocument/2006/relationships/themeOverride" Target="../theme/themeOverride19.xml"/><Relationship Id="rId6" Type="http://schemas.openxmlformats.org/officeDocument/2006/relationships/oleObject" Target="../embeddings/oleObject40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9.png"/><Relationship Id="rId2" Type="http://schemas.openxmlformats.org/officeDocument/2006/relationships/tags" Target="../tags/tag75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1.bin"/><Relationship Id="rId4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77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42.vml"/><Relationship Id="rId1" Type="http://schemas.openxmlformats.org/officeDocument/2006/relationships/themeOverride" Target="../theme/themeOverride20.xml"/><Relationship Id="rId6" Type="http://schemas.openxmlformats.org/officeDocument/2006/relationships/oleObject" Target="../embeddings/oleObject4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7" Type="http://schemas.openxmlformats.org/officeDocument/2006/relationships/image" Target="../media/image12.png"/><Relationship Id="rId2" Type="http://schemas.openxmlformats.org/officeDocument/2006/relationships/tags" Target="../tags/tag79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3.bin"/><Relationship Id="rId4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81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44.vml"/><Relationship Id="rId1" Type="http://schemas.openxmlformats.org/officeDocument/2006/relationships/themeOverride" Target="../theme/themeOverride21.xml"/><Relationship Id="rId6" Type="http://schemas.openxmlformats.org/officeDocument/2006/relationships/oleObject" Target="../embeddings/oleObject4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image" Target="../media/image13.png"/><Relationship Id="rId2" Type="http://schemas.openxmlformats.org/officeDocument/2006/relationships/tags" Target="../tags/tag83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5.bin"/><Relationship Id="rId4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85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46.vml"/><Relationship Id="rId1" Type="http://schemas.openxmlformats.org/officeDocument/2006/relationships/themeOverride" Target="../theme/themeOverride22.xml"/><Relationship Id="rId6" Type="http://schemas.openxmlformats.org/officeDocument/2006/relationships/oleObject" Target="../embeddings/oleObject46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image" Target="../media/image13.png"/><Relationship Id="rId2" Type="http://schemas.openxmlformats.org/officeDocument/2006/relationships/tags" Target="../tags/tag8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7.bin"/><Relationship Id="rId4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48.vml"/><Relationship Id="rId1" Type="http://schemas.openxmlformats.org/officeDocument/2006/relationships/themeOverride" Target="../theme/themeOverride23.xml"/><Relationship Id="rId6" Type="http://schemas.openxmlformats.org/officeDocument/2006/relationships/oleObject" Target="../embeddings/oleObject48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9.bin"/><Relationship Id="rId4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3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4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50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vmlDrawing" Target="../drawings/vmlDrawing6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1.bin"/><Relationship Id="rId4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96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52.vml"/><Relationship Id="rId1" Type="http://schemas.openxmlformats.org/officeDocument/2006/relationships/themeOverride" Target="../theme/themeOverride24.xml"/><Relationship Id="rId6" Type="http://schemas.openxmlformats.org/officeDocument/2006/relationships/oleObject" Target="../embeddings/oleObject5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53.vml"/><Relationship Id="rId1" Type="http://schemas.openxmlformats.org/officeDocument/2006/relationships/themeOverride" Target="../theme/themeOverride25.xml"/><Relationship Id="rId6" Type="http://schemas.openxmlformats.org/officeDocument/2006/relationships/oleObject" Target="../embeddings/oleObject5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9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4.bin"/><Relationship Id="rId4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5.bin"/><Relationship Id="rId4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104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6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7.bin"/><Relationship Id="rId4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image" Target="../media/image1.emf"/><Relationship Id="rId2" Type="http://schemas.openxmlformats.org/officeDocument/2006/relationships/vmlDrawing" Target="../drawings/vmlDrawing58.vml"/><Relationship Id="rId1" Type="http://schemas.openxmlformats.org/officeDocument/2006/relationships/themeOverride" Target="../theme/themeOverride26.xml"/><Relationship Id="rId6" Type="http://schemas.openxmlformats.org/officeDocument/2006/relationships/oleObject" Target="../embeddings/oleObject58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vmlDrawing" Target="../drawings/vmlDrawing59.v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9.bin"/><Relationship Id="rId4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vmlDrawing" Target="../drawings/vmlDrawing60.v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0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1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7.vml"/><Relationship Id="rId1" Type="http://schemas.openxmlformats.org/officeDocument/2006/relationships/themeOverride" Target="../theme/themeOverride2.xml"/><Relationship Id="rId6" Type="http://schemas.openxmlformats.org/officeDocument/2006/relationships/oleObject" Target="../embeddings/oleObject7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.xml"/><Relationship Id="rId9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11.xml"/><Relationship Id="rId7" Type="http://schemas.openxmlformats.org/officeDocument/2006/relationships/image" Target="../media/image1.emf"/><Relationship Id="rId2" Type="http://schemas.openxmlformats.org/officeDocument/2006/relationships/vmlDrawing" Target="../drawings/vmlDrawing61.vml"/><Relationship Id="rId1" Type="http://schemas.openxmlformats.org/officeDocument/2006/relationships/themeOverride" Target="../theme/themeOverride29.xml"/><Relationship Id="rId6" Type="http://schemas.openxmlformats.org/officeDocument/2006/relationships/oleObject" Target="../embeddings/oleObject61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2.bin"/><Relationship Id="rId4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4.bin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17.xml"/><Relationship Id="rId7" Type="http://schemas.openxmlformats.org/officeDocument/2006/relationships/image" Target="../media/image1.emf"/><Relationship Id="rId2" Type="http://schemas.openxmlformats.org/officeDocument/2006/relationships/vmlDrawing" Target="../drawings/vmlDrawing65.vml"/><Relationship Id="rId1" Type="http://schemas.openxmlformats.org/officeDocument/2006/relationships/themeOverride" Target="../theme/themeOverride30.xml"/><Relationship Id="rId6" Type="http://schemas.openxmlformats.org/officeDocument/2006/relationships/oleObject" Target="../embeddings/oleObject65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7" Type="http://schemas.openxmlformats.org/officeDocument/2006/relationships/image" Target="../media/image8.png"/><Relationship Id="rId2" Type="http://schemas.openxmlformats.org/officeDocument/2006/relationships/vmlDrawing" Target="../drawings/vmlDrawing66.v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6.bin"/><Relationship Id="rId4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3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8.vml"/><Relationship Id="rId1" Type="http://schemas.openxmlformats.org/officeDocument/2006/relationships/themeOverride" Target="../theme/themeOverride3.xml"/><Relationship Id="rId6" Type="http://schemas.openxmlformats.org/officeDocument/2006/relationships/oleObject" Target="../embeddings/oleObject8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Relationship Id="rId9" Type="http://schemas.openxmlformats.org/officeDocument/2006/relationships/image" Target="../media/image6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5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9.vml"/><Relationship Id="rId1" Type="http://schemas.openxmlformats.org/officeDocument/2006/relationships/themeOverride" Target="../theme/themeOverride4.xml"/><Relationship Id="rId6" Type="http://schemas.openxmlformats.org/officeDocument/2006/relationships/oleObject" Target="../embeddings/oleObject9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6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4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7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10.vml"/><Relationship Id="rId1" Type="http://schemas.openxmlformats.org/officeDocument/2006/relationships/themeOverride" Target="../theme/themeOverride5.x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7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Screen Clippi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739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C9">
              <a:alpha val="4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Shape 54"/>
          <p:cNvPicPr preferRelativeResize="0"/>
          <p:nvPr userDrawn="1"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4" y="5060515"/>
            <a:ext cx="4015278" cy="130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56"/>
          <p:cNvPicPr preferRelativeResize="0"/>
          <p:nvPr userDrawn="1"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59" y="562045"/>
            <a:ext cx="1346725" cy="25945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934752" y="2034605"/>
            <a:ext cx="5698159" cy="1394494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Ключевые направления деятельности ЦРПТ</a:t>
            </a:r>
            <a:br>
              <a:rPr lang="ru-RU" dirty="0"/>
            </a:br>
            <a:r>
              <a:rPr lang="ru-RU" dirty="0"/>
              <a:t>Июнь, 2018</a:t>
            </a:r>
          </a:p>
        </p:txBody>
      </p:sp>
    </p:spTree>
    <p:extLst>
      <p:ext uri="{BB962C8B-B14F-4D97-AF65-F5344CB8AC3E}">
        <p14:creationId xmlns:p14="http://schemas.microsoft.com/office/powerpoint/2010/main" val="4283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3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solidFill>
            <a:srgbClr val="F2F2F2"/>
          </a:solidFill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6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274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7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aseline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 preferRelativeResize="0"/>
          <p:nvPr userDrawn="1"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169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1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bg1"/>
                          </a:gs>
                        </a:gsLst>
                        <a:lin ang="81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7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pic>
        <p:nvPicPr>
          <p:cNvPr id="10" name="Picture 9"/>
          <p:cNvPicPr preferRelativeResize="0"/>
          <p:nvPr userDrawn="1"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2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5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 preferRelativeResize="0"/>
          <p:nvPr userDrawn="1"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635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arrow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9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bg1"/>
                          </a:gs>
                        </a:gsLst>
                        <a:lin ang="81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8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35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3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 preferRelativeResize="0"/>
          <p:nvPr userDrawn="1"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595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arrow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7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bg1"/>
                          </a:gs>
                        </a:gsLst>
                        <a:lin ang="81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74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1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rgbClr val="595959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rgbClr val="595959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4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 preferRelativeResize="0"/>
          <p:nvPr userDrawn="1"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241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arrow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5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bg1"/>
                          </a:gs>
                        </a:gsLst>
                        <a:lin ang="81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99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9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rgbClr val="595959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rgbClr val="595959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Arial" panose="020B0604020202020204" pitchFamily="3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21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1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>
          <a:xfrm>
            <a:off x="0" y="0"/>
            <a:ext cx="12192000" cy="115570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6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1" y="342401"/>
            <a:ext cx="10945142" cy="4708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 preferRelativeResize="0"/>
          <p:nvPr userDrawn="1"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8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3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888888"/>
                </a:solidFill>
                <a:latin typeface="PT Sans Caption" panose="020B0603020203020204" charset="0"/>
                <a:ea typeface="+mn-ea"/>
                <a:cs typeface="Arial" panose="020B0604020202020204" pitchFamily="3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9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7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6E6F73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7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91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7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5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6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30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9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rgbClr val="595959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rgbClr val="595959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8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472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3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1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7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Screen Clippi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739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C9">
              <a:alpha val="4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hape 54"/>
          <p:cNvPicPr preferRelativeResize="0"/>
          <p:nvPr userDrawn="1"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4" y="5060515"/>
            <a:ext cx="4015278" cy="130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56"/>
          <p:cNvPicPr preferRelativeResize="0"/>
          <p:nvPr userDrawn="1"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59" y="562045"/>
            <a:ext cx="1346725" cy="25945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8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1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Group 48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PT Sans Caption" panose="020B0603020203020204" charset="0"/>
                <a:sym typeface="PT Sans Caption" panose="020B0603020203020204" charset="0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PT Sans Caption" panose="020B0603020203020204" charset="0"/>
                <a:sym typeface="PT Sans Caption" panose="020B0603020203020204" charset="0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PT Sans Caption" panose="020B0603020203020204" charset="0"/>
                <a:sym typeface="PT Sans Caption" panose="020B0603020203020204" charset="0"/>
              </a:endParaRPr>
            </a:p>
          </p:txBody>
        </p:sp>
        <p:grpSp>
          <p:nvGrpSpPr>
            <p:cNvPr id="58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endParaRPr>
            </a:p>
          </p:txBody>
        </p:sp>
        <p:sp>
          <p:nvSpPr>
            <p:cNvPr id="60" name="Footnote example"/>
            <p:cNvSpPr txBox="1"/>
            <p:nvPr/>
          </p:nvSpPr>
          <p:spPr>
            <a:xfrm>
              <a:off x="629999" y="6144442"/>
              <a:ext cx="10151211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1.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xxxx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  2.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xxxx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  3.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xxxx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55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7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35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Screen Clippi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739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C9">
              <a:alpha val="4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hape 54"/>
          <p:cNvPicPr preferRelativeResize="0"/>
          <p:nvPr userDrawn="1"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4" y="5060515"/>
            <a:ext cx="4015278" cy="130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56"/>
          <p:cNvPicPr preferRelativeResize="0"/>
          <p:nvPr userDrawn="1"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59" y="562045"/>
            <a:ext cx="1346725" cy="259451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4"/>
          <p:cNvSpPr>
            <a:spLocks noGrp="1"/>
          </p:cNvSpPr>
          <p:nvPr>
            <p:ph type="title" hasCustomPrompt="1"/>
          </p:nvPr>
        </p:nvSpPr>
        <p:spPr>
          <a:xfrm>
            <a:off x="4934752" y="2034605"/>
            <a:ext cx="5698159" cy="1394494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Ключевые направления деятельности ЦРПТ</a:t>
            </a:r>
            <a:br>
              <a:rPr lang="ru-RU" dirty="0"/>
            </a:br>
            <a:r>
              <a:rPr lang="ru-RU" dirty="0"/>
              <a:t>Июнь, 2018</a:t>
            </a:r>
          </a:p>
        </p:txBody>
      </p:sp>
    </p:spTree>
    <p:extLst>
      <p:ext uri="{BB962C8B-B14F-4D97-AF65-F5344CB8AC3E}">
        <p14:creationId xmlns:p14="http://schemas.microsoft.com/office/powerpoint/2010/main" val="316180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59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 userDrawn="1"/>
        </p:nvSpPr>
        <p:spPr>
          <a:xfrm>
            <a:off x="0" y="0"/>
            <a:ext cx="12192000" cy="115570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411651"/>
            <a:ext cx="10912816" cy="332399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1" name="Picture 10"/>
          <p:cNvPicPr preferRelativeResize="0"/>
          <p:nvPr userDrawn="1"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12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5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20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9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83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8"/>
            <a:ext cx="3744000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80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7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6E6F73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595959"/>
                </a:solidFill>
                <a:latin typeface="PT Sans Caption" panose="020B0603020203020204" charset="0"/>
                <a:ea typeface="+mn-ea"/>
                <a:cs typeface="Arial" panose="020B0604020202020204" pitchFamily="3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rgbClr val="88888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8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31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  <a:ln/>
        </p:spPr>
        <p:txBody>
          <a:bodyPr anchor="t">
            <a:noAutofit/>
          </a:bodyPr>
          <a:lstStyle>
            <a:lvl1pPr>
              <a:defRPr sz="540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rgbClr val="888888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76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White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5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1" name="Picture 10"/>
          <p:cNvPicPr preferRelativeResize="0"/>
          <p:nvPr userDrawn="1"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667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9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76529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1" name="Picture 10"/>
          <p:cNvPicPr preferRelativeResize="0"/>
          <p:nvPr userDrawn="1"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645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Four colum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3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8101584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1" name="Picture 10"/>
          <p:cNvPicPr preferRelativeResize="0"/>
          <p:nvPr userDrawn="1"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201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27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1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27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1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8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137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5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6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947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9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sp>
        <p:nvSpPr>
          <p:cNvPr id="14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318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9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Arial" panose="020B0604020202020204" pitchFamily="3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1079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9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6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3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bg1"/>
                          </a:gs>
                        </a:gsLst>
                        <a:lin ang="81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9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527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Arrow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7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083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arrow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71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bg1"/>
                          </a:gs>
                        </a:gsLst>
                        <a:lin ang="81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6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340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Arrow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95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2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351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arrow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9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bg1"/>
                          </a:gs>
                        </a:gsLst>
                        <a:lin ang="81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7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220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Arrow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43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084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arrow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67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bg1"/>
                          </a:gs>
                        </a:gsLst>
                        <a:lin ang="81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0717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91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Arial" panose="020B0604020202020204" pitchFamily="3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8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49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15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888888"/>
                </a:solidFill>
                <a:latin typeface="PT Sans Caption" panose="020B0603020203020204" charset="0"/>
                <a:ea typeface="+mn-ea"/>
                <a:cs typeface="Arial" panose="020B0604020202020204" pitchFamily="3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9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3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9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6E6F73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3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376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pecia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3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3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87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9999" y="2577934"/>
            <a:ext cx="2984057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4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02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11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8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63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35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6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74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9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1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0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83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Screen Clippi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739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C9">
              <a:alpha val="4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hape 54"/>
          <p:cNvPicPr preferRelativeResize="0"/>
          <p:nvPr userDrawn="1"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4" y="5060515"/>
            <a:ext cx="4015278" cy="130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56"/>
          <p:cNvPicPr preferRelativeResize="0"/>
          <p:nvPr userDrawn="1"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59" y="562045"/>
            <a:ext cx="1346725" cy="25945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00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7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4" name="Group 143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PT Sans Caption" panose="020B0603020203020204" charset="0"/>
                <a:sym typeface="PT Sans Caption" panose="020B0603020203020204" charset="0"/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PT Sans Caption" panose="020B0603020203020204" charset="0"/>
                <a:sym typeface="PT Sans Caption" panose="020B0603020203020204" charset="0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PT Sans Caption" panose="020B0603020203020204" charset="0"/>
                <a:sym typeface="PT Sans Caption" panose="020B0603020203020204" charset="0"/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0" y="6144442"/>
              <a:ext cx="9794160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1.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xxxx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  2.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xxxx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  3.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xxxx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55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ection Header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31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595959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4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595959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588601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rgbClr val="595959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977381" y="1115416"/>
            <a:ext cx="2753319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876080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55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6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Full Width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79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764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7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0" name="Picture 9"/>
          <p:cNvPicPr preferRelativeResize="0"/>
          <p:nvPr userDrawn="1"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370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wo-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03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4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776482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27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rgbClr val="6E6F7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6E6F73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614002"/>
          </a:xfrm>
          <a:prstGeom prst="rect">
            <a:avLst/>
          </a:prstGeom>
          <a:noFill/>
          <a:ln>
            <a:solidFill>
              <a:srgbClr val="6E6F73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accent4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977381" y="1115416"/>
            <a:ext cx="2753318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331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51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rgbClr val="6E6F7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rgbClr val="6E6F7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2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75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rgbClr val="6E6F73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3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. Two-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9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1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89408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.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23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9999" y="2577934"/>
            <a:ext cx="3172743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39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517034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a" smtClean="0"/>
              <a:pPr/>
              <a:t>‹#›</a:t>
            </a:fld>
            <a:endParaRPr lang="da"/>
          </a:p>
        </p:txBody>
      </p:sp>
    </p:spTree>
    <p:extLst>
      <p:ext uri="{BB962C8B-B14F-4D97-AF65-F5344CB8AC3E}">
        <p14:creationId xmlns:p14="http://schemas.microsoft.com/office/powerpoint/2010/main" val="6872604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a" smtClean="0"/>
              <a:pPr/>
              <a:t>‹#›</a:t>
            </a:fld>
            <a:endParaRPr lang="da"/>
          </a:p>
        </p:txBody>
      </p:sp>
    </p:spTree>
    <p:extLst>
      <p:ext uri="{BB962C8B-B14F-4D97-AF65-F5344CB8AC3E}">
        <p14:creationId xmlns:p14="http://schemas.microsoft.com/office/powerpoint/2010/main" val="345053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">
  <p:cSld name="Заголовок и текст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3172" tIns="46573" rIns="93172" bIns="4657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44" b="0" i="0" u="none" strike="noStrike" cap="none">
              <a:solidFill>
                <a:schemeClr val="lt1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0822634" y="6238346"/>
            <a:ext cx="1102977" cy="36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marL="0" marR="0" lvl="1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marL="0" marR="0" lvl="2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marL="0" marR="0" lvl="3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marL="0" marR="0" lvl="4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marL="0" marR="0" lvl="5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marL="0" marR="0" lvl="6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marL="0" marR="0" lvl="7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marL="0" marR="0" lvl="8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>
            <a:r>
              <a:rPr lang="ru-RU"/>
              <a:t>СТР. </a:t>
            </a:r>
            <a:fld id="{00000000-1234-1234-1234-123412341234}" type="slidenum">
              <a:rPr lang="ru" smtClean="0"/>
              <a:pPr/>
              <a:t>‹#›</a:t>
            </a:fld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350" tIns="59675" rIns="119350" bIns="59675" anchor="t" anchorCtr="0"/>
          <a:lstStyle>
            <a:lvl1pPr marL="465906" marR="0" lvl="0" indent="-388254" algn="l" rtl="0">
              <a:spcBef>
                <a:spcPts val="489"/>
              </a:spcBef>
              <a:spcAft>
                <a:spcPts val="0"/>
              </a:spcAft>
              <a:buClr>
                <a:srgbClr val="57595B"/>
              </a:buClr>
              <a:buSzPts val="2400"/>
              <a:buFont typeface="Arial"/>
              <a:buChar char="•"/>
              <a:defRPr sz="2445" b="0" i="0" u="none" strike="noStrike" cap="none">
                <a:solidFill>
                  <a:srgbClr val="57595B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1pPr>
            <a:lvl2pPr marL="931811" marR="0" lvl="1" indent="-362371" algn="l" rtl="0">
              <a:spcBef>
                <a:spcPts val="408"/>
              </a:spcBef>
              <a:spcAft>
                <a:spcPts val="0"/>
              </a:spcAft>
              <a:buClr>
                <a:srgbClr val="57595B"/>
              </a:buClr>
              <a:buSzPts val="2000"/>
              <a:buFont typeface="Arial"/>
              <a:buChar char="–"/>
              <a:defRPr sz="2039" b="0" i="0" u="none" strike="noStrike" cap="none">
                <a:solidFill>
                  <a:srgbClr val="57595B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2pPr>
            <a:lvl3pPr marL="1397717" marR="0" lvl="2" indent="-336488" algn="l" rtl="0">
              <a:spcBef>
                <a:spcPts val="327"/>
              </a:spcBef>
              <a:spcAft>
                <a:spcPts val="0"/>
              </a:spcAft>
              <a:buClr>
                <a:srgbClr val="57595B"/>
              </a:buClr>
              <a:buSzPts val="1600"/>
              <a:buFont typeface="Arial"/>
              <a:buChar char="•"/>
              <a:defRPr sz="1631" b="0" i="0" u="none" strike="noStrike" cap="none">
                <a:solidFill>
                  <a:srgbClr val="57595B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3pPr>
            <a:lvl4pPr marL="1863623" marR="0" lvl="3" indent="-323545" algn="l" rtl="0">
              <a:spcBef>
                <a:spcPts val="285"/>
              </a:spcBef>
              <a:spcAft>
                <a:spcPts val="0"/>
              </a:spcAft>
              <a:buClr>
                <a:srgbClr val="57595B"/>
              </a:buClr>
              <a:buSzPts val="1400"/>
              <a:buFont typeface="Arial"/>
              <a:buChar char="–"/>
              <a:defRPr sz="1427" b="0" i="0" u="none" strike="noStrike" cap="none">
                <a:solidFill>
                  <a:srgbClr val="57595B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4pPr>
            <a:lvl5pPr marL="2329528" marR="0" lvl="4" indent="-323545" algn="l" rtl="0">
              <a:spcBef>
                <a:spcPts val="285"/>
              </a:spcBef>
              <a:spcAft>
                <a:spcPts val="0"/>
              </a:spcAft>
              <a:buClr>
                <a:srgbClr val="57595B"/>
              </a:buClr>
              <a:buSzPts val="1400"/>
              <a:buFont typeface="Arial"/>
              <a:buChar char="»"/>
              <a:defRPr sz="1427" b="0" i="0" u="none" strike="noStrike" cap="none">
                <a:solidFill>
                  <a:srgbClr val="57595B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5pPr>
            <a:lvl6pPr marL="2795434" marR="0" lvl="5" indent="-401197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49" b="0" i="0" u="none" strike="noStrike" cap="none">
                <a:solidFill>
                  <a:schemeClr val="dk1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6pPr>
            <a:lvl7pPr marL="3261340" marR="0" lvl="6" indent="-401197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49" b="0" i="0" u="none" strike="noStrike" cap="none">
                <a:solidFill>
                  <a:schemeClr val="dk1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7pPr>
            <a:lvl8pPr marL="3727245" marR="0" lvl="7" indent="-401197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49" b="0" i="0" u="none" strike="noStrike" cap="none">
                <a:solidFill>
                  <a:schemeClr val="dk1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8pPr>
            <a:lvl9pPr marL="4193151" marR="0" lvl="8" indent="-401197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49" b="0" i="0" u="none" strike="noStrike" cap="none">
                <a:solidFill>
                  <a:schemeClr val="dk1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9pPr>
          </a:lstStyle>
          <a:p>
            <a:endParaRPr/>
          </a:p>
        </p:txBody>
      </p:sp>
      <p:pic>
        <p:nvPicPr>
          <p:cNvPr id="8" name="Shape 134">
            <a:extLst>
              <a:ext uri="{FF2B5EF4-FFF2-40B4-BE49-F238E27FC236}">
                <a16:creationId xmlns:a16="http://schemas.microsoft.com/office/drawing/2014/main" id="{9331E853-7242-44DE-92DC-28E652CF083C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307"/>
            <a:ext cx="12191989" cy="1064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36">
            <a:extLst>
              <a:ext uri="{FF2B5EF4-FFF2-40B4-BE49-F238E27FC236}">
                <a16:creationId xmlns:a16="http://schemas.microsoft.com/office/drawing/2014/main" id="{5F5B941E-444A-449E-9664-69DB36ADFA41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939" y="110016"/>
            <a:ext cx="190995" cy="812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3941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62707" y="1508760"/>
            <a:ext cx="11074087" cy="4590288"/>
          </a:xfrm>
        </p:spPr>
        <p:txBody>
          <a:bodyPr lIns="0" tIns="0" rIns="0" bIns="0"/>
          <a:lstStyle>
            <a:lvl1pPr>
              <a:spcBef>
                <a:spcPts val="384"/>
              </a:spcBef>
              <a:defRPr/>
            </a:lvl1pPr>
            <a:lvl2pPr marL="457200" indent="-230400">
              <a:spcBef>
                <a:spcPts val="384"/>
              </a:spcBef>
              <a:defRPr/>
            </a:lvl2pPr>
            <a:lvl3pPr marL="914400" indent="-230400">
              <a:spcBef>
                <a:spcPts val="384"/>
              </a:spcBef>
              <a:defRPr/>
            </a:lvl3pPr>
            <a:lvl4pPr marL="1375200" indent="-234000">
              <a:spcBef>
                <a:spcPts val="384"/>
              </a:spcBef>
              <a:defRPr/>
            </a:lvl4pPr>
            <a:lvl5pPr marL="2059200" indent="-230400">
              <a:spcBef>
                <a:spcPts val="384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23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1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2" name="Picture 11"/>
          <p:cNvPicPr preferRelativeResize="0"/>
          <p:nvPr userDrawn="1"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604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24199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0314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26354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8962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576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8109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73786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66986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2121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492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5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4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62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9659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id="{83906052-BB93-4A9D-83D9-844459518E4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0" i="0" baseline="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1"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ru-RU" dirty="0"/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629400" y="151901"/>
            <a:ext cx="10933801" cy="941796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  <a:sym typeface="+mj-lt"/>
              </a:defRPr>
            </a:lvl1pPr>
          </a:lstStyle>
          <a:p>
            <a:r>
              <a:rPr lang="ru-RU"/>
              <a:t>Click to add title</a:t>
            </a:r>
            <a:endParaRPr lang="ru-RU" dirty="0"/>
          </a:p>
        </p:txBody>
      </p:sp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id="{F88B0A4A-81C2-4AF4-8CDF-D8E32859945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0" i="0" baseline="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14" name="Copyright" hidden="1">
            <a:extLst>
              <a:ext uri="{FF2B5EF4-FFF2-40B4-BE49-F238E27FC236}">
                <a16:creationId xmlns:a16="http://schemas.microsoft.com/office/drawing/2014/main" id="{1858C75B-F07A-482D-9831-0E1B64875A66}"/>
              </a:ext>
            </a:extLst>
          </p:cNvPr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</a:t>
            </a:r>
            <a:r>
              <a:rPr lang="ru-RU" sz="700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Group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, </a:t>
            </a:r>
            <a:r>
              <a:rPr lang="ru-RU" sz="700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Inc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. </a:t>
            </a:r>
            <a:r>
              <a:rPr lang="ru-RU" sz="700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All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 </a:t>
            </a:r>
            <a:r>
              <a:rPr lang="ru-RU" sz="700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rights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 reserved.</a:t>
            </a:r>
          </a:p>
        </p:txBody>
      </p:sp>
      <p:sp>
        <p:nvSpPr>
          <p:cNvPr id="15" name="FooterSimple" hidden="1">
            <a:extLst>
              <a:ext uri="{FF2B5EF4-FFF2-40B4-BE49-F238E27FC236}">
                <a16:creationId xmlns:a16="http://schemas.microsoft.com/office/drawing/2014/main" id="{A721DD66-78CF-4C71-9C53-DDE41B927AE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069411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20181031_Обзор проекта маркировки_Добродеев ВГТРК_v1.pptx</a:t>
            </a:r>
          </a:p>
        </p:txBody>
      </p:sp>
    </p:spTree>
    <p:extLst>
      <p:ext uri="{BB962C8B-B14F-4D97-AF65-F5344CB8AC3E}">
        <p14:creationId xmlns:p14="http://schemas.microsoft.com/office/powerpoint/2010/main" val="195855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9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solidFill>
            <a:srgbClr val="F2F2F2"/>
          </a:solidFill>
        </p:spPr>
        <p:txBody>
          <a:bodyPr lIns="914400" tIns="914400" rIns="914400" bIns="914400"/>
          <a:lstStyle>
            <a:lvl1pPr algn="ctr">
              <a:defRPr sz="1800" baseline="0"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7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87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2.xml"/><Relationship Id="rId18" Type="http://schemas.openxmlformats.org/officeDocument/2006/relationships/image" Target="../media/image18.emf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oleObject" Target="../embeddings/oleObject67.bin"/><Relationship Id="rId2" Type="http://schemas.openxmlformats.org/officeDocument/2006/relationships/slideLayout" Target="../slideLayouts/slideLayout71.xml"/><Relationship Id="rId16" Type="http://schemas.openxmlformats.org/officeDocument/2006/relationships/tags" Target="../tags/tag12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ags" Target="../tags/tag120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vmlDrawing" Target="../drawings/vmlDrawing67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" name="Слайд think-cell" r:id="rId73" imgW="360" imgH="360" progId="">
                  <p:embed/>
                </p:oleObj>
              </mc:Choice>
              <mc:Fallback>
                <p:oleObj name="Слайд think-cell" r:id="rId73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102034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10" r:id="rId48"/>
    <p:sldLayoutId id="2147483711" r:id="rId49"/>
    <p:sldLayoutId id="2147483712" r:id="rId50"/>
    <p:sldLayoutId id="2147483713" r:id="rId51"/>
    <p:sldLayoutId id="2147483714" r:id="rId52"/>
    <p:sldLayoutId id="2147483715" r:id="rId53"/>
    <p:sldLayoutId id="2147483716" r:id="rId54"/>
    <p:sldLayoutId id="2147483717" r:id="rId55"/>
    <p:sldLayoutId id="2147483718" r:id="rId56"/>
    <p:sldLayoutId id="2147483719" r:id="rId57"/>
    <p:sldLayoutId id="2147483720" r:id="rId58"/>
    <p:sldLayoutId id="2147483721" r:id="rId59"/>
    <p:sldLayoutId id="2147483722" r:id="rId60"/>
    <p:sldLayoutId id="2147483723" r:id="rId61"/>
    <p:sldLayoutId id="2147483724" r:id="rId62"/>
    <p:sldLayoutId id="2147483725" r:id="rId63"/>
    <p:sldLayoutId id="2147483726" r:id="rId64"/>
    <p:sldLayoutId id="2147483727" r:id="rId65"/>
    <p:sldLayoutId id="2147483728" r:id="rId66"/>
    <p:sldLayoutId id="2147483729" r:id="rId67"/>
    <p:sldLayoutId id="2147483730" r:id="rId68"/>
    <p:sldLayoutId id="2147483731" r:id="rId6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595959"/>
          </a:solidFill>
          <a:latin typeface="PT Sans Caption" panose="020B0603020203020204" charset="0"/>
          <a:ea typeface="+mj-ea"/>
          <a:cs typeface="+mj-cs"/>
          <a:sym typeface="PT Sans Caption" panose="020B060302020302020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rgbClr val="595959"/>
        </a:buClr>
        <a:buFont typeface="Arial" panose="020B0604020202020204" pitchFamily="34" charset="0"/>
        <a:buChar char="​"/>
        <a:defRPr lang="en-US" sz="1200" kern="120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595959"/>
        </a:buClr>
        <a:buFont typeface="Arial" panose="020B0604020202020204" pitchFamily="34" charset="0"/>
        <a:buChar char="•"/>
        <a:defRPr lang="en-US" sz="1200" kern="120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595959"/>
        </a:buClr>
        <a:buFont typeface="Trebuchet MS" panose="020B0603020202020204" pitchFamily="34" charset="0"/>
        <a:buChar char="–"/>
        <a:defRPr lang="en-US" sz="1200" kern="120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rgbClr val="595959"/>
        </a:buClr>
        <a:buFont typeface="Arial" panose="020B0604020202020204" pitchFamily="34" charset="0"/>
        <a:buChar char="​"/>
        <a:defRPr lang="en-US" sz="1600" kern="120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595959"/>
        </a:buClr>
        <a:buFont typeface="Arial" panose="020B0604020202020204" pitchFamily="34" charset="0"/>
        <a:buChar char="​"/>
        <a:defRPr lang="en-US" sz="1600" b="1" kern="1200" smtClean="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595959"/>
        </a:buClr>
        <a:buFont typeface="Arial" panose="020B0604020202020204" pitchFamily="34" charset="0"/>
        <a:buChar char="•"/>
        <a:defRPr lang="en-US" sz="1600" kern="1200" smtClean="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Clr>
          <a:srgbClr val="595959"/>
        </a:buClr>
        <a:buFont typeface="Arial" panose="020B0604020202020204" pitchFamily="34" charset="0"/>
        <a:buChar char="​"/>
        <a:defRPr lang="en-US" sz="4400" kern="1200" baseline="0" smtClean="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rgbClr val="595959"/>
        </a:buClr>
        <a:buFont typeface="Arial" panose="020B0604020202020204" pitchFamily="34" charset="0"/>
        <a:buChar char="​"/>
        <a:defRPr lang="en-US" sz="5400" kern="1200" baseline="0" smtClean="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595959"/>
        </a:buClr>
        <a:buFont typeface="Arial" panose="020B0604020202020204" pitchFamily="34" charset="0"/>
        <a:buChar char="​"/>
        <a:defRPr lang="en-US" sz="2400" kern="1200" baseline="0" dirty="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9EA9F157-7873-ED4E-8DA0-DC1D90D60E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42062524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76" name="Слайд think-cell" r:id="rId17" imgW="360" imgH="360" progId="">
                  <p:embed/>
                </p:oleObj>
              </mc:Choice>
              <mc:Fallback>
                <p:oleObj name="Слайд think-cell" r:id="rId17" imgW="360" imgH="360" progId="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4A562F11-8B5C-CE40-AD1A-9F7F2ACF93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 hidden="1">
            <a:extLst>
              <a:ext uri="{FF2B5EF4-FFF2-40B4-BE49-F238E27FC236}">
                <a16:creationId xmlns:a16="http://schemas.microsoft.com/office/drawing/2014/main" id="{594F0DEE-949A-7646-94BE-987B7A0428DF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0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26.xml"/><Relationship Id="rId7" Type="http://schemas.openxmlformats.org/officeDocument/2006/relationships/image" Target="../media/image2.emf"/><Relationship Id="rId2" Type="http://schemas.openxmlformats.org/officeDocument/2006/relationships/tags" Target="../tags/tag125.xml"/><Relationship Id="rId1" Type="http://schemas.openxmlformats.org/officeDocument/2006/relationships/vmlDrawing" Target="../drawings/vmlDrawing68.vml"/><Relationship Id="rId6" Type="http://schemas.openxmlformats.org/officeDocument/2006/relationships/oleObject" Target="../embeddings/oleObject68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hyperlink" Target="https://t.me/crptbreaking" TargetMode="External"/><Relationship Id="rId3" Type="http://schemas.openxmlformats.org/officeDocument/2006/relationships/hyperlink" Target="https://vk.com/crptec" TargetMode="External"/><Relationship Id="rId7" Type="http://schemas.openxmlformats.org/officeDocument/2006/relationships/image" Target="../media/image46.emf"/><Relationship Id="rId12" Type="http://schemas.openxmlformats.org/officeDocument/2006/relationships/image" Target="../media/image51.emf"/><Relationship Id="rId2" Type="http://schemas.openxmlformats.org/officeDocument/2006/relationships/hyperlink" Target="https://www.youtube.com/channel/UCkEJSvm2kK7Fc8nznr-oVlQ" TargetMode="Externa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5.png"/><Relationship Id="rId11" Type="http://schemas.openxmlformats.org/officeDocument/2006/relationships/image" Target="../media/image50.emf"/><Relationship Id="rId5" Type="http://schemas.openxmlformats.org/officeDocument/2006/relationships/hyperlink" Target="https://www.facebook.com/crpt.ru/" TargetMode="External"/><Relationship Id="rId10" Type="http://schemas.openxmlformats.org/officeDocument/2006/relationships/image" Target="../media/image49.emf"/><Relationship Id="rId4" Type="http://schemas.openxmlformats.org/officeDocument/2006/relationships/hyperlink" Target="mailto:support@crpt.ru" TargetMode="External"/><Relationship Id="rId9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140.xml"/><Relationship Id="rId7" Type="http://schemas.openxmlformats.org/officeDocument/2006/relationships/image" Target="../media/image2.emf"/><Relationship Id="rId2" Type="http://schemas.openxmlformats.org/officeDocument/2006/relationships/tags" Target="../tags/tag139.xml"/><Relationship Id="rId1" Type="http://schemas.openxmlformats.org/officeDocument/2006/relationships/vmlDrawing" Target="../drawings/vmlDrawing75.vml"/><Relationship Id="rId6" Type="http://schemas.openxmlformats.org/officeDocument/2006/relationships/oleObject" Target="../embeddings/oleObject71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28.xml"/><Relationship Id="rId7" Type="http://schemas.openxmlformats.org/officeDocument/2006/relationships/image" Target="../media/image2.emf"/><Relationship Id="rId12" Type="http://schemas.openxmlformats.org/officeDocument/2006/relationships/image" Target="../media/image25.png"/><Relationship Id="rId2" Type="http://schemas.openxmlformats.org/officeDocument/2006/relationships/tags" Target="../tags/tag127.xml"/><Relationship Id="rId1" Type="http://schemas.openxmlformats.org/officeDocument/2006/relationships/vmlDrawing" Target="../drawings/vmlDrawing69.vml"/><Relationship Id="rId6" Type="http://schemas.openxmlformats.org/officeDocument/2006/relationships/oleObject" Target="../embeddings/oleObject68.bin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30.xml"/><Relationship Id="rId7" Type="http://schemas.openxmlformats.org/officeDocument/2006/relationships/image" Target="../media/image2.emf"/><Relationship Id="rId2" Type="http://schemas.openxmlformats.org/officeDocument/2006/relationships/tags" Target="../tags/tag129.xml"/><Relationship Id="rId1" Type="http://schemas.openxmlformats.org/officeDocument/2006/relationships/vmlDrawing" Target="../drawings/vmlDrawing70.vml"/><Relationship Id="rId6" Type="http://schemas.openxmlformats.org/officeDocument/2006/relationships/oleObject" Target="../embeddings/oleObject69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13" Type="http://schemas.openxmlformats.org/officeDocument/2006/relationships/image" Target="../media/image32.emf"/><Relationship Id="rId3" Type="http://schemas.openxmlformats.org/officeDocument/2006/relationships/tags" Target="../tags/tag132.xml"/><Relationship Id="rId7" Type="http://schemas.openxmlformats.org/officeDocument/2006/relationships/image" Target="../media/image2.emf"/><Relationship Id="rId12" Type="http://schemas.openxmlformats.org/officeDocument/2006/relationships/image" Target="../media/image31.emf"/><Relationship Id="rId2" Type="http://schemas.openxmlformats.org/officeDocument/2006/relationships/tags" Target="../tags/tag131.xml"/><Relationship Id="rId16" Type="http://schemas.openxmlformats.org/officeDocument/2006/relationships/image" Target="../media/image35.emf"/><Relationship Id="rId1" Type="http://schemas.openxmlformats.org/officeDocument/2006/relationships/vmlDrawing" Target="../drawings/vmlDrawing71.vml"/><Relationship Id="rId6" Type="http://schemas.openxmlformats.org/officeDocument/2006/relationships/oleObject" Target="../embeddings/oleObject70.bin"/><Relationship Id="rId11" Type="http://schemas.openxmlformats.org/officeDocument/2006/relationships/image" Target="../media/image30.emf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4.emf"/><Relationship Id="rId10" Type="http://schemas.openxmlformats.org/officeDocument/2006/relationships/image" Target="../media/image29.emf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28.jpeg"/><Relationship Id="rId14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tags" Target="../tags/tag134.xml"/><Relationship Id="rId7" Type="http://schemas.openxmlformats.org/officeDocument/2006/relationships/image" Target="../media/image2.emf"/><Relationship Id="rId2" Type="http://schemas.openxmlformats.org/officeDocument/2006/relationships/tags" Target="../tags/tag133.xml"/><Relationship Id="rId1" Type="http://schemas.openxmlformats.org/officeDocument/2006/relationships/vmlDrawing" Target="../drawings/vmlDrawing72.vml"/><Relationship Id="rId6" Type="http://schemas.openxmlformats.org/officeDocument/2006/relationships/oleObject" Target="../embeddings/oleObject68.bin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9.jpeg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3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7" Type="http://schemas.openxmlformats.org/officeDocument/2006/relationships/image" Target="../media/image2.emf"/><Relationship Id="rId2" Type="http://schemas.openxmlformats.org/officeDocument/2006/relationships/tags" Target="../tags/tag135.xml"/><Relationship Id="rId1" Type="http://schemas.openxmlformats.org/officeDocument/2006/relationships/vmlDrawing" Target="../drawings/vmlDrawing73.vml"/><Relationship Id="rId6" Type="http://schemas.openxmlformats.org/officeDocument/2006/relationships/oleObject" Target="../embeddings/oleObject68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tags" Target="../tags/tag138.xml"/><Relationship Id="rId7" Type="http://schemas.openxmlformats.org/officeDocument/2006/relationships/image" Target="../media/image2.emf"/><Relationship Id="rId2" Type="http://schemas.openxmlformats.org/officeDocument/2006/relationships/tags" Target="../tags/tag137.xml"/><Relationship Id="rId1" Type="http://schemas.openxmlformats.org/officeDocument/2006/relationships/vmlDrawing" Target="../drawings/vmlDrawing74.vml"/><Relationship Id="rId6" Type="http://schemas.openxmlformats.org/officeDocument/2006/relationships/oleObject" Target="../embeddings/oleObject68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41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13">
            <a:extLst>
              <a:ext uri="{FF2B5EF4-FFF2-40B4-BE49-F238E27FC236}">
                <a16:creationId xmlns:a16="http://schemas.microsoft.com/office/drawing/2014/main" id="{DDD71F25-0BFD-B142-88CF-264F345855E3}"/>
              </a:ext>
            </a:extLst>
          </p:cNvPr>
          <p:cNvSpPr/>
          <p:nvPr/>
        </p:nvSpPr>
        <p:spPr>
          <a:xfrm>
            <a:off x="0" y="-2"/>
            <a:ext cx="8847438" cy="6864999"/>
          </a:xfrm>
          <a:prstGeom prst="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>
              <a:highlight>
                <a:srgbClr val="595959"/>
              </a:highlight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14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247CEB9-4D53-7F4A-BFD7-67533D744F86}"/>
              </a:ext>
            </a:extLst>
          </p:cNvPr>
          <p:cNvSpPr txBox="1">
            <a:spLocks/>
          </p:cNvSpPr>
          <p:nvPr/>
        </p:nvSpPr>
        <p:spPr>
          <a:xfrm>
            <a:off x="734677" y="962995"/>
            <a:ext cx="5034356" cy="10347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r>
              <a:rPr lang="ru-RU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Маркировка готовой молочной продукции</a:t>
            </a:r>
            <a:endParaRPr lang="en-US" sz="2800" dirty="0">
              <a:solidFill>
                <a:srgbClr val="6D6E71"/>
              </a:solidFill>
              <a:latin typeface="PT Sans Caption" pitchFamily="34" charset="-52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A69B658-D35D-FA47-B558-AA3789C1B065}"/>
              </a:ext>
            </a:extLst>
          </p:cNvPr>
          <p:cNvCxnSpPr>
            <a:cxnSpLocks/>
          </p:cNvCxnSpPr>
          <p:nvPr/>
        </p:nvCxnSpPr>
        <p:spPr>
          <a:xfrm flipH="1">
            <a:off x="853192" y="2212163"/>
            <a:ext cx="3758565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3CF5F0-1F20-6A4B-BB05-99540B8F50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201" y="5396463"/>
            <a:ext cx="3920996" cy="733563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247CEB9-4D53-7F4A-BFD7-67533D744F86}"/>
              </a:ext>
            </a:extLst>
          </p:cNvPr>
          <p:cNvSpPr txBox="1">
            <a:spLocks/>
          </p:cNvSpPr>
          <p:nvPr/>
        </p:nvSpPr>
        <p:spPr>
          <a:xfrm>
            <a:off x="734677" y="2630647"/>
            <a:ext cx="3449697" cy="17823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r>
              <a:rPr lang="ru-RU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Юлия Кузьмина</a:t>
            </a:r>
          </a:p>
          <a:p>
            <a:pPr defTabSz="839852">
              <a:lnSpc>
                <a:spcPct val="100000"/>
              </a:lnSpc>
            </a:pPr>
            <a:r>
              <a:rPr lang="ru-RU" sz="2000" b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Руководитель проекта</a:t>
            </a:r>
            <a:br>
              <a:rPr lang="ru-RU" sz="2000" b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b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Товарная группа «Молоко» </a:t>
            </a:r>
          </a:p>
          <a:p>
            <a:pPr defTabSz="839852">
              <a:lnSpc>
                <a:spcPct val="100000"/>
              </a:lnSpc>
            </a:pPr>
            <a:endParaRPr lang="ru-RU" sz="2000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endParaRPr lang="ru-RU" sz="1500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endParaRPr lang="ru-RU" sz="2000" b="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endParaRPr lang="en-US" sz="2000" b="0" dirty="0">
              <a:solidFill>
                <a:srgbClr val="6D6E71"/>
              </a:solidFill>
              <a:latin typeface="PT Sans Caption" pitchFamily="34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E9F561-0F7A-A245-941C-BC76D73547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4933" y="-2942"/>
            <a:ext cx="6059946" cy="686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9420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E0473F-7D5F-2A44-B8D4-4A8F775A0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379" y="0"/>
            <a:ext cx="5202621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0ED554-B190-474C-B804-D29744816C3D}"/>
              </a:ext>
            </a:extLst>
          </p:cNvPr>
          <p:cNvSpPr/>
          <p:nvPr/>
        </p:nvSpPr>
        <p:spPr>
          <a:xfrm>
            <a:off x="675039" y="2971800"/>
            <a:ext cx="54574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Маркировать молочную продукцию произведённую до даты запрета оборота немаркированной молочной продукции </a:t>
            </a:r>
          </a:p>
          <a:p>
            <a:pPr fontAlgn="base"/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 нужно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Участники оборота смогут реализовывать данную продукцию до истечения ее срока годности</a:t>
            </a:r>
          </a:p>
          <a:p>
            <a:pPr fontAlgn="base"/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9D3F2A85-70F6-D547-B0B8-6CDD342B8CBB}"/>
              </a:ext>
            </a:extLst>
          </p:cNvPr>
          <p:cNvSpPr/>
          <p:nvPr/>
        </p:nvSpPr>
        <p:spPr>
          <a:xfrm>
            <a:off x="720000" y="360000"/>
            <a:ext cx="4133354" cy="108000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fontAlgn="base"/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Необходимо ли будет маркировать остатки?</a:t>
            </a:r>
          </a:p>
        </p:txBody>
      </p:sp>
      <p:sp>
        <p:nvSpPr>
          <p:cNvPr id="21" name="Умножение 20">
            <a:extLst>
              <a:ext uri="{FF2B5EF4-FFF2-40B4-BE49-F238E27FC236}">
                <a16:creationId xmlns:a16="http://schemas.microsoft.com/office/drawing/2014/main" id="{C8712F2A-2BE3-8E46-BAB0-E2F3C6D10C7F}"/>
              </a:ext>
            </a:extLst>
          </p:cNvPr>
          <p:cNvSpPr/>
          <p:nvPr/>
        </p:nvSpPr>
        <p:spPr>
          <a:xfrm>
            <a:off x="7418989" y="2876550"/>
            <a:ext cx="2019300" cy="2019300"/>
          </a:xfrm>
          <a:prstGeom prst="mathMultiply">
            <a:avLst/>
          </a:prstGeom>
          <a:solidFill>
            <a:srgbClr val="595959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</p:spTree>
    <p:extLst>
      <p:ext uri="{BB962C8B-B14F-4D97-AF65-F5344CB8AC3E}">
        <p14:creationId xmlns:p14="http://schemas.microsoft.com/office/powerpoint/2010/main" val="38478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D41ECC9-3FE2-AC44-8DEC-D42FA00EDFBC}"/>
              </a:ext>
            </a:extLst>
          </p:cNvPr>
          <p:cNvSpPr/>
          <p:nvPr/>
        </p:nvSpPr>
        <p:spPr>
          <a:xfrm>
            <a:off x="1167720" y="2968021"/>
            <a:ext cx="5736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Clr>
                <a:srgbClr val="595959"/>
              </a:buClr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формируется УПД (универсальный передаточный документ с указанием вида сделки), УКД, </a:t>
            </a:r>
            <a:r>
              <a:rPr lang="ru-RU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УПДи</a:t>
            </a:r>
            <a:r>
              <a:rPr lang="en-US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0"/>
              </a:spcAft>
              <a:buClr>
                <a:srgbClr val="595959"/>
              </a:buClr>
            </a:pPr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0"/>
              </a:spcAft>
              <a:buClr>
                <a:srgbClr val="595959"/>
              </a:buClr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подписывается УКЭП</a:t>
            </a:r>
            <a:r>
              <a:rPr lang="en-US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0"/>
              </a:spcAft>
              <a:buClr>
                <a:srgbClr val="595959"/>
              </a:buClr>
            </a:pPr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0"/>
              </a:spcAft>
              <a:buClr>
                <a:srgbClr val="595959"/>
              </a:buClr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направляется в информационную систему мониторинга в срок не более 3 рабочих дней со дня отгрузки, но не позднее дня передачи молочной продукции третьим лицам.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BEE3B38-1ED4-8840-B99A-8D5598AC6E62}"/>
              </a:ext>
            </a:extLst>
          </p:cNvPr>
          <p:cNvSpPr/>
          <p:nvPr/>
        </p:nvSpPr>
        <p:spPr>
          <a:xfrm>
            <a:off x="676800" y="360000"/>
            <a:ext cx="5455713" cy="87444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Передача прав собственности</a:t>
            </a:r>
            <a:endParaRPr lang="ru-PT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2699E0-CCA7-DB46-B91C-6D201C5F7E66}"/>
              </a:ext>
            </a:extLst>
          </p:cNvPr>
          <p:cNvSpPr/>
          <p:nvPr/>
        </p:nvSpPr>
        <p:spPr>
          <a:xfrm>
            <a:off x="807720" y="1769612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передаче права собственности 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 молочную продукцию, а также в рамках договоров комиссии, агентских договоров</a:t>
            </a:r>
            <a:r>
              <a:rPr lang="en-US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en-US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 descr="Изображение выглядит как игрушк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EC62D8A1-7E18-7141-A2E6-F49C28841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160" y="1021760"/>
            <a:ext cx="5369560" cy="53695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1E0A97-AB75-144D-9CD5-0B4D1561B0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7720" y="2999900"/>
            <a:ext cx="360000" cy="36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1A8C77-4CC3-3442-A0E2-CE13303E58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7720" y="3822860"/>
            <a:ext cx="360000" cy="36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6A2218-1C79-E044-951E-66ACE9BB50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7720" y="435626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E7C2759A-5046-D745-9B29-A23BD3FDA62E}"/>
              </a:ext>
            </a:extLst>
          </p:cNvPr>
          <p:cNvSpPr/>
          <p:nvPr/>
        </p:nvSpPr>
        <p:spPr>
          <a:xfrm>
            <a:off x="720000" y="359999"/>
            <a:ext cx="8433625" cy="108000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Мы на связи всегда: прямая связь с экспертами, </a:t>
            </a:r>
          </a:p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ответы на вопросы онлайн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C2EA30-4EA7-A646-AF20-6EEF505426D4}"/>
              </a:ext>
            </a:extLst>
          </p:cNvPr>
          <p:cNvSpPr txBox="1"/>
          <p:nvPr/>
        </p:nvSpPr>
        <p:spPr>
          <a:xfrm>
            <a:off x="7071616" y="4851708"/>
            <a:ext cx="4600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Регулярные обучающие вебинары на сайте </a:t>
            </a:r>
          </a:p>
          <a:p>
            <a:r>
              <a:rPr lang="ru-RU" sz="1400" b="1" u="sng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ЧестныйЗНАК.рф</a:t>
            </a:r>
            <a:endParaRPr lang="ru-RU" sz="1400" b="1" u="sng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Раздел мероприятия </a:t>
            </a:r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</a:t>
            </a: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расписания вебинаров</a:t>
            </a:r>
          </a:p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Записи мероприятий в разделе мероприятия </a:t>
            </a:r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</a:t>
            </a: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видеоархив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510730-26D0-944F-9AE6-81F6D10D323B}"/>
              </a:ext>
            </a:extLst>
          </p:cNvPr>
          <p:cNvSpPr txBox="1"/>
          <p:nvPr/>
        </p:nvSpPr>
        <p:spPr>
          <a:xfrm>
            <a:off x="7071616" y="3642270"/>
            <a:ext cx="4600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Видео-инструкции и опыт участников</a:t>
            </a:r>
          </a:p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канале </a:t>
            </a:r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YouTube</a:t>
            </a: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ЧестныйЗНАК</a:t>
            </a:r>
            <a:endParaRPr lang="ru-RU" sz="11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CFCFCD-DE66-794C-8DF6-07E7F3714FAB}"/>
              </a:ext>
            </a:extLst>
          </p:cNvPr>
          <p:cNvSpPr txBox="1"/>
          <p:nvPr/>
        </p:nvSpPr>
        <p:spPr>
          <a:xfrm>
            <a:off x="1637160" y="5785383"/>
            <a:ext cx="46000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https://vk.com/crptec</a:t>
            </a: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endParaRPr lang="ru-RU" sz="11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6F772E3-182E-C544-8F6C-CDCA196EB961}"/>
              </a:ext>
            </a:extLst>
          </p:cNvPr>
          <p:cNvSpPr txBox="1"/>
          <p:nvPr/>
        </p:nvSpPr>
        <p:spPr>
          <a:xfrm>
            <a:off x="1629445" y="3076869"/>
            <a:ext cx="4600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Или позвоните по телефону</a:t>
            </a:r>
          </a:p>
          <a:p>
            <a:r>
              <a:rPr lang="fi-FI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8 800 222 15 23</a:t>
            </a:r>
            <a:endParaRPr lang="ru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32A180-7153-C146-BA1B-92DC9D06B03A}"/>
              </a:ext>
            </a:extLst>
          </p:cNvPr>
          <p:cNvSpPr txBox="1"/>
          <p:nvPr/>
        </p:nvSpPr>
        <p:spPr>
          <a:xfrm>
            <a:off x="1629445" y="2239508"/>
            <a:ext cx="4600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 можете написать нам</a:t>
            </a:r>
            <a:endParaRPr lang="en-US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 почте</a:t>
            </a:r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u="sng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support@crpt.ru</a:t>
            </a:r>
            <a:endParaRPr lang="ru-RU" sz="1400" b="1" u="sng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28204B-06C1-564F-8EA6-DF63CC2A0EDA}"/>
              </a:ext>
            </a:extLst>
          </p:cNvPr>
          <p:cNvSpPr txBox="1"/>
          <p:nvPr/>
        </p:nvSpPr>
        <p:spPr>
          <a:xfrm>
            <a:off x="579227" y="3927894"/>
            <a:ext cx="466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 можете узнать самые горячие новости</a:t>
            </a:r>
          </a:p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задать вопросы в наших </a:t>
            </a:r>
            <a:r>
              <a:rPr lang="ru-RU" sz="1400" b="1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соц</a:t>
            </a:r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иальных </a:t>
            </a: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сетях</a:t>
            </a:r>
            <a:endParaRPr lang="ru-RU" sz="11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891A63D-6EC6-8247-AB6A-C42542ABBFA8}"/>
              </a:ext>
            </a:extLst>
          </p:cNvPr>
          <p:cNvSpPr txBox="1"/>
          <p:nvPr/>
        </p:nvSpPr>
        <p:spPr>
          <a:xfrm>
            <a:off x="1637160" y="4942227"/>
            <a:ext cx="4600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https://www.facebook.com/crpt.ru/</a:t>
            </a: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i-FI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AC61AD9-992D-8C4A-B6FD-5D040CE532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327" y="4774706"/>
            <a:ext cx="778376" cy="156363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CDD38EC-7F8C-124F-BBE4-4C6B8E1DF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00" y="4738774"/>
            <a:ext cx="720000" cy="72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AF7A73-E681-2D4D-B501-92DA6E820F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00" y="2135615"/>
            <a:ext cx="720000" cy="720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4B2B5BE-6BDA-3240-8497-95048495D7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2515" y="3543880"/>
            <a:ext cx="720000" cy="7200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504424F-3B75-8E42-ABB6-BAC225B37E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000" y="5618343"/>
            <a:ext cx="720000" cy="7200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DAF3E7-B2DA-4A42-8B98-EF2E04C7B4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2515" y="2135615"/>
            <a:ext cx="720000" cy="72000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EF2B634-F0CA-2C43-8B43-F9DF6442C2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000" y="3020034"/>
            <a:ext cx="720000" cy="7200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BC86E7A-604A-1F4C-9EE8-04A1EA280F00}"/>
              </a:ext>
            </a:extLst>
          </p:cNvPr>
          <p:cNvSpPr txBox="1"/>
          <p:nvPr/>
        </p:nvSpPr>
        <p:spPr>
          <a:xfrm>
            <a:off x="7071616" y="2118049"/>
            <a:ext cx="5567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Все новости маркировки в канале телеграмм</a:t>
            </a:r>
          </a:p>
          <a:p>
            <a:r>
              <a:rPr lang="en-US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https://t.me/crptbreaking</a:t>
            </a:r>
            <a:r>
              <a:rPr lang="ru-RU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endParaRPr lang="ru-RU" sz="1400" b="1" dirty="0">
              <a:solidFill>
                <a:srgbClr val="7E7E7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628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DA157E-3865-0A4C-9D6C-6B8A3E58F8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29"/>
          <a:stretch/>
        </p:blipFill>
        <p:spPr>
          <a:xfrm>
            <a:off x="3047999" y="-1"/>
            <a:ext cx="9144001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1F73F6B-46B6-EF4B-B677-B2FA21DE481E}"/>
              </a:ext>
            </a:extLst>
          </p:cNvPr>
          <p:cNvSpPr/>
          <p:nvPr/>
        </p:nvSpPr>
        <p:spPr>
          <a:xfrm>
            <a:off x="0" y="-1"/>
            <a:ext cx="6096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highlight>
                <a:srgbClr val="595959"/>
              </a:highlight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247CEB9-4D53-7F4A-BFD7-67533D744F86}"/>
              </a:ext>
            </a:extLst>
          </p:cNvPr>
          <p:cNvSpPr txBox="1">
            <a:spLocks/>
          </p:cNvSpPr>
          <p:nvPr/>
        </p:nvSpPr>
        <p:spPr>
          <a:xfrm>
            <a:off x="734677" y="1262184"/>
            <a:ext cx="4556990" cy="737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СПАСИБО</a:t>
            </a:r>
          </a:p>
          <a:p>
            <a:pPr defTabSz="839852">
              <a:lnSpc>
                <a:spcPct val="100000"/>
              </a:lnSpc>
            </a:pP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 ВНИМАНИЕ!</a:t>
            </a:r>
            <a:endParaRPr lang="ru-RU" sz="2400" dirty="0">
              <a:solidFill>
                <a:srgbClr val="F6F4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A69B658-D35D-FA47-B558-AA3789C1B065}"/>
              </a:ext>
            </a:extLst>
          </p:cNvPr>
          <p:cNvCxnSpPr>
            <a:cxnSpLocks/>
          </p:cNvCxnSpPr>
          <p:nvPr/>
        </p:nvCxnSpPr>
        <p:spPr>
          <a:xfrm flipH="1">
            <a:off x="836567" y="2074171"/>
            <a:ext cx="2366655" cy="0"/>
          </a:xfrm>
          <a:prstGeom prst="line">
            <a:avLst/>
          </a:prstGeom>
          <a:ln w="41275">
            <a:solidFill>
              <a:srgbClr val="EAE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3CF5F0-1F20-6A4B-BB05-99540B8F50E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968" y="5015463"/>
            <a:ext cx="3920996" cy="733563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247CEB9-4D53-7F4A-BFD7-67533D744F86}"/>
              </a:ext>
            </a:extLst>
          </p:cNvPr>
          <p:cNvSpPr txBox="1">
            <a:spLocks/>
          </p:cNvSpPr>
          <p:nvPr/>
        </p:nvSpPr>
        <p:spPr>
          <a:xfrm>
            <a:off x="734676" y="2606787"/>
            <a:ext cx="4952101" cy="1344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endParaRPr lang="ru-RU" sz="2000" b="0" dirty="0"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92666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Скругленный прямоугольник 131">
            <a:extLst>
              <a:ext uri="{FF2B5EF4-FFF2-40B4-BE49-F238E27FC236}">
                <a16:creationId xmlns:a16="http://schemas.microsoft.com/office/drawing/2014/main" id="{EA0DBFC8-7689-114C-8770-FF7A887148AB}"/>
              </a:ext>
            </a:extLst>
          </p:cNvPr>
          <p:cNvSpPr/>
          <p:nvPr/>
        </p:nvSpPr>
        <p:spPr>
          <a:xfrm>
            <a:off x="675038" y="442502"/>
            <a:ext cx="9535196" cy="81131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2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A6D0E8-F35E-C345-93A3-6ECCFE9196EE}"/>
              </a:ext>
            </a:extLst>
          </p:cNvPr>
          <p:cNvSpPr txBox="1"/>
          <p:nvPr/>
        </p:nvSpPr>
        <p:spPr>
          <a:xfrm>
            <a:off x="888228" y="586231"/>
            <a:ext cx="7658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Как работает система прослеживаемости?</a:t>
            </a:r>
            <a:endParaRPr lang="x-none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EFA73F0-DE7C-0C4F-81DE-1CE6CBB81646}"/>
              </a:ext>
            </a:extLst>
          </p:cNvPr>
          <p:cNvSpPr txBox="1"/>
          <p:nvPr/>
        </p:nvSpPr>
        <p:spPr>
          <a:xfrm>
            <a:off x="674610" y="5963301"/>
            <a:ext cx="108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Уникальный цифровой код товара. Интеграция со всеми контрольно-надзорными органами</a:t>
            </a:r>
            <a:endParaRPr lang="x-none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object 10">
            <a:extLst>
              <a:ext uri="{FF2B5EF4-FFF2-40B4-BE49-F238E27FC236}">
                <a16:creationId xmlns:a16="http://schemas.microsoft.com/office/drawing/2014/main" id="{865D2695-3072-2249-A202-1221E2FD092F}"/>
              </a:ext>
            </a:extLst>
          </p:cNvPr>
          <p:cNvSpPr txBox="1"/>
          <p:nvPr/>
        </p:nvSpPr>
        <p:spPr>
          <a:xfrm>
            <a:off x="856700" y="2118287"/>
            <a:ext cx="1736443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Производитель</a:t>
            </a: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D1A1CC63-FB47-7B4D-A10C-5C64B220018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01726" y="2541419"/>
            <a:ext cx="1440000" cy="1440000"/>
          </a:xfrm>
          <a:prstGeom prst="rect">
            <a:avLst/>
          </a:prstGeom>
        </p:spPr>
      </p:pic>
      <p:cxnSp>
        <p:nvCxnSpPr>
          <p:cNvPr id="72" name="Straight Connector 14">
            <a:extLst>
              <a:ext uri="{FF2B5EF4-FFF2-40B4-BE49-F238E27FC236}">
                <a16:creationId xmlns:a16="http://schemas.microsoft.com/office/drawing/2014/main" id="{CA06406C-733F-1446-8DA5-9D27A5A4CB09}"/>
              </a:ext>
            </a:extLst>
          </p:cNvPr>
          <p:cNvCxnSpPr>
            <a:cxnSpLocks/>
            <a:stCxn id="73" idx="6"/>
            <a:endCxn id="77" idx="2"/>
          </p:cNvCxnSpPr>
          <p:nvPr/>
        </p:nvCxnSpPr>
        <p:spPr>
          <a:xfrm>
            <a:off x="1899218" y="4296377"/>
            <a:ext cx="8279846" cy="0"/>
          </a:xfrm>
          <a:prstGeom prst="line">
            <a:avLst/>
          </a:prstGeom>
          <a:ln w="25400">
            <a:solidFill>
              <a:srgbClr val="6D6E7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15">
            <a:extLst>
              <a:ext uri="{FF2B5EF4-FFF2-40B4-BE49-F238E27FC236}">
                <a16:creationId xmlns:a16="http://schemas.microsoft.com/office/drawing/2014/main" id="{D5AF93A5-DFB0-EF4B-86A3-E68E32C3E5AC}"/>
              </a:ext>
            </a:extLst>
          </p:cNvPr>
          <p:cNvSpPr/>
          <p:nvPr/>
        </p:nvSpPr>
        <p:spPr>
          <a:xfrm>
            <a:off x="1544235" y="4118886"/>
            <a:ext cx="354983" cy="354983"/>
          </a:xfrm>
          <a:prstGeom prst="ellipse">
            <a:avLst/>
          </a:prstGeom>
          <a:solidFill>
            <a:srgbClr val="6D6E7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RU" sz="1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Oval 16">
            <a:extLst>
              <a:ext uri="{FF2B5EF4-FFF2-40B4-BE49-F238E27FC236}">
                <a16:creationId xmlns:a16="http://schemas.microsoft.com/office/drawing/2014/main" id="{1F35C689-040E-E24E-99C7-A14C8983157E}"/>
              </a:ext>
            </a:extLst>
          </p:cNvPr>
          <p:cNvSpPr/>
          <p:nvPr/>
        </p:nvSpPr>
        <p:spPr>
          <a:xfrm>
            <a:off x="8018759" y="4118886"/>
            <a:ext cx="354983" cy="354983"/>
          </a:xfrm>
          <a:prstGeom prst="ellipse">
            <a:avLst/>
          </a:prstGeom>
          <a:solidFill>
            <a:srgbClr val="6D6E7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RU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Oval 18">
            <a:extLst>
              <a:ext uri="{FF2B5EF4-FFF2-40B4-BE49-F238E27FC236}">
                <a16:creationId xmlns:a16="http://schemas.microsoft.com/office/drawing/2014/main" id="{2BA84C1E-C470-E14D-8BD3-1FD975EC7D39}"/>
              </a:ext>
            </a:extLst>
          </p:cNvPr>
          <p:cNvSpPr/>
          <p:nvPr/>
        </p:nvSpPr>
        <p:spPr>
          <a:xfrm>
            <a:off x="3704540" y="4118886"/>
            <a:ext cx="354983" cy="354983"/>
          </a:xfrm>
          <a:prstGeom prst="ellipse">
            <a:avLst/>
          </a:prstGeom>
          <a:solidFill>
            <a:srgbClr val="6D6E7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RU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6" name="Oval 19">
            <a:extLst>
              <a:ext uri="{FF2B5EF4-FFF2-40B4-BE49-F238E27FC236}">
                <a16:creationId xmlns:a16="http://schemas.microsoft.com/office/drawing/2014/main" id="{B5E92DC6-8F61-7047-99ED-86829BAEA458}"/>
              </a:ext>
            </a:extLst>
          </p:cNvPr>
          <p:cNvSpPr/>
          <p:nvPr/>
        </p:nvSpPr>
        <p:spPr>
          <a:xfrm>
            <a:off x="5861649" y="4118886"/>
            <a:ext cx="354983" cy="354983"/>
          </a:xfrm>
          <a:prstGeom prst="ellipse">
            <a:avLst/>
          </a:prstGeom>
          <a:solidFill>
            <a:srgbClr val="6D6E7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RU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Oval 20">
            <a:extLst>
              <a:ext uri="{FF2B5EF4-FFF2-40B4-BE49-F238E27FC236}">
                <a16:creationId xmlns:a16="http://schemas.microsoft.com/office/drawing/2014/main" id="{4A32544A-44AB-034C-8771-BFC2E897F640}"/>
              </a:ext>
            </a:extLst>
          </p:cNvPr>
          <p:cNvSpPr/>
          <p:nvPr/>
        </p:nvSpPr>
        <p:spPr>
          <a:xfrm>
            <a:off x="10179064" y="4118886"/>
            <a:ext cx="354983" cy="354983"/>
          </a:xfrm>
          <a:prstGeom prst="ellipse">
            <a:avLst/>
          </a:prstGeom>
          <a:solidFill>
            <a:srgbClr val="6D6E7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en-RU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object 10">
            <a:extLst>
              <a:ext uri="{FF2B5EF4-FFF2-40B4-BE49-F238E27FC236}">
                <a16:creationId xmlns:a16="http://schemas.microsoft.com/office/drawing/2014/main" id="{4DCD2CA2-6FAE-BD45-A5A9-A963C1706A37}"/>
              </a:ext>
            </a:extLst>
          </p:cNvPr>
          <p:cNvSpPr txBox="1"/>
          <p:nvPr/>
        </p:nvSpPr>
        <p:spPr>
          <a:xfrm>
            <a:off x="9371422" y="2118287"/>
            <a:ext cx="1963878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Потребитель</a:t>
            </a:r>
          </a:p>
        </p:txBody>
      </p:sp>
      <p:sp>
        <p:nvSpPr>
          <p:cNvPr id="79" name="object 10">
            <a:extLst>
              <a:ext uri="{FF2B5EF4-FFF2-40B4-BE49-F238E27FC236}">
                <a16:creationId xmlns:a16="http://schemas.microsoft.com/office/drawing/2014/main" id="{EE4D21A7-F42A-654D-9C61-ED523F59197A}"/>
              </a:ext>
            </a:extLst>
          </p:cNvPr>
          <p:cNvSpPr txBox="1"/>
          <p:nvPr/>
        </p:nvSpPr>
        <p:spPr>
          <a:xfrm>
            <a:off x="7328028" y="2118287"/>
            <a:ext cx="1736443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Касса</a:t>
            </a:r>
          </a:p>
        </p:txBody>
      </p:sp>
      <p:sp>
        <p:nvSpPr>
          <p:cNvPr id="80" name="object 10">
            <a:extLst>
              <a:ext uri="{FF2B5EF4-FFF2-40B4-BE49-F238E27FC236}">
                <a16:creationId xmlns:a16="http://schemas.microsoft.com/office/drawing/2014/main" id="{F37AB21D-BF22-7C42-90F4-810D5DEBB1FE}"/>
              </a:ext>
            </a:extLst>
          </p:cNvPr>
          <p:cNvSpPr txBox="1"/>
          <p:nvPr/>
        </p:nvSpPr>
        <p:spPr>
          <a:xfrm>
            <a:off x="5170917" y="2118287"/>
            <a:ext cx="1736443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Магазин</a:t>
            </a:r>
          </a:p>
        </p:txBody>
      </p:sp>
      <p:sp>
        <p:nvSpPr>
          <p:cNvPr id="81" name="object 10">
            <a:extLst>
              <a:ext uri="{FF2B5EF4-FFF2-40B4-BE49-F238E27FC236}">
                <a16:creationId xmlns:a16="http://schemas.microsoft.com/office/drawing/2014/main" id="{59DD216E-25B0-664E-A6C5-C0F08B68269E}"/>
              </a:ext>
            </a:extLst>
          </p:cNvPr>
          <p:cNvSpPr txBox="1"/>
          <p:nvPr/>
        </p:nvSpPr>
        <p:spPr>
          <a:xfrm>
            <a:off x="3012728" y="2118287"/>
            <a:ext cx="1736443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Логистика</a:t>
            </a:r>
          </a:p>
        </p:txBody>
      </p:sp>
      <p:pic>
        <p:nvPicPr>
          <p:cNvPr id="82" name="Picture 2">
            <a:extLst>
              <a:ext uri="{FF2B5EF4-FFF2-40B4-BE49-F238E27FC236}">
                <a16:creationId xmlns:a16="http://schemas.microsoft.com/office/drawing/2014/main" id="{439E4796-9808-F549-B600-1D6FFE1A3A7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160949" y="2650859"/>
            <a:ext cx="1440000" cy="1221120"/>
          </a:xfrm>
          <a:prstGeom prst="rect">
            <a:avLst/>
          </a:prstGeom>
        </p:spPr>
      </p:pic>
      <p:pic>
        <p:nvPicPr>
          <p:cNvPr id="83" name="Picture 2">
            <a:extLst>
              <a:ext uri="{FF2B5EF4-FFF2-40B4-BE49-F238E27FC236}">
                <a16:creationId xmlns:a16="http://schemas.microsoft.com/office/drawing/2014/main" id="{B5D04BEA-17D8-A440-830F-A18B308117C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320172" y="2692619"/>
            <a:ext cx="1440000" cy="1137600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C30D2569-BE12-4442-8B2D-F081D463CA5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637739" y="2721419"/>
            <a:ext cx="1208054" cy="1080000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BDAABB2C-8C56-0D40-9304-248D8EA3DFA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723361" y="2631419"/>
            <a:ext cx="1260000" cy="1260000"/>
          </a:xfrm>
          <a:prstGeom prst="rect">
            <a:avLst/>
          </a:prstGeom>
        </p:spPr>
      </p:pic>
      <p:sp>
        <p:nvSpPr>
          <p:cNvPr id="86" name="object 10">
            <a:extLst>
              <a:ext uri="{FF2B5EF4-FFF2-40B4-BE49-F238E27FC236}">
                <a16:creationId xmlns:a16="http://schemas.microsoft.com/office/drawing/2014/main" id="{A7EB1ABB-F449-984F-98D7-D808512E9B8A}"/>
              </a:ext>
            </a:extLst>
          </p:cNvPr>
          <p:cNvSpPr txBox="1"/>
          <p:nvPr/>
        </p:nvSpPr>
        <p:spPr>
          <a:xfrm>
            <a:off x="856700" y="4762536"/>
            <a:ext cx="1736443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Производитель наносит цифровой код на товар</a:t>
            </a:r>
          </a:p>
        </p:txBody>
      </p:sp>
      <p:sp>
        <p:nvSpPr>
          <p:cNvPr id="87" name="object 10">
            <a:extLst>
              <a:ext uri="{FF2B5EF4-FFF2-40B4-BE49-F238E27FC236}">
                <a16:creationId xmlns:a16="http://schemas.microsoft.com/office/drawing/2014/main" id="{484A0651-DA98-1F48-BBE4-235EFE89237D}"/>
              </a:ext>
            </a:extLst>
          </p:cNvPr>
          <p:cNvSpPr txBox="1"/>
          <p:nvPr/>
        </p:nvSpPr>
        <p:spPr>
          <a:xfrm>
            <a:off x="9371422" y="4762536"/>
            <a:ext cx="1963878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Вся правда о товаре в мобильном приложении</a:t>
            </a:r>
          </a:p>
        </p:txBody>
      </p:sp>
      <p:sp>
        <p:nvSpPr>
          <p:cNvPr id="88" name="object 10">
            <a:extLst>
              <a:ext uri="{FF2B5EF4-FFF2-40B4-BE49-F238E27FC236}">
                <a16:creationId xmlns:a16="http://schemas.microsoft.com/office/drawing/2014/main" id="{BFBCED88-1E4E-7146-AB29-F51F92AE59AB}"/>
              </a:ext>
            </a:extLst>
          </p:cNvPr>
          <p:cNvSpPr txBox="1"/>
          <p:nvPr/>
        </p:nvSpPr>
        <p:spPr>
          <a:xfrm>
            <a:off x="7328028" y="4762536"/>
            <a:ext cx="1736443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Товар продали на кассе, в системе «код вышел из оборота»</a:t>
            </a:r>
          </a:p>
        </p:txBody>
      </p:sp>
      <p:sp>
        <p:nvSpPr>
          <p:cNvPr id="89" name="object 10">
            <a:extLst>
              <a:ext uri="{FF2B5EF4-FFF2-40B4-BE49-F238E27FC236}">
                <a16:creationId xmlns:a16="http://schemas.microsoft.com/office/drawing/2014/main" id="{C795F65B-ED4B-0B4F-A235-9FD309746F22}"/>
              </a:ext>
            </a:extLst>
          </p:cNvPr>
          <p:cNvSpPr txBox="1"/>
          <p:nvPr/>
        </p:nvSpPr>
        <p:spPr>
          <a:xfrm>
            <a:off x="5170917" y="4762536"/>
            <a:ext cx="1736443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 магазине сканируют код товара и размещают его на полке</a:t>
            </a:r>
          </a:p>
        </p:txBody>
      </p:sp>
      <p:sp>
        <p:nvSpPr>
          <p:cNvPr id="90" name="object 10">
            <a:extLst>
              <a:ext uri="{FF2B5EF4-FFF2-40B4-BE49-F238E27FC236}">
                <a16:creationId xmlns:a16="http://schemas.microsoft.com/office/drawing/2014/main" id="{DFC02D2C-F186-6746-850D-9F0EE0F57A7C}"/>
              </a:ext>
            </a:extLst>
          </p:cNvPr>
          <p:cNvSpPr txBox="1"/>
          <p:nvPr/>
        </p:nvSpPr>
        <p:spPr>
          <a:xfrm>
            <a:off x="3012728" y="4762536"/>
            <a:ext cx="1736443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Весь путь товара фиксируется на каждом этапе</a:t>
            </a:r>
          </a:p>
        </p:txBody>
      </p:sp>
    </p:spTree>
    <p:extLst>
      <p:ext uri="{BB962C8B-B14F-4D97-AF65-F5344CB8AC3E}">
        <p14:creationId xmlns:p14="http://schemas.microsoft.com/office/powerpoint/2010/main" val="356826101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Скругленный прямоугольник 131">
            <a:extLst>
              <a:ext uri="{FF2B5EF4-FFF2-40B4-BE49-F238E27FC236}">
                <a16:creationId xmlns:a16="http://schemas.microsoft.com/office/drawing/2014/main" id="{58364F21-B7CF-724E-8CC4-C36149C9E4FA}"/>
              </a:ext>
            </a:extLst>
          </p:cNvPr>
          <p:cNvSpPr/>
          <p:nvPr/>
        </p:nvSpPr>
        <p:spPr>
          <a:xfrm>
            <a:off x="675038" y="2253017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2" name="Скругленный прямоугольник 131">
            <a:extLst>
              <a:ext uri="{FF2B5EF4-FFF2-40B4-BE49-F238E27FC236}">
                <a16:creationId xmlns:a16="http://schemas.microsoft.com/office/drawing/2014/main" id="{13E5BE5A-4CDB-354D-AF14-7F724A8073C8}"/>
              </a:ext>
            </a:extLst>
          </p:cNvPr>
          <p:cNvSpPr/>
          <p:nvPr/>
        </p:nvSpPr>
        <p:spPr>
          <a:xfrm>
            <a:off x="3020676" y="2253017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9" name="Скругленный прямоугольник 131">
            <a:extLst>
              <a:ext uri="{FF2B5EF4-FFF2-40B4-BE49-F238E27FC236}">
                <a16:creationId xmlns:a16="http://schemas.microsoft.com/office/drawing/2014/main" id="{7A0442EB-AA0C-E844-87FD-3F85DE0C9441}"/>
              </a:ext>
            </a:extLst>
          </p:cNvPr>
          <p:cNvSpPr/>
          <p:nvPr/>
        </p:nvSpPr>
        <p:spPr>
          <a:xfrm>
            <a:off x="5128257" y="2253017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8" name="Скругленный прямоугольник 131">
            <a:extLst>
              <a:ext uri="{FF2B5EF4-FFF2-40B4-BE49-F238E27FC236}">
                <a16:creationId xmlns:a16="http://schemas.microsoft.com/office/drawing/2014/main" id="{1119214E-F6D0-B64B-B9F9-6D7E4528466A}"/>
              </a:ext>
            </a:extLst>
          </p:cNvPr>
          <p:cNvSpPr/>
          <p:nvPr/>
        </p:nvSpPr>
        <p:spPr>
          <a:xfrm>
            <a:off x="7235721" y="2253017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7" name="Скругленный прямоугольник 131">
            <a:extLst>
              <a:ext uri="{FF2B5EF4-FFF2-40B4-BE49-F238E27FC236}">
                <a16:creationId xmlns:a16="http://schemas.microsoft.com/office/drawing/2014/main" id="{CC0C5F36-1951-DC40-AD92-EAF734948A3F}"/>
              </a:ext>
            </a:extLst>
          </p:cNvPr>
          <p:cNvSpPr/>
          <p:nvPr/>
        </p:nvSpPr>
        <p:spPr>
          <a:xfrm>
            <a:off x="9376757" y="2253017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60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9" name="Скругленный прямоугольник 131">
            <a:extLst>
              <a:ext uri="{FF2B5EF4-FFF2-40B4-BE49-F238E27FC236}">
                <a16:creationId xmlns:a16="http://schemas.microsoft.com/office/drawing/2014/main" id="{87DE076D-61FE-D546-BEE9-C428C13E1C65}"/>
              </a:ext>
            </a:extLst>
          </p:cNvPr>
          <p:cNvSpPr/>
          <p:nvPr/>
        </p:nvSpPr>
        <p:spPr>
          <a:xfrm>
            <a:off x="675038" y="328203"/>
            <a:ext cx="10841923" cy="109149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A6D0E8-F35E-C345-93A3-6ECCFE9196EE}"/>
              </a:ext>
            </a:extLst>
          </p:cNvPr>
          <p:cNvSpPr txBox="1"/>
          <p:nvPr/>
        </p:nvSpPr>
        <p:spPr>
          <a:xfrm>
            <a:off x="901812" y="412283"/>
            <a:ext cx="10615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4,5 месяцев до начала обязательной маркировки</a:t>
            </a:r>
          </a:p>
          <a:p>
            <a:r>
              <a:rPr lang="ru-RU" sz="27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20 января 2021 года</a:t>
            </a:r>
            <a:endParaRPr lang="x-none" sz="27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4727E75-93EF-6344-B7FF-FBD45F86EA66}"/>
              </a:ext>
            </a:extLst>
          </p:cNvPr>
          <p:cNvCxnSpPr>
            <a:cxnSpLocks/>
          </p:cNvCxnSpPr>
          <p:nvPr/>
        </p:nvCxnSpPr>
        <p:spPr>
          <a:xfrm>
            <a:off x="675038" y="3529362"/>
            <a:ext cx="10841924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bject 10">
            <a:extLst>
              <a:ext uri="{FF2B5EF4-FFF2-40B4-BE49-F238E27FC236}">
                <a16:creationId xmlns:a16="http://schemas.microsoft.com/office/drawing/2014/main" id="{24C8D810-4B6B-6440-B8AA-9695E91312DC}"/>
              </a:ext>
            </a:extLst>
          </p:cNvPr>
          <p:cNvSpPr txBox="1"/>
          <p:nvPr/>
        </p:nvSpPr>
        <p:spPr>
          <a:xfrm>
            <a:off x="2800785" y="4059045"/>
            <a:ext cx="2125747" cy="257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 defTabSz="1193566" hangingPunct="0">
              <a:defRPr/>
            </a:pPr>
            <a:r>
              <a:rPr lang="ru-RU" sz="16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Сегодня</a:t>
            </a:r>
          </a:p>
        </p:txBody>
      </p:sp>
      <p:sp>
        <p:nvSpPr>
          <p:cNvPr id="57" name="object 10">
            <a:extLst>
              <a:ext uri="{FF2B5EF4-FFF2-40B4-BE49-F238E27FC236}">
                <a16:creationId xmlns:a16="http://schemas.microsoft.com/office/drawing/2014/main" id="{071273AC-266C-7747-9D5A-8BE740D6B0C8}"/>
              </a:ext>
            </a:extLst>
          </p:cNvPr>
          <p:cNvSpPr txBox="1"/>
          <p:nvPr/>
        </p:nvSpPr>
        <p:spPr>
          <a:xfrm>
            <a:off x="4926532" y="4059045"/>
            <a:ext cx="2125747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6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Окончание эксперимента</a:t>
            </a:r>
          </a:p>
        </p:txBody>
      </p:sp>
      <p:sp>
        <p:nvSpPr>
          <p:cNvPr id="58" name="object 10">
            <a:extLst>
              <a:ext uri="{FF2B5EF4-FFF2-40B4-BE49-F238E27FC236}">
                <a16:creationId xmlns:a16="http://schemas.microsoft.com/office/drawing/2014/main" id="{522FF337-2C74-7245-BDB3-582A36B04737}"/>
              </a:ext>
            </a:extLst>
          </p:cNvPr>
          <p:cNvSpPr txBox="1"/>
          <p:nvPr/>
        </p:nvSpPr>
        <p:spPr>
          <a:xfrm>
            <a:off x="7052278" y="4059045"/>
            <a:ext cx="2125747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6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Начало обязательной маркировки*</a:t>
            </a:r>
          </a:p>
        </p:txBody>
      </p:sp>
      <p:sp>
        <p:nvSpPr>
          <p:cNvPr id="60" name="object 10">
            <a:extLst>
              <a:ext uri="{FF2B5EF4-FFF2-40B4-BE49-F238E27FC236}">
                <a16:creationId xmlns:a16="http://schemas.microsoft.com/office/drawing/2014/main" id="{49B2855E-B9A3-E842-9308-98034828A5FD}"/>
              </a:ext>
            </a:extLst>
          </p:cNvPr>
          <p:cNvSpPr txBox="1"/>
          <p:nvPr/>
        </p:nvSpPr>
        <p:spPr>
          <a:xfrm>
            <a:off x="675038" y="4059045"/>
            <a:ext cx="2125747" cy="257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6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Старт эксперимента</a:t>
            </a:r>
          </a:p>
        </p:txBody>
      </p:sp>
      <p:sp>
        <p:nvSpPr>
          <p:cNvPr id="62" name="object 10">
            <a:extLst>
              <a:ext uri="{FF2B5EF4-FFF2-40B4-BE49-F238E27FC236}">
                <a16:creationId xmlns:a16="http://schemas.microsoft.com/office/drawing/2014/main" id="{ECBEAF4E-B093-364A-80D3-CC5C5E1AF181}"/>
              </a:ext>
            </a:extLst>
          </p:cNvPr>
          <p:cNvSpPr txBox="1"/>
          <p:nvPr/>
        </p:nvSpPr>
        <p:spPr>
          <a:xfrm>
            <a:off x="2800785" y="2375211"/>
            <a:ext cx="2125747" cy="257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 defTabSz="1193566" hangingPunct="0">
              <a:defRPr/>
            </a:pPr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26 августа 2020</a:t>
            </a:r>
          </a:p>
        </p:txBody>
      </p:sp>
      <p:sp>
        <p:nvSpPr>
          <p:cNvPr id="63" name="object 10">
            <a:extLst>
              <a:ext uri="{FF2B5EF4-FFF2-40B4-BE49-F238E27FC236}">
                <a16:creationId xmlns:a16="http://schemas.microsoft.com/office/drawing/2014/main" id="{7B56D554-62C0-844C-A031-0BC4A7A9D16B}"/>
              </a:ext>
            </a:extLst>
          </p:cNvPr>
          <p:cNvSpPr txBox="1"/>
          <p:nvPr/>
        </p:nvSpPr>
        <p:spPr>
          <a:xfrm>
            <a:off x="4926532" y="2375211"/>
            <a:ext cx="2125747" cy="257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31 декабря 2020</a:t>
            </a:r>
          </a:p>
        </p:txBody>
      </p:sp>
      <p:sp>
        <p:nvSpPr>
          <p:cNvPr id="64" name="object 10">
            <a:extLst>
              <a:ext uri="{FF2B5EF4-FFF2-40B4-BE49-F238E27FC236}">
                <a16:creationId xmlns:a16="http://schemas.microsoft.com/office/drawing/2014/main" id="{6E58BDE1-3157-D647-ACFD-84C50D25E1D7}"/>
              </a:ext>
            </a:extLst>
          </p:cNvPr>
          <p:cNvSpPr txBox="1"/>
          <p:nvPr/>
        </p:nvSpPr>
        <p:spPr>
          <a:xfrm>
            <a:off x="7052278" y="2375211"/>
            <a:ext cx="2125747" cy="257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 января 2021</a:t>
            </a:r>
          </a:p>
        </p:txBody>
      </p:sp>
      <p:sp>
        <p:nvSpPr>
          <p:cNvPr id="65" name="object 10">
            <a:extLst>
              <a:ext uri="{FF2B5EF4-FFF2-40B4-BE49-F238E27FC236}">
                <a16:creationId xmlns:a16="http://schemas.microsoft.com/office/drawing/2014/main" id="{94521573-0A1D-F448-90F9-6EF23A033214}"/>
              </a:ext>
            </a:extLst>
          </p:cNvPr>
          <p:cNvSpPr txBox="1"/>
          <p:nvPr/>
        </p:nvSpPr>
        <p:spPr>
          <a:xfrm>
            <a:off x="9178025" y="2375211"/>
            <a:ext cx="2125747" cy="257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1 октября 2021</a:t>
            </a:r>
          </a:p>
        </p:txBody>
      </p:sp>
      <p:sp>
        <p:nvSpPr>
          <p:cNvPr id="66" name="object 10">
            <a:extLst>
              <a:ext uri="{FF2B5EF4-FFF2-40B4-BE49-F238E27FC236}">
                <a16:creationId xmlns:a16="http://schemas.microsoft.com/office/drawing/2014/main" id="{BC4DA058-1C7A-0A40-B638-A9A0013A41F6}"/>
              </a:ext>
            </a:extLst>
          </p:cNvPr>
          <p:cNvSpPr txBox="1"/>
          <p:nvPr/>
        </p:nvSpPr>
        <p:spPr>
          <a:xfrm>
            <a:off x="749214" y="2375212"/>
            <a:ext cx="1622112" cy="2577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15 июля 2019 г.</a:t>
            </a:r>
          </a:p>
        </p:txBody>
      </p:sp>
      <p:sp>
        <p:nvSpPr>
          <p:cNvPr id="69" name="object 10">
            <a:extLst>
              <a:ext uri="{FF2B5EF4-FFF2-40B4-BE49-F238E27FC236}">
                <a16:creationId xmlns:a16="http://schemas.microsoft.com/office/drawing/2014/main" id="{A6854CF2-BB87-4944-A062-6C4CDF6FE8F3}"/>
              </a:ext>
            </a:extLst>
          </p:cNvPr>
          <p:cNvSpPr txBox="1"/>
          <p:nvPr/>
        </p:nvSpPr>
        <p:spPr>
          <a:xfrm>
            <a:off x="3891774" y="5073243"/>
            <a:ext cx="4223377" cy="257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60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4,5 </a:t>
            </a:r>
            <a:r>
              <a:rPr lang="ru-RU" sz="16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месяцев на подготовку</a:t>
            </a:r>
          </a:p>
        </p:txBody>
      </p:sp>
      <p:sp>
        <p:nvSpPr>
          <p:cNvPr id="71" name="object 10">
            <a:extLst>
              <a:ext uri="{FF2B5EF4-FFF2-40B4-BE49-F238E27FC236}">
                <a16:creationId xmlns:a16="http://schemas.microsoft.com/office/drawing/2014/main" id="{06D2DC56-955C-294B-93A6-1C9C02F631D1}"/>
              </a:ext>
            </a:extLst>
          </p:cNvPr>
          <p:cNvSpPr txBox="1"/>
          <p:nvPr/>
        </p:nvSpPr>
        <p:spPr>
          <a:xfrm>
            <a:off x="8082161" y="5126773"/>
            <a:ext cx="2143972" cy="257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6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8 месяцев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9ADD372-44DC-6740-8B0B-E7E0E5746BA5}"/>
              </a:ext>
            </a:extLst>
          </p:cNvPr>
          <p:cNvSpPr/>
          <p:nvPr/>
        </p:nvSpPr>
        <p:spPr>
          <a:xfrm>
            <a:off x="1419923" y="3350941"/>
            <a:ext cx="356839" cy="35683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1DB05A3-ADC8-8841-985D-C36C09A187D2}"/>
              </a:ext>
            </a:extLst>
          </p:cNvPr>
          <p:cNvSpPr/>
          <p:nvPr/>
        </p:nvSpPr>
        <p:spPr>
          <a:xfrm>
            <a:off x="3713355" y="3350941"/>
            <a:ext cx="356839" cy="35683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FB7F1E2-8C3F-3A46-8DEC-BBE24E869DD6}"/>
              </a:ext>
            </a:extLst>
          </p:cNvPr>
          <p:cNvSpPr/>
          <p:nvPr/>
        </p:nvSpPr>
        <p:spPr>
          <a:xfrm>
            <a:off x="5832087" y="3350941"/>
            <a:ext cx="356839" cy="35683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61C037D-5810-4445-B6A3-C9E4A3CDD6E6}"/>
              </a:ext>
            </a:extLst>
          </p:cNvPr>
          <p:cNvSpPr/>
          <p:nvPr/>
        </p:nvSpPr>
        <p:spPr>
          <a:xfrm>
            <a:off x="10058399" y="3350941"/>
            <a:ext cx="356839" cy="35683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CDD1802-F387-E940-864D-427D2986340B}"/>
              </a:ext>
            </a:extLst>
          </p:cNvPr>
          <p:cNvCxnSpPr>
            <a:cxnSpLocks/>
          </p:cNvCxnSpPr>
          <p:nvPr/>
        </p:nvCxnSpPr>
        <p:spPr>
          <a:xfrm>
            <a:off x="3863658" y="4953925"/>
            <a:ext cx="4251493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9DB3CF7-A88E-1145-ADEA-C28E1B537435}"/>
              </a:ext>
            </a:extLst>
          </p:cNvPr>
          <p:cNvCxnSpPr>
            <a:cxnSpLocks/>
          </p:cNvCxnSpPr>
          <p:nvPr/>
        </p:nvCxnSpPr>
        <p:spPr>
          <a:xfrm>
            <a:off x="8115151" y="4953925"/>
            <a:ext cx="2143971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8B4A16-87FF-7842-95F4-3C6477545873}"/>
              </a:ext>
            </a:extLst>
          </p:cNvPr>
          <p:cNvCxnSpPr>
            <a:cxnSpLocks/>
          </p:cNvCxnSpPr>
          <p:nvPr/>
        </p:nvCxnSpPr>
        <p:spPr>
          <a:xfrm>
            <a:off x="6014821" y="2927573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A1D0485F-9E8B-7841-B819-5D4A3F9C7A6D}"/>
              </a:ext>
            </a:extLst>
          </p:cNvPr>
          <p:cNvCxnSpPr>
            <a:cxnSpLocks/>
          </p:cNvCxnSpPr>
          <p:nvPr/>
        </p:nvCxnSpPr>
        <p:spPr>
          <a:xfrm>
            <a:off x="3881221" y="2927573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551C05B-E6B4-8643-A5D5-E2D875C37FB3}"/>
              </a:ext>
            </a:extLst>
          </p:cNvPr>
          <p:cNvCxnSpPr>
            <a:cxnSpLocks/>
          </p:cNvCxnSpPr>
          <p:nvPr/>
        </p:nvCxnSpPr>
        <p:spPr>
          <a:xfrm>
            <a:off x="1575343" y="2927573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11C045A0-2700-124F-B77A-8CF9DD9D65BE}"/>
              </a:ext>
            </a:extLst>
          </p:cNvPr>
          <p:cNvCxnSpPr>
            <a:cxnSpLocks/>
          </p:cNvCxnSpPr>
          <p:nvPr/>
        </p:nvCxnSpPr>
        <p:spPr>
          <a:xfrm>
            <a:off x="8082160" y="2927573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89041BF2-2A33-AC46-B9CE-25D160864524}"/>
              </a:ext>
            </a:extLst>
          </p:cNvPr>
          <p:cNvCxnSpPr>
            <a:cxnSpLocks/>
          </p:cNvCxnSpPr>
          <p:nvPr/>
        </p:nvCxnSpPr>
        <p:spPr>
          <a:xfrm>
            <a:off x="10229012" y="2927573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CCE0B21A-20FD-BA44-B434-3DBAF822AC3F}"/>
              </a:ext>
            </a:extLst>
          </p:cNvPr>
          <p:cNvCxnSpPr>
            <a:cxnSpLocks/>
          </p:cNvCxnSpPr>
          <p:nvPr/>
        </p:nvCxnSpPr>
        <p:spPr>
          <a:xfrm>
            <a:off x="3881221" y="4648016"/>
            <a:ext cx="0" cy="730365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530E56B5-A295-C946-BE8A-BE8B5CE3A7AD}"/>
              </a:ext>
            </a:extLst>
          </p:cNvPr>
          <p:cNvCxnSpPr>
            <a:cxnSpLocks/>
          </p:cNvCxnSpPr>
          <p:nvPr/>
        </p:nvCxnSpPr>
        <p:spPr>
          <a:xfrm>
            <a:off x="8108664" y="4648016"/>
            <a:ext cx="0" cy="730365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073BA68-668A-6748-B883-790169DD890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15039" y="3350941"/>
            <a:ext cx="360000" cy="360000"/>
          </a:xfrm>
          <a:prstGeom prst="rect">
            <a:avLst/>
          </a:prstGeom>
        </p:spPr>
      </p:pic>
      <p:sp>
        <p:nvSpPr>
          <p:cNvPr id="4" name="object 10">
            <a:extLst>
              <a:ext uri="{FF2B5EF4-FFF2-40B4-BE49-F238E27FC236}">
                <a16:creationId xmlns:a16="http://schemas.microsoft.com/office/drawing/2014/main" id="{2B77DBB0-5511-4906-8D8C-7E3AC097E780}"/>
              </a:ext>
            </a:extLst>
          </p:cNvPr>
          <p:cNvSpPr txBox="1"/>
          <p:nvPr/>
        </p:nvSpPr>
        <p:spPr>
          <a:xfrm>
            <a:off x="675038" y="5987591"/>
            <a:ext cx="10841923" cy="257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defTabSz="1193566" hangingPunct="0">
              <a:defRPr/>
            </a:pPr>
            <a:r>
              <a:rPr lang="en-US" sz="16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*</a:t>
            </a:r>
            <a:r>
              <a:rPr lang="ru-RU" sz="16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на основании распоряжения Правительства Российской Федерации от 30.03.2020 № 806-р</a:t>
            </a:r>
          </a:p>
        </p:txBody>
      </p:sp>
    </p:spTree>
    <p:extLst>
      <p:ext uri="{BB962C8B-B14F-4D97-AF65-F5344CB8AC3E}">
        <p14:creationId xmlns:p14="http://schemas.microsoft.com/office/powerpoint/2010/main" val="264024659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Скругленный прямоугольник 131">
            <a:extLst>
              <a:ext uri="{FF2B5EF4-FFF2-40B4-BE49-F238E27FC236}">
                <a16:creationId xmlns:a16="http://schemas.microsoft.com/office/drawing/2014/main" id="{02904A09-4125-5F49-B3DC-995908724585}"/>
              </a:ext>
            </a:extLst>
          </p:cNvPr>
          <p:cNvSpPr/>
          <p:nvPr/>
        </p:nvSpPr>
        <p:spPr>
          <a:xfrm>
            <a:off x="254786" y="6111209"/>
            <a:ext cx="11692561" cy="63630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21" name="Скругленный прямоугольник 131">
            <a:extLst>
              <a:ext uri="{FF2B5EF4-FFF2-40B4-BE49-F238E27FC236}">
                <a16:creationId xmlns:a16="http://schemas.microsoft.com/office/drawing/2014/main" id="{88B145E0-D685-2046-AF90-5067A90CAE4C}"/>
              </a:ext>
            </a:extLst>
          </p:cNvPr>
          <p:cNvSpPr/>
          <p:nvPr/>
        </p:nvSpPr>
        <p:spPr>
          <a:xfrm>
            <a:off x="810228" y="1775271"/>
            <a:ext cx="2255874" cy="56808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2" name="object 10">
            <a:extLst>
              <a:ext uri="{FF2B5EF4-FFF2-40B4-BE49-F238E27FC236}">
                <a16:creationId xmlns:a16="http://schemas.microsoft.com/office/drawing/2014/main" id="{8D707526-4FCF-C940-B8FD-3B6F8633FAFE}"/>
              </a:ext>
            </a:extLst>
          </p:cNvPr>
          <p:cNvSpPr txBox="1"/>
          <p:nvPr/>
        </p:nvSpPr>
        <p:spPr>
          <a:xfrm>
            <a:off x="1420808" y="1826526"/>
            <a:ext cx="1622144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Централизованная</a:t>
            </a:r>
          </a:p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эмиссия кодов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A8E16FE-8DED-8741-9DD5-FC5C5BEB5FB2}"/>
              </a:ext>
            </a:extLst>
          </p:cNvPr>
          <p:cNvCxnSpPr>
            <a:cxnSpLocks/>
            <a:endCxn id="32" idx="0"/>
          </p:cNvCxnSpPr>
          <p:nvPr/>
        </p:nvCxnSpPr>
        <p:spPr>
          <a:xfrm flipH="1">
            <a:off x="3920523" y="2480299"/>
            <a:ext cx="5" cy="277769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27110CB-CC22-4746-BAF1-84CF0AAA3B43}"/>
              </a:ext>
            </a:extLst>
          </p:cNvPr>
          <p:cNvCxnSpPr>
            <a:cxnSpLocks/>
          </p:cNvCxnSpPr>
          <p:nvPr/>
        </p:nvCxnSpPr>
        <p:spPr>
          <a:xfrm>
            <a:off x="9922232" y="2497490"/>
            <a:ext cx="0" cy="260578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31">
            <a:extLst>
              <a:ext uri="{FF2B5EF4-FFF2-40B4-BE49-F238E27FC236}">
                <a16:creationId xmlns:a16="http://schemas.microsoft.com/office/drawing/2014/main" id="{F896F502-E136-7F47-9A40-7DF075C38A8F}"/>
              </a:ext>
            </a:extLst>
          </p:cNvPr>
          <p:cNvSpPr/>
          <p:nvPr/>
        </p:nvSpPr>
        <p:spPr>
          <a:xfrm>
            <a:off x="370391" y="182845"/>
            <a:ext cx="11451218" cy="87910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1A89C0-C0BF-E045-B13E-497F3E257A60}"/>
              </a:ext>
            </a:extLst>
          </p:cNvPr>
          <p:cNvSpPr txBox="1"/>
          <p:nvPr/>
        </p:nvSpPr>
        <p:spPr>
          <a:xfrm>
            <a:off x="594169" y="189202"/>
            <a:ext cx="8787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Состав кода маркировки готовой молочной продукции: </a:t>
            </a:r>
            <a:b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структура и её преимущества</a:t>
            </a:r>
            <a:endParaRPr lang="x-none" sz="2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94BD58-3FC4-454F-A7DB-55B7B3DB0FC5}"/>
              </a:ext>
            </a:extLst>
          </p:cNvPr>
          <p:cNvCxnSpPr>
            <a:cxnSpLocks/>
            <a:stCxn id="16" idx="0"/>
            <a:endCxn id="15" idx="2"/>
          </p:cNvCxnSpPr>
          <p:nvPr/>
        </p:nvCxnSpPr>
        <p:spPr>
          <a:xfrm flipH="1" flipV="1">
            <a:off x="6096001" y="1585041"/>
            <a:ext cx="7056" cy="190230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31">
            <a:extLst>
              <a:ext uri="{FF2B5EF4-FFF2-40B4-BE49-F238E27FC236}">
                <a16:creationId xmlns:a16="http://schemas.microsoft.com/office/drawing/2014/main" id="{63C0A637-8D84-204B-AC1E-5754FDB362CF}"/>
              </a:ext>
            </a:extLst>
          </p:cNvPr>
          <p:cNvSpPr/>
          <p:nvPr/>
        </p:nvSpPr>
        <p:spPr>
          <a:xfrm>
            <a:off x="5469199" y="1262821"/>
            <a:ext cx="1253603" cy="32222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56D40B72-7D3D-D84F-A193-1087C2E90250}"/>
              </a:ext>
            </a:extLst>
          </p:cNvPr>
          <p:cNvSpPr txBox="1"/>
          <p:nvPr/>
        </p:nvSpPr>
        <p:spPr>
          <a:xfrm>
            <a:off x="5469199" y="1302378"/>
            <a:ext cx="1253603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en-GB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Data Matrix</a:t>
            </a:r>
            <a:endParaRPr lang="ru-RU" sz="14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16" name="Скругленный прямоугольник 131">
            <a:extLst>
              <a:ext uri="{FF2B5EF4-FFF2-40B4-BE49-F238E27FC236}">
                <a16:creationId xmlns:a16="http://schemas.microsoft.com/office/drawing/2014/main" id="{66740637-D18A-5A4D-8E1B-343DBF6CA58B}"/>
              </a:ext>
            </a:extLst>
          </p:cNvPr>
          <p:cNvSpPr/>
          <p:nvPr/>
        </p:nvSpPr>
        <p:spPr>
          <a:xfrm>
            <a:off x="4116477" y="1775271"/>
            <a:ext cx="3973159" cy="56808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E3C637AB-65D5-BB48-9475-147F9BF8A4A4}"/>
              </a:ext>
            </a:extLst>
          </p:cNvPr>
          <p:cNvSpPr txBox="1"/>
          <p:nvPr/>
        </p:nvSpPr>
        <p:spPr>
          <a:xfrm>
            <a:off x="4116477" y="1838101"/>
            <a:ext cx="3973159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Цифровой код маркировки</a:t>
            </a:r>
          </a:p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04606203086627</a:t>
            </a:r>
            <a:r>
              <a:rPr lang="en-GB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j … ?!:dB0AC68t9GI</a:t>
            </a:r>
            <a:endParaRPr lang="ru-RU" sz="14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8C29058-6EC3-524B-A9A3-8CF52068A81E}"/>
              </a:ext>
            </a:extLst>
          </p:cNvPr>
          <p:cNvCxnSpPr>
            <a:cxnSpLocks/>
            <a:stCxn id="21" idx="3"/>
            <a:endCxn id="20" idx="1"/>
          </p:cNvCxnSpPr>
          <p:nvPr/>
        </p:nvCxnSpPr>
        <p:spPr>
          <a:xfrm>
            <a:off x="3066102" y="2059315"/>
            <a:ext cx="1050375" cy="1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E4A54AA-D50F-3B4D-A3E3-BAD75F7FEA12}"/>
              </a:ext>
            </a:extLst>
          </p:cNvPr>
          <p:cNvCxnSpPr>
            <a:cxnSpLocks/>
          </p:cNvCxnSpPr>
          <p:nvPr/>
        </p:nvCxnSpPr>
        <p:spPr>
          <a:xfrm>
            <a:off x="3920523" y="2486571"/>
            <a:ext cx="6001709" cy="0"/>
          </a:xfrm>
          <a:prstGeom prst="line">
            <a:avLst/>
          </a:prstGeom>
          <a:ln w="25400">
            <a:solidFill>
              <a:srgbClr val="6D6E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6D571DC-8E61-CA4F-B17C-445C92D85D78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103057" y="2343359"/>
            <a:ext cx="0" cy="143212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131">
            <a:extLst>
              <a:ext uri="{FF2B5EF4-FFF2-40B4-BE49-F238E27FC236}">
                <a16:creationId xmlns:a16="http://schemas.microsoft.com/office/drawing/2014/main" id="{B2095D9A-F3FF-3E4A-A3D0-8AC56C35B79D}"/>
              </a:ext>
            </a:extLst>
          </p:cNvPr>
          <p:cNvSpPr/>
          <p:nvPr/>
        </p:nvSpPr>
        <p:spPr>
          <a:xfrm>
            <a:off x="254786" y="3611957"/>
            <a:ext cx="3154643" cy="7277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9" name="Скругленный прямоугольник 131">
            <a:extLst>
              <a:ext uri="{FF2B5EF4-FFF2-40B4-BE49-F238E27FC236}">
                <a16:creationId xmlns:a16="http://schemas.microsoft.com/office/drawing/2014/main" id="{1C768BA5-624C-194B-A159-90CC169CA156}"/>
              </a:ext>
            </a:extLst>
          </p:cNvPr>
          <p:cNvSpPr/>
          <p:nvPr/>
        </p:nvSpPr>
        <p:spPr>
          <a:xfrm>
            <a:off x="4280605" y="3621896"/>
            <a:ext cx="3297494" cy="70431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662869A6-D514-8F4A-99A6-2A9A5A9BDAE8}"/>
              </a:ext>
            </a:extLst>
          </p:cNvPr>
          <p:cNvSpPr txBox="1"/>
          <p:nvPr/>
        </p:nvSpPr>
        <p:spPr>
          <a:xfrm>
            <a:off x="265438" y="3642344"/>
            <a:ext cx="3154637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Код товара</a:t>
            </a:r>
            <a:r>
              <a:rPr lang="en-US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</a:t>
            </a: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(</a:t>
            </a:r>
            <a:r>
              <a:rPr lang="en-GB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GTIN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)</a:t>
            </a:r>
          </a:p>
        </p:txBody>
      </p:sp>
      <p:sp>
        <p:nvSpPr>
          <p:cNvPr id="30" name="object 10">
            <a:extLst>
              <a:ext uri="{FF2B5EF4-FFF2-40B4-BE49-F238E27FC236}">
                <a16:creationId xmlns:a16="http://schemas.microsoft.com/office/drawing/2014/main" id="{D131E132-8832-A344-92F5-9C25B08A8135}"/>
              </a:ext>
            </a:extLst>
          </p:cNvPr>
          <p:cNvSpPr txBox="1"/>
          <p:nvPr/>
        </p:nvSpPr>
        <p:spPr>
          <a:xfrm>
            <a:off x="4039085" y="3651288"/>
            <a:ext cx="3727613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Серийный номер ед. товара </a:t>
            </a:r>
            <a:r>
              <a:rPr lang="en-GB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S/N</a:t>
            </a:r>
            <a:endParaRPr lang="ru-RU" sz="14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32" name="Скругленный прямоугольник 131">
            <a:extLst>
              <a:ext uri="{FF2B5EF4-FFF2-40B4-BE49-F238E27FC236}">
                <a16:creationId xmlns:a16="http://schemas.microsoft.com/office/drawing/2014/main" id="{C44C0151-E48C-2F45-A9CC-1E87AF233E37}"/>
              </a:ext>
            </a:extLst>
          </p:cNvPr>
          <p:cNvSpPr/>
          <p:nvPr/>
        </p:nvSpPr>
        <p:spPr>
          <a:xfrm>
            <a:off x="254788" y="2758068"/>
            <a:ext cx="7331470" cy="442430"/>
          </a:xfrm>
          <a:prstGeom prst="roundRect">
            <a:avLst/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3" name="object 10">
            <a:extLst>
              <a:ext uri="{FF2B5EF4-FFF2-40B4-BE49-F238E27FC236}">
                <a16:creationId xmlns:a16="http://schemas.microsoft.com/office/drawing/2014/main" id="{08369C4B-6D3B-3A4C-8336-38610CDD2A62}"/>
              </a:ext>
            </a:extLst>
          </p:cNvPr>
          <p:cNvSpPr txBox="1"/>
          <p:nvPr/>
        </p:nvSpPr>
        <p:spPr>
          <a:xfrm>
            <a:off x="2131370" y="2840051"/>
            <a:ext cx="357831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Код идентификации товара</a:t>
            </a:r>
            <a:endParaRPr lang="ru-RU" sz="14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34" name="Скругленный прямоугольник 131">
            <a:extLst>
              <a:ext uri="{FF2B5EF4-FFF2-40B4-BE49-F238E27FC236}">
                <a16:creationId xmlns:a16="http://schemas.microsoft.com/office/drawing/2014/main" id="{3AD7A731-65C2-5C4F-9CA5-1CB21FCD5302}"/>
              </a:ext>
            </a:extLst>
          </p:cNvPr>
          <p:cNvSpPr/>
          <p:nvPr/>
        </p:nvSpPr>
        <p:spPr>
          <a:xfrm>
            <a:off x="7789766" y="2758068"/>
            <a:ext cx="4147448" cy="442430"/>
          </a:xfrm>
          <a:prstGeom prst="roundRect">
            <a:avLst/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2F45F759-A3F3-5147-A2F9-7E3667B578A3}"/>
              </a:ext>
            </a:extLst>
          </p:cNvPr>
          <p:cNvSpPr txBox="1"/>
          <p:nvPr/>
        </p:nvSpPr>
        <p:spPr>
          <a:xfrm>
            <a:off x="7871879" y="2840051"/>
            <a:ext cx="4065333" cy="2249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Код проверки</a:t>
            </a:r>
            <a:endParaRPr lang="ru-RU" sz="14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36" name="Скругленный прямоугольник 131">
            <a:extLst>
              <a:ext uri="{FF2B5EF4-FFF2-40B4-BE49-F238E27FC236}">
                <a16:creationId xmlns:a16="http://schemas.microsoft.com/office/drawing/2014/main" id="{99F203A3-EA46-7548-B2D0-751419C83F16}"/>
              </a:ext>
            </a:extLst>
          </p:cNvPr>
          <p:cNvSpPr/>
          <p:nvPr/>
        </p:nvSpPr>
        <p:spPr>
          <a:xfrm>
            <a:off x="8855779" y="3520240"/>
            <a:ext cx="2285303" cy="95879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1C5D0560-C2AD-454A-B7BB-299B976E21A9}"/>
              </a:ext>
            </a:extLst>
          </p:cNvPr>
          <p:cNvSpPr txBox="1"/>
          <p:nvPr/>
        </p:nvSpPr>
        <p:spPr>
          <a:xfrm>
            <a:off x="9040400" y="3675767"/>
            <a:ext cx="1979900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«Короткий» хвост </a:t>
            </a:r>
            <a:r>
              <a:rPr lang="ru-RU" sz="1400" dirty="0" err="1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Имитовставка</a:t>
            </a:r>
            <a:endParaRPr lang="ru-RU" sz="14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47" name="Скругленный прямоугольник 131">
            <a:extLst>
              <a:ext uri="{FF2B5EF4-FFF2-40B4-BE49-F238E27FC236}">
                <a16:creationId xmlns:a16="http://schemas.microsoft.com/office/drawing/2014/main" id="{3598B348-23E9-5341-BF9D-3D984E37AF66}"/>
              </a:ext>
            </a:extLst>
          </p:cNvPr>
          <p:cNvSpPr/>
          <p:nvPr/>
        </p:nvSpPr>
        <p:spPr>
          <a:xfrm>
            <a:off x="254787" y="4578458"/>
            <a:ext cx="2378342" cy="63630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8" name="object 10">
            <a:extLst>
              <a:ext uri="{FF2B5EF4-FFF2-40B4-BE49-F238E27FC236}">
                <a16:creationId xmlns:a16="http://schemas.microsoft.com/office/drawing/2014/main" id="{BA165AD1-DC76-0F46-A7DC-E8023F122010}"/>
              </a:ext>
            </a:extLst>
          </p:cNvPr>
          <p:cNvSpPr txBox="1"/>
          <p:nvPr/>
        </p:nvSpPr>
        <p:spPr>
          <a:xfrm>
            <a:off x="1007938" y="4613843"/>
            <a:ext cx="1595238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Уникальность формирования кода маркировки</a:t>
            </a:r>
          </a:p>
        </p:txBody>
      </p:sp>
      <p:sp>
        <p:nvSpPr>
          <p:cNvPr id="49" name="Скругленный прямоугольник 131">
            <a:extLst>
              <a:ext uri="{FF2B5EF4-FFF2-40B4-BE49-F238E27FC236}">
                <a16:creationId xmlns:a16="http://schemas.microsoft.com/office/drawing/2014/main" id="{1B46E313-8105-F742-8623-E076B9DCC84C}"/>
              </a:ext>
            </a:extLst>
          </p:cNvPr>
          <p:cNvSpPr/>
          <p:nvPr/>
        </p:nvSpPr>
        <p:spPr>
          <a:xfrm>
            <a:off x="2731352" y="4578458"/>
            <a:ext cx="4854905" cy="63630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0" name="object 10">
            <a:extLst>
              <a:ext uri="{FF2B5EF4-FFF2-40B4-BE49-F238E27FC236}">
                <a16:creationId xmlns:a16="http://schemas.microsoft.com/office/drawing/2014/main" id="{E2B356C9-D3E9-3F40-97FB-A18E2C138C05}"/>
              </a:ext>
            </a:extLst>
          </p:cNvPr>
          <p:cNvSpPr txBox="1"/>
          <p:nvPr/>
        </p:nvSpPr>
        <p:spPr>
          <a:xfrm>
            <a:off x="3799724" y="4706176"/>
            <a:ext cx="359291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Однократное сканирование на кассе</a:t>
            </a:r>
            <a:endParaRPr lang="en-US" sz="12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 продаже в рознице</a:t>
            </a:r>
          </a:p>
        </p:txBody>
      </p:sp>
      <p:sp>
        <p:nvSpPr>
          <p:cNvPr id="51" name="Скругленный прямоугольник 131">
            <a:extLst>
              <a:ext uri="{FF2B5EF4-FFF2-40B4-BE49-F238E27FC236}">
                <a16:creationId xmlns:a16="http://schemas.microsoft.com/office/drawing/2014/main" id="{4E4E91EB-A4C0-BD48-BD22-B7EB42C2422E}"/>
              </a:ext>
            </a:extLst>
          </p:cNvPr>
          <p:cNvSpPr/>
          <p:nvPr/>
        </p:nvSpPr>
        <p:spPr>
          <a:xfrm>
            <a:off x="7789767" y="4578458"/>
            <a:ext cx="4147447" cy="63630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2" name="object 10">
            <a:extLst>
              <a:ext uri="{FF2B5EF4-FFF2-40B4-BE49-F238E27FC236}">
                <a16:creationId xmlns:a16="http://schemas.microsoft.com/office/drawing/2014/main" id="{DB210721-91D7-0246-A7CC-F1BF3A145060}"/>
              </a:ext>
            </a:extLst>
          </p:cNvPr>
          <p:cNvSpPr txBox="1"/>
          <p:nvPr/>
        </p:nvSpPr>
        <p:spPr>
          <a:xfrm>
            <a:off x="8855779" y="4613843"/>
            <a:ext cx="2983212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Формирование кода маркировки</a:t>
            </a:r>
            <a:endParaRPr lang="en-US" sz="12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только</a:t>
            </a:r>
            <a:r>
              <a:rPr lang="en-US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</a:t>
            </a: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доверенными производителями или импортерами товаров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4C71B01-E027-944D-BA54-775DA33FD5EF}"/>
              </a:ext>
            </a:extLst>
          </p:cNvPr>
          <p:cNvCxnSpPr>
            <a:cxnSpLocks/>
          </p:cNvCxnSpPr>
          <p:nvPr/>
        </p:nvCxnSpPr>
        <p:spPr>
          <a:xfrm flipH="1">
            <a:off x="3920520" y="3200498"/>
            <a:ext cx="8" cy="228502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829A239-3412-9642-80A5-7AB5ED89DF01}"/>
              </a:ext>
            </a:extLst>
          </p:cNvPr>
          <p:cNvCxnSpPr>
            <a:cxnSpLocks/>
          </p:cNvCxnSpPr>
          <p:nvPr/>
        </p:nvCxnSpPr>
        <p:spPr>
          <a:xfrm>
            <a:off x="9926727" y="3200498"/>
            <a:ext cx="4234" cy="279045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4F629A5-FA44-3248-95FE-3BF831A32387}"/>
              </a:ext>
            </a:extLst>
          </p:cNvPr>
          <p:cNvCxnSpPr>
            <a:cxnSpLocks/>
          </p:cNvCxnSpPr>
          <p:nvPr/>
        </p:nvCxnSpPr>
        <p:spPr>
          <a:xfrm>
            <a:off x="1826369" y="3456908"/>
            <a:ext cx="4051135" cy="0"/>
          </a:xfrm>
          <a:prstGeom prst="line">
            <a:avLst/>
          </a:prstGeom>
          <a:ln w="25400">
            <a:solidFill>
              <a:srgbClr val="6D6E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405C684-801A-F943-B306-3592697A6E17}"/>
              </a:ext>
            </a:extLst>
          </p:cNvPr>
          <p:cNvCxnSpPr>
            <a:cxnSpLocks/>
          </p:cNvCxnSpPr>
          <p:nvPr/>
        </p:nvCxnSpPr>
        <p:spPr>
          <a:xfrm>
            <a:off x="5877504" y="3456908"/>
            <a:ext cx="0" cy="155049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bject 10">
            <a:extLst>
              <a:ext uri="{FF2B5EF4-FFF2-40B4-BE49-F238E27FC236}">
                <a16:creationId xmlns:a16="http://schemas.microsoft.com/office/drawing/2014/main" id="{D1EAE516-8050-C841-9DF4-3679A6184399}"/>
              </a:ext>
            </a:extLst>
          </p:cNvPr>
          <p:cNvSpPr txBox="1"/>
          <p:nvPr/>
        </p:nvSpPr>
        <p:spPr>
          <a:xfrm>
            <a:off x="1007938" y="6308609"/>
            <a:ext cx="11221228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Непредсказуемость</a:t>
            </a:r>
            <a:r>
              <a:rPr lang="en-US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формирования кода маркировки</a:t>
            </a:r>
          </a:p>
        </p:txBody>
      </p:sp>
      <p:sp>
        <p:nvSpPr>
          <p:cNvPr id="118" name="Скругленный прямоугольник 131">
            <a:extLst>
              <a:ext uri="{FF2B5EF4-FFF2-40B4-BE49-F238E27FC236}">
                <a16:creationId xmlns:a16="http://schemas.microsoft.com/office/drawing/2014/main" id="{2A78B177-E515-3045-818F-6A964ADAC929}"/>
              </a:ext>
            </a:extLst>
          </p:cNvPr>
          <p:cNvSpPr/>
          <p:nvPr/>
        </p:nvSpPr>
        <p:spPr>
          <a:xfrm>
            <a:off x="254786" y="5358962"/>
            <a:ext cx="7331469" cy="63630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19" name="object 10">
            <a:extLst>
              <a:ext uri="{FF2B5EF4-FFF2-40B4-BE49-F238E27FC236}">
                <a16:creationId xmlns:a16="http://schemas.microsoft.com/office/drawing/2014/main" id="{9FC3362F-3B86-434B-A1C1-D47C3FC12DB0}"/>
              </a:ext>
            </a:extLst>
          </p:cNvPr>
          <p:cNvSpPr txBox="1"/>
          <p:nvPr/>
        </p:nvSpPr>
        <p:spPr>
          <a:xfrm>
            <a:off x="1007938" y="5486679"/>
            <a:ext cx="4517493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Защита кодов маркировки от массового хищения за счет того, </a:t>
            </a:r>
            <a:endParaRPr lang="en-US" sz="12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что везде хранится и передается только код идентификации</a:t>
            </a:r>
          </a:p>
        </p:txBody>
      </p:sp>
      <p:sp>
        <p:nvSpPr>
          <p:cNvPr id="126" name="Скругленный прямоугольник 131">
            <a:extLst>
              <a:ext uri="{FF2B5EF4-FFF2-40B4-BE49-F238E27FC236}">
                <a16:creationId xmlns:a16="http://schemas.microsoft.com/office/drawing/2014/main" id="{2589D009-B81B-0040-8A42-EE14080B323C}"/>
              </a:ext>
            </a:extLst>
          </p:cNvPr>
          <p:cNvSpPr/>
          <p:nvPr/>
        </p:nvSpPr>
        <p:spPr>
          <a:xfrm>
            <a:off x="7789767" y="5365537"/>
            <a:ext cx="4147445" cy="63630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27" name="object 10">
            <a:extLst>
              <a:ext uri="{FF2B5EF4-FFF2-40B4-BE49-F238E27FC236}">
                <a16:creationId xmlns:a16="http://schemas.microsoft.com/office/drawing/2014/main" id="{5C20469B-B239-6540-9026-B673DFB5C795}"/>
              </a:ext>
            </a:extLst>
          </p:cNvPr>
          <p:cNvSpPr txBox="1"/>
          <p:nvPr/>
        </p:nvSpPr>
        <p:spPr>
          <a:xfrm>
            <a:off x="8855779" y="5384928"/>
            <a:ext cx="2983212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Проверка кодов маркировки на ККТ, </a:t>
            </a:r>
            <a:endParaRPr lang="en-US" sz="12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даже в режиме отсутствия связи</a:t>
            </a:r>
            <a:endParaRPr lang="en-US" sz="12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F3953BB3-0620-CC40-8DAB-56F8D7A298F1}"/>
              </a:ext>
            </a:extLst>
          </p:cNvPr>
          <p:cNvCxnSpPr>
            <a:cxnSpLocks/>
          </p:cNvCxnSpPr>
          <p:nvPr/>
        </p:nvCxnSpPr>
        <p:spPr>
          <a:xfrm>
            <a:off x="1838555" y="3456908"/>
            <a:ext cx="0" cy="155049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Picture 137">
            <a:extLst>
              <a:ext uri="{FF2B5EF4-FFF2-40B4-BE49-F238E27FC236}">
                <a16:creationId xmlns:a16="http://schemas.microsoft.com/office/drawing/2014/main" id="{0281FEB8-D667-A049-A2FA-EF32A5DBBA2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102" y="4625898"/>
            <a:ext cx="540000" cy="525789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E0351FB7-38FD-7242-AD70-3EE03E29D43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86" y="1417024"/>
            <a:ext cx="1080000" cy="1118571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C28796CB-4890-D84B-A953-B0F4D0DD68B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09" y="4619949"/>
            <a:ext cx="540000" cy="52579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8EC0B5A8-B505-E04D-A31D-BF29168637C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303" y="4479035"/>
            <a:ext cx="360000" cy="36000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4FC37475-192B-8844-99CB-9764A27F7FE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267" y="4479035"/>
            <a:ext cx="360000" cy="36000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FCA8C74B-4DCA-704F-859B-5145710F500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7347" y="4479035"/>
            <a:ext cx="360000" cy="36000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D797B705-E324-EF48-A602-972EF76CA9D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267" y="5288041"/>
            <a:ext cx="360000" cy="36000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501518B5-F1D2-3542-BD17-39D02694C68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7347" y="5300837"/>
            <a:ext cx="360000" cy="360000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19B04E44-DA17-904D-A25E-D34587DF3A2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7347" y="6029564"/>
            <a:ext cx="360000" cy="360000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333C6B76-D60E-234A-96B0-55A658B41BF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09" y="6152492"/>
            <a:ext cx="540000" cy="525789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AE66CA1D-6144-234A-BF21-5CB45CB0B46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1" y="5416163"/>
            <a:ext cx="540000" cy="525789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4A664661-F4E8-8548-B098-60A1829F9C1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269" y="4627825"/>
            <a:ext cx="540000" cy="525789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C220085E-44DA-9747-B34A-3762F7373C9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454" y="1166041"/>
            <a:ext cx="540000" cy="525789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5FB682E0-9AE8-8A4A-A24A-921DCCC42BB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267" y="5439527"/>
            <a:ext cx="540000" cy="525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C61980-5C64-4F3C-ABAD-0BBCED2E863C}"/>
              </a:ext>
            </a:extLst>
          </p:cNvPr>
          <p:cNvSpPr txBox="1"/>
          <p:nvPr/>
        </p:nvSpPr>
        <p:spPr>
          <a:xfrm>
            <a:off x="526319" y="3954166"/>
            <a:ext cx="2811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Количество символов - 14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2262CF-B22A-44CB-91E0-58A40FF1B565}"/>
              </a:ext>
            </a:extLst>
          </p:cNvPr>
          <p:cNvSpPr txBox="1"/>
          <p:nvPr/>
        </p:nvSpPr>
        <p:spPr>
          <a:xfrm>
            <a:off x="4268625" y="3935231"/>
            <a:ext cx="3842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Кол-во символов: было 13 – </a:t>
            </a:r>
            <a:r>
              <a:rPr lang="ru-RU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будет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60084-93C8-40AC-9C4E-460A36A0D12E}"/>
              </a:ext>
            </a:extLst>
          </p:cNvPr>
          <p:cNvSpPr txBox="1"/>
          <p:nvPr/>
        </p:nvSpPr>
        <p:spPr>
          <a:xfrm>
            <a:off x="9092275" y="4108054"/>
            <a:ext cx="2048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Кол-во символов - 4</a:t>
            </a:r>
          </a:p>
        </p:txBody>
      </p:sp>
    </p:spTree>
    <p:extLst>
      <p:ext uri="{BB962C8B-B14F-4D97-AF65-F5344CB8AC3E}">
        <p14:creationId xmlns:p14="http://schemas.microsoft.com/office/powerpoint/2010/main" val="210572112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F3DD738-132D-F04D-8128-918B3108DCC8}"/>
              </a:ext>
            </a:extLst>
          </p:cNvPr>
          <p:cNvSpPr txBox="1">
            <a:spLocks/>
          </p:cNvSpPr>
          <p:nvPr/>
        </p:nvSpPr>
        <p:spPr>
          <a:xfrm>
            <a:off x="4079776" y="1456625"/>
            <a:ext cx="3359697" cy="149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endParaRPr lang="en-US" sz="1300" b="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FA1BC81-3B8F-EC45-B13F-54B925F8718B}"/>
              </a:ext>
            </a:extLst>
          </p:cNvPr>
          <p:cNvSpPr txBox="1">
            <a:spLocks/>
          </p:cNvSpPr>
          <p:nvPr/>
        </p:nvSpPr>
        <p:spPr>
          <a:xfrm>
            <a:off x="8185247" y="3113743"/>
            <a:ext cx="3239345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endParaRPr lang="en-US" sz="13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Рисунок 10" descr="Изображение выглядит как бутылка, внутренний, желт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3207AE2D-2F92-4444-AF6D-31B8465415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359697" cy="6858000"/>
          </a:xfrm>
          <a:prstGeom prst="rect">
            <a:avLst/>
          </a:prstGeom>
        </p:spPr>
      </p:pic>
      <p:sp>
        <p:nvSpPr>
          <p:cNvPr id="6" name="Скругленный прямоугольник 58">
            <a:extLst>
              <a:ext uri="{FF2B5EF4-FFF2-40B4-BE49-F238E27FC236}">
                <a16:creationId xmlns:a16="http://schemas.microsoft.com/office/drawing/2014/main" id="{39836F58-113C-46CC-AD1C-BE851A5494E7}"/>
              </a:ext>
            </a:extLst>
          </p:cNvPr>
          <p:cNvSpPr/>
          <p:nvPr/>
        </p:nvSpPr>
        <p:spPr>
          <a:xfrm>
            <a:off x="3615205" y="867851"/>
            <a:ext cx="8023420" cy="67731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EB0E8-68B9-4E6E-AA43-5DB136A32A5D}"/>
              </a:ext>
            </a:extLst>
          </p:cNvPr>
          <p:cNvSpPr txBox="1"/>
          <p:nvPr/>
        </p:nvSpPr>
        <p:spPr>
          <a:xfrm>
            <a:off x="3761749" y="944898"/>
            <a:ext cx="7730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Matrix</a:t>
            </a:r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код. Размерность.</a:t>
            </a: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852A88A7-3848-964E-9F6E-6335076F04BE}"/>
              </a:ext>
            </a:extLst>
          </p:cNvPr>
          <p:cNvSpPr txBox="1"/>
          <p:nvPr/>
        </p:nvSpPr>
        <p:spPr>
          <a:xfrm>
            <a:off x="3761749" y="1763496"/>
            <a:ext cx="7876876" cy="185820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20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Средство идентификации наносится в виде двухмерного штрихового кода на этикетку или потребительскую упаковку, </a:t>
            </a:r>
          </a:p>
          <a:p>
            <a:pPr lvl="0" defTabSz="1193566" hangingPunct="0">
              <a:defRPr/>
            </a:pPr>
            <a:r>
              <a:rPr lang="ru-RU" sz="20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 на групповую упаковку молочной продукции в соответствии </a:t>
            </a:r>
          </a:p>
          <a:p>
            <a:pPr lvl="0" defTabSz="1193566" hangingPunct="0">
              <a:defRPr/>
            </a:pPr>
            <a:r>
              <a:rPr lang="ru-RU" sz="20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требованиями национального стандарта Российской Федерации ГОСТ Р ИСО/МЭК 16022-2008 «Автоматическая идентификация. Кодирование штриховое. Спецификация символики </a:t>
            </a:r>
            <a:r>
              <a:rPr lang="en-GB" sz="20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Data Matrix».</a:t>
            </a:r>
            <a:endParaRPr lang="ru-RU" sz="20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347D045D-7EEA-E149-8B8B-894BE3848FFD}"/>
              </a:ext>
            </a:extLst>
          </p:cNvPr>
          <p:cNvSpPr txBox="1"/>
          <p:nvPr/>
        </p:nvSpPr>
        <p:spPr>
          <a:xfrm>
            <a:off x="3761749" y="4042843"/>
            <a:ext cx="7876876" cy="21659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42900" lvl="0" indent="-342900" defTabSz="1193566" hangingPunct="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На данном этапе эксперимента размер </a:t>
            </a:r>
            <a:r>
              <a:rPr lang="en-GB" sz="20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Data Matrix </a:t>
            </a:r>
            <a:r>
              <a:rPr lang="ru-RU" sz="20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кода составляет 24х24 символа, включая поле поиска.</a:t>
            </a:r>
            <a:br>
              <a:rPr lang="ru-RU" sz="20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</a:br>
            <a:r>
              <a:rPr lang="ru-RU" sz="20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Будет 20х20 символов.</a:t>
            </a:r>
          </a:p>
          <a:p>
            <a:pPr marL="342900" lvl="0" indent="-342900" defTabSz="1193566" hangingPunct="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Рекомендуемый диапазон отдельных точечных символа составляет не менее 0.254 мм. </a:t>
            </a:r>
          </a:p>
          <a:p>
            <a:pPr marL="342900" lvl="0" indent="-342900" defTabSz="1193566" hangingPunct="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Фактический размер </a:t>
            </a:r>
            <a:r>
              <a:rPr lang="en-GB" sz="20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Data Matrix </a:t>
            </a:r>
            <a:r>
              <a:rPr lang="ru-RU" sz="20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кода начинается от 5 мм по каждой из сторон.</a:t>
            </a:r>
          </a:p>
        </p:txBody>
      </p:sp>
    </p:spTree>
    <p:extLst>
      <p:ext uri="{BB962C8B-B14F-4D97-AF65-F5344CB8AC3E}">
        <p14:creationId xmlns:p14="http://schemas.microsoft.com/office/powerpoint/2010/main" val="4289741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0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9" name="Скругленный прямоугольник 131">
            <a:extLst>
              <a:ext uri="{FF2B5EF4-FFF2-40B4-BE49-F238E27FC236}">
                <a16:creationId xmlns:a16="http://schemas.microsoft.com/office/drawing/2014/main" id="{87DE076D-61FE-D546-BEE9-C428C13E1C65}"/>
              </a:ext>
            </a:extLst>
          </p:cNvPr>
          <p:cNvSpPr/>
          <p:nvPr/>
        </p:nvSpPr>
        <p:spPr>
          <a:xfrm>
            <a:off x="590985" y="402150"/>
            <a:ext cx="8429030" cy="8092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A6D0E8-F35E-C345-93A3-6ECCFE9196EE}"/>
              </a:ext>
            </a:extLst>
          </p:cNvPr>
          <p:cNvSpPr txBox="1"/>
          <p:nvPr/>
        </p:nvSpPr>
        <p:spPr>
          <a:xfrm>
            <a:off x="804173" y="570311"/>
            <a:ext cx="9936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Как наносить Код Маркировки на упаковку?</a:t>
            </a:r>
            <a:endParaRPr lang="x-none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D4B6E647-0D6D-0247-A058-77A605C48314}"/>
              </a:ext>
            </a:extLst>
          </p:cNvPr>
          <p:cNvSpPr txBox="1"/>
          <p:nvPr/>
        </p:nvSpPr>
        <p:spPr>
          <a:xfrm>
            <a:off x="7294460" y="1575594"/>
            <a:ext cx="3901521" cy="12580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spcBef>
                <a:spcPts val="1000"/>
              </a:spcBef>
              <a:defRPr/>
            </a:pP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ТИПОГРАФИЯ</a:t>
            </a:r>
            <a:endParaRPr lang="en-US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spcBef>
                <a:spcPts val="1000"/>
              </a:spcBef>
              <a:defRPr/>
            </a:pP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- Оборудование цифровой печати</a:t>
            </a:r>
            <a:endParaRPr lang="en-US" sz="14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spcBef>
                <a:spcPts val="1000"/>
              </a:spcBef>
              <a:defRPr/>
            </a:pP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ПРОИЗВОДИТЕЛЬ ГМП</a:t>
            </a:r>
            <a:endParaRPr lang="en-US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spcBef>
                <a:spcPts val="1000"/>
              </a:spcBef>
              <a:defRPr/>
            </a:pP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- Техническое зрение/сканер</a:t>
            </a:r>
          </a:p>
        </p:txBody>
      </p:sp>
      <p:sp>
        <p:nvSpPr>
          <p:cNvPr id="25" name="object 10">
            <a:extLst>
              <a:ext uri="{FF2B5EF4-FFF2-40B4-BE49-F238E27FC236}">
                <a16:creationId xmlns:a16="http://schemas.microsoft.com/office/drawing/2014/main" id="{B0C84DF9-9B18-7247-9440-5B8021DCA6ED}"/>
              </a:ext>
            </a:extLst>
          </p:cNvPr>
          <p:cNvSpPr txBox="1"/>
          <p:nvPr/>
        </p:nvSpPr>
        <p:spPr>
          <a:xfrm>
            <a:off x="7294460" y="3392488"/>
            <a:ext cx="3828735" cy="11297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spcBef>
                <a:spcPts val="1000"/>
              </a:spcBef>
              <a:defRPr/>
            </a:pP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ПРОИЗВОДИТЕЛЬ ГМП</a:t>
            </a:r>
            <a:endParaRPr lang="en-US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spcBef>
                <a:spcPts val="1000"/>
              </a:spcBef>
              <a:defRPr/>
            </a:pP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- Оборудования для нанесения кода    маркировки</a:t>
            </a:r>
            <a:endParaRPr lang="en-US" sz="14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spcBef>
                <a:spcPts val="1000"/>
              </a:spcBef>
              <a:defRPr/>
            </a:pP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- Техническое зрение/сканер</a:t>
            </a: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A3DD96A6-14A4-9046-8E11-98DCD50FA7A6}"/>
              </a:ext>
            </a:extLst>
          </p:cNvPr>
          <p:cNvSpPr txBox="1"/>
          <p:nvPr/>
        </p:nvSpPr>
        <p:spPr>
          <a:xfrm>
            <a:off x="7278962" y="5121213"/>
            <a:ext cx="3901521" cy="11297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spcBef>
                <a:spcPts val="1000"/>
              </a:spcBef>
              <a:defRPr/>
            </a:pP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ПРОИЗВОДИТЕЛЬ ГМП</a:t>
            </a:r>
            <a:endParaRPr lang="en-US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spcBef>
                <a:spcPts val="1000"/>
              </a:spcBef>
              <a:defRPr/>
            </a:pP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- Принтер и аппликатор (или принтер-аппликатор) </a:t>
            </a:r>
            <a:endParaRPr lang="en-US" sz="14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spcBef>
                <a:spcPts val="1000"/>
              </a:spcBef>
              <a:defRPr/>
            </a:pPr>
            <a:r>
              <a:rPr lang="ru-RU" sz="14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- Техническое зрение/сканер</a:t>
            </a:r>
          </a:p>
        </p:txBody>
      </p:sp>
      <p:sp>
        <p:nvSpPr>
          <p:cNvPr id="27" name="object 10">
            <a:extLst>
              <a:ext uri="{FF2B5EF4-FFF2-40B4-BE49-F238E27FC236}">
                <a16:creationId xmlns:a16="http://schemas.microsoft.com/office/drawing/2014/main" id="{A127B8BC-4562-7A4D-BEDE-5C9F0D6B6DD4}"/>
              </a:ext>
            </a:extLst>
          </p:cNvPr>
          <p:cNvSpPr txBox="1"/>
          <p:nvPr/>
        </p:nvSpPr>
        <p:spPr>
          <a:xfrm>
            <a:off x="615002" y="3721399"/>
            <a:ext cx="2549981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СПОСОБЫ НАНЕСЕНИЯ</a:t>
            </a:r>
            <a:endParaRPr lang="en-US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defRPr/>
            </a:pP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КОДА МАРКИРОВКИ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EA34AB-F6CE-6D41-8D9F-8D22177D474F}"/>
              </a:ext>
            </a:extLst>
          </p:cNvPr>
          <p:cNvCxnSpPr>
            <a:cxnSpLocks/>
          </p:cNvCxnSpPr>
          <p:nvPr/>
        </p:nvCxnSpPr>
        <p:spPr>
          <a:xfrm>
            <a:off x="3083338" y="2170592"/>
            <a:ext cx="1494110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9CC9FA-4C4F-8F4C-9BD5-4E7A91E80C7C}"/>
              </a:ext>
            </a:extLst>
          </p:cNvPr>
          <p:cNvCxnSpPr>
            <a:cxnSpLocks/>
          </p:cNvCxnSpPr>
          <p:nvPr/>
        </p:nvCxnSpPr>
        <p:spPr>
          <a:xfrm>
            <a:off x="3083338" y="2170592"/>
            <a:ext cx="0" cy="348912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DB2BA6F-050D-E543-90F5-CDCE78665BCC}"/>
              </a:ext>
            </a:extLst>
          </p:cNvPr>
          <p:cNvCxnSpPr>
            <a:cxnSpLocks/>
          </p:cNvCxnSpPr>
          <p:nvPr/>
        </p:nvCxnSpPr>
        <p:spPr>
          <a:xfrm>
            <a:off x="3083338" y="5659716"/>
            <a:ext cx="1640517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659CA33-960B-CE46-81A4-4186B8F4EB90}"/>
              </a:ext>
            </a:extLst>
          </p:cNvPr>
          <p:cNvCxnSpPr>
            <a:cxnSpLocks/>
          </p:cNvCxnSpPr>
          <p:nvPr/>
        </p:nvCxnSpPr>
        <p:spPr>
          <a:xfrm>
            <a:off x="3083338" y="3964197"/>
            <a:ext cx="1494110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B0CB086-5938-8B47-B22B-41679049663C}"/>
              </a:ext>
            </a:extLst>
          </p:cNvPr>
          <p:cNvGrpSpPr/>
          <p:nvPr/>
        </p:nvGrpSpPr>
        <p:grpSpPr>
          <a:xfrm>
            <a:off x="4654900" y="1410311"/>
            <a:ext cx="2211711" cy="1502725"/>
            <a:chOff x="5162040" y="1472229"/>
            <a:chExt cx="2032791" cy="1381159"/>
          </a:xfrm>
        </p:grpSpPr>
        <p:sp>
          <p:nvSpPr>
            <p:cNvPr id="35" name="object 10">
              <a:extLst>
                <a:ext uri="{FF2B5EF4-FFF2-40B4-BE49-F238E27FC236}">
                  <a16:creationId xmlns:a16="http://schemas.microsoft.com/office/drawing/2014/main" id="{662525D9-D66E-D14E-8EC4-0916A8B41C76}"/>
                </a:ext>
              </a:extLst>
            </p:cNvPr>
            <p:cNvSpPr txBox="1"/>
            <p:nvPr/>
          </p:nvSpPr>
          <p:spPr>
            <a:xfrm>
              <a:off x="5162040" y="2644765"/>
              <a:ext cx="2032791" cy="20862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algn="ctr" defTabSz="1193566" hangingPunct="0">
                <a:spcBef>
                  <a:spcPts val="1000"/>
                </a:spcBef>
                <a:defRPr/>
              </a:pPr>
              <a:r>
                <a:rPr lang="ru-RU" sz="1400" b="1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ТИПОГРАФИЯ</a:t>
              </a:r>
              <a:endParaRPr lang="ru-RU" sz="14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1D22112-ABB4-E341-A7B4-C2BCFD1A9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3712" y="1472229"/>
              <a:ext cx="1260000" cy="1080000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B8EFA84-B29B-1C4F-9B73-FD2BF86BF4E7}"/>
              </a:ext>
            </a:extLst>
          </p:cNvPr>
          <p:cNvGrpSpPr/>
          <p:nvPr/>
        </p:nvGrpSpPr>
        <p:grpSpPr>
          <a:xfrm>
            <a:off x="3860826" y="3111866"/>
            <a:ext cx="3799859" cy="1530187"/>
            <a:chOff x="4421586" y="3193861"/>
            <a:chExt cx="3492461" cy="1406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7499BE-E022-8745-B29B-6801A5EF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2513" y="3193861"/>
              <a:ext cx="1260000" cy="1141364"/>
            </a:xfrm>
            <a:prstGeom prst="rect">
              <a:avLst/>
            </a:prstGeom>
          </p:spPr>
        </p:pic>
        <p:sp>
          <p:nvSpPr>
            <p:cNvPr id="45" name="object 10">
              <a:extLst>
                <a:ext uri="{FF2B5EF4-FFF2-40B4-BE49-F238E27FC236}">
                  <a16:creationId xmlns:a16="http://schemas.microsoft.com/office/drawing/2014/main" id="{9425C3F9-AB05-F74F-9F2B-10F8C623858A}"/>
                </a:ext>
              </a:extLst>
            </p:cNvPr>
            <p:cNvSpPr txBox="1"/>
            <p:nvPr/>
          </p:nvSpPr>
          <p:spPr>
            <a:xfrm>
              <a:off x="4421586" y="4391638"/>
              <a:ext cx="3492461" cy="20862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algn="ctr" defTabSz="1193566" hangingPunct="0">
                <a:spcBef>
                  <a:spcPts val="1000"/>
                </a:spcBef>
                <a:defRPr/>
              </a:pPr>
              <a:r>
                <a:rPr lang="ru-RU" sz="1400" b="1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ПРЯМОЕ</a:t>
              </a:r>
              <a:r>
                <a:rPr lang="en-US" sz="1400" b="1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 </a:t>
              </a:r>
              <a:r>
                <a:rPr lang="ru-RU" sz="1400" b="1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НАНЕСЕНИЕ</a:t>
              </a:r>
              <a:endParaRPr lang="ru-RU" sz="14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6DC85BA-7135-A24E-BE3D-5A3829E91A3B}"/>
              </a:ext>
            </a:extLst>
          </p:cNvPr>
          <p:cNvGrpSpPr/>
          <p:nvPr/>
        </p:nvGrpSpPr>
        <p:grpSpPr>
          <a:xfrm>
            <a:off x="4336169" y="4808225"/>
            <a:ext cx="2849172" cy="1704744"/>
            <a:chOff x="4818600" y="4933613"/>
            <a:chExt cx="2618683" cy="1566835"/>
          </a:xfrm>
        </p:grpSpPr>
        <p:sp>
          <p:nvSpPr>
            <p:cNvPr id="40" name="object 10">
              <a:extLst>
                <a:ext uri="{FF2B5EF4-FFF2-40B4-BE49-F238E27FC236}">
                  <a16:creationId xmlns:a16="http://schemas.microsoft.com/office/drawing/2014/main" id="{C508C924-F269-7A40-AEA0-65ED17B4B912}"/>
                </a:ext>
              </a:extLst>
            </p:cNvPr>
            <p:cNvSpPr txBox="1"/>
            <p:nvPr/>
          </p:nvSpPr>
          <p:spPr>
            <a:xfrm>
              <a:off x="4818600" y="6291825"/>
              <a:ext cx="2618683" cy="20862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algn="ctr" defTabSz="1193566" hangingPunct="0">
                <a:spcBef>
                  <a:spcPts val="1000"/>
                </a:spcBef>
                <a:defRPr/>
              </a:pPr>
              <a:r>
                <a:rPr lang="ru-RU" sz="1400" b="1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ЭТИКЕТИРОВАНИЕ</a:t>
              </a:r>
              <a:endParaRPr lang="ru-RU" sz="14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7EBA6C-99B5-D848-BF84-6341B568B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7542" y="4933613"/>
              <a:ext cx="1260000" cy="1325455"/>
            </a:xfrm>
            <a:prstGeom prst="rect">
              <a:avLst/>
            </a:prstGeom>
          </p:spPr>
        </p:pic>
      </p:grpSp>
      <p:cxnSp>
        <p:nvCxnSpPr>
          <p:cNvPr id="34" name="Straight Connector 27">
            <a:extLst>
              <a:ext uri="{FF2B5EF4-FFF2-40B4-BE49-F238E27FC236}">
                <a16:creationId xmlns:a16="http://schemas.microsoft.com/office/drawing/2014/main" id="{59244FA6-AA4E-1444-80BD-EB283EEADECB}"/>
              </a:ext>
            </a:extLst>
          </p:cNvPr>
          <p:cNvCxnSpPr>
            <a:cxnSpLocks/>
          </p:cNvCxnSpPr>
          <p:nvPr/>
        </p:nvCxnSpPr>
        <p:spPr>
          <a:xfrm>
            <a:off x="7231630" y="3133820"/>
            <a:ext cx="4159624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27">
            <a:extLst>
              <a:ext uri="{FF2B5EF4-FFF2-40B4-BE49-F238E27FC236}">
                <a16:creationId xmlns:a16="http://schemas.microsoft.com/office/drawing/2014/main" id="{CE406E77-6F30-4343-AA66-E00DF69E5D21}"/>
              </a:ext>
            </a:extLst>
          </p:cNvPr>
          <p:cNvCxnSpPr>
            <a:cxnSpLocks/>
          </p:cNvCxnSpPr>
          <p:nvPr/>
        </p:nvCxnSpPr>
        <p:spPr>
          <a:xfrm>
            <a:off x="7278962" y="4808226"/>
            <a:ext cx="4159624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35002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9" name="Скругленный прямоугольник 131">
            <a:extLst>
              <a:ext uri="{FF2B5EF4-FFF2-40B4-BE49-F238E27FC236}">
                <a16:creationId xmlns:a16="http://schemas.microsoft.com/office/drawing/2014/main" id="{87DE076D-61FE-D546-BEE9-C428C13E1C65}"/>
              </a:ext>
            </a:extLst>
          </p:cNvPr>
          <p:cNvSpPr/>
          <p:nvPr/>
        </p:nvSpPr>
        <p:spPr>
          <a:xfrm>
            <a:off x="675038" y="456790"/>
            <a:ext cx="10928616" cy="93487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A6D0E8-F35E-C345-93A3-6ECCFE9196EE}"/>
              </a:ext>
            </a:extLst>
          </p:cNvPr>
          <p:cNvSpPr txBox="1"/>
          <p:nvPr/>
        </p:nvSpPr>
        <p:spPr>
          <a:xfrm>
            <a:off x="888228" y="639239"/>
            <a:ext cx="10628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Как менялась система по ходу эксперимента?</a:t>
            </a:r>
            <a:endParaRPr lang="x-none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CD3920CA-F741-F74E-93E8-85C250163EE2}"/>
              </a:ext>
            </a:extLst>
          </p:cNvPr>
          <p:cNvSpPr txBox="1"/>
          <p:nvPr/>
        </p:nvSpPr>
        <p:spPr>
          <a:xfrm>
            <a:off x="324948" y="4190539"/>
            <a:ext cx="3549294" cy="18633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42900" lvl="0" indent="-342900" defTabSz="1193566" hangingPunct="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Потребитель защищён от изменения срока годности </a:t>
            </a:r>
            <a:r>
              <a:rPr lang="en-US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    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на упаковке недобросовестным участником оборота</a:t>
            </a:r>
            <a:r>
              <a:rPr lang="en-US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</a:t>
            </a:r>
          </a:p>
          <a:p>
            <a:pPr marL="342900" lvl="0" indent="-342900" defTabSz="1193566" hangingPunct="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Код маркировки можно наносить в типографии, когда дата истечения срока годности продукта ещё неизвестна</a:t>
            </a:r>
            <a:r>
              <a:rPr lang="en-US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</a:t>
            </a:r>
            <a:endParaRPr lang="ru-RU" sz="14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BE75EB7E-41BB-9040-9A6A-EFEE264FAC09}"/>
              </a:ext>
            </a:extLst>
          </p:cNvPr>
          <p:cNvSpPr txBox="1"/>
          <p:nvPr/>
        </p:nvSpPr>
        <p:spPr>
          <a:xfrm>
            <a:off x="4351130" y="4190539"/>
            <a:ext cx="3472668" cy="18633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42900" lvl="0" indent="-342900" defTabSz="1193566" hangingPunct="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Регулятор может оперативно уведомить участников оборота и потребителей о проблемах с конкретной партией товара</a:t>
            </a:r>
            <a:r>
              <a:rPr lang="en-US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</a:t>
            </a:r>
          </a:p>
          <a:p>
            <a:pPr marL="342900" lvl="0" indent="-342900" defTabSz="1193566" hangingPunct="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Упрощается КНД: </a:t>
            </a:r>
            <a:r>
              <a:rPr lang="ru-RU" sz="1400" dirty="0" err="1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пВСД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на товар можно проверить, просканировав код маркировки – не нужно искать и сверять документы</a:t>
            </a:r>
            <a:r>
              <a:rPr lang="en-US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</a:t>
            </a:r>
            <a:endParaRPr lang="ru-RU" sz="14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F901360C-3AED-A14A-8AFE-91E2A46EC52F}"/>
              </a:ext>
            </a:extLst>
          </p:cNvPr>
          <p:cNvSpPr txBox="1"/>
          <p:nvPr/>
        </p:nvSpPr>
        <p:spPr>
          <a:xfrm>
            <a:off x="8376399" y="4190539"/>
            <a:ext cx="3400714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42900" lvl="0" indent="-342900" defTabSz="1193566" hangingPunct="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Небольшие производители, работающие с системами через </a:t>
            </a:r>
            <a:r>
              <a:rPr lang="en-GB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web-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интерфейс, могут работать через «единое окно»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EDB7FEA2-9CED-D244-8B7E-E779E284FA6E}"/>
              </a:ext>
            </a:extLst>
          </p:cNvPr>
          <p:cNvSpPr txBox="1"/>
          <p:nvPr/>
        </p:nvSpPr>
        <p:spPr>
          <a:xfrm>
            <a:off x="674820" y="3144364"/>
            <a:ext cx="3087701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ДАТА ИСТЕЧЕНИЯ </a:t>
            </a:r>
          </a:p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СРОКА ГОДНОСТИ </a:t>
            </a:r>
          </a:p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ХРАНИТСЯ В СИСТЕМЕ</a:t>
            </a: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CC91271C-C80B-9C42-A503-DE0A2B78EC11}"/>
              </a:ext>
            </a:extLst>
          </p:cNvPr>
          <p:cNvSpPr txBox="1"/>
          <p:nvPr/>
        </p:nvSpPr>
        <p:spPr>
          <a:xfrm>
            <a:off x="4714587" y="3144364"/>
            <a:ext cx="3198253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 СИСТЕМЕ ХРАНИТСЯ СВЯЗЬ КОДА МАРКИРОВКИ </a:t>
            </a:r>
          </a:p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 ПРОИЗВОДСТВЕННОГО ВСД</a:t>
            </a: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89008054-7146-1945-9A6D-527BD0B6BF5F}"/>
              </a:ext>
            </a:extLst>
          </p:cNvPr>
          <p:cNvSpPr txBox="1"/>
          <p:nvPr/>
        </p:nvSpPr>
        <p:spPr>
          <a:xfrm>
            <a:off x="8734426" y="3144364"/>
            <a:ext cx="3017864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ЕДИНЫЙ ВЕБ-ИНТЕРФЕЙС </a:t>
            </a:r>
          </a:p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ДЛЯ РАБОТЫ С ГИС МТ </a:t>
            </a:r>
          </a:p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 ФГИС ВЕТИС</a:t>
            </a: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C11EC8CE-E6B1-2B42-8B95-031B5FEB07F1}"/>
              </a:ext>
            </a:extLst>
          </p:cNvPr>
          <p:cNvSpPr txBox="1"/>
          <p:nvPr/>
        </p:nvSpPr>
        <p:spPr>
          <a:xfrm>
            <a:off x="259632" y="1471133"/>
            <a:ext cx="1440000" cy="15504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 defTabSz="1193566" hangingPunct="0">
              <a:defRPr/>
            </a:pPr>
            <a:r>
              <a:rPr lang="ru-RU" sz="10000" b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1</a:t>
            </a:r>
            <a:endParaRPr lang="ru-RU" sz="10000" dirty="0">
              <a:solidFill>
                <a:schemeClr val="bg2">
                  <a:lumMod val="9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12BD9936-AD98-D24D-837B-35851CDAAADB}"/>
              </a:ext>
            </a:extLst>
          </p:cNvPr>
          <p:cNvSpPr txBox="1"/>
          <p:nvPr/>
        </p:nvSpPr>
        <p:spPr>
          <a:xfrm>
            <a:off x="4318892" y="1471133"/>
            <a:ext cx="1440000" cy="15504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 defTabSz="1193566" hangingPunct="0">
              <a:defRPr/>
            </a:pPr>
            <a:r>
              <a:rPr lang="en-US" sz="10000" b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</a:t>
            </a:r>
            <a:endParaRPr lang="ru-RU" sz="10000" dirty="0">
              <a:solidFill>
                <a:schemeClr val="bg2">
                  <a:lumMod val="9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C1D9575D-672B-B642-8915-F11B655EFD8A}"/>
              </a:ext>
            </a:extLst>
          </p:cNvPr>
          <p:cNvSpPr txBox="1"/>
          <p:nvPr/>
        </p:nvSpPr>
        <p:spPr>
          <a:xfrm>
            <a:off x="8333014" y="1471133"/>
            <a:ext cx="1440000" cy="15504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 defTabSz="1193566" hangingPunct="0">
              <a:defRPr/>
            </a:pPr>
            <a:r>
              <a:rPr lang="en-US" sz="10000" b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3</a:t>
            </a:r>
            <a:endParaRPr lang="ru-RU" sz="10000" dirty="0">
              <a:solidFill>
                <a:schemeClr val="bg2">
                  <a:lumMod val="9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</p:spTree>
    <p:extLst>
      <p:ext uri="{BB962C8B-B14F-4D97-AF65-F5344CB8AC3E}">
        <p14:creationId xmlns:p14="http://schemas.microsoft.com/office/powerpoint/2010/main" val="230396772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7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9" name="Скругленный прямоугольник 131">
            <a:extLst>
              <a:ext uri="{FF2B5EF4-FFF2-40B4-BE49-F238E27FC236}">
                <a16:creationId xmlns:a16="http://schemas.microsoft.com/office/drawing/2014/main" id="{87DE076D-61FE-D546-BEE9-C428C13E1C65}"/>
              </a:ext>
            </a:extLst>
          </p:cNvPr>
          <p:cNvSpPr/>
          <p:nvPr/>
        </p:nvSpPr>
        <p:spPr>
          <a:xfrm>
            <a:off x="675038" y="456790"/>
            <a:ext cx="10928616" cy="93487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A6D0E8-F35E-C345-93A3-6ECCFE9196EE}"/>
              </a:ext>
            </a:extLst>
          </p:cNvPr>
          <p:cNvSpPr txBox="1"/>
          <p:nvPr/>
        </p:nvSpPr>
        <p:spPr>
          <a:xfrm>
            <a:off x="888228" y="639239"/>
            <a:ext cx="10628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Модели взаимодействия производителя с ГИС МТ и ФГИС </a:t>
            </a:r>
            <a:r>
              <a:rPr lang="ru-RU" sz="2400" b="1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ВетИС</a:t>
            </a:r>
            <a:endParaRPr lang="x-none" sz="1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Скругленный прямоугольник 131">
            <a:extLst>
              <a:ext uri="{FF2B5EF4-FFF2-40B4-BE49-F238E27FC236}">
                <a16:creationId xmlns:a16="http://schemas.microsoft.com/office/drawing/2014/main" id="{2E70B463-CBBF-41B2-BAA5-F25D6C6251E8}"/>
              </a:ext>
            </a:extLst>
          </p:cNvPr>
          <p:cNvSpPr/>
          <p:nvPr/>
        </p:nvSpPr>
        <p:spPr>
          <a:xfrm>
            <a:off x="8978455" y="4856970"/>
            <a:ext cx="2128830" cy="47320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2" name="Скругленный прямоугольник 131">
            <a:extLst>
              <a:ext uri="{FF2B5EF4-FFF2-40B4-BE49-F238E27FC236}">
                <a16:creationId xmlns:a16="http://schemas.microsoft.com/office/drawing/2014/main" id="{0D339200-AEC9-483E-BA20-662180E7846F}"/>
              </a:ext>
            </a:extLst>
          </p:cNvPr>
          <p:cNvSpPr/>
          <p:nvPr/>
        </p:nvSpPr>
        <p:spPr>
          <a:xfrm>
            <a:off x="6405922" y="4856970"/>
            <a:ext cx="2128830" cy="47320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3" name="Скругленный прямоугольник 131">
            <a:extLst>
              <a:ext uri="{FF2B5EF4-FFF2-40B4-BE49-F238E27FC236}">
                <a16:creationId xmlns:a16="http://schemas.microsoft.com/office/drawing/2014/main" id="{D82E16B4-E530-4042-8277-A59C116E3D78}"/>
              </a:ext>
            </a:extLst>
          </p:cNvPr>
          <p:cNvSpPr/>
          <p:nvPr/>
        </p:nvSpPr>
        <p:spPr>
          <a:xfrm>
            <a:off x="6405922" y="4001269"/>
            <a:ext cx="4701364" cy="47320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4" name="Скругленный прямоугольник 131">
            <a:extLst>
              <a:ext uri="{FF2B5EF4-FFF2-40B4-BE49-F238E27FC236}">
                <a16:creationId xmlns:a16="http://schemas.microsoft.com/office/drawing/2014/main" id="{9981223E-A4C2-4B94-90BA-3D3E9C6E927C}"/>
              </a:ext>
            </a:extLst>
          </p:cNvPr>
          <p:cNvSpPr/>
          <p:nvPr/>
        </p:nvSpPr>
        <p:spPr>
          <a:xfrm>
            <a:off x="6405922" y="2981617"/>
            <a:ext cx="4701364" cy="473206"/>
          </a:xfrm>
          <a:prstGeom prst="round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5" name="object 10">
            <a:extLst>
              <a:ext uri="{FF2B5EF4-FFF2-40B4-BE49-F238E27FC236}">
                <a16:creationId xmlns:a16="http://schemas.microsoft.com/office/drawing/2014/main" id="{58B93F3D-FFCB-46B5-9EDF-A51EE0933FBF}"/>
              </a:ext>
            </a:extLst>
          </p:cNvPr>
          <p:cNvSpPr txBox="1"/>
          <p:nvPr/>
        </p:nvSpPr>
        <p:spPr>
          <a:xfrm>
            <a:off x="675037" y="1491009"/>
            <a:ext cx="5020085" cy="796372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lvl="0" algn="ctr" defTabSz="1193566" hangingPunct="0">
              <a:defRPr/>
            </a:pPr>
            <a:r>
              <a:rPr lang="ru-RU" sz="17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Крупные производители с учётными </a:t>
            </a:r>
          </a:p>
          <a:p>
            <a:pPr lvl="0" algn="ctr" defTabSz="1193566" hangingPunct="0">
              <a:defRPr/>
            </a:pPr>
            <a:r>
              <a:rPr lang="ru-RU" sz="17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системами – прямая интеграция с ГИС МТ </a:t>
            </a:r>
            <a:endParaRPr lang="en-US" sz="17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algn="ctr" defTabSz="1193566" hangingPunct="0">
              <a:defRPr/>
            </a:pPr>
            <a:r>
              <a:rPr lang="ru-RU" sz="17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через общедоступный </a:t>
            </a:r>
            <a:r>
              <a:rPr lang="en-GB" sz="17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API</a:t>
            </a:r>
            <a:endParaRPr lang="ru-RU" sz="17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66" name="object 10">
            <a:extLst>
              <a:ext uri="{FF2B5EF4-FFF2-40B4-BE49-F238E27FC236}">
                <a16:creationId xmlns:a16="http://schemas.microsoft.com/office/drawing/2014/main" id="{3158000E-6609-44A5-B88A-B99E93B2B068}"/>
              </a:ext>
            </a:extLst>
          </p:cNvPr>
          <p:cNvSpPr txBox="1"/>
          <p:nvPr/>
        </p:nvSpPr>
        <p:spPr>
          <a:xfrm>
            <a:off x="5774634" y="1491009"/>
            <a:ext cx="5755725" cy="796372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lvl="0" algn="ctr" defTabSz="1193566" hangingPunct="0">
              <a:defRPr/>
            </a:pPr>
            <a:r>
              <a:rPr lang="ru-RU" sz="17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Небольшие производители, работающие через веб-интерфейс – единый личный кабинет для работы </a:t>
            </a:r>
            <a:endParaRPr lang="en-US" sz="17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algn="ctr" defTabSz="1193566" hangingPunct="0">
              <a:defRPr/>
            </a:pPr>
            <a:r>
              <a:rPr lang="ru-RU" sz="17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 режиме «одного окна»</a:t>
            </a:r>
          </a:p>
        </p:txBody>
      </p:sp>
      <p:sp>
        <p:nvSpPr>
          <p:cNvPr id="67" name="Скругленный прямоугольник 131">
            <a:extLst>
              <a:ext uri="{FF2B5EF4-FFF2-40B4-BE49-F238E27FC236}">
                <a16:creationId xmlns:a16="http://schemas.microsoft.com/office/drawing/2014/main" id="{774ADE93-28A1-4F89-9313-DAEB89725D09}"/>
              </a:ext>
            </a:extLst>
          </p:cNvPr>
          <p:cNvSpPr/>
          <p:nvPr/>
        </p:nvSpPr>
        <p:spPr>
          <a:xfrm>
            <a:off x="8176559" y="2474949"/>
            <a:ext cx="984335" cy="32222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8" name="object 10">
            <a:extLst>
              <a:ext uri="{FF2B5EF4-FFF2-40B4-BE49-F238E27FC236}">
                <a16:creationId xmlns:a16="http://schemas.microsoft.com/office/drawing/2014/main" id="{706DDA23-A319-47F7-A6E1-6FCBCCF3B21D}"/>
              </a:ext>
            </a:extLst>
          </p:cNvPr>
          <p:cNvSpPr txBox="1"/>
          <p:nvPr/>
        </p:nvSpPr>
        <p:spPr>
          <a:xfrm>
            <a:off x="8176559" y="2536047"/>
            <a:ext cx="985441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СХЕМА 3</a:t>
            </a:r>
          </a:p>
        </p:txBody>
      </p:sp>
      <p:sp>
        <p:nvSpPr>
          <p:cNvPr id="69" name="Скругленный прямоугольник 131">
            <a:extLst>
              <a:ext uri="{FF2B5EF4-FFF2-40B4-BE49-F238E27FC236}">
                <a16:creationId xmlns:a16="http://schemas.microsoft.com/office/drawing/2014/main" id="{15C17A08-5C81-481B-BB47-8829518CF746}"/>
              </a:ext>
            </a:extLst>
          </p:cNvPr>
          <p:cNvSpPr/>
          <p:nvPr/>
        </p:nvSpPr>
        <p:spPr>
          <a:xfrm>
            <a:off x="2762192" y="2471104"/>
            <a:ext cx="984335" cy="32222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70" name="object 10">
            <a:extLst>
              <a:ext uri="{FF2B5EF4-FFF2-40B4-BE49-F238E27FC236}">
                <a16:creationId xmlns:a16="http://schemas.microsoft.com/office/drawing/2014/main" id="{DF4D035A-8A96-4DF2-83F0-514AB70BDB9B}"/>
              </a:ext>
            </a:extLst>
          </p:cNvPr>
          <p:cNvSpPr txBox="1"/>
          <p:nvPr/>
        </p:nvSpPr>
        <p:spPr>
          <a:xfrm>
            <a:off x="2762192" y="2532202"/>
            <a:ext cx="985441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СХЕМА 1</a:t>
            </a:r>
          </a:p>
        </p:txBody>
      </p:sp>
      <p:sp>
        <p:nvSpPr>
          <p:cNvPr id="71" name="object 10">
            <a:extLst>
              <a:ext uri="{FF2B5EF4-FFF2-40B4-BE49-F238E27FC236}">
                <a16:creationId xmlns:a16="http://schemas.microsoft.com/office/drawing/2014/main" id="{F32C7EE4-9BAE-4E1A-B774-3414123576C0}"/>
              </a:ext>
            </a:extLst>
          </p:cNvPr>
          <p:cNvSpPr txBox="1"/>
          <p:nvPr/>
        </p:nvSpPr>
        <p:spPr>
          <a:xfrm>
            <a:off x="5114801" y="5853945"/>
            <a:ext cx="6906937" cy="796372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lvl="0" algn="ctr" defTabSz="1193566" hangingPunct="0">
              <a:defRPr/>
            </a:pPr>
            <a:r>
              <a:rPr lang="ru-RU" sz="17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Единый веб-интерфейс разработан Оператором</a:t>
            </a:r>
            <a:endParaRPr lang="en-US" sz="17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algn="ctr" defTabSz="1193566" hangingPunct="0">
              <a:defRPr/>
            </a:pPr>
            <a:r>
              <a:rPr lang="ru-RU" sz="17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для удобства небольших производителей, в котором производитель в режиме «одного окна» работает с обеими системами</a:t>
            </a:r>
          </a:p>
        </p:txBody>
      </p:sp>
      <p:sp>
        <p:nvSpPr>
          <p:cNvPr id="72" name="object 10">
            <a:extLst>
              <a:ext uri="{FF2B5EF4-FFF2-40B4-BE49-F238E27FC236}">
                <a16:creationId xmlns:a16="http://schemas.microsoft.com/office/drawing/2014/main" id="{9A604400-274A-445F-ACC6-389C0F2D8804}"/>
              </a:ext>
            </a:extLst>
          </p:cNvPr>
          <p:cNvSpPr txBox="1"/>
          <p:nvPr/>
        </p:nvSpPr>
        <p:spPr>
          <a:xfrm>
            <a:off x="6405922" y="3093327"/>
            <a:ext cx="4701363" cy="273152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lvl="0" algn="ctr" defTabSz="1193566" hangingPunct="0">
              <a:defRPr/>
            </a:pPr>
            <a:r>
              <a:rPr lang="ru-RU" sz="17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Пользователь</a:t>
            </a:r>
          </a:p>
        </p:txBody>
      </p:sp>
      <p:sp>
        <p:nvSpPr>
          <p:cNvPr id="73" name="object 10">
            <a:extLst>
              <a:ext uri="{FF2B5EF4-FFF2-40B4-BE49-F238E27FC236}">
                <a16:creationId xmlns:a16="http://schemas.microsoft.com/office/drawing/2014/main" id="{0286B799-C9AE-4EFA-9449-4BAEDE426287}"/>
              </a:ext>
            </a:extLst>
          </p:cNvPr>
          <p:cNvSpPr txBox="1"/>
          <p:nvPr/>
        </p:nvSpPr>
        <p:spPr>
          <a:xfrm>
            <a:off x="6405922" y="4079161"/>
            <a:ext cx="4701363" cy="273152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lvl="0" algn="ctr" defTabSz="1193566" hangingPunct="0">
              <a:defRPr/>
            </a:pPr>
            <a:r>
              <a:rPr lang="ru-RU" sz="17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Единый Личный Кабинет</a:t>
            </a:r>
            <a:r>
              <a:rPr lang="en-US" sz="17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</a:t>
            </a:r>
            <a:r>
              <a:rPr lang="ru-RU" sz="17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(веб-сайт)</a:t>
            </a:r>
          </a:p>
        </p:txBody>
      </p:sp>
      <p:sp>
        <p:nvSpPr>
          <p:cNvPr id="74" name="object 10">
            <a:extLst>
              <a:ext uri="{FF2B5EF4-FFF2-40B4-BE49-F238E27FC236}">
                <a16:creationId xmlns:a16="http://schemas.microsoft.com/office/drawing/2014/main" id="{C9125FC9-BEE3-452B-A248-BB23BD3F6830}"/>
              </a:ext>
            </a:extLst>
          </p:cNvPr>
          <p:cNvSpPr txBox="1"/>
          <p:nvPr/>
        </p:nvSpPr>
        <p:spPr>
          <a:xfrm>
            <a:off x="6950750" y="3489674"/>
            <a:ext cx="1225809" cy="47320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5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Работа</a:t>
            </a:r>
            <a:endParaRPr lang="en-US" sz="15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defRPr/>
            </a:pPr>
            <a:r>
              <a:rPr lang="ru-RU" sz="15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ЭВС</a:t>
            </a:r>
            <a:endParaRPr lang="ru-RU" sz="1500" b="1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75" name="object 10">
            <a:extLst>
              <a:ext uri="{FF2B5EF4-FFF2-40B4-BE49-F238E27FC236}">
                <a16:creationId xmlns:a16="http://schemas.microsoft.com/office/drawing/2014/main" id="{EC5C92E2-A4D8-426C-AF8A-F1F5995F38CD}"/>
              </a:ext>
            </a:extLst>
          </p:cNvPr>
          <p:cNvSpPr txBox="1"/>
          <p:nvPr/>
        </p:nvSpPr>
        <p:spPr>
          <a:xfrm>
            <a:off x="8133899" y="3485393"/>
            <a:ext cx="1225809" cy="47320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r" defTabSz="1193566" hangingPunct="0">
              <a:defRPr/>
            </a:pPr>
            <a:r>
              <a:rPr lang="ru-RU" sz="15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Связь КМ</a:t>
            </a:r>
            <a:endParaRPr lang="en-US" sz="15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algn="r" defTabSz="1193566" hangingPunct="0">
              <a:defRPr/>
            </a:pPr>
            <a:r>
              <a:rPr lang="ru-RU" sz="15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 ВСД</a:t>
            </a:r>
            <a:endParaRPr lang="ru-RU" sz="1500" b="1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76" name="object 10">
            <a:extLst>
              <a:ext uri="{FF2B5EF4-FFF2-40B4-BE49-F238E27FC236}">
                <a16:creationId xmlns:a16="http://schemas.microsoft.com/office/drawing/2014/main" id="{3B3B1955-9F5A-4737-863B-FDF67FA0C303}"/>
              </a:ext>
            </a:extLst>
          </p:cNvPr>
          <p:cNvSpPr txBox="1"/>
          <p:nvPr/>
        </p:nvSpPr>
        <p:spPr>
          <a:xfrm>
            <a:off x="9730235" y="3479672"/>
            <a:ext cx="2291503" cy="47320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5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Заказ КМ/получение КМ/ Отчёт о нанесении</a:t>
            </a:r>
            <a:endParaRPr lang="ru-RU" sz="1500" b="1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cxnSp>
        <p:nvCxnSpPr>
          <p:cNvPr id="77" name="Straight Connector 25">
            <a:extLst>
              <a:ext uri="{FF2B5EF4-FFF2-40B4-BE49-F238E27FC236}">
                <a16:creationId xmlns:a16="http://schemas.microsoft.com/office/drawing/2014/main" id="{D826F5CC-4526-4EA6-BA26-F2DA97A87656}"/>
              </a:ext>
            </a:extLst>
          </p:cNvPr>
          <p:cNvCxnSpPr/>
          <p:nvPr/>
        </p:nvCxnSpPr>
        <p:spPr>
          <a:xfrm>
            <a:off x="7762225" y="3454823"/>
            <a:ext cx="0" cy="546446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26">
            <a:extLst>
              <a:ext uri="{FF2B5EF4-FFF2-40B4-BE49-F238E27FC236}">
                <a16:creationId xmlns:a16="http://schemas.microsoft.com/office/drawing/2014/main" id="{1CB8D0F0-10AB-419A-95B2-D86726909E5E}"/>
              </a:ext>
            </a:extLst>
          </p:cNvPr>
          <p:cNvCxnSpPr/>
          <p:nvPr/>
        </p:nvCxnSpPr>
        <p:spPr>
          <a:xfrm>
            <a:off x="9553934" y="3454823"/>
            <a:ext cx="0" cy="546446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bject 10">
            <a:extLst>
              <a:ext uri="{FF2B5EF4-FFF2-40B4-BE49-F238E27FC236}">
                <a16:creationId xmlns:a16="http://schemas.microsoft.com/office/drawing/2014/main" id="{EB6DE669-9F2D-43FB-B51F-06012FC14C87}"/>
              </a:ext>
            </a:extLst>
          </p:cNvPr>
          <p:cNvSpPr txBox="1"/>
          <p:nvPr/>
        </p:nvSpPr>
        <p:spPr>
          <a:xfrm>
            <a:off x="6896892" y="5461298"/>
            <a:ext cx="3699822" cy="2423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5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Обмен данными по ключу КМ-ВСД</a:t>
            </a:r>
            <a:endParaRPr lang="ru-RU" sz="1500" b="1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cxnSp>
        <p:nvCxnSpPr>
          <p:cNvPr id="80" name="Straight Connector 29">
            <a:extLst>
              <a:ext uri="{FF2B5EF4-FFF2-40B4-BE49-F238E27FC236}">
                <a16:creationId xmlns:a16="http://schemas.microsoft.com/office/drawing/2014/main" id="{01015978-7FD7-4904-8211-77746A9212DE}"/>
              </a:ext>
            </a:extLst>
          </p:cNvPr>
          <p:cNvCxnSpPr>
            <a:cxnSpLocks/>
          </p:cNvCxnSpPr>
          <p:nvPr/>
        </p:nvCxnSpPr>
        <p:spPr>
          <a:xfrm>
            <a:off x="7762225" y="4469235"/>
            <a:ext cx="0" cy="387735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30">
            <a:extLst>
              <a:ext uri="{FF2B5EF4-FFF2-40B4-BE49-F238E27FC236}">
                <a16:creationId xmlns:a16="http://schemas.microsoft.com/office/drawing/2014/main" id="{CBAF86D6-DBC3-4DF9-ABA2-E8B1F617556F}"/>
              </a:ext>
            </a:extLst>
          </p:cNvPr>
          <p:cNvCxnSpPr>
            <a:cxnSpLocks/>
          </p:cNvCxnSpPr>
          <p:nvPr/>
        </p:nvCxnSpPr>
        <p:spPr>
          <a:xfrm>
            <a:off x="9553934" y="4469235"/>
            <a:ext cx="0" cy="387735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bject 10">
            <a:extLst>
              <a:ext uri="{FF2B5EF4-FFF2-40B4-BE49-F238E27FC236}">
                <a16:creationId xmlns:a16="http://schemas.microsoft.com/office/drawing/2014/main" id="{DC40EC53-0648-4943-9743-2D5BD08188C8}"/>
              </a:ext>
            </a:extLst>
          </p:cNvPr>
          <p:cNvSpPr txBox="1"/>
          <p:nvPr/>
        </p:nvSpPr>
        <p:spPr>
          <a:xfrm>
            <a:off x="9892904" y="4967223"/>
            <a:ext cx="942144" cy="273152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lvl="0" defTabSz="1193566" hangingPunct="0">
              <a:defRPr/>
            </a:pPr>
            <a:r>
              <a:rPr lang="ru-RU" sz="17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ГИС МТ</a:t>
            </a:r>
          </a:p>
        </p:txBody>
      </p:sp>
      <p:sp>
        <p:nvSpPr>
          <p:cNvPr id="83" name="object 10">
            <a:extLst>
              <a:ext uri="{FF2B5EF4-FFF2-40B4-BE49-F238E27FC236}">
                <a16:creationId xmlns:a16="http://schemas.microsoft.com/office/drawing/2014/main" id="{F00C5869-EFDF-4F78-B46D-42F5AF0C1B38}"/>
              </a:ext>
            </a:extLst>
          </p:cNvPr>
          <p:cNvSpPr txBox="1"/>
          <p:nvPr/>
        </p:nvSpPr>
        <p:spPr>
          <a:xfrm>
            <a:off x="7168113" y="4967223"/>
            <a:ext cx="1238062" cy="273152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lvl="0" defTabSz="1193566" hangingPunct="0">
              <a:defRPr/>
            </a:pPr>
            <a:r>
              <a:rPr lang="ru-RU" sz="17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Меркурий</a:t>
            </a:r>
          </a:p>
        </p:txBody>
      </p:sp>
      <p:pic>
        <p:nvPicPr>
          <p:cNvPr id="84" name="Picture 36">
            <a:extLst>
              <a:ext uri="{FF2B5EF4-FFF2-40B4-BE49-F238E27FC236}">
                <a16:creationId xmlns:a16="http://schemas.microsoft.com/office/drawing/2014/main" id="{09EC2D57-FAA6-4F50-9D52-D0FA93E455D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8297" y="4959799"/>
            <a:ext cx="288000" cy="288000"/>
          </a:xfrm>
          <a:prstGeom prst="rect">
            <a:avLst/>
          </a:prstGeom>
        </p:spPr>
      </p:pic>
      <p:sp>
        <p:nvSpPr>
          <p:cNvPr id="85" name="object 10">
            <a:extLst>
              <a:ext uri="{FF2B5EF4-FFF2-40B4-BE49-F238E27FC236}">
                <a16:creationId xmlns:a16="http://schemas.microsoft.com/office/drawing/2014/main" id="{1C15A342-806A-4192-876B-4B253AB005E8}"/>
              </a:ext>
            </a:extLst>
          </p:cNvPr>
          <p:cNvSpPr txBox="1"/>
          <p:nvPr/>
        </p:nvSpPr>
        <p:spPr>
          <a:xfrm>
            <a:off x="1892759" y="5513322"/>
            <a:ext cx="2867858" cy="2423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5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Обмен данными по ключу КМ-ВСД</a:t>
            </a:r>
            <a:endParaRPr lang="ru-RU" sz="1500" b="1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86" name="Скругленный прямоугольник 131">
            <a:extLst>
              <a:ext uri="{FF2B5EF4-FFF2-40B4-BE49-F238E27FC236}">
                <a16:creationId xmlns:a16="http://schemas.microsoft.com/office/drawing/2014/main" id="{B8C6637D-8D88-42B9-96E1-AC87B8A8C416}"/>
              </a:ext>
            </a:extLst>
          </p:cNvPr>
          <p:cNvSpPr/>
          <p:nvPr/>
        </p:nvSpPr>
        <p:spPr>
          <a:xfrm>
            <a:off x="3477350" y="4926543"/>
            <a:ext cx="2128830" cy="47320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7" name="Скругленный прямоугольник 131">
            <a:extLst>
              <a:ext uri="{FF2B5EF4-FFF2-40B4-BE49-F238E27FC236}">
                <a16:creationId xmlns:a16="http://schemas.microsoft.com/office/drawing/2014/main" id="{C4AD096E-4AA1-4F3E-BE52-99D795931E78}"/>
              </a:ext>
            </a:extLst>
          </p:cNvPr>
          <p:cNvSpPr/>
          <p:nvPr/>
        </p:nvSpPr>
        <p:spPr>
          <a:xfrm>
            <a:off x="904817" y="4926543"/>
            <a:ext cx="2128830" cy="47320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cxnSp>
        <p:nvCxnSpPr>
          <p:cNvPr id="88" name="Straight Connector 55">
            <a:extLst>
              <a:ext uri="{FF2B5EF4-FFF2-40B4-BE49-F238E27FC236}">
                <a16:creationId xmlns:a16="http://schemas.microsoft.com/office/drawing/2014/main" id="{BC448D93-3E44-4764-BA89-773F59B09B08}"/>
              </a:ext>
            </a:extLst>
          </p:cNvPr>
          <p:cNvCxnSpPr>
            <a:cxnSpLocks/>
          </p:cNvCxnSpPr>
          <p:nvPr/>
        </p:nvCxnSpPr>
        <p:spPr>
          <a:xfrm>
            <a:off x="2261120" y="3474701"/>
            <a:ext cx="0" cy="1402147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56">
            <a:extLst>
              <a:ext uri="{FF2B5EF4-FFF2-40B4-BE49-F238E27FC236}">
                <a16:creationId xmlns:a16="http://schemas.microsoft.com/office/drawing/2014/main" id="{E681097C-27A8-41A0-A778-6934192CED29}"/>
              </a:ext>
            </a:extLst>
          </p:cNvPr>
          <p:cNvCxnSpPr>
            <a:cxnSpLocks/>
          </p:cNvCxnSpPr>
          <p:nvPr/>
        </p:nvCxnSpPr>
        <p:spPr>
          <a:xfrm>
            <a:off x="4052829" y="3505271"/>
            <a:ext cx="0" cy="1371577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bject 10">
            <a:extLst>
              <a:ext uri="{FF2B5EF4-FFF2-40B4-BE49-F238E27FC236}">
                <a16:creationId xmlns:a16="http://schemas.microsoft.com/office/drawing/2014/main" id="{BE5B6543-9C86-436E-87AD-307994AB1BE3}"/>
              </a:ext>
            </a:extLst>
          </p:cNvPr>
          <p:cNvSpPr txBox="1"/>
          <p:nvPr/>
        </p:nvSpPr>
        <p:spPr>
          <a:xfrm>
            <a:off x="4391799" y="5036796"/>
            <a:ext cx="942144" cy="273152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lvl="0" defTabSz="1193566" hangingPunct="0">
              <a:defRPr/>
            </a:pPr>
            <a:r>
              <a:rPr lang="ru-RU" sz="17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ГИС МТ</a:t>
            </a:r>
          </a:p>
        </p:txBody>
      </p:sp>
      <p:sp>
        <p:nvSpPr>
          <p:cNvPr id="91" name="object 10">
            <a:extLst>
              <a:ext uri="{FF2B5EF4-FFF2-40B4-BE49-F238E27FC236}">
                <a16:creationId xmlns:a16="http://schemas.microsoft.com/office/drawing/2014/main" id="{9E4968AE-2213-4E10-878E-36A843A6621E}"/>
              </a:ext>
            </a:extLst>
          </p:cNvPr>
          <p:cNvSpPr txBox="1"/>
          <p:nvPr/>
        </p:nvSpPr>
        <p:spPr>
          <a:xfrm>
            <a:off x="1667008" y="5036796"/>
            <a:ext cx="1238062" cy="273152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lvl="0" defTabSz="1193566" hangingPunct="0">
              <a:defRPr/>
            </a:pPr>
            <a:r>
              <a:rPr lang="ru-RU" sz="17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Меркурий</a:t>
            </a:r>
          </a:p>
        </p:txBody>
      </p:sp>
      <p:pic>
        <p:nvPicPr>
          <p:cNvPr id="92" name="Picture 59">
            <a:extLst>
              <a:ext uri="{FF2B5EF4-FFF2-40B4-BE49-F238E27FC236}">
                <a16:creationId xmlns:a16="http://schemas.microsoft.com/office/drawing/2014/main" id="{F4215FBA-EEDB-4096-B712-4EA86B621DD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192" y="5029372"/>
            <a:ext cx="288000" cy="288000"/>
          </a:xfrm>
          <a:prstGeom prst="rect">
            <a:avLst/>
          </a:prstGeom>
        </p:spPr>
      </p:pic>
      <p:sp>
        <p:nvSpPr>
          <p:cNvPr id="93" name="Скругленный прямоугольник 131">
            <a:extLst>
              <a:ext uri="{FF2B5EF4-FFF2-40B4-BE49-F238E27FC236}">
                <a16:creationId xmlns:a16="http://schemas.microsoft.com/office/drawing/2014/main" id="{F6445C2A-0D96-4C02-8DD2-0FD0FC9E05AF}"/>
              </a:ext>
            </a:extLst>
          </p:cNvPr>
          <p:cNvSpPr/>
          <p:nvPr/>
        </p:nvSpPr>
        <p:spPr>
          <a:xfrm>
            <a:off x="3477350" y="2982867"/>
            <a:ext cx="2128830" cy="473206"/>
          </a:xfrm>
          <a:prstGeom prst="round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4" name="Скругленный прямоугольник 131">
            <a:extLst>
              <a:ext uri="{FF2B5EF4-FFF2-40B4-BE49-F238E27FC236}">
                <a16:creationId xmlns:a16="http://schemas.microsoft.com/office/drawing/2014/main" id="{F294BFE6-5A94-4F13-8D5B-152A48AB91D6}"/>
              </a:ext>
            </a:extLst>
          </p:cNvPr>
          <p:cNvSpPr/>
          <p:nvPr/>
        </p:nvSpPr>
        <p:spPr>
          <a:xfrm>
            <a:off x="904817" y="2982867"/>
            <a:ext cx="2128830" cy="473206"/>
          </a:xfrm>
          <a:prstGeom prst="round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5" name="object 10">
            <a:extLst>
              <a:ext uri="{FF2B5EF4-FFF2-40B4-BE49-F238E27FC236}">
                <a16:creationId xmlns:a16="http://schemas.microsoft.com/office/drawing/2014/main" id="{A0950DCD-2389-4E2E-8D80-B7008EF1FD2A}"/>
              </a:ext>
            </a:extLst>
          </p:cNvPr>
          <p:cNvSpPr txBox="1"/>
          <p:nvPr/>
        </p:nvSpPr>
        <p:spPr>
          <a:xfrm>
            <a:off x="933394" y="3093327"/>
            <a:ext cx="2100254" cy="273152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lvl="0" algn="ctr" defTabSz="1193566" hangingPunct="0">
              <a:defRPr/>
            </a:pPr>
            <a:r>
              <a:rPr lang="en-GB" sz="17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ERP</a:t>
            </a:r>
            <a:endParaRPr lang="ru-RU" sz="17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96" name="object 10">
            <a:extLst>
              <a:ext uri="{FF2B5EF4-FFF2-40B4-BE49-F238E27FC236}">
                <a16:creationId xmlns:a16="http://schemas.microsoft.com/office/drawing/2014/main" id="{96CB3AAF-433A-4901-B281-832C26413D74}"/>
              </a:ext>
            </a:extLst>
          </p:cNvPr>
          <p:cNvSpPr txBox="1"/>
          <p:nvPr/>
        </p:nvSpPr>
        <p:spPr>
          <a:xfrm>
            <a:off x="3490857" y="3093327"/>
            <a:ext cx="2100254" cy="273152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lvl="0" algn="ctr" defTabSz="1193566" hangingPunct="0">
              <a:defRPr/>
            </a:pPr>
            <a:r>
              <a:rPr lang="ru-RU" sz="17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АСУ ТП</a:t>
            </a:r>
          </a:p>
        </p:txBody>
      </p:sp>
      <p:cxnSp>
        <p:nvCxnSpPr>
          <p:cNvPr id="97" name="Straight Connector 69">
            <a:extLst>
              <a:ext uri="{FF2B5EF4-FFF2-40B4-BE49-F238E27FC236}">
                <a16:creationId xmlns:a16="http://schemas.microsoft.com/office/drawing/2014/main" id="{6DD76363-289A-4D49-9255-C90F25CDC746}"/>
              </a:ext>
            </a:extLst>
          </p:cNvPr>
          <p:cNvCxnSpPr>
            <a:stCxn id="95" idx="3"/>
            <a:endCxn id="96" idx="1"/>
          </p:cNvCxnSpPr>
          <p:nvPr/>
        </p:nvCxnSpPr>
        <p:spPr>
          <a:xfrm>
            <a:off x="3033648" y="3229903"/>
            <a:ext cx="457209" cy="0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70">
            <a:extLst>
              <a:ext uri="{FF2B5EF4-FFF2-40B4-BE49-F238E27FC236}">
                <a16:creationId xmlns:a16="http://schemas.microsoft.com/office/drawing/2014/main" id="{F9BD6B43-6655-45D6-B210-EC662F73BA6B}"/>
              </a:ext>
            </a:extLst>
          </p:cNvPr>
          <p:cNvCxnSpPr/>
          <p:nvPr/>
        </p:nvCxnSpPr>
        <p:spPr>
          <a:xfrm>
            <a:off x="3033648" y="5173378"/>
            <a:ext cx="457209" cy="0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3">
            <a:extLst>
              <a:ext uri="{FF2B5EF4-FFF2-40B4-BE49-F238E27FC236}">
                <a16:creationId xmlns:a16="http://schemas.microsoft.com/office/drawing/2014/main" id="{0CAC060B-D1DD-4B19-A4C3-A8F8644E77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9762" y="4979279"/>
            <a:ext cx="328268" cy="375163"/>
          </a:xfrm>
          <a:prstGeom prst="rect">
            <a:avLst/>
          </a:prstGeom>
        </p:spPr>
      </p:pic>
      <p:pic>
        <p:nvPicPr>
          <p:cNvPr id="100" name="Picture 46">
            <a:extLst>
              <a:ext uri="{FF2B5EF4-FFF2-40B4-BE49-F238E27FC236}">
                <a16:creationId xmlns:a16="http://schemas.microsoft.com/office/drawing/2014/main" id="{E2D25E10-3696-40BD-8389-0ED746C09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6162" y="4909706"/>
            <a:ext cx="328268" cy="375163"/>
          </a:xfrm>
          <a:prstGeom prst="rect">
            <a:avLst/>
          </a:prstGeom>
        </p:spPr>
      </p:pic>
      <p:sp>
        <p:nvSpPr>
          <p:cNvPr id="101" name="Скругленный прямоугольник 131">
            <a:extLst>
              <a:ext uri="{FF2B5EF4-FFF2-40B4-BE49-F238E27FC236}">
                <a16:creationId xmlns:a16="http://schemas.microsoft.com/office/drawing/2014/main" id="{5A0824B4-F8F8-4752-92A7-25689291202F}"/>
              </a:ext>
            </a:extLst>
          </p:cNvPr>
          <p:cNvSpPr/>
          <p:nvPr/>
        </p:nvSpPr>
        <p:spPr>
          <a:xfrm>
            <a:off x="1127367" y="3876192"/>
            <a:ext cx="984335" cy="32222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2" name="object 10">
            <a:extLst>
              <a:ext uri="{FF2B5EF4-FFF2-40B4-BE49-F238E27FC236}">
                <a16:creationId xmlns:a16="http://schemas.microsoft.com/office/drawing/2014/main" id="{B1DB2D46-5CCD-4FF4-9853-7946EF574555}"/>
              </a:ext>
            </a:extLst>
          </p:cNvPr>
          <p:cNvSpPr txBox="1"/>
          <p:nvPr/>
        </p:nvSpPr>
        <p:spPr>
          <a:xfrm>
            <a:off x="1127366" y="3926754"/>
            <a:ext cx="985441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СХЕМА 2</a:t>
            </a: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B38CA767-856A-4D45-950B-30BECF717620}"/>
              </a:ext>
            </a:extLst>
          </p:cNvPr>
          <p:cNvSpPr/>
          <p:nvPr/>
        </p:nvSpPr>
        <p:spPr>
          <a:xfrm>
            <a:off x="542926" y="4191059"/>
            <a:ext cx="1718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i="1" dirty="0">
                <a:solidFill>
                  <a:srgbClr val="595959"/>
                </a:solidFill>
              </a:rPr>
              <a:t>Опция:</a:t>
            </a:r>
          </a:p>
          <a:p>
            <a:pPr algn="r"/>
            <a:r>
              <a:rPr lang="ru-RU" sz="1200" i="1" dirty="0">
                <a:solidFill>
                  <a:srgbClr val="595959"/>
                </a:solidFill>
              </a:rPr>
              <a:t>Заказ КМ</a:t>
            </a:r>
            <a:r>
              <a:rPr lang="en-US" sz="1200" i="1" dirty="0">
                <a:solidFill>
                  <a:srgbClr val="595959"/>
                </a:solidFill>
              </a:rPr>
              <a:t> </a:t>
            </a:r>
            <a:r>
              <a:rPr lang="ru-RU" sz="1200" i="1" dirty="0">
                <a:solidFill>
                  <a:srgbClr val="595959"/>
                </a:solidFill>
              </a:rPr>
              <a:t>через </a:t>
            </a:r>
            <a:r>
              <a:rPr lang="ru-RU" sz="1200" i="1" dirty="0" err="1">
                <a:solidFill>
                  <a:srgbClr val="595959"/>
                </a:solidFill>
              </a:rPr>
              <a:t>ВетИС</a:t>
            </a:r>
            <a:endParaRPr lang="en-US" sz="1200" i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2992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0ED554-B190-474C-B804-D29744816C3D}"/>
              </a:ext>
            </a:extLst>
          </p:cNvPr>
          <p:cNvSpPr/>
          <p:nvPr/>
        </p:nvSpPr>
        <p:spPr>
          <a:xfrm>
            <a:off x="5749316" y="1904477"/>
            <a:ext cx="572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Какая молочная продукция подлежит маркировке?</a:t>
            </a:r>
          </a:p>
          <a:p>
            <a:pPr fontAlgn="base"/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 соответствии с </a:t>
            </a: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распоряжением Правительства Российской Федерации от 28.04.2018 г. № 792-р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маркировке подлежит молочная продукция согласно кодам товарной номенклатуры:</a:t>
            </a:r>
            <a:b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ОКПД2: </a:t>
            </a:r>
          </a:p>
          <a:p>
            <a:pPr fontAlgn="base"/>
            <a:endParaRPr lang="ru-RU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10.51.11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10.51.12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10.51.21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10.51.22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10.51.30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10.51.40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352BC5D-7A83-654B-8B4B-44EA2333315A}"/>
              </a:ext>
            </a:extLst>
          </p:cNvPr>
          <p:cNvSpPr/>
          <p:nvPr/>
        </p:nvSpPr>
        <p:spPr>
          <a:xfrm>
            <a:off x="5749315" y="360000"/>
            <a:ext cx="5724000" cy="95291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Какую молочную продукцию необходимо маркировать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82F7A32-BE38-634B-BAC3-642B2DFB8471}"/>
              </a:ext>
            </a:extLst>
          </p:cNvPr>
          <p:cNvSpPr/>
          <p:nvPr/>
        </p:nvSpPr>
        <p:spPr>
          <a:xfrm>
            <a:off x="8953756" y="3825699"/>
            <a:ext cx="23538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ТН ВЭД ЕАЭС : </a:t>
            </a:r>
          </a:p>
          <a:p>
            <a:pPr fontAlgn="base"/>
            <a:endParaRPr lang="ru-RU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0401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0402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0403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0404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0405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0406</a:t>
            </a:r>
          </a:p>
        </p:txBody>
      </p:sp>
      <p:cxnSp>
        <p:nvCxnSpPr>
          <p:cNvPr id="12" name="Straight Connector 22">
            <a:extLst>
              <a:ext uri="{FF2B5EF4-FFF2-40B4-BE49-F238E27FC236}">
                <a16:creationId xmlns:a16="http://schemas.microsoft.com/office/drawing/2014/main" id="{45DAE9C4-A763-D349-BE46-95AF7F9782A4}"/>
              </a:ext>
            </a:extLst>
          </p:cNvPr>
          <p:cNvCxnSpPr>
            <a:cxnSpLocks/>
          </p:cNvCxnSpPr>
          <p:nvPr/>
        </p:nvCxnSpPr>
        <p:spPr>
          <a:xfrm>
            <a:off x="8788002" y="4367265"/>
            <a:ext cx="0" cy="1767781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D55AF2A-2D88-E84D-90C1-D5C88A2AD45F}"/>
              </a:ext>
            </a:extLst>
          </p:cNvPr>
          <p:cNvSpPr/>
          <p:nvPr/>
        </p:nvSpPr>
        <p:spPr>
          <a:xfrm>
            <a:off x="7175687" y="4367265"/>
            <a:ext cx="16123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10.51.51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10.51.52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10.51.55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10.51.56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10.52.10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489E516-148C-4C9E-9EED-D480B325399E}"/>
              </a:ext>
            </a:extLst>
          </p:cNvPr>
          <p:cNvSpPr/>
          <p:nvPr/>
        </p:nvSpPr>
        <p:spPr>
          <a:xfrm>
            <a:off x="10015693" y="4367265"/>
            <a:ext cx="20803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2105 00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2202 99 910 0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2202 99 950 0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2202 99 990 0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F38345-B57A-B64A-A0BD-3B5DDFD94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06" r="15868"/>
          <a:stretch/>
        </p:blipFill>
        <p:spPr>
          <a:xfrm>
            <a:off x="0" y="1"/>
            <a:ext cx="524066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6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Vp0fUDq7bFNwszt6wuPg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0xUk78kSNOWsET65AJ9U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ZpZyowSR_GPf7M1biQkF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heme/theme1.xml><?xml version="1.0" encoding="utf-8"?>
<a:theme xmlns:a="http://schemas.openxmlformats.org/drawingml/2006/main" name="2_BCG Grid 16:9">
  <a:themeElements>
    <a:clrScheme name="moscow scheme">
      <a:dk1>
        <a:srgbClr val="595959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Custom 1">
      <a:majorFont>
        <a:latin typeface="PT Sans Caption"/>
        <a:ea typeface=""/>
        <a:cs typeface=""/>
      </a:majorFont>
      <a:minorFont>
        <a:latin typeface="PT Sans Caption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95959"/>
        </a:solidFill>
        <a:ln w="9525" cap="rnd" cmpd="sng" algn="ctr">
          <a:solidFill>
            <a:srgbClr val="595959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 xmlns="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595959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1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2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3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4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5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6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7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8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9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0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1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2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3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4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5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6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7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8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9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0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1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02C2073B0FE214C8FDEA79FBF3E7596" ma:contentTypeVersion="9" ma:contentTypeDescription="Создание документа." ma:contentTypeScope="" ma:versionID="ac4ad9ad56610e84de2b06dbe7d77072">
  <xsd:schema xmlns:xsd="http://www.w3.org/2001/XMLSchema" xmlns:xs="http://www.w3.org/2001/XMLSchema" xmlns:p="http://schemas.microsoft.com/office/2006/metadata/properties" xmlns:ns3="6243c724-3450-4e3b-813f-6ea6afeac519" xmlns:ns4="322e0c74-99e3-469a-8fa8-9a54623058f3" targetNamespace="http://schemas.microsoft.com/office/2006/metadata/properties" ma:root="true" ma:fieldsID="74a2f083be4ac4039bc8d48b9cbbbcf4" ns3:_="" ns4:_="">
    <xsd:import namespace="6243c724-3450-4e3b-813f-6ea6afeac519"/>
    <xsd:import namespace="322e0c74-99e3-469a-8fa8-9a54623058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3c724-3450-4e3b-813f-6ea6afeac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2e0c74-99e3-469a-8fa8-9a54623058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0255BC-DD1A-4BB0-86DD-5522C52710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F2356F-2355-41B2-8D7A-DD7975C2D5D0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purl.org/dc/terms/"/>
    <ds:schemaRef ds:uri="322e0c74-99e3-469a-8fa8-9a54623058f3"/>
    <ds:schemaRef ds:uri="6243c724-3450-4e3b-813f-6ea6afeac51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C0C3520-BA90-4FF7-846E-09FA841809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43c724-3450-4e3b-813f-6ea6afeac519"/>
    <ds:schemaRef ds:uri="322e0c74-99e3-469a-8fa8-9a54623058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14542</TotalTime>
  <Words>954</Words>
  <Application>Microsoft Office PowerPoint</Application>
  <PresentationFormat>Широкоэкранный</PresentationFormat>
  <Paragraphs>197</Paragraphs>
  <Slides>13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PT Mono</vt:lpstr>
      <vt:lpstr>PT Sans Caption</vt:lpstr>
      <vt:lpstr>Segoe UI</vt:lpstr>
      <vt:lpstr>Trebuchet MS</vt:lpstr>
      <vt:lpstr>2_BCG Grid 16:9</vt:lpstr>
      <vt:lpstr>Тема Office</vt:lpstr>
      <vt:lpstr>Слайд think-cell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Цифровая маркировка товаров в Российской Федерации</dc:title>
  <dc:creator>Ширнина Дарья</dc:creator>
  <cp:lastModifiedBy>Кузьмина Юлия</cp:lastModifiedBy>
  <cp:revision>346</cp:revision>
  <cp:lastPrinted>2019-09-19T11:50:25Z</cp:lastPrinted>
  <dcterms:created xsi:type="dcterms:W3CDTF">2019-05-29T07:47:56Z</dcterms:created>
  <dcterms:modified xsi:type="dcterms:W3CDTF">2020-08-27T14:45:18Z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0x010100F02C2073B0FE214C8FDEA79FBF3E7596</vt:lpwstr>
  </property>
</Properties>
</file>