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00" r:id="rId2"/>
  </p:sldMasterIdLst>
  <p:notesMasterIdLst>
    <p:notesMasterId r:id="rId21"/>
  </p:notesMasterIdLst>
  <p:handoutMasterIdLst>
    <p:handoutMasterId r:id="rId22"/>
  </p:handoutMasterIdLst>
  <p:sldIdLst>
    <p:sldId id="528" r:id="rId3"/>
    <p:sldId id="390" r:id="rId4"/>
    <p:sldId id="543" r:id="rId5"/>
    <p:sldId id="537" r:id="rId6"/>
    <p:sldId id="541" r:id="rId7"/>
    <p:sldId id="482" r:id="rId8"/>
    <p:sldId id="535" r:id="rId9"/>
    <p:sldId id="512" r:id="rId10"/>
    <p:sldId id="527" r:id="rId11"/>
    <p:sldId id="513" r:id="rId12"/>
    <p:sldId id="520" r:id="rId13"/>
    <p:sldId id="529" r:id="rId14"/>
    <p:sldId id="522" r:id="rId15"/>
    <p:sldId id="523" r:id="rId16"/>
    <p:sldId id="544" r:id="rId17"/>
    <p:sldId id="539" r:id="rId18"/>
    <p:sldId id="545" r:id="rId19"/>
    <p:sldId id="540" r:id="rId20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1">
          <p15:clr>
            <a:srgbClr val="A4A3A4"/>
          </p15:clr>
        </p15:guide>
        <p15:guide id="2" pos="21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087" autoAdjust="0"/>
  </p:normalViewPr>
  <p:slideViewPr>
    <p:cSldViewPr>
      <p:cViewPr varScale="1">
        <p:scale>
          <a:sx n="82" d="100"/>
          <a:sy n="82" d="100"/>
        </p:scale>
        <p:origin x="-245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68"/>
    </p:cViewPr>
  </p:sorterViewPr>
  <p:notesViewPr>
    <p:cSldViewPr>
      <p:cViewPr>
        <p:scale>
          <a:sx n="100" d="100"/>
          <a:sy n="100" d="100"/>
        </p:scale>
        <p:origin x="-1640" y="-48"/>
      </p:cViewPr>
      <p:guideLst>
        <p:guide orient="horz" pos="3131"/>
        <p:guide pos="21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Основной показатель:</a:t>
            </a:r>
          </a:p>
          <a:p>
            <a:pPr>
              <a:defRPr/>
            </a:pP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ожидаемая</a:t>
            </a:r>
            <a:r>
              <a:rPr lang="ru-RU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продолжительность жизни </a:t>
            </a:r>
          </a:p>
          <a:p>
            <a:pPr>
              <a:defRPr/>
            </a:pPr>
            <a:r>
              <a:rPr lang="ru-RU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рождении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19543904168377058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469610554579483E-2"/>
          <c:y val="0.2212287523608488"/>
          <c:w val="0.81204042716984293"/>
          <c:h val="0.56968614598377953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Самарская область</c:v>
                </c:pt>
              </c:strCache>
            </c:strRef>
          </c:tx>
          <c:dLbls>
            <c:dLbl>
              <c:idx val="5"/>
              <c:layout/>
              <c:tx>
                <c:rich>
                  <a:bodyPr/>
                  <a:lstStyle/>
                  <a:p>
                    <a:pPr>
                      <a:defRPr sz="1599" baseline="0">
                        <a:solidFill>
                          <a:schemeClr val="tx1"/>
                        </a:solidFill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71,98</a:t>
                    </a:r>
                  </a:p>
                </c:rich>
              </c:tx>
              <c:spPr>
                <a:noFill/>
                <a:ln w="25382">
                  <a:noFill/>
                </a:ln>
              </c:spPr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22A-4419-BC6B-82D22F5E3EC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spPr>
                <a:noFill/>
                <a:ln w="25382">
                  <a:noFill/>
                </a:ln>
              </c:spPr>
              <c:txPr>
                <a:bodyPr/>
                <a:lstStyle/>
                <a:p>
                  <a:pPr>
                    <a:defRPr sz="1599" baseline="0">
                      <a:solidFill>
                        <a:srgbClr val="FF0000"/>
                      </a:solidFill>
                    </a:defRPr>
                  </a:pPr>
                  <a:endParaRPr lang="ru-RU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spPr>
                <a:noFill/>
                <a:ln w="25382">
                  <a:solidFill>
                    <a:srgbClr val="00B050"/>
                  </a:solidFill>
                </a:ln>
              </c:spPr>
              <c:txPr>
                <a:bodyPr/>
                <a:lstStyle/>
                <a:p>
                  <a:pPr>
                    <a:defRPr sz="1599" baseline="0"/>
                  </a:pPr>
                  <a:endParaRPr lang="ru-RU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spPr>
                <a:ln w="25400">
                  <a:solidFill>
                    <a:srgbClr val="00B050"/>
                  </a:solidFill>
                </a:ln>
              </c:spPr>
              <c:txPr>
                <a:bodyPr/>
                <a:lstStyle/>
                <a:p>
                  <a:pPr>
                    <a:defRPr sz="1799" baseline="0"/>
                  </a:pPr>
                  <a:endParaRPr lang="ru-RU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382">
                <a:noFill/>
              </a:ln>
            </c:spPr>
            <c:txPr>
              <a:bodyPr/>
              <a:lstStyle/>
              <a:p>
                <a:pPr>
                  <a:defRPr sz="1599" baseline="0"/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Лист1!$A$2:$A$15</c:f>
              <c:numCache>
                <c:formatCode>General</c:formatCode>
                <c:ptCount val="1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3">
                  <c:v>2030</c:v>
                </c:pt>
              </c:numCache>
            </c:num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69.400000000000006</c:v>
                </c:pt>
                <c:pt idx="1">
                  <c:v>69.63</c:v>
                </c:pt>
                <c:pt idx="2">
                  <c:v>70.349999999999994</c:v>
                </c:pt>
                <c:pt idx="3">
                  <c:v>71.08</c:v>
                </c:pt>
                <c:pt idx="4">
                  <c:v>71.73</c:v>
                </c:pt>
                <c:pt idx="5">
                  <c:v>71.98</c:v>
                </c:pt>
                <c:pt idx="6">
                  <c:v>72.77</c:v>
                </c:pt>
                <c:pt idx="7">
                  <c:v>73.45</c:v>
                </c:pt>
                <c:pt idx="8">
                  <c:v>74.28</c:v>
                </c:pt>
                <c:pt idx="9">
                  <c:v>75.14</c:v>
                </c:pt>
                <c:pt idx="10">
                  <c:v>75.91</c:v>
                </c:pt>
                <c:pt idx="11">
                  <c:v>76.650000000000006</c:v>
                </c:pt>
                <c:pt idx="12">
                  <c:v>78</c:v>
                </c:pt>
                <c:pt idx="13">
                  <c:v>80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722A-4419-BC6B-82D22F5E3E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958720"/>
        <c:axId val="96976896"/>
      </c:lineChart>
      <c:catAx>
        <c:axId val="96958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9" baseline="0"/>
            </a:pPr>
            <a:endParaRPr lang="ru-RU"/>
          </a:p>
        </c:txPr>
        <c:crossAx val="96976896"/>
        <c:crosses val="autoZero"/>
        <c:auto val="1"/>
        <c:lblAlgn val="ctr"/>
        <c:lblOffset val="100"/>
        <c:noMultiLvlLbl val="0"/>
      </c:catAx>
      <c:valAx>
        <c:axId val="969768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99" baseline="0"/>
            </a:pPr>
            <a:endParaRPr lang="ru-RU"/>
          </a:p>
        </c:txPr>
        <c:crossAx val="96958720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79051944860112555"/>
          <c:y val="8.8571101933492449E-2"/>
          <c:w val="0.19446640316205532"/>
          <c:h val="0.2068311195445920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диспансеризации работников предприятий</a:t>
            </a:r>
          </a:p>
        </c:rich>
      </c:tx>
      <c:layout>
        <c:manualLayout>
          <c:xMode val="edge"/>
          <c:yMode val="edge"/>
          <c:x val="4.3706370588453128E-2"/>
          <c:y val="2.6455393845128343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5097243022153783"/>
          <c:w val="0.61485558317594369"/>
          <c:h val="0.7506474322740082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диспансеризации работников предприятий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5.4533536234765395E-2"/>
                  <c:y val="-6.7784829463392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74E-442A-A1B4-1B26F9B3AF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2044763057516078E-2"/>
                  <c:y val="2.9507832463059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74E-442A-A1B4-1B26F9B3AF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2586886057494618E-2"/>
                  <c:y val="0.106480877124763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74E-442A-A1B4-1B26F9B3AF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9021112663895042E-2"/>
                  <c:y val="-2.79121764248417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74E-442A-A1B4-1B26F9B3AFB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избыточный вес</c:v>
                </c:pt>
                <c:pt idx="1">
                  <c:v>повышенное артериальное давление</c:v>
                </c:pt>
                <c:pt idx="2">
                  <c:v>неправильное питание</c:v>
                </c:pt>
                <c:pt idx="3">
                  <c:v>факторы не выявлены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0.27</c:v>
                </c:pt>
                <c:pt idx="1">
                  <c:v>0.24000000000000007</c:v>
                </c:pt>
                <c:pt idx="2">
                  <c:v>0.31000000000000016</c:v>
                </c:pt>
                <c:pt idx="3">
                  <c:v>0.18000000000000008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74E-442A-A1B4-1B26F9B3AF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 algn="just">
              <a:defRPr lang="ru-RU" sz="1050" b="0" i="0" u="none" strike="noStrike" kern="1200" baseline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 algn="just">
              <a:defRPr lang="ru-RU" sz="1050" b="0" i="0" u="none" strike="noStrike" kern="1200" baseline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 algn="just">
              <a:defRPr lang="ru-RU" sz="1050" b="0" i="0" u="none" strike="noStrike" kern="1200" baseline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 algn="just">
              <a:defRPr lang="ru-RU" sz="1050" b="0" i="0" u="none" strike="noStrike" kern="1200" baseline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097093378513535"/>
          <c:y val="0.29653544500807633"/>
          <c:w val="0.32664918018368344"/>
          <c:h val="0.47513088823464095"/>
        </c:manualLayout>
      </c:layout>
      <c:overlay val="0"/>
      <c:txPr>
        <a:bodyPr/>
        <a:lstStyle/>
        <a:p>
          <a:pPr>
            <a:defRPr baseline="0"/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C21599-5AA4-4B2A-8D85-63B4C02D98B6}" type="doc">
      <dgm:prSet loTypeId="urn:microsoft.com/office/officeart/2005/8/layout/vList6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58FFC20D-4A15-450B-8C5A-73F7CABAE379}">
      <dgm:prSet phldrT="[Текст]"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Демографическая политика РФ</a:t>
          </a:r>
          <a:endParaRPr lang="ru-RU" sz="2000" b="1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22D17F-FCDA-48E9-9EAE-355729E0211D}" type="parTrans" cxnId="{7D7F9FBB-CD17-4F56-BB37-BE177E152CF6}">
      <dgm:prSet/>
      <dgm:spPr/>
      <dgm:t>
        <a:bodyPr/>
        <a:lstStyle/>
        <a:p>
          <a:endParaRPr lang="ru-RU"/>
        </a:p>
      </dgm:t>
    </dgm:pt>
    <dgm:pt modelId="{D1A34B42-B6E1-483E-B44C-3973C76C9AA7}" type="sibTrans" cxnId="{7D7F9FBB-CD17-4F56-BB37-BE177E152CF6}">
      <dgm:prSet/>
      <dgm:spPr/>
      <dgm:t>
        <a:bodyPr/>
        <a:lstStyle/>
        <a:p>
          <a:endParaRPr lang="ru-RU"/>
        </a:p>
      </dgm:t>
    </dgm:pt>
    <dgm:pt modelId="{8325A4B4-4FB2-4075-93D0-46E210C29920}">
      <dgm:prSet phldrT="[Текст]" custT="1"/>
      <dgm:spPr>
        <a:noFill/>
        <a:ln>
          <a:solidFill>
            <a:srgbClr val="0070C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Указ Президента РФ от 07.05.2018 № 204</a:t>
          </a:r>
          <a:endParaRPr lang="ru-RU" sz="2000" b="1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000D10-D46A-4B30-B5ED-F3D1D307CC3C}" type="parTrans" cxnId="{1251B30F-C143-4FD0-8D34-AEBC4B59D135}">
      <dgm:prSet/>
      <dgm:spPr/>
      <dgm:t>
        <a:bodyPr/>
        <a:lstStyle/>
        <a:p>
          <a:endParaRPr lang="ru-RU"/>
        </a:p>
      </dgm:t>
    </dgm:pt>
    <dgm:pt modelId="{075B36C6-9D77-497A-9D19-1EE626A8D6BF}" type="sibTrans" cxnId="{1251B30F-C143-4FD0-8D34-AEBC4B59D135}">
      <dgm:prSet/>
      <dgm:spPr/>
      <dgm:t>
        <a:bodyPr/>
        <a:lstStyle/>
        <a:p>
          <a:endParaRPr lang="ru-RU"/>
        </a:p>
      </dgm:t>
    </dgm:pt>
    <dgm:pt modelId="{B8DC04CE-2C9E-44B2-8360-26B8EA5A909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C00000"/>
              </a:solidFill>
            </a:rPr>
            <a:t>ОПЖ к 2024 г. – 78 лет</a:t>
          </a:r>
          <a:endParaRPr lang="ru-RU" sz="1600" b="1" dirty="0">
            <a:solidFill>
              <a:srgbClr val="C00000"/>
            </a:solidFill>
          </a:endParaRPr>
        </a:p>
      </dgm:t>
    </dgm:pt>
    <dgm:pt modelId="{11D857B0-7076-4109-8136-FC9B3AF3CEA3}" type="parTrans" cxnId="{F96DA8FB-EE4E-42E6-A0B7-8AE9D0DC5015}">
      <dgm:prSet/>
      <dgm:spPr/>
      <dgm:t>
        <a:bodyPr/>
        <a:lstStyle/>
        <a:p>
          <a:endParaRPr lang="ru-RU"/>
        </a:p>
      </dgm:t>
    </dgm:pt>
    <dgm:pt modelId="{56F5E07B-9991-4A02-9BDE-BB79137BA5FD}" type="sibTrans" cxnId="{F96DA8FB-EE4E-42E6-A0B7-8AE9D0DC5015}">
      <dgm:prSet/>
      <dgm:spPr/>
      <dgm:t>
        <a:bodyPr/>
        <a:lstStyle/>
        <a:p>
          <a:endParaRPr lang="ru-RU"/>
        </a:p>
      </dgm:t>
    </dgm:pt>
    <dgm:pt modelId="{1ECFBC29-BF4C-45BE-B4AC-054EBDDE6CB6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C00000"/>
              </a:solidFill>
            </a:rPr>
            <a:t>к 2030 г. – 80 лет</a:t>
          </a:r>
          <a:endParaRPr lang="ru-RU" sz="1600" b="1" dirty="0">
            <a:solidFill>
              <a:srgbClr val="C00000"/>
            </a:solidFill>
          </a:endParaRPr>
        </a:p>
      </dgm:t>
    </dgm:pt>
    <dgm:pt modelId="{21EACE5D-20DE-433F-87A0-1760F610DDB3}" type="sibTrans" cxnId="{FAA0A4B0-31E6-4C07-B4F6-40120F39DAB5}">
      <dgm:prSet/>
      <dgm:spPr/>
      <dgm:t>
        <a:bodyPr/>
        <a:lstStyle/>
        <a:p>
          <a:endParaRPr lang="ru-RU"/>
        </a:p>
      </dgm:t>
    </dgm:pt>
    <dgm:pt modelId="{28650C51-CD9C-4C99-AB31-813B841DDB17}" type="parTrans" cxnId="{FAA0A4B0-31E6-4C07-B4F6-40120F39DAB5}">
      <dgm:prSet/>
      <dgm:spPr/>
      <dgm:t>
        <a:bodyPr/>
        <a:lstStyle/>
        <a:p>
          <a:endParaRPr lang="ru-RU"/>
        </a:p>
      </dgm:t>
    </dgm:pt>
    <dgm:pt modelId="{528CDBF7-D831-4126-84AF-043CCFE4F444}">
      <dgm:prSet custT="1"/>
      <dgm:spPr/>
      <dgm:t>
        <a:bodyPr/>
        <a:lstStyle/>
        <a:p>
          <a:r>
            <a:rPr lang="ru-RU" sz="1600" b="1" dirty="0" smtClean="0">
              <a:solidFill>
                <a:srgbClr val="C00000"/>
              </a:solidFill>
            </a:rPr>
            <a:t>Увеличение численности населения</a:t>
          </a:r>
          <a:endParaRPr lang="ru-RU" sz="1600" b="1" dirty="0">
            <a:solidFill>
              <a:srgbClr val="C00000"/>
            </a:solidFill>
          </a:endParaRPr>
        </a:p>
      </dgm:t>
    </dgm:pt>
    <dgm:pt modelId="{512314E1-6B09-4940-822E-544DC62CE88F}" type="parTrans" cxnId="{64ED02C2-253A-4B84-99F9-809CA4B53D7F}">
      <dgm:prSet/>
      <dgm:spPr/>
      <dgm:t>
        <a:bodyPr/>
        <a:lstStyle/>
        <a:p>
          <a:endParaRPr lang="ru-RU"/>
        </a:p>
      </dgm:t>
    </dgm:pt>
    <dgm:pt modelId="{F8516ABB-1876-44B8-A40C-79A9870739AC}" type="sibTrans" cxnId="{64ED02C2-253A-4B84-99F9-809CA4B53D7F}">
      <dgm:prSet/>
      <dgm:spPr/>
      <dgm:t>
        <a:bodyPr/>
        <a:lstStyle/>
        <a:p>
          <a:endParaRPr lang="ru-RU"/>
        </a:p>
      </dgm:t>
    </dgm:pt>
    <dgm:pt modelId="{DD6FD513-959E-44F7-8024-520F77989C76}">
      <dgm:prSet/>
      <dgm:spPr/>
      <dgm:t>
        <a:bodyPr/>
        <a:lstStyle/>
        <a:p>
          <a:endParaRPr lang="ru-RU" sz="800" dirty="0"/>
        </a:p>
      </dgm:t>
    </dgm:pt>
    <dgm:pt modelId="{108D4E28-B2E1-4DB3-B00C-257476453B34}" type="parTrans" cxnId="{246BED45-44C6-4531-894C-9577F96F7351}">
      <dgm:prSet/>
      <dgm:spPr/>
      <dgm:t>
        <a:bodyPr/>
        <a:lstStyle/>
        <a:p>
          <a:endParaRPr lang="ru-RU"/>
        </a:p>
      </dgm:t>
    </dgm:pt>
    <dgm:pt modelId="{6185EAB7-D0F4-4B55-9230-AC23B2B7233B}" type="sibTrans" cxnId="{246BED45-44C6-4531-894C-9577F96F7351}">
      <dgm:prSet/>
      <dgm:spPr/>
      <dgm:t>
        <a:bodyPr/>
        <a:lstStyle/>
        <a:p>
          <a:endParaRPr lang="ru-RU"/>
        </a:p>
      </dgm:t>
    </dgm:pt>
    <dgm:pt modelId="{A4E8609A-5A15-4730-A615-88E99A633A83}">
      <dgm:prSet custT="1"/>
      <dgm:spPr/>
      <dgm:t>
        <a:bodyPr/>
        <a:lstStyle/>
        <a:p>
          <a:r>
            <a:rPr lang="ru-RU" sz="1600" b="1" dirty="0" smtClean="0">
              <a:solidFill>
                <a:srgbClr val="C00000"/>
              </a:solidFill>
            </a:rPr>
            <a:t>Улучшение качества жизни населения</a:t>
          </a:r>
          <a:endParaRPr lang="ru-RU" sz="800" dirty="0">
            <a:solidFill>
              <a:srgbClr val="C00000"/>
            </a:solidFill>
          </a:endParaRPr>
        </a:p>
      </dgm:t>
    </dgm:pt>
    <dgm:pt modelId="{F5076B64-F2E5-4486-8216-5F2C13BB660D}" type="parTrans" cxnId="{C2F951DA-45E4-48B7-BA61-59CA8A89C990}">
      <dgm:prSet/>
      <dgm:spPr/>
      <dgm:t>
        <a:bodyPr/>
        <a:lstStyle/>
        <a:p>
          <a:endParaRPr lang="ru-RU"/>
        </a:p>
      </dgm:t>
    </dgm:pt>
    <dgm:pt modelId="{32578379-155A-4E4F-AAB3-35B67EBC09FA}" type="sibTrans" cxnId="{C2F951DA-45E4-48B7-BA61-59CA8A89C990}">
      <dgm:prSet/>
      <dgm:spPr/>
      <dgm:t>
        <a:bodyPr/>
        <a:lstStyle/>
        <a:p>
          <a:endParaRPr lang="ru-RU"/>
        </a:p>
      </dgm:t>
    </dgm:pt>
    <dgm:pt modelId="{56DEB13A-48E2-4127-8DFD-3C1EF3849DA4}">
      <dgm:prSet phldrT="[Текст]"/>
      <dgm:spPr/>
      <dgm:t>
        <a:bodyPr/>
        <a:lstStyle/>
        <a:p>
          <a:endParaRPr lang="ru-RU" sz="800" b="1" dirty="0">
            <a:solidFill>
              <a:srgbClr val="C00000"/>
            </a:solidFill>
          </a:endParaRPr>
        </a:p>
      </dgm:t>
    </dgm:pt>
    <dgm:pt modelId="{15299494-668A-43A3-8FC9-BC9B46023806}" type="parTrans" cxnId="{0F742F63-A5F9-4A72-BF38-50654D171149}">
      <dgm:prSet/>
      <dgm:spPr/>
      <dgm:t>
        <a:bodyPr/>
        <a:lstStyle/>
        <a:p>
          <a:endParaRPr lang="ru-RU"/>
        </a:p>
      </dgm:t>
    </dgm:pt>
    <dgm:pt modelId="{537846E9-D14C-4B3E-986A-E89B5F99C5A0}" type="sibTrans" cxnId="{0F742F63-A5F9-4A72-BF38-50654D171149}">
      <dgm:prSet/>
      <dgm:spPr/>
      <dgm:t>
        <a:bodyPr/>
        <a:lstStyle/>
        <a:p>
          <a:endParaRPr lang="ru-RU"/>
        </a:p>
      </dgm:t>
    </dgm:pt>
    <dgm:pt modelId="{76B7D294-CC6F-4155-BD24-BB9F83A2B390}" type="pres">
      <dgm:prSet presAssocID="{BBC21599-5AA4-4B2A-8D85-63B4C02D98B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01EAA88-5B75-45E5-8CF3-319C03DFFD10}" type="pres">
      <dgm:prSet presAssocID="{58FFC20D-4A15-450B-8C5A-73F7CABAE379}" presName="linNode" presStyleCnt="0"/>
      <dgm:spPr/>
    </dgm:pt>
    <dgm:pt modelId="{370FDE1C-2516-486C-A09B-23F063134504}" type="pres">
      <dgm:prSet presAssocID="{58FFC20D-4A15-450B-8C5A-73F7CABAE379}" presName="parentShp" presStyleLbl="node1" presStyleIdx="0" presStyleCnt="2" custScaleX="255311" custScaleY="130921" custLinFactNeighborX="-71970" custLinFactNeighborY="-348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05F124-7CC6-462D-A1DA-0ED28BA80149}" type="pres">
      <dgm:prSet presAssocID="{58FFC20D-4A15-450B-8C5A-73F7CABAE379}" presName="childShp" presStyleLbl="bgAccFollowNode1" presStyleIdx="0" presStyleCnt="2" custScaleX="241608" custScaleY="130380" custLinFactNeighborX="5985" custLinFactNeighborY="-15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049E1D-99DE-42B5-84A7-349CDFA1AD9E}" type="pres">
      <dgm:prSet presAssocID="{D1A34B42-B6E1-483E-B44C-3973C76C9AA7}" presName="spacing" presStyleCnt="0"/>
      <dgm:spPr/>
    </dgm:pt>
    <dgm:pt modelId="{D6441FB2-F21C-4E6E-9EB5-AF18E817DA39}" type="pres">
      <dgm:prSet presAssocID="{8325A4B4-4FB2-4075-93D0-46E210C29920}" presName="linNode" presStyleCnt="0"/>
      <dgm:spPr/>
    </dgm:pt>
    <dgm:pt modelId="{B1817153-CA19-4146-BA96-0284CB1FB8C9}" type="pres">
      <dgm:prSet presAssocID="{8325A4B4-4FB2-4075-93D0-46E210C29920}" presName="parentShp" presStyleLbl="node1" presStyleIdx="1" presStyleCnt="2" custScaleX="105128" custLinFactNeighborX="-3846" custLinFactNeighborY="-1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7B7901-E247-489E-96C6-DC3E1F395195}" type="pres">
      <dgm:prSet presAssocID="{8325A4B4-4FB2-4075-93D0-46E210C29920}" presName="childShp" presStyleLbl="bgAccFollowNode1" presStyleIdx="1" presStyleCnt="2" custScaleX="92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00986E-31CA-493C-83CA-D30557A5436D}" type="presOf" srcId="{528CDBF7-D831-4126-84AF-043CCFE4F444}" destId="{9405F124-7CC6-462D-A1DA-0ED28BA80149}" srcOrd="0" destOrd="1" presId="urn:microsoft.com/office/officeart/2005/8/layout/vList6"/>
    <dgm:cxn modelId="{0F742F63-A5F9-4A72-BF38-50654D171149}" srcId="{8325A4B4-4FB2-4075-93D0-46E210C29920}" destId="{56DEB13A-48E2-4127-8DFD-3C1EF3849DA4}" srcOrd="0" destOrd="0" parTransId="{15299494-668A-43A3-8FC9-BC9B46023806}" sibTransId="{537846E9-D14C-4B3E-986A-E89B5F99C5A0}"/>
    <dgm:cxn modelId="{1251B30F-C143-4FD0-8D34-AEBC4B59D135}" srcId="{BBC21599-5AA4-4B2A-8D85-63B4C02D98B6}" destId="{8325A4B4-4FB2-4075-93D0-46E210C29920}" srcOrd="1" destOrd="0" parTransId="{E7000D10-D46A-4B30-B5ED-F3D1D307CC3C}" sibTransId="{075B36C6-9D77-497A-9D19-1EE626A8D6BF}"/>
    <dgm:cxn modelId="{3F3E9B97-5D59-4176-9D35-F0931E00D6B6}" type="presOf" srcId="{56DEB13A-48E2-4127-8DFD-3C1EF3849DA4}" destId="{217B7901-E247-489E-96C6-DC3E1F395195}" srcOrd="0" destOrd="0" presId="urn:microsoft.com/office/officeart/2005/8/layout/vList6"/>
    <dgm:cxn modelId="{C2F951DA-45E4-48B7-BA61-59CA8A89C990}" srcId="{58FFC20D-4A15-450B-8C5A-73F7CABAE379}" destId="{A4E8609A-5A15-4730-A615-88E99A633A83}" srcOrd="0" destOrd="0" parTransId="{F5076B64-F2E5-4486-8216-5F2C13BB660D}" sibTransId="{32578379-155A-4E4F-AAB3-35B67EBC09FA}"/>
    <dgm:cxn modelId="{36BF79E6-9700-4E51-A5A6-CD3DE1B0B50E}" type="presOf" srcId="{DD6FD513-959E-44F7-8024-520F77989C76}" destId="{9405F124-7CC6-462D-A1DA-0ED28BA80149}" srcOrd="0" destOrd="2" presId="urn:microsoft.com/office/officeart/2005/8/layout/vList6"/>
    <dgm:cxn modelId="{078CF1D5-C979-4509-8375-DE439DDAE93D}" type="presOf" srcId="{B8DC04CE-2C9E-44B2-8360-26B8EA5A9094}" destId="{217B7901-E247-489E-96C6-DC3E1F395195}" srcOrd="0" destOrd="1" presId="urn:microsoft.com/office/officeart/2005/8/layout/vList6"/>
    <dgm:cxn modelId="{7D7F9FBB-CD17-4F56-BB37-BE177E152CF6}" srcId="{BBC21599-5AA4-4B2A-8D85-63B4C02D98B6}" destId="{58FFC20D-4A15-450B-8C5A-73F7CABAE379}" srcOrd="0" destOrd="0" parTransId="{A322D17F-FCDA-48E9-9EAE-355729E0211D}" sibTransId="{D1A34B42-B6E1-483E-B44C-3973C76C9AA7}"/>
    <dgm:cxn modelId="{5CD4211A-9F77-4D93-859B-F3B9760A3087}" type="presOf" srcId="{BBC21599-5AA4-4B2A-8D85-63B4C02D98B6}" destId="{76B7D294-CC6F-4155-BD24-BB9F83A2B390}" srcOrd="0" destOrd="0" presId="urn:microsoft.com/office/officeart/2005/8/layout/vList6"/>
    <dgm:cxn modelId="{7C0ED1B4-5A53-42C5-8D8E-D117714913DF}" type="presOf" srcId="{8325A4B4-4FB2-4075-93D0-46E210C29920}" destId="{B1817153-CA19-4146-BA96-0284CB1FB8C9}" srcOrd="0" destOrd="0" presId="urn:microsoft.com/office/officeart/2005/8/layout/vList6"/>
    <dgm:cxn modelId="{70B2AC2C-DF7B-4336-B11D-AC84F8D1AD4F}" type="presOf" srcId="{A4E8609A-5A15-4730-A615-88E99A633A83}" destId="{9405F124-7CC6-462D-A1DA-0ED28BA80149}" srcOrd="0" destOrd="0" presId="urn:microsoft.com/office/officeart/2005/8/layout/vList6"/>
    <dgm:cxn modelId="{363141B9-0CA1-422C-9A0B-FD3E6C26330F}" type="presOf" srcId="{58FFC20D-4A15-450B-8C5A-73F7CABAE379}" destId="{370FDE1C-2516-486C-A09B-23F063134504}" srcOrd="0" destOrd="0" presId="urn:microsoft.com/office/officeart/2005/8/layout/vList6"/>
    <dgm:cxn modelId="{FAA0A4B0-31E6-4C07-B4F6-40120F39DAB5}" srcId="{8325A4B4-4FB2-4075-93D0-46E210C29920}" destId="{1ECFBC29-BF4C-45BE-B4AC-054EBDDE6CB6}" srcOrd="2" destOrd="0" parTransId="{28650C51-CD9C-4C99-AB31-813B841DDB17}" sibTransId="{21EACE5D-20DE-433F-87A0-1760F610DDB3}"/>
    <dgm:cxn modelId="{C1A5FF0B-20AE-481A-9010-2045CA90CFD7}" type="presOf" srcId="{1ECFBC29-BF4C-45BE-B4AC-054EBDDE6CB6}" destId="{217B7901-E247-489E-96C6-DC3E1F395195}" srcOrd="0" destOrd="2" presId="urn:microsoft.com/office/officeart/2005/8/layout/vList6"/>
    <dgm:cxn modelId="{246BED45-44C6-4531-894C-9577F96F7351}" srcId="{58FFC20D-4A15-450B-8C5A-73F7CABAE379}" destId="{DD6FD513-959E-44F7-8024-520F77989C76}" srcOrd="2" destOrd="0" parTransId="{108D4E28-B2E1-4DB3-B00C-257476453B34}" sibTransId="{6185EAB7-D0F4-4B55-9230-AC23B2B7233B}"/>
    <dgm:cxn modelId="{F96DA8FB-EE4E-42E6-A0B7-8AE9D0DC5015}" srcId="{8325A4B4-4FB2-4075-93D0-46E210C29920}" destId="{B8DC04CE-2C9E-44B2-8360-26B8EA5A9094}" srcOrd="1" destOrd="0" parTransId="{11D857B0-7076-4109-8136-FC9B3AF3CEA3}" sibTransId="{56F5E07B-9991-4A02-9BDE-BB79137BA5FD}"/>
    <dgm:cxn modelId="{64ED02C2-253A-4B84-99F9-809CA4B53D7F}" srcId="{58FFC20D-4A15-450B-8C5A-73F7CABAE379}" destId="{528CDBF7-D831-4126-84AF-043CCFE4F444}" srcOrd="1" destOrd="0" parTransId="{512314E1-6B09-4940-822E-544DC62CE88F}" sibTransId="{F8516ABB-1876-44B8-A40C-79A9870739AC}"/>
    <dgm:cxn modelId="{D544CC49-8005-42FD-A65C-672CAE5B8079}" type="presParOf" srcId="{76B7D294-CC6F-4155-BD24-BB9F83A2B390}" destId="{D01EAA88-5B75-45E5-8CF3-319C03DFFD10}" srcOrd="0" destOrd="0" presId="urn:microsoft.com/office/officeart/2005/8/layout/vList6"/>
    <dgm:cxn modelId="{51EC5842-E743-49AF-8873-913E3821197B}" type="presParOf" srcId="{D01EAA88-5B75-45E5-8CF3-319C03DFFD10}" destId="{370FDE1C-2516-486C-A09B-23F063134504}" srcOrd="0" destOrd="0" presId="urn:microsoft.com/office/officeart/2005/8/layout/vList6"/>
    <dgm:cxn modelId="{9AEDCB35-2236-4461-96FB-40168391ECD8}" type="presParOf" srcId="{D01EAA88-5B75-45E5-8CF3-319C03DFFD10}" destId="{9405F124-7CC6-462D-A1DA-0ED28BA80149}" srcOrd="1" destOrd="0" presId="urn:microsoft.com/office/officeart/2005/8/layout/vList6"/>
    <dgm:cxn modelId="{C72795ED-E3D7-46C8-97F9-7B0D8B84106E}" type="presParOf" srcId="{76B7D294-CC6F-4155-BD24-BB9F83A2B390}" destId="{F2049E1D-99DE-42B5-84A7-349CDFA1AD9E}" srcOrd="1" destOrd="0" presId="urn:microsoft.com/office/officeart/2005/8/layout/vList6"/>
    <dgm:cxn modelId="{406AA722-3D72-46BC-9621-3946076AC541}" type="presParOf" srcId="{76B7D294-CC6F-4155-BD24-BB9F83A2B390}" destId="{D6441FB2-F21C-4E6E-9EB5-AF18E817DA39}" srcOrd="2" destOrd="0" presId="urn:microsoft.com/office/officeart/2005/8/layout/vList6"/>
    <dgm:cxn modelId="{50DF3253-4FEA-41EF-8C4A-2BD80EB5D427}" type="presParOf" srcId="{D6441FB2-F21C-4E6E-9EB5-AF18E817DA39}" destId="{B1817153-CA19-4146-BA96-0284CB1FB8C9}" srcOrd="0" destOrd="0" presId="urn:microsoft.com/office/officeart/2005/8/layout/vList6"/>
    <dgm:cxn modelId="{4A2FF211-BFDE-4AED-9D2F-232B0E382D74}" type="presParOf" srcId="{D6441FB2-F21C-4E6E-9EB5-AF18E817DA39}" destId="{217B7901-E247-489E-96C6-DC3E1F39519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05F124-7CC6-462D-A1DA-0ED28BA80149}">
      <dsp:nvSpPr>
        <dsp:cNvPr id="0" name=""/>
        <dsp:cNvSpPr/>
      </dsp:nvSpPr>
      <dsp:spPr>
        <a:xfrm>
          <a:off x="2324787" y="0"/>
          <a:ext cx="3291836" cy="120793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C00000"/>
              </a:solidFill>
            </a:rPr>
            <a:t>Улучшение качества жизни населения</a:t>
          </a:r>
          <a:endParaRPr lang="ru-RU" sz="800" kern="1200" dirty="0">
            <a:solidFill>
              <a:srgbClr val="C0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C00000"/>
              </a:solidFill>
            </a:rPr>
            <a:t>Увеличение численности населения</a:t>
          </a:r>
          <a:endParaRPr lang="ru-RU" sz="1600" b="1" kern="1200" dirty="0">
            <a:solidFill>
              <a:srgbClr val="C00000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800" kern="1200" dirty="0"/>
        </a:p>
      </dsp:txBody>
      <dsp:txXfrm>
        <a:off x="2324787" y="150991"/>
        <a:ext cx="2838862" cy="905949"/>
      </dsp:txXfrm>
    </dsp:sp>
    <dsp:sp modelId="{370FDE1C-2516-486C-A09B-23F063134504}">
      <dsp:nvSpPr>
        <dsp:cNvPr id="0" name=""/>
        <dsp:cNvSpPr/>
      </dsp:nvSpPr>
      <dsp:spPr>
        <a:xfrm>
          <a:off x="0" y="0"/>
          <a:ext cx="2319024" cy="1212943"/>
        </a:xfrm>
        <a:prstGeom prst="round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Демографическая политика РФ</a:t>
          </a:r>
          <a:endParaRPr lang="ru-RU" sz="2000" b="1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211" y="59211"/>
        <a:ext cx="2200602" cy="1094521"/>
      </dsp:txXfrm>
    </dsp:sp>
    <dsp:sp modelId="{217B7901-E247-489E-96C6-DC3E1F395195}">
      <dsp:nvSpPr>
        <dsp:cNvPr id="0" name=""/>
        <dsp:cNvSpPr/>
      </dsp:nvSpPr>
      <dsp:spPr>
        <a:xfrm>
          <a:off x="2433862" y="1305684"/>
          <a:ext cx="3110755" cy="9264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800" b="1" kern="1200" dirty="0">
            <a:solidFill>
              <a:srgbClr val="C0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C00000"/>
              </a:solidFill>
            </a:rPr>
            <a:t>ОПЖ к 2024 г. – 78 лет</a:t>
          </a:r>
          <a:endParaRPr lang="ru-RU" sz="1600" b="1" kern="1200" dirty="0">
            <a:solidFill>
              <a:srgbClr val="C0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rgbClr val="C00000"/>
              </a:solidFill>
            </a:rPr>
            <a:t>к 2030 г. – 80 лет</a:t>
          </a:r>
          <a:endParaRPr lang="ru-RU" sz="1600" b="1" kern="1200" dirty="0">
            <a:solidFill>
              <a:srgbClr val="C00000"/>
            </a:solidFill>
          </a:endParaRPr>
        </a:p>
      </dsp:txBody>
      <dsp:txXfrm>
        <a:off x="2433862" y="1421493"/>
        <a:ext cx="2763329" cy="694852"/>
      </dsp:txXfrm>
    </dsp:sp>
    <dsp:sp modelId="{B1817153-CA19-4146-BA96-0284CB1FB8C9}">
      <dsp:nvSpPr>
        <dsp:cNvPr id="0" name=""/>
        <dsp:cNvSpPr/>
      </dsp:nvSpPr>
      <dsp:spPr>
        <a:xfrm>
          <a:off x="0" y="1296141"/>
          <a:ext cx="2361857" cy="926470"/>
        </a:xfrm>
        <a:prstGeom prst="roundRect">
          <a:avLst/>
        </a:prstGeom>
        <a:noFill/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Указ Президента РФ от 07.05.2018 № 204</a:t>
          </a:r>
          <a:endParaRPr lang="ru-RU" sz="2000" b="1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227" y="1341368"/>
        <a:ext cx="2271403" cy="836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AE613F5-A691-4B42-9DB3-AE397A95CE73}" type="datetimeFigureOut">
              <a:rPr lang="ru-RU"/>
              <a:pPr>
                <a:defRPr/>
              </a:pPr>
              <a:t>06.07.2020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6CB0BC6-112C-4CD8-88A9-74E75D4AD2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4931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68B78BE-8AA9-4D13-9AC0-B105AA5AA191}" type="datetimeFigureOut">
              <a:rPr lang="ru-RU"/>
              <a:pPr>
                <a:defRPr/>
              </a:pPr>
              <a:t>06.07.2020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7C9DC99-1175-4311-BF8E-7A3C6CA3CB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4232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1244600"/>
            <a:ext cx="4471987" cy="3354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CCBFC-C7EF-EA4B-A494-E1812176F3D5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01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Широко используются инновационные подходы к организации коммуникативных кампаний. Так, проведены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четыре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кампании в сети интернет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привлечением ведущих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блогеров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сфере ЗОЖ. Это Конкурс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блогеров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распространению материалов Кампании «Ты Сильнее. Минздрав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утверждает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в интернет (более 20 тысяч просмотров) с награждением наиболее активных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участников лично министром,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Пресс-тур в Центр общественного здоровья по привлечению граждан к диспансеризации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профосмотрам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разоблачением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мошеннических схем, совсем недавно прошел очередной пресс-тур в СОЦМП для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блогеров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СМИ с разоблачением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антивакцинаторских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мифов и привлечению граждан к вакцинации от гриппа, четвертая компания  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ТрезвыйиРезвый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была организована совместно с ДИП Администрации Самарской области и направлена на формирование традиций ЗОЖ в дни новогодних и рождественских праздников.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7192F0-86DA-49B7-861D-3E154C1E572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061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Областное корпоративное первенство по снижению веса «Живи легче!» продемонстрировало высокую эффективность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имело большой общественной резонанс. В проекте приняло участие более 300 человек из 17 команд различных министерств и ведомств, а следило за первенством более 6500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самарцев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 итогам  71% участников существенно снизили свой вес, общая потеря веса превысила 380 кг, проект был позитивно отмечен, более чем в 20 региональных и федеральных СМИ. Данный проект планируется к дальнейшему тиражированию. </a:t>
            </a:r>
            <a:endParaRPr lang="ru-RU" sz="1400" dirty="0" smtClean="0">
              <a:latin typeface="Arial" charset="0"/>
              <a:cs typeface="Arial" charset="0"/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7192F0-86DA-49B7-861D-3E154C1E572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061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	В Самарской</a:t>
            </a:r>
            <a:r>
              <a:rPr lang="ru-RU" baseline="0" dirty="0" smtClean="0"/>
              <a:t> области сформировалось уникальное взаимодействие с социально ориентированными некоммерческими организациями. На площадке Центра общественного здоровья постоянно взаимодействуют с министерством более 20 организаций. Они получают организационно-методическую поддержку. Разработано единственное в стране методическое пособие для подготовки тренеров с использование технологии «равный-равному», благодаря которому сотни тренеров работают с молодежью по формированию ЗОЖ и профилактике заболеваний. Установлено взаимовыгодное взаимодействие НКО, работающих с лицами «серебряного возраста» и центров здоровья. Самарские НКО активно участвуют в Конкурсе президентских грантов, так только в 1 волне 2019 года победило 11 проектов на сумму более 17 млн. рублей, направленных на совместную работу в рамках Федерального проекта «Укрепление общественного здоровья». Всего по линии Президентских грантов в регион привлечено более 90 млн. рублей. В Декабре 2019 года проведена межрегиональная конференция СО НКО по </a:t>
            </a:r>
            <a:r>
              <a:rPr lang="ru-RU" baseline="0" dirty="0" err="1" smtClean="0"/>
              <a:t>несоревновательным</a:t>
            </a:r>
            <a:r>
              <a:rPr lang="ru-RU" baseline="0" dirty="0" smtClean="0"/>
              <a:t> двигательным практикам, наиболее активные руководители некоммерческих организаций отмечены </a:t>
            </a:r>
            <a:r>
              <a:rPr lang="ru-RU" baseline="0" dirty="0" err="1" smtClean="0"/>
              <a:t>минстром</a:t>
            </a:r>
            <a:r>
              <a:rPr lang="ru-RU" baseline="0" dirty="0" smtClean="0"/>
              <a:t> здравоохранения Самарской области.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9DC99-1175-4311-BF8E-7A3C6CA3CB39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099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Самарской области ранее только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г.о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Чапаевск являлся аккредитованным членом проекта «Здоровые города» и членом Российской Ассоциации по улучшению состояния здоровья и качества жизни населения «Здоровые города, районы и посёлки». В ноябре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2019 года еще 7 муниципальных образований Самарской области вступили в Ассоциацию и успешно реализуют муниципальные программы укрепления общественного здоровья. В 2020-2021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гг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планируется завершить формирование региональной сети «Самарская область-здоровый регион»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pPr algn="just">
              <a:spcBef>
                <a:spcPct val="0"/>
              </a:spcBef>
            </a:pPr>
            <a:endParaRPr lang="ru-RU" sz="1400" dirty="0" smtClean="0">
              <a:latin typeface="Arial" charset="0"/>
              <a:cs typeface="Arial" charset="0"/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7192F0-86DA-49B7-861D-3E154C1E572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088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С целью привлечения внимания работодателей к проблеме укрепления здоровья работников Правительством Самарской области в 2019 году было проведено три рабочих совещания с участием представителей промышленных предприятий Самарской области, Союза работодателей, Федерации профсоюзов Самарской области в ходе которых была достигнута договоренность об информировании работодателями сотрудников о необходимости прохождения диспансеризации, ведения здорового образа жизни.	</a:t>
            </a: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Было отобрано 11 крупных предприятий для участия с 2019 года в проекте «Укрепление общественного здоровья». Для каждого предприятия, был разработан «Профиль (паспорт) здоровья». В соответствии с рекомендациями Минздрава России на предприятия и в учреждения были направлены типовые программы, содержащие наилучшие практики по укреплению здоровья работников, для разработки к концу года </a:t>
            </a:r>
            <a:r>
              <a:rPr lang="ru-RU" sz="1400" b="1" dirty="0" smtClean="0">
                <a:effectLst/>
                <a:latin typeface="Times New Roman"/>
                <a:ea typeface="Calibri"/>
                <a:cs typeface="Times New Roman"/>
              </a:rPr>
              <a:t>программ укрепления здоровья работников.</a:t>
            </a: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 smtClean="0">
                <a:effectLst/>
                <a:latin typeface="Times New Roman"/>
                <a:ea typeface="Calibri"/>
                <a:cs typeface="Times New Roman"/>
              </a:rPr>
              <a:t>	</a:t>
            </a:r>
            <a:r>
              <a:rPr lang="ru-RU" sz="1400" b="0" dirty="0" smtClean="0">
                <a:effectLst/>
                <a:latin typeface="Times New Roman"/>
                <a:ea typeface="Calibri"/>
                <a:cs typeface="Times New Roman"/>
              </a:rPr>
              <a:t>ГБУЗ СОЦМП подписаны Соглашения</a:t>
            </a:r>
            <a:r>
              <a:rPr lang="ru-RU" sz="1400" b="0" baseline="0" dirty="0" smtClean="0">
                <a:effectLst/>
                <a:latin typeface="Times New Roman"/>
                <a:ea typeface="Calibri"/>
                <a:cs typeface="Times New Roman"/>
              </a:rPr>
              <a:t> о совместной деятельности со всеми указанными предприятиями, разработаны первые варианты корпоративных программ укрепления здоровья. В 2020 году будет осуществляться мониторинг и детальная адаптация программ к потребностям и ресурсам каждого предприятия.</a:t>
            </a:r>
            <a:endParaRPr lang="ru-RU" sz="1100" b="0" dirty="0" smtClean="0">
              <a:effectLst/>
              <a:latin typeface="+mn-lt"/>
              <a:ea typeface="Calibri"/>
              <a:cs typeface="Times New Roman"/>
            </a:endParaRPr>
          </a:p>
          <a:p>
            <a:pPr algn="just">
              <a:spcBef>
                <a:spcPct val="0"/>
              </a:spcBef>
            </a:pPr>
            <a:endParaRPr lang="ru-RU" sz="1400" dirty="0" smtClean="0">
              <a:latin typeface="Arial" charset="0"/>
              <a:cs typeface="Arial" charset="0"/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7192F0-86DA-49B7-861D-3E154C1E572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652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5</a:t>
            </a:r>
            <a:r>
              <a:rPr lang="ru-RU" baseline="0" dirty="0" smtClean="0"/>
              <a:t> крупнейших медицинских учреждений начали реализовывать программы укрепления здоровья на рабочих местах в рамках отраслевого проекта «Начни с себя». Разработан план внедрения корпоративный программы формирования ЗОЖ в министерстве здравоохранения Самарской области.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9DC99-1175-4311-BF8E-7A3C6CA3CB39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347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Министерством здравоохранения Российской Федерации разработаны корпоративные модельные программы «Укрепление здоровья работающих».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них вошли лучшие корпоративные практики с успехом применяющиеся сегодня на предприятиях России.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9DC99-1175-4311-BF8E-7A3C6CA3CB39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233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0"/>
              </a:spcBef>
            </a:pPr>
            <a:r>
              <a:rPr lang="ru-RU" sz="1400" dirty="0" smtClean="0">
                <a:latin typeface="Arial" charset="0"/>
                <a:cs typeface="Arial" charset="0"/>
              </a:rPr>
              <a:t>	При реализации национальных проектов «Демография» и «Здравоохранение» перед нами стоит глобальная цель – борьба с депопуляцией. Путей достижения цели – несколько: повышение рождаемости, увеличение ожидаемой продолжительности жизни путем снижения смертности преимущественно людей в трудоспособном возрасте</a:t>
            </a:r>
            <a:r>
              <a:rPr lang="ru-RU" sz="1400" baseline="0" dirty="0" smtClean="0">
                <a:latin typeface="Arial" charset="0"/>
                <a:cs typeface="Arial" charset="0"/>
              </a:rPr>
              <a:t> </a:t>
            </a:r>
            <a:r>
              <a:rPr lang="ru-RU" sz="1400" dirty="0" smtClean="0">
                <a:latin typeface="Arial" charset="0"/>
                <a:cs typeface="Arial" charset="0"/>
              </a:rPr>
              <a:t>от управляемых причин смерти, развитие профилактики на популяционном уровне. Перед нами поставлены чрезвычайно амбициозные цели, достижение 78 лет к 2024</a:t>
            </a:r>
            <a:r>
              <a:rPr lang="ru-RU" sz="1400" baseline="0" dirty="0" smtClean="0">
                <a:latin typeface="Arial" charset="0"/>
                <a:cs typeface="Arial" charset="0"/>
              </a:rPr>
              <a:t> году и 80 лет к 2030. На сегодняшний день этот показатель в Самарской области составляет 72 года.</a:t>
            </a:r>
            <a:endParaRPr lang="ru-RU" sz="1400" dirty="0" smtClean="0">
              <a:latin typeface="Arial" charset="0"/>
              <a:cs typeface="Arial" charset="0"/>
            </a:endParaRPr>
          </a:p>
          <a:p>
            <a:pPr algn="just">
              <a:spcBef>
                <a:spcPct val="0"/>
              </a:spcBef>
            </a:pPr>
            <a:r>
              <a:rPr lang="ru-RU" sz="1400" dirty="0" smtClean="0">
                <a:latin typeface="Arial" charset="0"/>
                <a:cs typeface="Arial" charset="0"/>
              </a:rPr>
              <a:t>	</a:t>
            </a:r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0A995D-6EFF-4080-8815-27B231CD99D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12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анализе ключевых демографических показателей по итогам 2019 года видно, что мы уже достигли Целевых значений по снижению смертности мужчин, женщин в трудоспособном возрасте. 	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9DC99-1175-4311-BF8E-7A3C6CA3CB39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511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sz="1200" kern="1200" dirty="0" smtClean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Уровень смертности мужчин трудоспособного возраста в Самарской области выше, чем женщин в 3,2 раза (779,4 и 242,2 соответственно). Смертность мужчин от внешних причин (травм и отравлений) выше чем у женщин в 4,4 раза (247,6 и 56,7 соответственно), а смертность от сердечно-сосудистых заболеваний выше, чем у женщин в 5,8 раза (163,6 и 28,2 соответственно). Очевидно, что это связано с более высокой распространённостью вредных привычек среди мужчин (употребление табака, нерациональный характер питания, недостаточная физическая активность, пагубное употребление алкоголя, невнимательное отношение к своему здоровью, уклонение от медицинских осмотров).</a:t>
            </a:r>
          </a:p>
          <a:p>
            <a:pPr algn="just">
              <a:spcBef>
                <a:spcPct val="0"/>
              </a:spcBef>
            </a:pPr>
            <a:endParaRPr lang="ru-RU" sz="1400" dirty="0" smtClean="0">
              <a:latin typeface="Arial" charset="0"/>
              <a:cs typeface="Arial" charset="0"/>
            </a:endParaRPr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17CF81-5519-466E-AE9C-3A664DCC477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954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spcBef>
                <a:spcPct val="0"/>
              </a:spcBef>
            </a:pPr>
            <a:r>
              <a:rPr lang="ru-RU" sz="1400" kern="1200" dirty="0" smtClean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Кроме ранее отмеченной высокой смертности мужчин в трудоспособном возрасте, смертность</a:t>
            </a:r>
            <a:r>
              <a:rPr lang="ru-RU" sz="1400" kern="1200" baseline="0" dirty="0" smtClean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 в Самарской области характеризуется и некоторыми другими особенностями.  Так смертность от внешних причин (травм и отравлений) в Самарской области превышает показатели как в целом по Российской Федерацией, так и по Приволжскому федеральному округу. Это связано с употреблением алкоголя.</a:t>
            </a:r>
            <a:endParaRPr lang="ru-RU" sz="1400" dirty="0" smtClean="0">
              <a:latin typeface="Arial" charset="0"/>
              <a:cs typeface="Arial" charset="0"/>
            </a:endParaRPr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17CF81-5519-466E-AE9C-3A664DCC477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137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Кроме вышеуказанных поведенческих факторов, причиной развития неинфекционных заболеваний является воздействие многочисленных факторов среды обитания, жизни и деятельности человека, в том числе на рабочем месте. (загрязнение воздушной среды, нарушение технических условий, санитарных норм и правил на производстве, наличие небезопасных условий труда и других).</a:t>
            </a:r>
          </a:p>
          <a:p>
            <a:pPr algn="just">
              <a:spcBef>
                <a:spcPct val="0"/>
              </a:spcBef>
            </a:pPr>
            <a:endParaRPr lang="ru-RU" sz="1400" dirty="0" smtClean="0">
              <a:latin typeface="Arial" charset="0"/>
              <a:cs typeface="Arial" charset="0"/>
            </a:endParaRPr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543C35F-F6CA-465C-9823-72A89313BFD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597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Именно на решение этих проблем направлена региональная программа «Укрепление общественного здоровья населения Самарской области» на 2020-2024 годы.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Предусматриваемые программой меры носят </a:t>
            </a:r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комплексный межведомственный характер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включают в себя мотивирование граждан к здоровому образу жизни через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таргетированные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коммуникации, активное вовлечение гражданского общества, разработка внедрение муниципальных и корпоративных программ укрепления общественного здоровья.</a:t>
            </a:r>
            <a:endParaRPr lang="ru-RU" sz="1400" dirty="0" smtClean="0">
              <a:latin typeface="Arial" charset="0"/>
              <a:cs typeface="Arial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9DC99-1175-4311-BF8E-7A3C6CA3CB3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961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 algn="just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Реализуются 4 компонента информационно-коммуникационных кампании (отказ от курения, от употребления алкоголя, здоровое питание, репродуктивное здоровье) рекомендованные Министерством здравоохранения Российской Федерации. Еще один компонент – привлечение граждан к прохождению диспансеризации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профосмотров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инициирован министерством здравоохранения Самарской области. 	В рамках межведомственного сотрудничества 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общеобразовательных учреждениях проводятся родительские собрания и занятия с учащимися по профилактике вредных привычек с привлечением врачей-педиатров, психологов, наркологов, сотрудников милиции.</a:t>
            </a:r>
          </a:p>
          <a:p>
            <a:pPr lvl="0" algn="just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Совместный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ЗАГСом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проект по формированию здоровой семьи реализуется в Самаре, Тольятти и Новокуйбышевске.</a:t>
            </a:r>
          </a:p>
          <a:p>
            <a:pPr lvl="0" algn="just"/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Серией интерактивных семинаров «Ошибки в организации профилактических мероприятий в образовательных учреждениях и эффективные инновационные подходы к формированию ЗОЖ» охвачено более 200 руководителей школ и практически все руководители учреждений СПО и летних лагерей труда и отдыха.</a:t>
            </a:r>
          </a:p>
          <a:p>
            <a:pPr lvl="0" algn="just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endParaRPr lang="ru-RU" sz="1400" dirty="0" smtClean="0">
              <a:latin typeface="Arial" charset="0"/>
              <a:cs typeface="Arial" charset="0"/>
            </a:endParaRPr>
          </a:p>
        </p:txBody>
      </p:sp>
      <p:sp>
        <p:nvSpPr>
          <p:cNvPr id="440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7192F0-86DA-49B7-861D-3E154C1E572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709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Важно, что многие муниципалитеты, осознавая важность и межведомственный характер информационной кампании, оказывают министерству большую поддержку в ее проведении в части размещения наружной рекламы, размещения информации в муниципальных учреждениях, публикации материалов для населения в местных газетах. Именно благодаря поддержке муниципалитетов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крупных городов нам удалось совершенно безвозмездно разместить свои материалы на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билбордах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лучших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медиафасадах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Ролики социальной рекламы предваряют фильмы в кинотеатрах, в кампанию вовлечен практически весь муниципальный транспорт и даже многие частные перевозчики. Основные количественные показатели коммуникативной кампании представлены на слайдах.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C9DC99-1175-4311-BF8E-7A3C6CA3CB39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685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159B5-E84C-4C20-A689-1E0FF346E0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EBB9B-0A6C-473F-9CE9-71593AF073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31352-32EB-4E1F-A113-ACBD80FC51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текс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5"/>
          <p:cNvSpPr/>
          <p:nvPr/>
        </p:nvSpPr>
        <p:spPr>
          <a:xfrm>
            <a:off x="0" y="6597650"/>
            <a:ext cx="6011863" cy="0"/>
          </a:xfrm>
          <a:prstGeom prst="line">
            <a:avLst/>
          </a:prstGeom>
          <a:ln w="63500">
            <a:solidFill>
              <a:srgbClr val="0070C1"/>
            </a:solidFill>
          </a:ln>
        </p:spPr>
        <p:txBody>
          <a:bodyPr lIns="45719" rIns="45719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5" name="Shape 46"/>
          <p:cNvSpPr/>
          <p:nvPr/>
        </p:nvSpPr>
        <p:spPr>
          <a:xfrm>
            <a:off x="2051050" y="6597650"/>
            <a:ext cx="5976938" cy="27622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5719" rIns="45719">
            <a:spAutoFit/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+mn-lt"/>
              </a:rPr>
              <a:t>ГБУЗ</a:t>
            </a:r>
            <a:r>
              <a:rPr lang="ru-RU" baseline="0" dirty="0" smtClean="0">
                <a:latin typeface="+mn-lt"/>
              </a:rPr>
              <a:t> «Центр медицинской профилактики» Центр общественного здоровья»</a:t>
            </a:r>
            <a:endParaRPr dirty="0">
              <a:latin typeface="+mn-lt"/>
            </a:endParaRPr>
          </a:p>
        </p:txBody>
      </p:sp>
      <p:sp>
        <p:nvSpPr>
          <p:cNvPr id="6" name="Shape 47"/>
          <p:cNvSpPr/>
          <p:nvPr/>
        </p:nvSpPr>
        <p:spPr>
          <a:xfrm>
            <a:off x="6011863" y="6597650"/>
            <a:ext cx="3132137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txBody>
          <a:bodyPr lIns="45719" rIns="45719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</a:endParaRPr>
          </a:p>
        </p:txBody>
      </p:sp>
      <p:sp>
        <p:nvSpPr>
          <p:cNvPr id="7" name="Shape 48"/>
          <p:cNvSpPr/>
          <p:nvPr/>
        </p:nvSpPr>
        <p:spPr>
          <a:xfrm>
            <a:off x="0" y="-26988"/>
            <a:ext cx="9144000" cy="1079724"/>
          </a:xfrm>
          <a:prstGeom prst="rect">
            <a:avLst/>
          </a:prstGeom>
          <a:solidFill>
            <a:srgbClr val="0070C1"/>
          </a:solidFill>
          <a:ln w="12700">
            <a:miter lim="400000"/>
          </a:ln>
        </p:spPr>
        <p:txBody>
          <a:bodyPr lIns="45719" rIns="45719" anchor="ctr"/>
          <a:lstStyle/>
          <a:p>
            <a:pPr indent="450000" algn="ctr" fontAlgn="auto">
              <a:spcBef>
                <a:spcPts val="0"/>
              </a:spcBef>
              <a:spcAft>
                <a:spcPts val="0"/>
              </a:spcAft>
              <a:defRPr sz="4400">
                <a:solidFill>
                  <a:srgbClr val="FFFFFF"/>
                </a:solidFill>
              </a:defRPr>
            </a:pPr>
            <a:endParaRPr sz="440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image1.tif" descr="самара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576263" cy="6270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1" name="Shape 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1187625" y="-27384"/>
            <a:ext cx="7270577" cy="737321"/>
          </a:xfrm>
          <a:prstGeom prst="rect">
            <a:avLst/>
          </a:prstGeom>
          <a:noFill/>
        </p:spPr>
        <p:txBody>
          <a:bodyPr/>
          <a:lstStyle>
            <a:lvl1pPr indent="0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9" name="Shape 5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0E3F3-F0D5-4009-85AD-628B0EF1A64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4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501" y="1449148"/>
            <a:ext cx="7929000" cy="2971051"/>
          </a:xfrm>
        </p:spPr>
        <p:txBody>
          <a:bodyPr/>
          <a:lstStyle>
            <a:lvl1pPr>
              <a:defRPr sz="4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501" y="5280847"/>
            <a:ext cx="7929000" cy="434975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6CF52-46B6-434C-8766-47C16FCDBBAB}" type="datetime1">
              <a:rPr lang="ru-RU" smtClean="0">
                <a:solidFill>
                  <a:srgbClr val="181818"/>
                </a:solidFill>
              </a:rPr>
              <a:pPr/>
              <a:t>06.07.2020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002166"/>
                </a:solidFill>
              </a:rPr>
              <a:pPr/>
              <a:t>‹#›</a:t>
            </a:fld>
            <a:endParaRPr lang="en-US" dirty="0">
              <a:solidFill>
                <a:srgbClr val="0021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54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1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447188"/>
            <a:ext cx="7928999" cy="970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35" y="2222288"/>
            <a:ext cx="7915931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D44FC-7688-D943-9512-13A43EA6171B}" type="datetime1">
              <a:rPr lang="ru-RU" smtClean="0">
                <a:solidFill>
                  <a:srgbClr val="181818"/>
                </a:solidFill>
              </a:rPr>
              <a:pPr/>
              <a:t>06.07.2020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002166"/>
                </a:solidFill>
              </a:rPr>
              <a:pPr/>
              <a:t>‹#›</a:t>
            </a:fld>
            <a:endParaRPr lang="en-US" dirty="0">
              <a:solidFill>
                <a:srgbClr val="002166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0" y="397670"/>
            <a:ext cx="4762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636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2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2951396"/>
            <a:ext cx="7921064" cy="1468800"/>
          </a:xfrm>
        </p:spPr>
        <p:txBody>
          <a:bodyPr anchor="b"/>
          <a:lstStyle>
            <a:lvl1pPr algn="r">
              <a:defRPr sz="36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5281201"/>
            <a:ext cx="7921064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508DC-421C-EA4B-8A6C-E9F22A2E6905}" type="datetime1">
              <a:rPr lang="ru-RU" smtClean="0">
                <a:solidFill>
                  <a:srgbClr val="181818"/>
                </a:solidFill>
              </a:rPr>
              <a:pPr/>
              <a:t>06.07.2020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002166"/>
                </a:solidFill>
              </a:rPr>
              <a:pPr/>
              <a:t>‹#›</a:t>
            </a:fld>
            <a:endParaRPr lang="en-US" dirty="0">
              <a:solidFill>
                <a:srgbClr val="0021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91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1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034" y="2222288"/>
            <a:ext cx="3889405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63" y="2222287"/>
            <a:ext cx="3895937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6B497-27B0-2445-9AAD-D3776DE770CF}" type="datetime1">
              <a:rPr lang="ru-RU" smtClean="0">
                <a:solidFill>
                  <a:srgbClr val="181818"/>
                </a:solidFill>
              </a:rPr>
              <a:pPr/>
              <a:t>06.07.2020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002166"/>
                </a:solidFill>
              </a:rPr>
              <a:pPr/>
              <a:t>‹#›</a:t>
            </a:fld>
            <a:endParaRPr lang="en-US" dirty="0">
              <a:solidFill>
                <a:srgbClr val="0021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853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1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046" y="2174875"/>
            <a:ext cx="3892393" cy="576263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047" y="2751140"/>
            <a:ext cx="3892392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63" y="2174875"/>
            <a:ext cx="3895937" cy="576263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63" y="2751140"/>
            <a:ext cx="3895937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D368C-F047-3A47-A628-1C3A77DF11B8}" type="datetime1">
              <a:rPr lang="ru-RU" smtClean="0">
                <a:solidFill>
                  <a:srgbClr val="181818"/>
                </a:solidFill>
              </a:rPr>
              <a:pPr/>
              <a:t>06.07.2020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002166"/>
                </a:solidFill>
              </a:rPr>
              <a:pPr/>
              <a:t>‹#›</a:t>
            </a:fld>
            <a:endParaRPr lang="en-US" dirty="0">
              <a:solidFill>
                <a:srgbClr val="0021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170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1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8F63A-C320-284B-B540-3F228AC0F9FF}" type="datetime1">
              <a:rPr lang="ru-RU" smtClean="0">
                <a:solidFill>
                  <a:srgbClr val="181818"/>
                </a:solidFill>
              </a:rPr>
              <a:pPr/>
              <a:t>06.07.2020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002166"/>
                </a:solidFill>
              </a:rPr>
              <a:pPr/>
              <a:t>‹#›</a:t>
            </a:fld>
            <a:endParaRPr lang="en-US" dirty="0">
              <a:solidFill>
                <a:srgbClr val="0021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31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C6C40-4C28-964D-8771-6162CA0909A3}" type="datetime1">
              <a:rPr lang="ru-RU" smtClean="0">
                <a:solidFill>
                  <a:srgbClr val="181818"/>
                </a:solidFill>
              </a:rPr>
              <a:pPr/>
              <a:t>06.07.2020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002166"/>
                </a:solidFill>
              </a:rPr>
              <a:pPr/>
              <a:t>‹#›</a:t>
            </a:fld>
            <a:endParaRPr lang="en-US" dirty="0">
              <a:solidFill>
                <a:srgbClr val="0021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B019E-7B6F-4E34-82AC-F2DE4FC40B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4" y="446088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4" y="446089"/>
            <a:ext cx="2660650" cy="161839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446089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4" y="2260739"/>
            <a:ext cx="2660650" cy="3600311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129C-EA79-A847-8F9B-F0C60512CE56}" type="datetime1">
              <a:rPr lang="ru-RU" smtClean="0">
                <a:solidFill>
                  <a:srgbClr val="181818"/>
                </a:solidFill>
              </a:rPr>
              <a:pPr/>
              <a:t>06.07.2020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002166"/>
                </a:solidFill>
              </a:rPr>
              <a:pPr/>
              <a:t>‹#›</a:t>
            </a:fld>
            <a:endParaRPr lang="en-US" dirty="0">
              <a:solidFill>
                <a:srgbClr val="0021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22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046" y="727523"/>
            <a:ext cx="3639741" cy="1617163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1046" y="2344684"/>
            <a:ext cx="3639741" cy="3516365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9" y="6041363"/>
            <a:ext cx="732659" cy="365125"/>
          </a:xfrm>
        </p:spPr>
        <p:txBody>
          <a:bodyPr/>
          <a:lstStyle/>
          <a:p>
            <a:fld id="{2EAB9524-8A7C-E641-9D66-3C89B725AE76}" type="datetime1">
              <a:rPr lang="ru-RU" smtClean="0">
                <a:solidFill>
                  <a:srgbClr val="181818"/>
                </a:solidFill>
              </a:rPr>
              <a:pPr/>
              <a:t>06.07.2020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3"/>
            <a:ext cx="2471560" cy="365125"/>
          </a:xfrm>
        </p:spPr>
        <p:txBody>
          <a:bodyPr/>
          <a:lstStyle/>
          <a:p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90"/>
            <a:ext cx="796616" cy="490599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002166"/>
                </a:solidFill>
              </a:rPr>
              <a:pPr/>
              <a:t>‹#›</a:t>
            </a:fld>
            <a:endParaRPr lang="en-US" dirty="0">
              <a:solidFill>
                <a:srgbClr val="0021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815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0" y="4800600"/>
            <a:ext cx="7921064" cy="566739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500" y="5367339"/>
            <a:ext cx="7921064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EF89-7EF1-9C49-9832-6241F61B0AB2}" type="datetime1">
              <a:rPr lang="ru-RU" smtClean="0">
                <a:solidFill>
                  <a:srgbClr val="181818"/>
                </a:solidFill>
              </a:rPr>
              <a:pPr/>
              <a:t>06.07.2020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002166"/>
                </a:solidFill>
              </a:rPr>
              <a:pPr/>
              <a:t>‹#›</a:t>
            </a:fld>
            <a:endParaRPr lang="en-US" dirty="0">
              <a:solidFill>
                <a:srgbClr val="0021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290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73773" y="1081457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239" y="1238503"/>
            <a:ext cx="4420380" cy="2645912"/>
          </a:xfrm>
        </p:spPr>
        <p:txBody>
          <a:bodyPr anchor="b"/>
          <a:lstStyle>
            <a:lvl1pPr algn="l">
              <a:defRPr sz="3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892" y="4443681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680983" y="1081457"/>
            <a:ext cx="28575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8DE3-76D4-0548-9970-A894BEC591D3}" type="datetime1">
              <a:rPr lang="ru-RU" smtClean="0">
                <a:solidFill>
                  <a:srgbClr val="181818"/>
                </a:solidFill>
              </a:rPr>
              <a:pPr/>
              <a:t>06.07.2020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002166"/>
                </a:solidFill>
              </a:rPr>
              <a:pPr/>
              <a:t>‹#›</a:t>
            </a:fld>
            <a:endParaRPr lang="en-US" dirty="0">
              <a:solidFill>
                <a:srgbClr val="0021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060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6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8" y="2435958"/>
            <a:ext cx="3286891" cy="2007789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7001" y="2286000"/>
            <a:ext cx="3660225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07D71-ED51-B447-A195-E6593356E4CA}" type="datetime1">
              <a:rPr lang="ru-RU" smtClean="0">
                <a:solidFill>
                  <a:srgbClr val="181818"/>
                </a:solidFill>
              </a:rPr>
              <a:pPr/>
              <a:t>06.07.2020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002166"/>
                </a:solidFill>
              </a:rPr>
              <a:pPr/>
              <a:t>‹#›</a:t>
            </a:fld>
            <a:endParaRPr lang="en-US" dirty="0">
              <a:solidFill>
                <a:srgbClr val="0021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099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1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E75A6-C5A1-C543-BEC1-6698221459D5}" type="datetime1">
              <a:rPr lang="ru-RU" smtClean="0">
                <a:solidFill>
                  <a:srgbClr val="181818"/>
                </a:solidFill>
              </a:rPr>
              <a:pPr/>
              <a:t>06.07.2020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002166"/>
                </a:solidFill>
              </a:rPr>
              <a:pPr/>
              <a:t>‹#›</a:t>
            </a:fld>
            <a:endParaRPr lang="en-US" dirty="0">
              <a:solidFill>
                <a:srgbClr val="0021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68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9" y="446089"/>
            <a:ext cx="3391762" cy="5414963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7" y="586171"/>
            <a:ext cx="1871093" cy="51347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7502" y="446089"/>
            <a:ext cx="4958655" cy="541496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F8AD-5249-AF4F-BEA6-FD71218A0AA1}" type="datetime1">
              <a:rPr lang="ru-RU" smtClean="0">
                <a:solidFill>
                  <a:srgbClr val="181818"/>
                </a:solidFill>
              </a:rPr>
              <a:pPr/>
              <a:t>06.07.2020</a:t>
            </a:fld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8181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002166"/>
                </a:solidFill>
              </a:rPr>
              <a:pPr/>
              <a:t>‹#›</a:t>
            </a:fld>
            <a:endParaRPr lang="en-US" dirty="0">
              <a:solidFill>
                <a:srgbClr val="0021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00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F955C-5A70-4CE4-91C6-7D2138CEC5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C277F-D5B0-4794-9CAB-87DEFA3B1F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6CCF7-278D-4262-8361-30B63D54C6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A981A-73CC-4CA7-8E05-C87054F41B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E863A-BFB2-4F6A-A62A-3B4E7C134C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BB719-97E2-4E70-962F-5EADA25924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376AB-C428-4BD9-B86B-9206A335D1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990E75-7AD6-4C17-90A0-9180441334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501" y="447188"/>
            <a:ext cx="7928999" cy="970451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68580" tIns="34290" rIns="68580" bIns="3429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500" y="2184402"/>
            <a:ext cx="7922464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68580" tIns="34290" rIns="68580" bIns="3429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635" y="6041363"/>
            <a:ext cx="6483240" cy="365125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181818"/>
              </a:solidFill>
              <a:latin typeface="Century Gothic" panose="020B0502020202020204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0969" y="6041363"/>
            <a:ext cx="1007780" cy="365125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508A747E-A074-E74E-979C-487A118678C3}" type="datetime1">
              <a:rPr lang="ru-RU" smtClean="0">
                <a:solidFill>
                  <a:srgbClr val="181818"/>
                </a:solidFill>
                <a:latin typeface="Century Gothic" panose="020B0502020202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06.07.2020</a:t>
            </a:fld>
            <a:endParaRPr lang="en-US" dirty="0">
              <a:solidFill>
                <a:srgbClr val="181818"/>
              </a:solidFill>
              <a:latin typeface="Century Gothic" panose="020B0502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8749" y="5915890"/>
            <a:ext cx="796616" cy="490599"/>
          </a:xfrm>
          <a:prstGeom prst="rect">
            <a:avLst/>
          </a:prstGeom>
        </p:spPr>
        <p:txBody>
          <a:bodyPr vert="horz" lIns="68580" tIns="34290" rIns="68580" bIns="8100" rtlCol="0" anchor="b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D57F1E4F-1CFF-5643-939E-217C01CDF565}" type="slidenum">
              <a:rPr lang="en-US" dirty="0">
                <a:solidFill>
                  <a:srgbClr val="002166"/>
                </a:solidFill>
                <a:latin typeface="Century Gothic" panose="020B0502020202020204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2166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121059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3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53F3A8-837F-7B4B-8E4C-2F7DA8E9F2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281" y="2427351"/>
            <a:ext cx="8541930" cy="1895261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 О </a:t>
            </a:r>
            <a:r>
              <a:rPr lang="ru-RU" sz="2800" dirty="0">
                <a:solidFill>
                  <a:srgbClr val="002060"/>
                </a:solidFill>
              </a:rPr>
              <a:t>реализации мероприятий по снижению смертности, сохранению и укреплению здоровья, формированию здорового образа жизни  населения Самарской области в 2019 году и внедрении корпоративных программ укрепления здоровья на рабочем месте</a:t>
            </a:r>
            <a:br>
              <a:rPr lang="ru-RU" sz="2800" dirty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1347" y="6178041"/>
            <a:ext cx="2531225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181818"/>
                </a:solidFill>
                <a:latin typeface="Century Gothic" panose="020B0502020202020204"/>
              </a:rPr>
              <a:t>Самара,  2020 </a:t>
            </a:r>
            <a:endParaRPr lang="ru-RU" sz="1400" b="1" dirty="0">
              <a:solidFill>
                <a:srgbClr val="181818"/>
              </a:solidFill>
              <a:latin typeface="Century Gothic" panose="020B0502020202020204"/>
            </a:endParaRPr>
          </a:p>
        </p:txBody>
      </p:sp>
      <p:pic>
        <p:nvPicPr>
          <p:cNvPr id="5" name="Picture 3" descr="GER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" y="152402"/>
            <a:ext cx="478761" cy="69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4794763" y="4628743"/>
            <a:ext cx="403244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Сочинская Татьяна Ивановна,</a:t>
            </a:r>
          </a:p>
          <a:p>
            <a:pPr algn="ctr" eaLnBrk="0" hangingPunct="0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аместитель министра здравоохранения </a:t>
            </a:r>
          </a:p>
          <a:p>
            <a:pPr algn="ctr" eaLnBrk="0" hangingPunct="0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Самарской области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00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6524625" y="6505575"/>
            <a:ext cx="2133600" cy="365125"/>
          </a:xfrm>
        </p:spPr>
        <p:txBody>
          <a:bodyPr/>
          <a:lstStyle/>
          <a:p>
            <a:pPr>
              <a:defRPr/>
            </a:pPr>
            <a:fld id="{B7B052AE-324F-402F-818C-8CE5FFD90A4A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8888" y="0"/>
            <a:ext cx="7634287" cy="736600"/>
          </a:xfrm>
        </p:spPr>
        <p:txBody>
          <a:bodyPr rtlCol="0">
            <a:normAutofit/>
          </a:bodyPr>
          <a:lstStyle/>
          <a:p>
            <a:pPr fontAlgn="auto">
              <a:lnSpc>
                <a:spcPts val="2500"/>
              </a:lnSpc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Инновационные технологии коммуникаций</a:t>
            </a:r>
            <a:endParaRPr lang="ru-RU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6013" y="1484313"/>
            <a:ext cx="5040312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002463" y="6164263"/>
            <a:ext cx="1671637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067175" y="6323013"/>
            <a:ext cx="2233613" cy="130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" name="Picture 4" descr="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04" y="1052736"/>
            <a:ext cx="326436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21" y="3607451"/>
            <a:ext cx="3249446" cy="216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zdrav-samara.ru/files/2019/img_5781-08-07-19-11-0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52987"/>
            <a:ext cx="345638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33056"/>
            <a:ext cx="3456385" cy="194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7444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6524625" y="6505575"/>
            <a:ext cx="2133600" cy="365125"/>
          </a:xfrm>
        </p:spPr>
        <p:txBody>
          <a:bodyPr/>
          <a:lstStyle/>
          <a:p>
            <a:pPr>
              <a:defRPr/>
            </a:pPr>
            <a:fld id="{B7B052AE-324F-402F-818C-8CE5FFD90A4A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7087" y="132025"/>
            <a:ext cx="7634287" cy="736600"/>
          </a:xfrm>
        </p:spPr>
        <p:txBody>
          <a:bodyPr rtlCol="0">
            <a:normAutofit/>
          </a:bodyPr>
          <a:lstStyle/>
          <a:p>
            <a:pPr fontAlgn="auto">
              <a:lnSpc>
                <a:spcPts val="2500"/>
              </a:lnSpc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Областное Первенство </a:t>
            </a:r>
            <a:br>
              <a:rPr lang="ru-RU" sz="3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«Живи легче»</a:t>
            </a:r>
            <a:endParaRPr lang="ru-RU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6013" y="1484313"/>
            <a:ext cx="5040312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002463" y="6164263"/>
            <a:ext cx="1671637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067175" y="6323013"/>
            <a:ext cx="2233613" cy="130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57747" y="980728"/>
            <a:ext cx="5400600" cy="2862322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Century Gothic" panose="020B0502020202020204" pitchFamily="34" charset="0"/>
                <a:cs typeface="Arial" panose="020B0604020202020204" pitchFamily="34" charset="0"/>
              </a:rPr>
              <a:t>Более 300 участников из 17 команд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Century Gothic" panose="020B0502020202020204" pitchFamily="34" charset="0"/>
                <a:cs typeface="Arial" panose="020B0604020202020204" pitchFamily="34" charset="0"/>
              </a:rPr>
              <a:t>8 </a:t>
            </a:r>
            <a:r>
              <a:rPr lang="ru-RU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вебинаров</a:t>
            </a:r>
            <a:r>
              <a:rPr lang="ru-RU" b="1" dirty="0">
                <a:latin typeface="Century Gothic" panose="020B0502020202020204" pitchFamily="34" charset="0"/>
                <a:cs typeface="Arial" panose="020B0604020202020204" pitchFamily="34" charset="0"/>
              </a:rPr>
              <a:t> и 2 очных мероприятия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Century Gothic" panose="020B0502020202020204" pitchFamily="34" charset="0"/>
                <a:cs typeface="Arial" panose="020B0604020202020204" pitchFamily="34" charset="0"/>
              </a:rPr>
              <a:t>Более 6500 просмотров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Century Gothic" panose="020B0502020202020204" pitchFamily="34" charset="0"/>
                <a:cs typeface="Arial" panose="020B0604020202020204" pitchFamily="34" charset="0"/>
              </a:rPr>
              <a:t>71% участников снизили свой </a:t>
            </a:r>
            <a:r>
              <a:rPr lang="ru-RU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вес – высокая эффективность</a:t>
            </a:r>
            <a:endParaRPr lang="ru-RU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Century Gothic" panose="020B0502020202020204" pitchFamily="34" charset="0"/>
                <a:cs typeface="Arial" panose="020B0604020202020204" pitchFamily="34" charset="0"/>
              </a:rPr>
              <a:t>Общая потеря веса 384 </a:t>
            </a:r>
            <a:r>
              <a:rPr lang="ru-RU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кг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Без применения дорогостоящих методов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 err="1" smtClean="0">
                <a:latin typeface="Century Gothic" panose="020B0502020202020204" pitchFamily="34" charset="0"/>
                <a:cs typeface="Arial" panose="020B0604020202020204" pitchFamily="34" charset="0"/>
              </a:rPr>
              <a:t>Межсекторальный</a:t>
            </a:r>
            <a:r>
              <a:rPr lang="ru-RU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подход</a:t>
            </a:r>
            <a:endParaRPr lang="ru-RU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>
                <a:latin typeface="Century Gothic" panose="020B0502020202020204" pitchFamily="34" charset="0"/>
                <a:cs typeface="Arial" panose="020B0604020202020204" pitchFamily="34" charset="0"/>
              </a:rPr>
              <a:t>Более 20 публикаций в </a:t>
            </a:r>
            <a:r>
              <a:rPr lang="ru-RU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СМИ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Технологии масштабирования проекта</a:t>
            </a:r>
            <a:endParaRPr lang="ru-RU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2376264" cy="1862841"/>
          </a:xfrm>
          <a:prstGeom prst="rect">
            <a:avLst/>
          </a:prstGeom>
          <a:noFill/>
        </p:spPr>
      </p:pic>
      <p:pic>
        <p:nvPicPr>
          <p:cNvPr id="14" name="Рисунок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4112035"/>
            <a:ext cx="1816604" cy="1887685"/>
          </a:xfrm>
          <a:prstGeom prst="rect">
            <a:avLst/>
          </a:prstGeom>
          <a:noFill/>
        </p:spPr>
      </p:pic>
      <p:pic>
        <p:nvPicPr>
          <p:cNvPr id="15" name="Рисунок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231" y="4122701"/>
            <a:ext cx="2088232" cy="1368152"/>
          </a:xfrm>
          <a:prstGeom prst="rect">
            <a:avLst/>
          </a:prstGeom>
          <a:noFill/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3" y="869603"/>
            <a:ext cx="1871662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83498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07504" y="908720"/>
            <a:ext cx="5400600" cy="5400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000" b="1" dirty="0" smtClean="0">
                <a:latin typeface="Century Gothic" panose="020B0502020202020204" pitchFamily="34" charset="0"/>
              </a:rPr>
              <a:t>Постоянное взаимодействие </a:t>
            </a:r>
            <a:r>
              <a:rPr lang="ru-RU" sz="2000" b="1" dirty="0">
                <a:latin typeface="Century Gothic" panose="020B0502020202020204" pitchFamily="34" charset="0"/>
              </a:rPr>
              <a:t>с 20+ СО НКО на площадке Центра</a:t>
            </a:r>
            <a:r>
              <a:rPr lang="en-US" sz="2000" b="1" dirty="0" smtClean="0">
                <a:latin typeface="Century Gothic" panose="020B0502020202020204" pitchFamily="34" charset="0"/>
              </a:rPr>
              <a:t>​</a:t>
            </a:r>
            <a:r>
              <a:rPr lang="ru-RU" sz="2000" b="1" dirty="0" smtClean="0">
                <a:latin typeface="Century Gothic" panose="020B0502020202020204" pitchFamily="34" charset="0"/>
              </a:rPr>
              <a:t>, Единая платформа</a:t>
            </a:r>
            <a:endParaRPr lang="en-US" sz="2000" b="1" dirty="0"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000" b="1" dirty="0">
                <a:latin typeface="Century Gothic" panose="020B0502020202020204" pitchFamily="34" charset="0"/>
              </a:rPr>
              <a:t>Организационно-методическое содействие </a:t>
            </a:r>
            <a:r>
              <a:rPr lang="ru-RU" sz="2000" b="1" dirty="0" smtClean="0">
                <a:latin typeface="Century Gothic" panose="020B0502020202020204" pitchFamily="34" charset="0"/>
              </a:rPr>
              <a:t>(включая подготовку тренеров, </a:t>
            </a:r>
            <a:r>
              <a:rPr lang="ru-RU" sz="2000" b="1" dirty="0" err="1" smtClean="0">
                <a:latin typeface="Century Gothic" panose="020B0502020202020204" pitchFamily="34" charset="0"/>
              </a:rPr>
              <a:t>фандрайзинг</a:t>
            </a:r>
            <a:r>
              <a:rPr lang="ru-RU" sz="2000" b="1" dirty="0" smtClean="0">
                <a:latin typeface="Century Gothic" panose="020B0502020202020204" pitchFamily="34" charset="0"/>
              </a:rPr>
              <a:t>)</a:t>
            </a:r>
            <a:r>
              <a:rPr lang="en-US" sz="2000" b="1" dirty="0" smtClean="0">
                <a:latin typeface="Century Gothic" panose="020B0502020202020204" pitchFamily="34" charset="0"/>
              </a:rPr>
              <a:t>​</a:t>
            </a:r>
            <a:endParaRPr lang="en-US" sz="2000" b="1" dirty="0"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000" b="1" dirty="0">
                <a:latin typeface="Century Gothic" panose="020B0502020202020204" pitchFamily="34" charset="0"/>
              </a:rPr>
              <a:t>Прямое указание в заявках на компоненты </a:t>
            </a:r>
            <a:r>
              <a:rPr lang="ru-RU" sz="2000" b="1" dirty="0" smtClean="0">
                <a:latin typeface="Century Gothic" panose="020B0502020202020204" pitchFamily="34" charset="0"/>
              </a:rPr>
              <a:t>Нацпроекта, контакты с ЦЗ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000" b="1" dirty="0" smtClean="0">
                <a:latin typeface="Century Gothic" panose="020B0502020202020204" pitchFamily="34" charset="0"/>
              </a:rPr>
              <a:t>3 </a:t>
            </a:r>
            <a:r>
              <a:rPr lang="ru-RU" sz="2000" b="1" dirty="0">
                <a:latin typeface="Century Gothic" panose="020B0502020202020204" pitchFamily="34" charset="0"/>
              </a:rPr>
              <a:t>СО НКО – </a:t>
            </a:r>
            <a:r>
              <a:rPr lang="ru-RU" sz="2000" b="1" dirty="0" smtClean="0">
                <a:latin typeface="Century Gothic" panose="020B0502020202020204" pitchFamily="34" charset="0"/>
              </a:rPr>
              <a:t>работа с молодежью, 4 НКО – физическая активность, </a:t>
            </a:r>
            <a:r>
              <a:rPr lang="ru-RU" sz="2000" b="1" dirty="0">
                <a:latin typeface="Century Gothic" panose="020B0502020202020204" pitchFamily="34" charset="0"/>
              </a:rPr>
              <a:t>2 </a:t>
            </a:r>
            <a:r>
              <a:rPr lang="ru-RU" sz="2000" b="1" dirty="0" smtClean="0">
                <a:latin typeface="Century Gothic" panose="020B0502020202020204" pitchFamily="34" charset="0"/>
              </a:rPr>
              <a:t>НКО </a:t>
            </a:r>
            <a:r>
              <a:rPr lang="ru-RU" sz="2000" b="1" dirty="0">
                <a:latin typeface="Century Gothic" panose="020B0502020202020204" pitchFamily="34" charset="0"/>
              </a:rPr>
              <a:t>– полевая социальная работа, 1 </a:t>
            </a:r>
            <a:r>
              <a:rPr lang="ru-RU" sz="2000" b="1" dirty="0" smtClean="0">
                <a:latin typeface="Century Gothic" panose="020B0502020202020204" pitchFamily="34" charset="0"/>
              </a:rPr>
              <a:t>НКО </a:t>
            </a:r>
            <a:r>
              <a:rPr lang="ru-RU" sz="2000" b="1" dirty="0">
                <a:latin typeface="Century Gothic" panose="020B0502020202020204" pitchFamily="34" charset="0"/>
              </a:rPr>
              <a:t>– работа в системе ФСИН, 1 </a:t>
            </a:r>
            <a:r>
              <a:rPr lang="ru-RU" sz="2000" b="1" dirty="0" smtClean="0">
                <a:latin typeface="Century Gothic" panose="020B0502020202020204" pitchFamily="34" charset="0"/>
              </a:rPr>
              <a:t>НКО </a:t>
            </a:r>
            <a:r>
              <a:rPr lang="ru-RU" sz="2000" b="1" dirty="0">
                <a:latin typeface="Century Gothic" panose="020B0502020202020204" pitchFamily="34" charset="0"/>
              </a:rPr>
              <a:t>– </a:t>
            </a:r>
            <a:r>
              <a:rPr lang="ru-RU" sz="2000" b="1" dirty="0" smtClean="0">
                <a:latin typeface="Century Gothic" panose="020B0502020202020204" pitchFamily="34" charset="0"/>
              </a:rPr>
              <a:t>центр</a:t>
            </a:r>
            <a:r>
              <a:rPr lang="en-US" sz="2000" b="1" dirty="0" smtClean="0">
                <a:latin typeface="Century Gothic" panose="020B0502020202020204" pitchFamily="34" charset="0"/>
              </a:rPr>
              <a:t>​</a:t>
            </a:r>
            <a:r>
              <a:rPr lang="ru-RU" sz="2000" b="1" dirty="0" smtClean="0">
                <a:latin typeface="Century Gothic" panose="020B0502020202020204" pitchFamily="34" charset="0"/>
              </a:rPr>
              <a:t> </a:t>
            </a:r>
            <a:r>
              <a:rPr lang="ru-RU" sz="2000" b="1" dirty="0" err="1" smtClean="0">
                <a:latin typeface="Century Gothic" panose="020B0502020202020204" pitchFamily="34" charset="0"/>
              </a:rPr>
              <a:t>ресоциализации</a:t>
            </a:r>
            <a:endParaRPr lang="en-US" sz="2000" b="1" dirty="0"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волна 2019 года - 11 проектов на сумму 17 млн. рублей</a:t>
            </a:r>
            <a:endParaRPr lang="ru-RU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Стратегическое партнерство </a:t>
            </a:r>
            <a:br>
              <a:rPr lang="ru-RU" sz="28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 СО НКО</a:t>
            </a:r>
            <a:endParaRPr lang="ru-RU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10E3F3-F0D5-4009-85AD-628B0EF1A64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761" y="561168"/>
            <a:ext cx="2160239" cy="152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95153"/>
            <a:ext cx="2224692" cy="148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https://s16.stc.all.kpcdn.net/share/i/12/10573452/inx960x6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152" y="3578000"/>
            <a:ext cx="2388340" cy="159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zdrav-samara.ru/images/cms/news/2017/dsc_03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585" y="5171728"/>
            <a:ext cx="2459681" cy="163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64119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6524625" y="6505575"/>
            <a:ext cx="2133600" cy="365125"/>
          </a:xfrm>
        </p:spPr>
        <p:txBody>
          <a:bodyPr/>
          <a:lstStyle/>
          <a:p>
            <a:pPr>
              <a:defRPr/>
            </a:pPr>
            <a:fld id="{B7B052AE-324F-402F-818C-8CE5FFD90A4A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8888" y="0"/>
            <a:ext cx="7634287" cy="736600"/>
          </a:xfrm>
        </p:spPr>
        <p:txBody>
          <a:bodyPr rtlCol="0">
            <a:normAutofit fontScale="90000"/>
          </a:bodyPr>
          <a:lstStyle/>
          <a:p>
            <a:pPr fontAlgn="auto">
              <a:lnSpc>
                <a:spcPts val="2500"/>
              </a:lnSpc>
              <a:spcAft>
                <a:spcPts val="0"/>
              </a:spcAft>
              <a:defRPr/>
            </a:pP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Внедрение муниципальных 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6013" y="1484313"/>
            <a:ext cx="5040312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002463" y="6164263"/>
            <a:ext cx="1671637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067175" y="6323013"/>
            <a:ext cx="2233613" cy="130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0" y="1124744"/>
            <a:ext cx="3537715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40768"/>
            <a:ext cx="288032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17032"/>
            <a:ext cx="288032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966388" y="1268502"/>
            <a:ext cx="20882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8 муниципальных образований Самарской области разработали программы укрепления общественного здоровья и стали членами Российской  Ассоциации «Здоровые города, районы и поселки». </a:t>
            </a:r>
            <a:endParaRPr lang="ru-RU" b="1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0126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6524625" y="6505575"/>
            <a:ext cx="2133600" cy="365125"/>
          </a:xfrm>
        </p:spPr>
        <p:txBody>
          <a:bodyPr/>
          <a:lstStyle/>
          <a:p>
            <a:pPr>
              <a:defRPr/>
            </a:pPr>
            <a:fld id="{B7B052AE-324F-402F-818C-8CE5FFD90A4A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93917" y="134497"/>
            <a:ext cx="7634287" cy="830719"/>
          </a:xfrm>
        </p:spPr>
        <p:txBody>
          <a:bodyPr rtlCol="0">
            <a:normAutofit/>
          </a:bodyPr>
          <a:lstStyle/>
          <a:p>
            <a:pPr fontAlgn="auto">
              <a:lnSpc>
                <a:spcPts val="2500"/>
              </a:lnSpc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Внедрение корпоративных программ ЗОЖ</a:t>
            </a:r>
            <a:endParaRPr lang="ru-RU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6013" y="1484313"/>
            <a:ext cx="5040312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002463" y="6164263"/>
            <a:ext cx="1671637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067175" y="6323013"/>
            <a:ext cx="2233613" cy="130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153373968"/>
              </p:ext>
            </p:extLst>
          </p:nvPr>
        </p:nvGraphicFramePr>
        <p:xfrm>
          <a:off x="179512" y="841635"/>
          <a:ext cx="3456384" cy="3667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25972"/>
            <a:ext cx="2520280" cy="368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635896" y="1077550"/>
            <a:ext cx="25202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министра здравоохранения утвержден профиль здоровья промышленного предприятия, который в настоящее время проходит апробацию</a:t>
            </a: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D:\Mail Store ПОЛУЧ\Корпор ЗОЖ\изображение_viber_2019-10-09_17-29-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59982"/>
            <a:ext cx="3888432" cy="218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280" y="4359982"/>
            <a:ext cx="3888561" cy="218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590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400"/>
              </a:lnSpc>
            </a:pPr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Внедрение </a:t>
            </a:r>
            <a:r>
              <a:rPr lang="ru-RU" sz="28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программ ЗОЖ в ЛПУ: «Начни с себя»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10E3F3-F0D5-4009-85AD-628B0EF1A64E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6718"/>
            <a:ext cx="4358894" cy="288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60967"/>
            <a:ext cx="4358895" cy="287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99298"/>
            <a:ext cx="4464496" cy="332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36096" y="976718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СОКОД </a:t>
            </a:r>
            <a:endParaRPr lang="ru-RU" sz="4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93549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10E3F3-F0D5-4009-85AD-628B0EF1A64E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88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3969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57198" y="1124744"/>
            <a:ext cx="8507288" cy="4525963"/>
          </a:xfrm>
        </p:spPr>
        <p:txBody>
          <a:bodyPr/>
          <a:lstStyle/>
          <a:p>
            <a:pPr lvl="0"/>
            <a:r>
              <a:rPr lang="ru-RU" sz="2000" dirty="0"/>
              <a:t>Оценка состояния здоровья и оценка рисков (вес/рост, артериальное давление, содержание глюкозы и холестерина в крови)</a:t>
            </a:r>
          </a:p>
          <a:p>
            <a:pPr lvl="0"/>
            <a:r>
              <a:rPr lang="ru-RU" sz="2000" dirty="0"/>
              <a:t>Профилактическое консультирование и профессиональная поддержка изменений поведения/стиля жизни</a:t>
            </a:r>
          </a:p>
          <a:p>
            <a:pPr lvl="0"/>
            <a:r>
              <a:rPr lang="ru-RU" sz="2000" dirty="0"/>
              <a:t>Помощь в управлении личными рисками для здоровья и возникающими проблемами (сердечно-сосудистые заболевания, рак, диабет, депрессия и т.д.)</a:t>
            </a:r>
          </a:p>
          <a:p>
            <a:pPr lvl="0"/>
            <a:r>
              <a:rPr lang="ru-RU" sz="2000" dirty="0"/>
              <a:t>Физические нагрузка и упражнения</a:t>
            </a:r>
          </a:p>
          <a:p>
            <a:pPr lvl="0"/>
            <a:r>
              <a:rPr lang="ru-RU" sz="2000" dirty="0"/>
              <a:t>Снижение веса</a:t>
            </a:r>
          </a:p>
          <a:p>
            <a:pPr lvl="0"/>
            <a:r>
              <a:rPr lang="ru-RU" sz="2000" dirty="0"/>
              <a:t>Здоровое питание/здоровое приготовление пищи</a:t>
            </a:r>
          </a:p>
          <a:p>
            <a:pPr lvl="0"/>
            <a:r>
              <a:rPr lang="ru-RU" sz="2000" dirty="0"/>
              <a:t>Стресс и выработка устойчивости к стрессу</a:t>
            </a:r>
          </a:p>
          <a:p>
            <a:pPr lvl="0"/>
            <a:r>
              <a:rPr lang="ru-RU" sz="2000" dirty="0"/>
              <a:t>Снижение/прекращение курения</a:t>
            </a:r>
          </a:p>
          <a:p>
            <a:pPr lvl="0"/>
            <a:r>
              <a:rPr lang="ru-RU" sz="2000" dirty="0"/>
              <a:t>Снижение злоупотребления алкоголем/ наркотиками</a:t>
            </a:r>
          </a:p>
          <a:p>
            <a:pPr lvl="0"/>
            <a:r>
              <a:rPr lang="ru-RU" sz="2000" dirty="0"/>
              <a:t>Информирование о здоровье (заводские СМИ, сайты, радио)</a:t>
            </a:r>
          </a:p>
          <a:p>
            <a:pPr lvl="0"/>
            <a:r>
              <a:rPr lang="ru-RU" sz="2000" dirty="0"/>
              <a:t>Предоставление фруктов, соков, сбалансированного питания в столовой/кафетерии компании</a:t>
            </a:r>
          </a:p>
          <a:p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6042" y="102162"/>
            <a:ext cx="8229601" cy="737321"/>
          </a:xfrm>
        </p:spPr>
        <p:txBody>
          <a:bodyPr/>
          <a:lstStyle/>
          <a:p>
            <a:r>
              <a:rPr lang="ru-RU" sz="3200" dirty="0" smtClean="0">
                <a:solidFill>
                  <a:srgbClr val="002060"/>
                </a:solidFill>
              </a:rPr>
              <a:t>Компоненты корпоративной программы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10E3F3-F0D5-4009-85AD-628B0EF1A64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10086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88963" y="583850"/>
            <a:ext cx="8855037" cy="4525963"/>
          </a:xfrm>
        </p:spPr>
        <p:txBody>
          <a:bodyPr/>
          <a:lstStyle/>
          <a:p>
            <a:pPr marL="0" lvl="0" indent="0">
              <a:buNone/>
            </a:pPr>
            <a:r>
              <a:rPr lang="ru-RU" sz="1900" dirty="0" smtClean="0"/>
              <a:t>1. Руководителям </a:t>
            </a:r>
            <a:r>
              <a:rPr lang="ru-RU" sz="1900" dirty="0"/>
              <a:t>предприятий и организаций Самарской </a:t>
            </a:r>
            <a:r>
              <a:rPr lang="ru-RU" sz="1900" dirty="0" smtClean="0"/>
              <a:t>области разработать </a:t>
            </a:r>
            <a:r>
              <a:rPr lang="ru-RU" sz="1900" dirty="0"/>
              <a:t>корпоративные программы укрепления здоровья работников в соответствии с модельными программами, </a:t>
            </a:r>
            <a:r>
              <a:rPr lang="ru-RU" sz="1900" dirty="0" smtClean="0"/>
              <a:t>рекомендуемыми </a:t>
            </a:r>
            <a:r>
              <a:rPr lang="ru-RU" sz="1900" dirty="0"/>
              <a:t>Министерством здравоохранения РФ: </a:t>
            </a:r>
          </a:p>
          <a:p>
            <a:pPr marL="0" indent="0">
              <a:buNone/>
            </a:pPr>
            <a:r>
              <a:rPr lang="ru-RU" sz="1900" dirty="0"/>
              <a:t>-   создать условия для ведения здорового образа жизни на рабочем месте;</a:t>
            </a:r>
          </a:p>
          <a:p>
            <a:pPr marL="0" indent="0">
              <a:buNone/>
            </a:pPr>
            <a:r>
              <a:rPr lang="ru-RU" sz="1900" dirty="0"/>
              <a:t>- информировать и стимулировать сотрудников к соблюдению принципов здорового образа жизни, в том числе на рабочем месте;</a:t>
            </a:r>
          </a:p>
          <a:p>
            <a:pPr marL="0" indent="0">
              <a:buNone/>
            </a:pPr>
            <a:r>
              <a:rPr lang="ru-RU" sz="1900" dirty="0"/>
              <a:t>- обеспечить доступ к профилактической медицинской помощи;</a:t>
            </a:r>
          </a:p>
          <a:p>
            <a:pPr marL="0" indent="0">
              <a:buNone/>
            </a:pPr>
            <a:r>
              <a:rPr lang="ru-RU" sz="1900" dirty="0"/>
              <a:t>- интегрировать показатели, связанные со здоровьем в ключевые показатели эффективности сотрудников и руководителей всех уровней.</a:t>
            </a:r>
          </a:p>
          <a:p>
            <a:pPr marL="0" indent="0">
              <a:buNone/>
            </a:pPr>
            <a:r>
              <a:rPr lang="ru-RU" sz="1900" dirty="0" smtClean="0"/>
              <a:t>2.Министерству </a:t>
            </a:r>
            <a:r>
              <a:rPr lang="ru-RU" sz="1900" dirty="0"/>
              <a:t>здравоохранения Самарской области совместно с министерством труда, занятости и миграционной политики Самарской области и Федерацией профсоюзов Самарской области провести анализ действующих корпоративных программ укрепления здоровья работников, определить лучшие практики формирования здорового образа жизни на рабочем месте. </a:t>
            </a:r>
          </a:p>
          <a:p>
            <a:pPr marL="0" indent="0">
              <a:buNone/>
            </a:pPr>
            <a:r>
              <a:rPr lang="ru-RU" sz="1900" dirty="0"/>
              <a:t>3. Министерству здравоохранения Самарской области совместно с ГБУЗ СО «Самарский областной центр медицинской профилактики «Центр общественного здоровья» провести обучающий семинар для руководителей предприятий и организаций на тему «Разработка и реализация  корпоративных программы укрепления здоровья сотрудников на рабочем месте».</a:t>
            </a:r>
          </a:p>
          <a:p>
            <a:endParaRPr lang="ru-RU" sz="19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81192" y="-22841"/>
            <a:ext cx="7270577" cy="737321"/>
          </a:xfrm>
        </p:spPr>
        <p:txBody>
          <a:bodyPr/>
          <a:lstStyle/>
          <a:p>
            <a:r>
              <a:rPr lang="ru-RU" sz="3200" dirty="0" smtClean="0"/>
              <a:t>Предложения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10E3F3-F0D5-4009-85AD-628B0EF1A64E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4821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49B178-2C43-4669-BFA6-BFCAD67A78FF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27650" name="Объект 2"/>
          <p:cNvSpPr>
            <a:spLocks noGrp="1"/>
          </p:cNvSpPr>
          <p:nvPr>
            <p:ph type="body" idx="1"/>
          </p:nvPr>
        </p:nvSpPr>
        <p:spPr>
          <a:xfrm>
            <a:off x="457200" y="1916113"/>
            <a:ext cx="2746375" cy="1368425"/>
          </a:xfrm>
        </p:spPr>
        <p:txBody>
          <a:bodyPr/>
          <a:lstStyle/>
          <a:p>
            <a:endParaRPr lang="ru-RU" smtClean="0"/>
          </a:p>
          <a:p>
            <a:endParaRPr lang="ru-RU" smtClean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42988" y="-100013"/>
            <a:ext cx="7273925" cy="64928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/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Стратегические 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3735991"/>
              </p:ext>
            </p:extLst>
          </p:nvPr>
        </p:nvGraphicFramePr>
        <p:xfrm>
          <a:off x="661988" y="3192463"/>
          <a:ext cx="8035925" cy="3498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Схема 13"/>
          <p:cNvGraphicFramePr/>
          <p:nvPr/>
        </p:nvGraphicFramePr>
        <p:xfrm>
          <a:off x="179512" y="764704"/>
          <a:ext cx="5616624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867400" y="836613"/>
            <a:ext cx="3276600" cy="22113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здравоохранения: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70C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70C0"/>
                </a:solidFill>
              </a:rPr>
              <a:t>сокращение смертности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70C0"/>
                </a:solidFill>
              </a:rPr>
              <a:t>укрепление здоровья населения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70C0"/>
                </a:solidFill>
              </a:rPr>
              <a:t>профилактика заболеваний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13427"/>
            <a:ext cx="7270577" cy="737321"/>
          </a:xfrm>
        </p:spPr>
        <p:txBody>
          <a:bodyPr/>
          <a:lstStyle/>
          <a:p>
            <a:r>
              <a:rPr lang="ru-RU" sz="4400" dirty="0" smtClean="0">
                <a:solidFill>
                  <a:srgbClr val="002060"/>
                </a:solidFill>
              </a:rPr>
              <a:t>Итоги 2019 года</a:t>
            </a: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10E3F3-F0D5-4009-85AD-628B0EF1A64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945323"/>
              </p:ext>
            </p:extLst>
          </p:nvPr>
        </p:nvGraphicFramePr>
        <p:xfrm>
          <a:off x="2" y="1124744"/>
          <a:ext cx="9143998" cy="458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5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38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238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236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295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aseline="0" dirty="0" smtClean="0"/>
                        <a:t> 2018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aseline="0" dirty="0" smtClean="0"/>
                        <a:t> 2019</a:t>
                      </a:r>
                      <a:endParaRPr lang="ru-RU" sz="2800" dirty="0" smtClean="0"/>
                    </a:p>
                    <a:p>
                      <a:pPr algn="ctr"/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Целевое значени</a:t>
                      </a:r>
                      <a:r>
                        <a:rPr lang="ru-RU" sz="2400" baseline="0" dirty="0" smtClean="0"/>
                        <a:t>е на 2019 год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96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Смертность </a:t>
                      </a:r>
                      <a:r>
                        <a:rPr lang="ru-RU" sz="2000" baseline="0" dirty="0" smtClean="0"/>
                        <a:t> мужчин</a:t>
                      </a:r>
                      <a:r>
                        <a:rPr lang="ru-RU" sz="2000" dirty="0" smtClean="0"/>
                        <a:t> 16-59</a:t>
                      </a:r>
                      <a:r>
                        <a:rPr lang="ru-RU" sz="2000" baseline="0" dirty="0" smtClean="0"/>
                        <a:t> лет,  на 100 тыс.</a:t>
                      </a:r>
                      <a:endParaRPr lang="ru-RU" sz="2000" dirty="0" smtClean="0"/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779,6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B050"/>
                          </a:solidFill>
                        </a:rPr>
                        <a:t>779,4</a:t>
                      </a:r>
                      <a:endParaRPr lang="ru-RU" sz="3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793,3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96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Смертность </a:t>
                      </a:r>
                      <a:r>
                        <a:rPr lang="ru-RU" sz="2000" baseline="0" dirty="0" smtClean="0"/>
                        <a:t> женщин</a:t>
                      </a:r>
                      <a:r>
                        <a:rPr lang="ru-RU" sz="2000" dirty="0" smtClean="0"/>
                        <a:t> 16-54</a:t>
                      </a:r>
                      <a:r>
                        <a:rPr lang="ru-RU" sz="2000" baseline="0" dirty="0" smtClean="0"/>
                        <a:t> лет,  на 100 тыс.</a:t>
                      </a:r>
                      <a:endParaRPr lang="ru-RU" sz="2000" dirty="0" smtClean="0"/>
                    </a:p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247,4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rgbClr val="00B050"/>
                          </a:solidFill>
                        </a:rPr>
                        <a:t>242</a:t>
                      </a:r>
                      <a:r>
                        <a:rPr lang="en-US" sz="3200" b="1" dirty="0" smtClean="0">
                          <a:solidFill>
                            <a:srgbClr val="00B050"/>
                          </a:solidFill>
                        </a:rPr>
                        <a:t>,</a:t>
                      </a:r>
                      <a:r>
                        <a:rPr lang="ru-RU" sz="3200" b="1" dirty="0" smtClean="0">
                          <a:solidFill>
                            <a:srgbClr val="00B050"/>
                          </a:solidFill>
                        </a:rPr>
                        <a:t>2</a:t>
                      </a:r>
                      <a:endParaRPr lang="ru-RU" sz="3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245,0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9648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Смертность в старшем трудоспособном возрасте на 1000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</a:t>
                      </a:r>
                      <a:r>
                        <a:rPr lang="ru-RU" sz="3200" dirty="0" smtClean="0"/>
                        <a:t>7</a:t>
                      </a:r>
                      <a:r>
                        <a:rPr lang="en-US" sz="3200" dirty="0" smtClean="0"/>
                        <a:t>,</a:t>
                      </a:r>
                      <a:r>
                        <a:rPr lang="ru-RU" sz="3200" dirty="0" smtClean="0"/>
                        <a:t>7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r>
                        <a:rPr lang="ru-RU" sz="3200" b="1" dirty="0" smtClean="0">
                          <a:solidFill>
                            <a:srgbClr val="00B050"/>
                          </a:solidFill>
                        </a:rPr>
                        <a:t>6</a:t>
                      </a:r>
                      <a:r>
                        <a:rPr lang="en-US" sz="3200" b="1" dirty="0" smtClean="0">
                          <a:solidFill>
                            <a:srgbClr val="00B050"/>
                          </a:solidFill>
                        </a:rPr>
                        <a:t>,</a:t>
                      </a:r>
                      <a:r>
                        <a:rPr lang="ru-RU" sz="3200" b="1" dirty="0" smtClean="0">
                          <a:solidFill>
                            <a:srgbClr val="00B050"/>
                          </a:solidFill>
                        </a:rPr>
                        <a:t>9</a:t>
                      </a:r>
                      <a:endParaRPr lang="ru-RU" sz="3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37,10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1547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24442D-5AF0-4556-ACE2-D72A151DA4A1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31772" name="Заголовок 3"/>
          <p:cNvSpPr>
            <a:spLocks noGrp="1"/>
          </p:cNvSpPr>
          <p:nvPr>
            <p:ph type="title"/>
          </p:nvPr>
        </p:nvSpPr>
        <p:spPr>
          <a:xfrm>
            <a:off x="331912" y="0"/>
            <a:ext cx="9144000" cy="863700"/>
          </a:xfrm>
        </p:spPr>
        <p:txBody>
          <a:bodyPr/>
          <a:lstStyle/>
          <a:p>
            <a:r>
              <a:rPr lang="ru-RU" sz="3200" dirty="0" smtClean="0">
                <a:solidFill>
                  <a:srgbClr val="002060"/>
                </a:solidFill>
              </a:rPr>
              <a:t>Смертность мужчин в Самарской области в трудоспособном возрасте (2019 г.)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944551"/>
              </p:ext>
            </p:extLst>
          </p:nvPr>
        </p:nvGraphicFramePr>
        <p:xfrm>
          <a:off x="0" y="1124744"/>
          <a:ext cx="9144000" cy="5733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840"/>
                <a:gridCol w="2304256"/>
                <a:gridCol w="1944216"/>
                <a:gridCol w="1763688"/>
              </a:tblGrid>
              <a:tr h="1033474">
                <a:tc>
                  <a:txBody>
                    <a:bodyPr/>
                    <a:lstStyle/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Самарская область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РФ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ПФО</a:t>
                      </a:r>
                      <a:endParaRPr lang="ru-RU" sz="2400" dirty="0"/>
                    </a:p>
                  </a:txBody>
                  <a:tcPr/>
                </a:tc>
              </a:tr>
              <a:tr h="771147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От</a:t>
                      </a:r>
                      <a:r>
                        <a:rPr lang="ru-RU" sz="2400" b="1" baseline="0" dirty="0" smtClean="0"/>
                        <a:t> всех причин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779,4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704,0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758,3</a:t>
                      </a:r>
                      <a:endParaRPr lang="ru-RU" sz="2400" b="1" dirty="0"/>
                    </a:p>
                  </a:txBody>
                  <a:tcPr/>
                </a:tc>
              </a:tr>
              <a:tr h="943605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От внешних причин</a:t>
                      </a:r>
                      <a:r>
                        <a:rPr lang="ru-RU" sz="2400" b="1" baseline="0" dirty="0" smtClean="0"/>
                        <a:t> смерти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247,6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175,3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201,1</a:t>
                      </a:r>
                      <a:endParaRPr lang="ru-RU" sz="2400" b="1" dirty="0"/>
                    </a:p>
                  </a:txBody>
                  <a:tcPr/>
                </a:tc>
              </a:tr>
              <a:tr h="99501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От инфекционных</a:t>
                      </a:r>
                      <a:r>
                        <a:rPr lang="ru-RU" sz="2400" b="1" baseline="0" dirty="0" smtClean="0"/>
                        <a:t> и паразитарных б-ней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95,0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44,5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50,2</a:t>
                      </a:r>
                      <a:endParaRPr lang="ru-RU" sz="2400" b="1" dirty="0"/>
                    </a:p>
                  </a:txBody>
                  <a:tcPr/>
                </a:tc>
              </a:tr>
              <a:tr h="99501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От новообразований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91,5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91,0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95,8</a:t>
                      </a:r>
                      <a:endParaRPr lang="ru-RU" sz="2400" b="1" dirty="0"/>
                    </a:p>
                  </a:txBody>
                  <a:tcPr/>
                </a:tc>
              </a:tr>
              <a:tr h="995010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От БСК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B050"/>
                          </a:solidFill>
                        </a:rPr>
                        <a:t>163,6</a:t>
                      </a:r>
                      <a:endParaRPr lang="ru-RU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225,4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237,7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74728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24442D-5AF0-4556-ACE2-D72A151DA4A1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31772" name="Заголовок 3"/>
          <p:cNvSpPr>
            <a:spLocks noGrp="1"/>
          </p:cNvSpPr>
          <p:nvPr>
            <p:ph type="title"/>
          </p:nvPr>
        </p:nvSpPr>
        <p:spPr>
          <a:xfrm>
            <a:off x="1947" y="188640"/>
            <a:ext cx="9144000" cy="863700"/>
          </a:xfrm>
        </p:spPr>
        <p:txBody>
          <a:bodyPr/>
          <a:lstStyle/>
          <a:p>
            <a:r>
              <a:rPr lang="ru-RU" sz="3200" dirty="0" smtClean="0">
                <a:solidFill>
                  <a:srgbClr val="002060"/>
                </a:solidFill>
              </a:rPr>
              <a:t>Смертность женщин в Самарской области в трудоспособном возрасте (2019 г.)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029043"/>
              </p:ext>
            </p:extLst>
          </p:nvPr>
        </p:nvGraphicFramePr>
        <p:xfrm>
          <a:off x="0" y="1478111"/>
          <a:ext cx="9144000" cy="4853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3848"/>
                <a:gridCol w="1872208"/>
                <a:gridCol w="2232248"/>
                <a:gridCol w="1835696"/>
              </a:tblGrid>
              <a:tr h="869668"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Самарская область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РФ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ПФО</a:t>
                      </a:r>
                      <a:endParaRPr lang="ru-RU" sz="2400" dirty="0"/>
                    </a:p>
                  </a:txBody>
                  <a:tcPr/>
                </a:tc>
              </a:tr>
              <a:tr h="64892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От</a:t>
                      </a:r>
                      <a:r>
                        <a:rPr lang="ru-RU" sz="2400" b="1" baseline="0" dirty="0" smtClean="0"/>
                        <a:t> всех причин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242,2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206,6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211,6</a:t>
                      </a:r>
                      <a:endParaRPr lang="ru-RU" sz="2400" b="1" dirty="0"/>
                    </a:p>
                  </a:txBody>
                  <a:tcPr/>
                </a:tc>
              </a:tr>
              <a:tr h="794044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От внешних причин</a:t>
                      </a:r>
                      <a:r>
                        <a:rPr lang="ru-RU" sz="2400" b="1" baseline="0" dirty="0" smtClean="0"/>
                        <a:t> смерти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56,7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34,4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38,7</a:t>
                      </a:r>
                      <a:endParaRPr lang="ru-RU" sz="2400" b="1" dirty="0"/>
                    </a:p>
                  </a:txBody>
                  <a:tcPr/>
                </a:tc>
              </a:tr>
              <a:tr h="83730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От инфекционных</a:t>
                      </a:r>
                      <a:r>
                        <a:rPr lang="ru-RU" sz="2400" b="1" baseline="0" dirty="0" smtClean="0"/>
                        <a:t> и паразитарных б-ней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39,8</a:t>
                      </a:r>
                      <a:endParaRPr lang="ru-RU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20,0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22,9</a:t>
                      </a:r>
                      <a:endParaRPr lang="ru-RU" sz="2400" b="1" dirty="0"/>
                    </a:p>
                  </a:txBody>
                  <a:tcPr/>
                </a:tc>
              </a:tr>
              <a:tr h="83730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От новообразований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54,6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48,4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47,9</a:t>
                      </a:r>
                      <a:endParaRPr lang="ru-RU" sz="2400" b="1" dirty="0"/>
                    </a:p>
                  </a:txBody>
                  <a:tcPr/>
                </a:tc>
              </a:tr>
              <a:tr h="837301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От БСК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B050"/>
                          </a:solidFill>
                        </a:rPr>
                        <a:t>28,2</a:t>
                      </a:r>
                      <a:endParaRPr lang="ru-RU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47,1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46,5</a:t>
                      </a:r>
                      <a:endParaRPr lang="ru-RU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86681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72B8D4-5839-4283-8C7E-50ADCE1F2FA5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90114" name="Заголовок 3"/>
          <p:cNvSpPr>
            <a:spLocks noGrp="1"/>
          </p:cNvSpPr>
          <p:nvPr>
            <p:ph type="title"/>
          </p:nvPr>
        </p:nvSpPr>
        <p:spPr>
          <a:xfrm>
            <a:off x="1187450" y="-26988"/>
            <a:ext cx="7270750" cy="736601"/>
          </a:xfrm>
        </p:spPr>
        <p:txBody>
          <a:bodyPr/>
          <a:lstStyle/>
          <a:p>
            <a:r>
              <a:rPr lang="ru-RU" sz="3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Факторы риска развития ХНИЗ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1188" y="981075"/>
            <a:ext cx="3744912" cy="5032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Поведенческие</a:t>
            </a:r>
            <a:endParaRPr lang="ru-RU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60032" y="836713"/>
            <a:ext cx="4061718" cy="9190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Факторы внешней среды</a:t>
            </a:r>
            <a:endParaRPr lang="ru-RU" sz="28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950" y="1755775"/>
            <a:ext cx="4319588" cy="4464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1. Неправильное питание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2. Недостаточная физическая активность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3. Курение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4. Злоупотребление алкоголем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5. </a:t>
            </a:r>
            <a:r>
              <a:rPr lang="ru-RU" sz="24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Непрохождение</a:t>
            </a:r>
            <a:r>
              <a:rPr lang="ru-RU" sz="2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медицинских осмотров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94238" y="1755775"/>
            <a:ext cx="4341812" cy="4464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0119" name="Прямоугольник 15"/>
          <p:cNvSpPr>
            <a:spLocks noChangeArrowheads="1"/>
          </p:cNvSpPr>
          <p:nvPr/>
        </p:nvSpPr>
        <p:spPr bwMode="auto">
          <a:xfrm>
            <a:off x="5003800" y="1909763"/>
            <a:ext cx="391795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З</a:t>
            </a: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агрязнение </a:t>
            </a:r>
            <a:r>
              <a:rPr lang="ru-RU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атмосферного воздуха, воды и почвы, нарушение технических условий, санитарных норм и правил градостроительства, производства и реализации продуктов питания и товаров народного потребления, наличие небезопасных условий </a:t>
            </a:r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труда, отсутствие инфраструктуры ЗОЖ…</a:t>
            </a:r>
            <a:endParaRPr lang="ru-RU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073096" y="548680"/>
            <a:ext cx="3819384" cy="617279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002060"/>
                </a:solidFill>
              </a:rPr>
              <a:t>Развитие инфраструктуры общественного здоровья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002060"/>
                </a:solidFill>
              </a:rPr>
              <a:t>Формирование среды, способствующей ведению гражданами ЗОЖ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002060"/>
                </a:solidFill>
              </a:rPr>
              <a:t>Мотивирование граждан к ЗОЖ посредством проведения информационно-коммуникационной кампании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002060"/>
                </a:solidFill>
              </a:rPr>
              <a:t>Разработка и внедрение муниципальных программ общественного здоровья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rgbClr val="002060"/>
                </a:solidFill>
              </a:rPr>
              <a:t>Разработка и внедрение </a:t>
            </a:r>
            <a:r>
              <a:rPr lang="ru-RU" sz="2200" b="1" dirty="0" smtClean="0">
                <a:solidFill>
                  <a:srgbClr val="002060"/>
                </a:solidFill>
              </a:rPr>
              <a:t> </a:t>
            </a:r>
            <a:r>
              <a:rPr lang="ru-RU" sz="2200" b="1" dirty="0">
                <a:solidFill>
                  <a:srgbClr val="002060"/>
                </a:solidFill>
              </a:rPr>
              <a:t>корпоративных программ общественного здоровья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200" dirty="0" smtClean="0">
              <a:solidFill>
                <a:srgbClr val="002060"/>
              </a:solidFill>
            </a:endParaRPr>
          </a:p>
          <a:p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270577" cy="737321"/>
          </a:xfrm>
        </p:spPr>
        <p:txBody>
          <a:bodyPr/>
          <a:lstStyle/>
          <a:p>
            <a:r>
              <a:rPr lang="ru-RU" sz="2400" dirty="0" smtClean="0">
                <a:solidFill>
                  <a:schemeClr val="bg1"/>
                </a:solidFill>
              </a:rPr>
              <a:t>Основные задачи региональной программы «Укрепление общественного здоровья населения Самарской области» на 2020-2024 </a:t>
            </a:r>
            <a:r>
              <a:rPr lang="ru-RU" sz="2400" dirty="0" err="1" smtClean="0">
                <a:solidFill>
                  <a:schemeClr val="bg1"/>
                </a:solidFill>
              </a:rPr>
              <a:t>гг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16" y="142333"/>
            <a:ext cx="4392488" cy="657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8965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6524625" y="6505575"/>
            <a:ext cx="2133600" cy="365125"/>
          </a:xfrm>
        </p:spPr>
        <p:txBody>
          <a:bodyPr/>
          <a:lstStyle/>
          <a:p>
            <a:pPr>
              <a:defRPr/>
            </a:pPr>
            <a:fld id="{B7B052AE-324F-402F-818C-8CE5FFD90A4A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00672" y="112722"/>
            <a:ext cx="7634287" cy="736600"/>
          </a:xfrm>
        </p:spPr>
        <p:txBody>
          <a:bodyPr rtlCol="0">
            <a:normAutofit fontScale="90000"/>
          </a:bodyPr>
          <a:lstStyle/>
          <a:p>
            <a:pPr fontAlgn="auto">
              <a:lnSpc>
                <a:spcPts val="2500"/>
              </a:lnSpc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Информационно-коммуникационные кампании</a:t>
            </a:r>
            <a:endParaRPr lang="ru-RU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6013" y="1484313"/>
            <a:ext cx="5040312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002463" y="6164263"/>
            <a:ext cx="1671637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067175" y="6323013"/>
            <a:ext cx="2233613" cy="130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AutoShape 2" descr="https://1.downloader.disk.yandex.ru/preview/b4f70a3aec2f5c1c1d6e571e4f73009365714913f851172cbea1e02060b78f44/inf/gG637UjCJXJFAfP1Fd8LUsk-4AqDb1LERwsanM90b3F0mfr9zf34RAslb-4wvS8e_kJ5mYYIQcA8JOZlw5i9Fg%3D%3D?uid=2801768&amp;filename=pitanie-c1_pitanie-c1-005-1.jpg&amp;disposition=inline&amp;hash=&amp;limit=0&amp;content_type=image%2Fjpeg&amp;owner_uid=2801768&amp;tknv=v2&amp;size=1895x97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44" y="1387754"/>
            <a:ext cx="3703960" cy="185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32" y="3278944"/>
            <a:ext cx="2174177" cy="326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936" y="1357045"/>
            <a:ext cx="2779054" cy="185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052" y="3969444"/>
            <a:ext cx="3763887" cy="188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626" y="3278944"/>
            <a:ext cx="2174177" cy="326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9907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300"/>
              </a:lnSpc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10E3F3-F0D5-4009-85AD-628B0EF1A64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747775"/>
              </p:ext>
            </p:extLst>
          </p:nvPr>
        </p:nvGraphicFramePr>
        <p:xfrm>
          <a:off x="457200" y="-27384"/>
          <a:ext cx="8624745" cy="67232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54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54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945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25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Вид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Места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Объем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70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entury Gothic" panose="020B0502020202020204" pitchFamily="34" charset="0"/>
                        </a:rPr>
                        <a:t>ЖК экраны спорт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entury Gothic" panose="020B0502020202020204" pitchFamily="34" charset="0"/>
                        </a:rPr>
                        <a:t>ЖК экраны МФЦ</a:t>
                      </a:r>
                      <a:endParaRPr lang="ru-RU" sz="2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Century Gothic" panose="020B0502020202020204" pitchFamily="34" charset="0"/>
                        </a:rPr>
                        <a:t>Самара</a:t>
                      </a: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, Сызрань</a:t>
                      </a:r>
                      <a:endParaRPr lang="ru-RU" sz="18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23790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57 / 231546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8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60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entury Gothic" panose="020B0502020202020204" pitchFamily="34" charset="0"/>
                        </a:rPr>
                        <a:t>Кинотеатры</a:t>
                      </a:r>
                      <a:endParaRPr lang="ru-RU" sz="2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lang="ru-RU" sz="1800" b="1" baseline="0" dirty="0" smtClean="0">
                          <a:effectLst/>
                          <a:latin typeface="Century Gothic" panose="020B0502020202020204" pitchFamily="34" charset="0"/>
                        </a:rPr>
                        <a:t> МО</a:t>
                      </a: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8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104097 </a:t>
                      </a:r>
                      <a:endParaRPr lang="ru-RU" sz="18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28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entury Gothic" panose="020B0502020202020204" pitchFamily="34" charset="0"/>
                        </a:rPr>
                        <a:t>ЖК в транспорте</a:t>
                      </a:r>
                      <a:endParaRPr lang="ru-RU" sz="2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Century Gothic" panose="020B0502020202020204" pitchFamily="34" charset="0"/>
                        </a:rPr>
                        <a:t>Самара</a:t>
                      </a: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800" b="1" dirty="0" smtClean="0">
                          <a:effectLst/>
                          <a:latin typeface="Century Gothic" panose="020B0502020202020204" pitchFamily="34" charset="0"/>
                        </a:rPr>
                        <a:t>Тольятти</a:t>
                      </a: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ru-RU" sz="1800" b="1" dirty="0" smtClean="0">
                          <a:effectLst/>
                          <a:latin typeface="Century Gothic" panose="020B0502020202020204" pitchFamily="34" charset="0"/>
                        </a:rPr>
                        <a:t>Сызрань</a:t>
                      </a: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8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41 </a:t>
                      </a:r>
                      <a:r>
                        <a:rPr lang="ru-RU" sz="1800" b="1" dirty="0" smtClean="0">
                          <a:effectLst/>
                          <a:latin typeface="Century Gothic" panose="020B0502020202020204" pitchFamily="34" charset="0"/>
                        </a:rPr>
                        <a:t>троллейбус,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entury Gothic" panose="020B0502020202020204" pitchFamily="34" charset="0"/>
                        </a:rPr>
                        <a:t>109 </a:t>
                      </a: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автобусов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20 </a:t>
                      </a:r>
                      <a:r>
                        <a:rPr lang="ru-RU" sz="1800" b="1" dirty="0" smtClean="0">
                          <a:effectLst/>
                          <a:latin typeface="Century Gothic" panose="020B0502020202020204" pitchFamily="34" charset="0"/>
                        </a:rPr>
                        <a:t>трамваев, </a:t>
                      </a:r>
                      <a:r>
                        <a:rPr lang="ru-RU" sz="1800" b="1" baseline="0" dirty="0" smtClean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entury Gothic" panose="020B0502020202020204" pitchFamily="34" charset="0"/>
                        </a:rPr>
                        <a:t>20 маршруток</a:t>
                      </a:r>
                      <a:endParaRPr lang="ru-RU" sz="18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6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entury Gothic" panose="020B0502020202020204" pitchFamily="34" charset="0"/>
                        </a:rPr>
                        <a:t>Баннеры уличные 3х6 м</a:t>
                      </a:r>
                      <a:endParaRPr lang="ru-RU" sz="2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33 МО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8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58 поверхностей</a:t>
                      </a:r>
                      <a:endParaRPr lang="ru-RU" sz="18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72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 err="1">
                          <a:effectLst/>
                          <a:latin typeface="Century Gothic" panose="020B0502020202020204" pitchFamily="34" charset="0"/>
                        </a:rPr>
                        <a:t>Медиафасады</a:t>
                      </a:r>
                      <a:endParaRPr lang="ru-RU" sz="2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Century Gothic" panose="020B0502020202020204" pitchFamily="34" charset="0"/>
                        </a:rPr>
                        <a:t>г.о. Самара, г.о. Отрадный</a:t>
                      </a:r>
                      <a:endParaRPr lang="ru-RU" sz="1800" b="1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11 </a:t>
                      </a:r>
                      <a:r>
                        <a:rPr lang="ru-RU" sz="1800" b="1" dirty="0" err="1">
                          <a:effectLst/>
                          <a:latin typeface="Century Gothic" panose="020B0502020202020204" pitchFamily="34" charset="0"/>
                        </a:rPr>
                        <a:t>медиафасадов</a:t>
                      </a:r>
                      <a:endParaRPr lang="ru-RU" sz="18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778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entury Gothic" panose="020B0502020202020204" pitchFamily="34" charset="0"/>
                        </a:rPr>
                        <a:t>Общественный транспорт</a:t>
                      </a:r>
                      <a:endParaRPr lang="ru-RU" sz="2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800" b="1" baseline="0" dirty="0" smtClean="0"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МО</a:t>
                      </a:r>
                      <a:endParaRPr lang="ru-RU" sz="18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Трамваев - 300, </a:t>
                      </a:r>
                      <a:r>
                        <a:rPr lang="ru-RU" sz="1800" b="1" dirty="0" smtClean="0">
                          <a:effectLst/>
                          <a:latin typeface="Century Gothic" panose="020B0502020202020204" pitchFamily="34" charset="0"/>
                        </a:rPr>
                        <a:t> Метро </a:t>
                      </a: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- 42,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Автобусы -</a:t>
                      </a:r>
                      <a:r>
                        <a:rPr lang="ru-RU" sz="1800" b="1" dirty="0" smtClean="0">
                          <a:effectLst/>
                          <a:latin typeface="Century Gothic" panose="020B0502020202020204" pitchFamily="34" charset="0"/>
                        </a:rPr>
                        <a:t>238, Частники </a:t>
                      </a: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- 292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8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6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Century Gothic" panose="020B0502020202020204" pitchFamily="34" charset="0"/>
                        </a:rPr>
                        <a:t>Остановки</a:t>
                      </a:r>
                      <a:endParaRPr lang="ru-RU" sz="2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800" b="1" baseline="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 МО</a:t>
                      </a:r>
                      <a:endParaRPr lang="ru-RU" sz="18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Century Gothic" panose="020B0502020202020204" pitchFamily="34" charset="0"/>
                        </a:rPr>
                        <a:t>Ситиформат</a:t>
                      </a: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 - 40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А3 – 160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800" b="1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46738" marR="46738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98592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Quotable">
  <a:themeElements>
    <a:clrScheme name="Другая 5">
      <a:dk1>
        <a:srgbClr val="002D89"/>
      </a:dk1>
      <a:lt1>
        <a:srgbClr val="181818"/>
      </a:lt1>
      <a:dk2>
        <a:srgbClr val="FFFFFF"/>
      </a:dk2>
      <a:lt2>
        <a:srgbClr val="DC9E1F"/>
      </a:lt2>
      <a:accent1>
        <a:srgbClr val="002166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6F3559E9-1A4C-49D8-94D4-F41003531C49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8723</TotalTime>
  <Words>1528</Words>
  <Application>Microsoft Office PowerPoint</Application>
  <PresentationFormat>Экран (4:3)</PresentationFormat>
  <Paragraphs>240</Paragraphs>
  <Slides>18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Quotable</vt:lpstr>
      <vt:lpstr> О реализации мероприятий по снижению смертности, сохранению и укреплению здоровья, формированию здорового образа жизни  населения Самарской области в 2019 году и внедрении корпоративных программ укрепления здоровья на рабочем месте </vt:lpstr>
      <vt:lpstr>  Стратегические цели:  </vt:lpstr>
      <vt:lpstr>Итоги 2019 года</vt:lpstr>
      <vt:lpstr>Смертность мужчин в Самарской области в трудоспособном возрасте (2019 г.)</vt:lpstr>
      <vt:lpstr>Смертность женщин в Самарской области в трудоспособном возрасте (2019 г.)</vt:lpstr>
      <vt:lpstr>Факторы риска развития ХНИЗ</vt:lpstr>
      <vt:lpstr>Основные задачи региональной программы «Укрепление общественного здоровья населения Самарской области» на 2020-2024 гг</vt:lpstr>
      <vt:lpstr>Информационно-коммуникационные кампании</vt:lpstr>
      <vt:lpstr>Презентация PowerPoint</vt:lpstr>
      <vt:lpstr>Инновационные технологии коммуникаций</vt:lpstr>
      <vt:lpstr>Областное Первенство  «Живи легче»</vt:lpstr>
      <vt:lpstr>Стратегическое партнерство  с СО НКО</vt:lpstr>
      <vt:lpstr>Внедрение муниципальных программ</vt:lpstr>
      <vt:lpstr>Внедрение корпоративных программ ЗОЖ</vt:lpstr>
      <vt:lpstr>Внедрение программ ЗОЖ в ЛПУ: «Начни с себя»</vt:lpstr>
      <vt:lpstr>Презентация PowerPoint</vt:lpstr>
      <vt:lpstr>Компоненты корпоративной программы</vt:lpstr>
      <vt:lpstr>Предложения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Демография</dc:title>
  <dc:creator>Вдовенко Сергей Анатольевич</dc:creator>
  <cp:lastModifiedBy>Гончарова Елена Владимировна</cp:lastModifiedBy>
  <cp:revision>595</cp:revision>
  <cp:lastPrinted>2019-10-25T11:45:24Z</cp:lastPrinted>
  <dcterms:created xsi:type="dcterms:W3CDTF">2017-10-04T04:51:28Z</dcterms:created>
  <dcterms:modified xsi:type="dcterms:W3CDTF">2020-07-06T10:51:24Z</dcterms:modified>
</cp:coreProperties>
</file>