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84" r:id="rId5"/>
    <p:sldId id="287" r:id="rId6"/>
    <p:sldId id="288" r:id="rId7"/>
    <p:sldId id="281" r:id="rId8"/>
    <p:sldId id="282" r:id="rId9"/>
    <p:sldId id="283" r:id="rId10"/>
    <p:sldId id="280" r:id="rId11"/>
    <p:sldId id="278" r:id="rId12"/>
    <p:sldId id="269" r:id="rId1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DBE4"/>
    <a:srgbClr val="44A9C8"/>
    <a:srgbClr val="E27422"/>
    <a:srgbClr val="DB4F29"/>
    <a:srgbClr val="E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46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  <a:defRPr sz="1400"/>
            </a:pPr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2197" tIns="41099" rIns="82197" bIns="41099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hangingPunct="0">
              <a:buNone/>
              <a:defRPr sz="1400"/>
            </a:pPr>
            <a:fld id="{AB5930DC-A167-43E2-B7C6-9184BDDACAE6}" type="slidenum">
              <a:rPr/>
              <a:pPr algn="r" hangingPunct="0">
                <a:buNone/>
                <a:defRPr sz="1400"/>
              </a:pPr>
              <a:t>‹#›</a:t>
            </a:fld>
            <a:endParaRPr lang="ru-RU" sz="130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23300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50888"/>
            <a:ext cx="6578600" cy="3700462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79797" y="4689431"/>
            <a:ext cx="5438050" cy="44424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379194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DEC7CCF-F90B-4A70-AD8A-7CBE8DC7F20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3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9538" y="750888"/>
            <a:ext cx="6577012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2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9538" y="750888"/>
            <a:ext cx="6577012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6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9538" y="750888"/>
            <a:ext cx="65786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2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49916" y="9377200"/>
            <a:ext cx="2946109" cy="494971"/>
          </a:xfrm>
        </p:spPr>
        <p:txBody>
          <a:bodyPr wrap="square" lIns="82197" tIns="41099" rIns="82197" bIns="41099" anchor="t"/>
          <a:lstStyle/>
          <a:p>
            <a:pPr lvl="0" algn="l" hangingPunct="1"/>
            <a:fld id="{CB4F11C1-9C79-4712-B9D1-538250932F25}" type="slidenum">
              <a:rPr/>
              <a:pPr lvl="0" algn="l" hangingPunct="1"/>
              <a:t>10</a:t>
            </a:fld>
            <a:endParaRPr lang="ru-RU" sz="16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39738" y="1233488"/>
            <a:ext cx="5918200" cy="33289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79149" y="4751261"/>
            <a:ext cx="5439021" cy="3887304"/>
          </a:xfrm>
        </p:spPr>
        <p:txBody>
          <a:bodyPr wrap="square" lIns="82197" tIns="41099" rIns="82197" bIns="41099" anchor="t"/>
          <a:lstStyle/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3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7ED07-2A8A-48A4-977A-BCE661F516F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071E99-9FE5-40C9-9375-B9C8EDF847A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600200"/>
            <a:ext cx="2743200" cy="453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8077200" cy="453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8A7B8-943E-4939-B002-B01F4FABACAC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9A40EA-8B57-47B6-AB57-1D704C1068F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596AB-0F82-4A9F-B115-857F9C256A1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FF19EC-58A5-434A-BF57-D0BB626802C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62050" y="2674938"/>
            <a:ext cx="4862513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6963" y="2674938"/>
            <a:ext cx="4862512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3EC98E-14E4-47FD-8695-8D03EB288DB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0E5FA6-43BA-4B59-A4A8-5FA31E5CB6B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D19D2C-9A96-4B24-B4BD-7A1EFEC367D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5066AA-2B46-445D-933A-AAF469B33E2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2BBCD1-9455-4573-9C1B-02E3E6CD2E1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612F7F-2B58-4544-A1B2-889D1202C43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87CD47-1AB6-4246-853C-7B0061232BC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649892-8613-44D0-97E0-D1B2AB7466A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38138"/>
            <a:ext cx="27432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38138"/>
            <a:ext cx="80772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B1D8692-A7F2-4ECC-A37A-7C6E4F28CE54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141F7F-1C79-498B-A55B-92E7343F12A8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97ED07-2A8A-48A4-977A-BCE661F516F2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33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612F7F-2B58-4544-A1B2-889D1202C431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66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1604F-217B-4608-AE4B-5A7B9E955395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60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7BD043-BFFF-4F2F-A2F0-D66360ED9123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0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B7133A-E09E-4487-8168-59A9A7136F09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851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B53B15-CFEA-4657-BC7C-9342BDF43C6F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04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9C798-43E5-452E-B8FA-FB44EF24FCA6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3188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51604F-217B-4608-AE4B-5A7B9E95539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ADDC0-0C70-406A-BB33-8B17F9693B12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421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6CEB2A-FA1E-4808-A00D-9CAAF97E2C9A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710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071E99-9FE5-40C9-9375-B9C8EDF847AC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088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8A7B8-943E-4939-B002-B01F4FABACAC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4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7BD043-BFFF-4F2F-A2F0-D66360ED912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B7133A-E09E-4487-8168-59A9A7136F0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B53B15-CFEA-4657-BC7C-9342BDF43C6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9C798-43E5-452E-B8FA-FB44EF24FCA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ADDC0-0C70-406A-BB33-8B17F9693B1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6CEB2A-FA1E-4808-A00D-9CAAF97E2C9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304920" y="228600"/>
            <a:ext cx="1159416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82240" y="1679399"/>
            <a:ext cx="11630880" cy="1329480"/>
            <a:chOff x="282240" y="1679399"/>
            <a:chExt cx="11630880" cy="1329480"/>
          </a:xfrm>
        </p:grpSpPr>
        <p:sp>
          <p:nvSpPr>
            <p:cNvPr id="4" name="Freeform 14"/>
            <p:cNvSpPr/>
            <p:nvPr/>
          </p:nvSpPr>
          <p:spPr>
            <a:xfrm>
              <a:off x="8063280" y="1824479"/>
              <a:ext cx="383472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3492359" y="1696320"/>
              <a:ext cx="739224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771720" y="1708560"/>
              <a:ext cx="729036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7479360" y="1694880"/>
              <a:ext cx="4410360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82240" y="1679399"/>
              <a:ext cx="1163088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" name="Rounded Rectangle 15"/>
          <p:cNvSpPr/>
          <p:nvPr/>
        </p:nvSpPr>
        <p:spPr>
          <a:xfrm>
            <a:off x="304920" y="228600"/>
            <a:ext cx="11594160" cy="603467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2240" y="5353920"/>
            <a:ext cx="11630880" cy="1331280"/>
            <a:chOff x="282240" y="5353920"/>
            <a:chExt cx="11630880" cy="1331280"/>
          </a:xfrm>
        </p:grpSpPr>
        <p:sp>
          <p:nvSpPr>
            <p:cNvPr id="11" name="Freeform 14"/>
            <p:cNvSpPr/>
            <p:nvPr/>
          </p:nvSpPr>
          <p:spPr>
            <a:xfrm>
              <a:off x="8073359" y="5499360"/>
              <a:ext cx="3839760" cy="71460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2" name="Freeform 18"/>
            <p:cNvSpPr/>
            <p:nvPr/>
          </p:nvSpPr>
          <p:spPr>
            <a:xfrm>
              <a:off x="3496679" y="5370840"/>
              <a:ext cx="7401960" cy="85104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3" name="Freeform 22"/>
            <p:cNvSpPr/>
            <p:nvPr/>
          </p:nvSpPr>
          <p:spPr>
            <a:xfrm>
              <a:off x="3776040" y="5383080"/>
              <a:ext cx="7299720" cy="77508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4" name="Freeform 26"/>
            <p:cNvSpPr/>
            <p:nvPr/>
          </p:nvSpPr>
          <p:spPr>
            <a:xfrm>
              <a:off x="7488720" y="5369760"/>
              <a:ext cx="4416120" cy="65196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15" name="Freeform 10"/>
            <p:cNvSpPr/>
            <p:nvPr/>
          </p:nvSpPr>
          <p:spPr>
            <a:xfrm>
              <a:off x="282240" y="5353920"/>
              <a:ext cx="11630880" cy="13312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16" name="Title 1"/>
          <p:cNvSpPr txBox="1">
            <a:spLocks noGrp="1"/>
          </p:cNvSpPr>
          <p:nvPr>
            <p:ph type="title"/>
          </p:nvPr>
        </p:nvSpPr>
        <p:spPr>
          <a:xfrm>
            <a:off x="914400" y="1600200"/>
            <a:ext cx="10362960" cy="1779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17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8500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3BE7D41-2579-44A3-BF3A-E9F5D6C92C26}" type="datetime1">
              <a:rPr lang="ru-RU"/>
              <a:pPr lvl="0"/>
              <a:t>09.07.2019</a:t>
            </a:fld>
            <a:endParaRPr lang="ru-RU"/>
          </a:p>
        </p:txBody>
      </p:sp>
      <p:sp>
        <p:nvSpPr>
          <p:cNvPr id="18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12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9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21520" y="6250319"/>
            <a:ext cx="15487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6DD3C66-60E4-432E-8D2D-1E5F17668F0A}" type="slidenum">
              <a:rPr/>
              <a:pPr lvl="0"/>
              <a:t>‹#›</a:t>
            </a:fld>
            <a:endParaRPr lang="ru-RU"/>
          </a:p>
        </p:txBody>
      </p:sp>
      <p:sp>
        <p:nvSpPr>
          <p:cNvPr id="20" name="Текст 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FFFFFF"/>
          </a:solidFill>
          <a:latin typeface="Candara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2400" b="0" i="0" u="none" strike="noStrike" kern="1200" spc="0">
          <a:ln>
            <a:noFill/>
          </a:ln>
          <a:solidFill>
            <a:srgbClr val="073E87"/>
          </a:solidFill>
          <a:latin typeface="Candara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304920" y="228600"/>
            <a:ext cx="11594160" cy="246851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82240" y="1679399"/>
            <a:ext cx="11630880" cy="1329480"/>
            <a:chOff x="282240" y="1679399"/>
            <a:chExt cx="11630880" cy="1329480"/>
          </a:xfrm>
        </p:grpSpPr>
        <p:sp>
          <p:nvSpPr>
            <p:cNvPr id="4" name="Freeform 14"/>
            <p:cNvSpPr/>
            <p:nvPr/>
          </p:nvSpPr>
          <p:spPr>
            <a:xfrm>
              <a:off x="8063280" y="1824479"/>
              <a:ext cx="3834720" cy="713520"/>
            </a:xfrm>
            <a:custGeom>
              <a:avLst/>
              <a:gdLst>
                <a:gd name="f0" fmla="val 0"/>
                <a:gd name="f1" fmla="val 2706"/>
                <a:gd name="f2" fmla="val 640"/>
                <a:gd name="f3" fmla="val 2700"/>
                <a:gd name="f4" fmla="val 2586"/>
                <a:gd name="f5" fmla="val 18"/>
                <a:gd name="f6" fmla="val 2470"/>
                <a:gd name="f7" fmla="val 38"/>
                <a:gd name="f8" fmla="val 2352"/>
                <a:gd name="f9" fmla="val 60"/>
                <a:gd name="f10" fmla="val 2230"/>
                <a:gd name="f11" fmla="val 82"/>
                <a:gd name="f12" fmla="val 2106"/>
                <a:gd name="f13" fmla="val 108"/>
                <a:gd name="f14" fmla="val 1978"/>
                <a:gd name="f15" fmla="val 134"/>
                <a:gd name="f16" fmla="val 1848"/>
                <a:gd name="f17" fmla="val 164"/>
                <a:gd name="f18" fmla="val 1714"/>
                <a:gd name="f19" fmla="val 194"/>
                <a:gd name="f20" fmla="val 1472"/>
                <a:gd name="f21" fmla="val 252"/>
                <a:gd name="f22" fmla="val 1236"/>
                <a:gd name="f23" fmla="val 304"/>
                <a:gd name="f24" fmla="val 1010"/>
                <a:gd name="f25" fmla="val 352"/>
                <a:gd name="f26" fmla="val 792"/>
                <a:gd name="f27" fmla="val 398"/>
                <a:gd name="f28" fmla="val 584"/>
                <a:gd name="f29" fmla="val 438"/>
                <a:gd name="f30" fmla="val 382"/>
                <a:gd name="f31" fmla="val 474"/>
                <a:gd name="f32" fmla="val 188"/>
                <a:gd name="f33" fmla="val 508"/>
                <a:gd name="f34" fmla="val 538"/>
                <a:gd name="f35" fmla="val 130"/>
                <a:gd name="f36" fmla="val 556"/>
                <a:gd name="f37" fmla="val 254"/>
                <a:gd name="f38" fmla="val 572"/>
                <a:gd name="f39" fmla="val 374"/>
                <a:gd name="f40" fmla="val 586"/>
                <a:gd name="f41" fmla="val 492"/>
                <a:gd name="f42" fmla="val 598"/>
                <a:gd name="f43" fmla="val 606"/>
                <a:gd name="f44" fmla="val 610"/>
                <a:gd name="f45" fmla="val 716"/>
                <a:gd name="f46" fmla="val 618"/>
                <a:gd name="f47" fmla="val 822"/>
                <a:gd name="f48" fmla="val 626"/>
                <a:gd name="f49" fmla="val 926"/>
                <a:gd name="f50" fmla="val 632"/>
                <a:gd name="f51" fmla="val 1028"/>
                <a:gd name="f52" fmla="val 636"/>
                <a:gd name="f53" fmla="val 1126"/>
                <a:gd name="f54" fmla="val 638"/>
                <a:gd name="f55" fmla="val 1220"/>
                <a:gd name="f56" fmla="val 1312"/>
                <a:gd name="f57" fmla="val 1402"/>
                <a:gd name="f58" fmla="val 1490"/>
                <a:gd name="f59" fmla="val 1574"/>
                <a:gd name="f60" fmla="val 1656"/>
                <a:gd name="f61" fmla="val 1734"/>
                <a:gd name="f62" fmla="val 620"/>
                <a:gd name="f63" fmla="val 1812"/>
                <a:gd name="f64" fmla="val 612"/>
                <a:gd name="f65" fmla="val 1886"/>
                <a:gd name="f66" fmla="val 602"/>
                <a:gd name="f67" fmla="val 1960"/>
                <a:gd name="f68" fmla="val 592"/>
                <a:gd name="f69" fmla="val 2030"/>
                <a:gd name="f70" fmla="val 580"/>
                <a:gd name="f71" fmla="val 2100"/>
                <a:gd name="f72" fmla="val 568"/>
                <a:gd name="f73" fmla="val 2166"/>
                <a:gd name="f74" fmla="val 554"/>
                <a:gd name="f75" fmla="val 2232"/>
                <a:gd name="f76" fmla="val 540"/>
                <a:gd name="f77" fmla="val 2296"/>
                <a:gd name="f78" fmla="val 524"/>
                <a:gd name="f79" fmla="val 2358"/>
                <a:gd name="f80" fmla="val 2418"/>
                <a:gd name="f81" fmla="val 490"/>
                <a:gd name="f82" fmla="val 2478"/>
                <a:gd name="f83" fmla="val 472"/>
                <a:gd name="f84" fmla="val 2592"/>
                <a:gd name="f85" fmla="val 432"/>
                <a:gd name="f86" fmla="val 2702"/>
                <a:gd name="f87" fmla="val 390"/>
                <a:gd name="f88" fmla="val 38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706" h="640">
                  <a:moveTo>
                    <a:pt x="f3" y="f0"/>
                  </a:moveTo>
                  <a:lnTo>
                    <a:pt x="f3" y="f0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0" y="f34"/>
                  </a:lnTo>
                  <a:lnTo>
                    <a:pt x="f0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2"/>
                  </a:lnTo>
                  <a:lnTo>
                    <a:pt x="f56" y="f2"/>
                  </a:lnTo>
                  <a:lnTo>
                    <a:pt x="f57" y="f54"/>
                  </a:lnTo>
                  <a:lnTo>
                    <a:pt x="f58" y="f52"/>
                  </a:lnTo>
                  <a:lnTo>
                    <a:pt x="f59" y="f50"/>
                  </a:lnTo>
                  <a:lnTo>
                    <a:pt x="f60" y="f48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33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6" y="f87"/>
                  </a:lnTo>
                  <a:lnTo>
                    <a:pt x="f1" y="f88"/>
                  </a:lnTo>
                  <a:lnTo>
                    <a:pt x="f1" y="f88"/>
                  </a:lnTo>
                  <a:lnTo>
                    <a:pt x="f1" y="f0"/>
                  </a:lnTo>
                  <a:lnTo>
                    <a:pt x="f1" y="f0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3492359" y="1696320"/>
              <a:ext cx="7392240" cy="849600"/>
            </a:xfrm>
            <a:custGeom>
              <a:avLst/>
              <a:gdLst>
                <a:gd name="f0" fmla="val 0"/>
                <a:gd name="f1" fmla="val 5216"/>
                <a:gd name="f2" fmla="val 762"/>
                <a:gd name="f3" fmla="val 714"/>
                <a:gd name="f4" fmla="val 5102"/>
                <a:gd name="f5" fmla="val 700"/>
                <a:gd name="f6" fmla="val 4984"/>
                <a:gd name="f7" fmla="val 686"/>
                <a:gd name="f8" fmla="val 4738"/>
                <a:gd name="f9" fmla="val 652"/>
                <a:gd name="f10" fmla="val 4478"/>
                <a:gd name="f11" fmla="val 610"/>
                <a:gd name="f12" fmla="val 4204"/>
                <a:gd name="f13" fmla="val 564"/>
                <a:gd name="f14" fmla="val 3914"/>
                <a:gd name="f15" fmla="val 508"/>
                <a:gd name="f16" fmla="val 3608"/>
                <a:gd name="f17" fmla="val 446"/>
                <a:gd name="f18" fmla="val 3286"/>
                <a:gd name="f19" fmla="val 374"/>
                <a:gd name="f20" fmla="val 2946"/>
                <a:gd name="f21" fmla="val 296"/>
                <a:gd name="f22" fmla="val 2812"/>
                <a:gd name="f23" fmla="val 266"/>
                <a:gd name="f24" fmla="val 2682"/>
                <a:gd name="f25" fmla="val 236"/>
                <a:gd name="f26" fmla="val 2556"/>
                <a:gd name="f27" fmla="val 210"/>
                <a:gd name="f28" fmla="val 2430"/>
                <a:gd name="f29" fmla="val 184"/>
                <a:gd name="f30" fmla="val 2308"/>
                <a:gd name="f31" fmla="val 162"/>
                <a:gd name="f32" fmla="val 2190"/>
                <a:gd name="f33" fmla="val 140"/>
                <a:gd name="f34" fmla="val 2074"/>
                <a:gd name="f35" fmla="val 120"/>
                <a:gd name="f36" fmla="val 1960"/>
                <a:gd name="f37" fmla="val 102"/>
                <a:gd name="f38" fmla="val 1850"/>
                <a:gd name="f39" fmla="val 86"/>
                <a:gd name="f40" fmla="val 1740"/>
                <a:gd name="f41" fmla="val 72"/>
                <a:gd name="f42" fmla="val 1532"/>
                <a:gd name="f43" fmla="val 46"/>
                <a:gd name="f44" fmla="val 1334"/>
                <a:gd name="f45" fmla="val 28"/>
                <a:gd name="f46" fmla="val 1148"/>
                <a:gd name="f47" fmla="val 14"/>
                <a:gd name="f48" fmla="val 970"/>
                <a:gd name="f49" fmla="val 4"/>
                <a:gd name="f50" fmla="val 802"/>
                <a:gd name="f51" fmla="val 644"/>
                <a:gd name="f52" fmla="val 496"/>
                <a:gd name="f53" fmla="val 358"/>
                <a:gd name="f54" fmla="val 10"/>
                <a:gd name="f55" fmla="val 230"/>
                <a:gd name="f56" fmla="val 20"/>
                <a:gd name="f57" fmla="val 110"/>
                <a:gd name="f58" fmla="val 32"/>
                <a:gd name="f59" fmla="val 48"/>
                <a:gd name="f60" fmla="val 154"/>
                <a:gd name="f61" fmla="val 66"/>
                <a:gd name="f62" fmla="val 314"/>
                <a:gd name="f63" fmla="val 480"/>
                <a:gd name="f64" fmla="val 112"/>
                <a:gd name="f65" fmla="val 830"/>
                <a:gd name="f66" fmla="val 174"/>
                <a:gd name="f67" fmla="val 1014"/>
                <a:gd name="f68" fmla="val 1206"/>
                <a:gd name="f69" fmla="val 250"/>
                <a:gd name="f70" fmla="val 1402"/>
                <a:gd name="f71" fmla="val 1756"/>
                <a:gd name="f72" fmla="val 378"/>
                <a:gd name="f73" fmla="val 2092"/>
                <a:gd name="f74" fmla="val 450"/>
                <a:gd name="f75" fmla="val 2408"/>
                <a:gd name="f76" fmla="val 516"/>
                <a:gd name="f77" fmla="val 2562"/>
                <a:gd name="f78" fmla="val 544"/>
                <a:gd name="f79" fmla="val 2708"/>
                <a:gd name="f80" fmla="val 572"/>
                <a:gd name="f81" fmla="val 2852"/>
                <a:gd name="f82" fmla="val 598"/>
                <a:gd name="f83" fmla="val 2992"/>
                <a:gd name="f84" fmla="val 620"/>
                <a:gd name="f85" fmla="val 3128"/>
                <a:gd name="f86" fmla="val 642"/>
                <a:gd name="f87" fmla="val 3260"/>
                <a:gd name="f88" fmla="val 662"/>
                <a:gd name="f89" fmla="val 3388"/>
                <a:gd name="f90" fmla="val 678"/>
                <a:gd name="f91" fmla="val 3512"/>
                <a:gd name="f92" fmla="val 694"/>
                <a:gd name="f93" fmla="val 3632"/>
                <a:gd name="f94" fmla="val 708"/>
                <a:gd name="f95" fmla="val 3750"/>
                <a:gd name="f96" fmla="val 722"/>
                <a:gd name="f97" fmla="val 3864"/>
                <a:gd name="f98" fmla="val 732"/>
                <a:gd name="f99" fmla="val 3974"/>
                <a:gd name="f100" fmla="val 740"/>
                <a:gd name="f101" fmla="val 4080"/>
                <a:gd name="f102" fmla="val 748"/>
                <a:gd name="f103" fmla="val 4184"/>
                <a:gd name="f104" fmla="val 754"/>
                <a:gd name="f105" fmla="val 4286"/>
                <a:gd name="f106" fmla="val 758"/>
                <a:gd name="f107" fmla="val 4384"/>
                <a:gd name="f108" fmla="val 4570"/>
                <a:gd name="f109" fmla="val 4660"/>
                <a:gd name="f110" fmla="val 760"/>
                <a:gd name="f111" fmla="val 4746"/>
                <a:gd name="f112" fmla="val 4830"/>
                <a:gd name="f113" fmla="val 4912"/>
                <a:gd name="f114" fmla="val 4992"/>
                <a:gd name="f115" fmla="val 5068"/>
                <a:gd name="f116" fmla="val 5144"/>
                <a:gd name="f117" fmla="val 7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16" h="762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0"/>
                  </a:lnTo>
                  <a:lnTo>
                    <a:pt x="f51" y="f0"/>
                  </a:lnTo>
                  <a:lnTo>
                    <a:pt x="f52" y="f49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0" y="f59"/>
                  </a:lnTo>
                  <a:lnTo>
                    <a:pt x="f0" y="f59"/>
                  </a:lnTo>
                  <a:lnTo>
                    <a:pt x="f60" y="f61"/>
                  </a:lnTo>
                  <a:lnTo>
                    <a:pt x="f62" y="f39"/>
                  </a:lnTo>
                  <a:lnTo>
                    <a:pt x="f63" y="f64"/>
                  </a:lnTo>
                  <a:lnTo>
                    <a:pt x="f9" y="f33"/>
                  </a:lnTo>
                  <a:lnTo>
                    <a:pt x="f65" y="f66"/>
                  </a:lnTo>
                  <a:lnTo>
                    <a:pt x="f67" y="f27"/>
                  </a:lnTo>
                  <a:lnTo>
                    <a:pt x="f68" y="f69"/>
                  </a:lnTo>
                  <a:lnTo>
                    <a:pt x="f70" y="f21"/>
                  </a:lnTo>
                  <a:lnTo>
                    <a:pt x="f70" y="f21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97" y="f98"/>
                  </a:lnTo>
                  <a:lnTo>
                    <a:pt x="f99" y="f100"/>
                  </a:lnTo>
                  <a:lnTo>
                    <a:pt x="f101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2"/>
                  </a:lnTo>
                  <a:lnTo>
                    <a:pt x="f10" y="f2"/>
                  </a:lnTo>
                  <a:lnTo>
                    <a:pt x="f108" y="f2"/>
                  </a:lnTo>
                  <a:lnTo>
                    <a:pt x="f109" y="f110"/>
                  </a:lnTo>
                  <a:lnTo>
                    <a:pt x="f111" y="f106"/>
                  </a:lnTo>
                  <a:lnTo>
                    <a:pt x="f112" y="f104"/>
                  </a:lnTo>
                  <a:lnTo>
                    <a:pt x="f113" y="f102"/>
                  </a:lnTo>
                  <a:lnTo>
                    <a:pt x="f114" y="f100"/>
                  </a:lnTo>
                  <a:lnTo>
                    <a:pt x="f115" y="f98"/>
                  </a:lnTo>
                  <a:lnTo>
                    <a:pt x="f116" y="f117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771720" y="1708560"/>
              <a:ext cx="7290360" cy="774000"/>
            </a:xfrm>
            <a:custGeom>
              <a:avLst/>
              <a:gdLst>
                <a:gd name="f0" fmla="val 0"/>
                <a:gd name="f1" fmla="val 5144"/>
                <a:gd name="f2" fmla="val 694"/>
                <a:gd name="f3" fmla="val 70"/>
                <a:gd name="f4" fmla="val 18"/>
                <a:gd name="f5" fmla="val 66"/>
                <a:gd name="f6" fmla="val 72"/>
                <a:gd name="f7" fmla="val 56"/>
                <a:gd name="f8" fmla="val 164"/>
                <a:gd name="f9" fmla="val 42"/>
                <a:gd name="f10" fmla="val 224"/>
                <a:gd name="f11" fmla="val 34"/>
                <a:gd name="f12" fmla="val 294"/>
                <a:gd name="f13" fmla="val 26"/>
                <a:gd name="f14" fmla="val 372"/>
                <a:gd name="f15" fmla="val 20"/>
                <a:gd name="f16" fmla="val 462"/>
                <a:gd name="f17" fmla="val 14"/>
                <a:gd name="f18" fmla="val 560"/>
                <a:gd name="f19" fmla="val 8"/>
                <a:gd name="f20" fmla="val 670"/>
                <a:gd name="f21" fmla="val 4"/>
                <a:gd name="f22" fmla="val 790"/>
                <a:gd name="f23" fmla="val 2"/>
                <a:gd name="f24" fmla="val 920"/>
                <a:gd name="f25" fmla="val 1060"/>
                <a:gd name="f26" fmla="val 1210"/>
                <a:gd name="f27" fmla="val 6"/>
                <a:gd name="f28" fmla="val 1372"/>
                <a:gd name="f29" fmla="val 1544"/>
                <a:gd name="f30" fmla="val 24"/>
                <a:gd name="f31" fmla="val 1726"/>
                <a:gd name="f32" fmla="val 40"/>
                <a:gd name="f33" fmla="val 1920"/>
                <a:gd name="f34" fmla="val 58"/>
                <a:gd name="f35" fmla="val 2126"/>
                <a:gd name="f36" fmla="val 80"/>
                <a:gd name="f37" fmla="val 2342"/>
                <a:gd name="f38" fmla="val 106"/>
                <a:gd name="f39" fmla="val 2570"/>
                <a:gd name="f40" fmla="val 138"/>
                <a:gd name="f41" fmla="val 2808"/>
                <a:gd name="f42" fmla="val 174"/>
                <a:gd name="f43" fmla="val 3058"/>
                <a:gd name="f44" fmla="val 216"/>
                <a:gd name="f45" fmla="val 3320"/>
                <a:gd name="f46" fmla="val 266"/>
                <a:gd name="f47" fmla="val 3594"/>
                <a:gd name="f48" fmla="val 320"/>
                <a:gd name="f49" fmla="val 3880"/>
                <a:gd name="f50" fmla="val 380"/>
                <a:gd name="f51" fmla="val 4178"/>
                <a:gd name="f52" fmla="val 448"/>
                <a:gd name="f53" fmla="val 4488"/>
                <a:gd name="f54" fmla="val 522"/>
                <a:gd name="f55" fmla="val 4810"/>
                <a:gd name="f56" fmla="val 60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144" h="694">
                  <a:moveTo>
                    <a:pt x="f0" y="f3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0"/>
                  </a:lnTo>
                  <a:lnTo>
                    <a:pt x="f25" y="f23"/>
                  </a:lnTo>
                  <a:lnTo>
                    <a:pt x="f26" y="f27"/>
                  </a:lnTo>
                  <a:lnTo>
                    <a:pt x="f28" y="f17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1" y="f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7479360" y="1694880"/>
              <a:ext cx="4410360" cy="651240"/>
            </a:xfrm>
            <a:custGeom>
              <a:avLst/>
              <a:gdLst>
                <a:gd name="f0" fmla="val 360"/>
                <a:gd name="f1" fmla="val 0"/>
                <a:gd name="f2" fmla="val 3112"/>
                <a:gd name="f3" fmla="val 584"/>
                <a:gd name="f4" fmla="val 90"/>
                <a:gd name="f5" fmla="val 560"/>
                <a:gd name="f6" fmla="val 336"/>
                <a:gd name="f7" fmla="val 498"/>
                <a:gd name="f8" fmla="val 506"/>
                <a:gd name="f9" fmla="val 456"/>
                <a:gd name="f10" fmla="val 702"/>
                <a:gd name="f11" fmla="val 410"/>
                <a:gd name="f12" fmla="val 920"/>
                <a:gd name="f13" fmla="val 1154"/>
                <a:gd name="f14" fmla="val 306"/>
                <a:gd name="f15" fmla="val 1402"/>
                <a:gd name="f16" fmla="val 254"/>
                <a:gd name="f17" fmla="val 1656"/>
                <a:gd name="f18" fmla="val 202"/>
                <a:gd name="f19" fmla="val 1916"/>
                <a:gd name="f20" fmla="val 154"/>
                <a:gd name="f21" fmla="val 2174"/>
                <a:gd name="f22" fmla="val 108"/>
                <a:gd name="f23" fmla="val 2302"/>
                <a:gd name="f24" fmla="val 88"/>
                <a:gd name="f25" fmla="val 2426"/>
                <a:gd name="f26" fmla="val 68"/>
                <a:gd name="f27" fmla="val 2550"/>
                <a:gd name="f28" fmla="val 52"/>
                <a:gd name="f29" fmla="val 2670"/>
                <a:gd name="f30" fmla="val 36"/>
                <a:gd name="f31" fmla="val 2788"/>
                <a:gd name="f32" fmla="val 24"/>
                <a:gd name="f33" fmla="val 2900"/>
                <a:gd name="f34" fmla="val 14"/>
                <a:gd name="f35" fmla="val 3008"/>
                <a:gd name="f36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12" h="584">
                  <a:moveTo>
                    <a:pt x="f1" y="f3"/>
                  </a:moveTo>
                  <a:lnTo>
                    <a:pt x="f1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0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2" y="f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82240" y="1679399"/>
              <a:ext cx="11630880" cy="1329480"/>
            </a:xfrm>
            <a:custGeom>
              <a:avLst/>
              <a:gdLst>
                <a:gd name="f0" fmla="val 0"/>
                <a:gd name="f1" fmla="val 8196"/>
                <a:gd name="f2" fmla="val 1192"/>
                <a:gd name="f3" fmla="val 8192"/>
                <a:gd name="f4" fmla="val 512"/>
                <a:gd name="f5" fmla="val 8116"/>
                <a:gd name="f6" fmla="val 542"/>
                <a:gd name="f7" fmla="val 8040"/>
                <a:gd name="f8" fmla="val 570"/>
                <a:gd name="f9" fmla="val 7960"/>
                <a:gd name="f10" fmla="val 596"/>
                <a:gd name="f11" fmla="val 7878"/>
                <a:gd name="f12" fmla="val 620"/>
                <a:gd name="f13" fmla="val 7794"/>
                <a:gd name="f14" fmla="val 644"/>
                <a:gd name="f15" fmla="val 7706"/>
                <a:gd name="f16" fmla="val 666"/>
                <a:gd name="f17" fmla="val 7616"/>
                <a:gd name="f18" fmla="val 684"/>
                <a:gd name="f19" fmla="val 7522"/>
                <a:gd name="f20" fmla="val 702"/>
                <a:gd name="f21" fmla="val 7424"/>
                <a:gd name="f22" fmla="val 718"/>
                <a:gd name="f23" fmla="val 7322"/>
                <a:gd name="f24" fmla="val 730"/>
                <a:gd name="f25" fmla="val 7216"/>
                <a:gd name="f26" fmla="val 742"/>
                <a:gd name="f27" fmla="val 7106"/>
                <a:gd name="f28" fmla="val 750"/>
                <a:gd name="f29" fmla="val 6992"/>
                <a:gd name="f30" fmla="val 758"/>
                <a:gd name="f31" fmla="val 6872"/>
                <a:gd name="f32" fmla="val 762"/>
                <a:gd name="f33" fmla="val 6748"/>
                <a:gd name="f34" fmla="val 6618"/>
                <a:gd name="f35" fmla="val 760"/>
                <a:gd name="f36" fmla="val 6482"/>
                <a:gd name="f37" fmla="val 756"/>
                <a:gd name="f38" fmla="val 6342"/>
                <a:gd name="f39" fmla="val 6196"/>
                <a:gd name="f40" fmla="val 740"/>
                <a:gd name="f41" fmla="val 6042"/>
                <a:gd name="f42" fmla="val 726"/>
                <a:gd name="f43" fmla="val 5882"/>
                <a:gd name="f44" fmla="val 710"/>
                <a:gd name="f45" fmla="val 5716"/>
                <a:gd name="f46" fmla="val 690"/>
                <a:gd name="f47" fmla="val 5544"/>
                <a:gd name="f48" fmla="val 668"/>
                <a:gd name="f49" fmla="val 5364"/>
                <a:gd name="f50" fmla="val 642"/>
                <a:gd name="f51" fmla="val 5176"/>
                <a:gd name="f52" fmla="val 612"/>
                <a:gd name="f53" fmla="val 4982"/>
                <a:gd name="f54" fmla="val 578"/>
                <a:gd name="f55" fmla="val 4778"/>
                <a:gd name="f56" fmla="val 540"/>
                <a:gd name="f57" fmla="val 4568"/>
                <a:gd name="f58" fmla="val 500"/>
                <a:gd name="f59" fmla="val 4348"/>
                <a:gd name="f60" fmla="val 454"/>
                <a:gd name="f61" fmla="val 4122"/>
                <a:gd name="f62" fmla="val 406"/>
                <a:gd name="f63" fmla="val 3886"/>
                <a:gd name="f64" fmla="val 354"/>
                <a:gd name="f65" fmla="val 3640"/>
                <a:gd name="f66" fmla="val 296"/>
                <a:gd name="f67" fmla="val 3396"/>
                <a:gd name="f68" fmla="val 240"/>
                <a:gd name="f69" fmla="val 3160"/>
                <a:gd name="f70" fmla="val 192"/>
                <a:gd name="f71" fmla="val 2934"/>
                <a:gd name="f72" fmla="val 148"/>
                <a:gd name="f73" fmla="val 2718"/>
                <a:gd name="f74" fmla="val 112"/>
                <a:gd name="f75" fmla="val 2512"/>
                <a:gd name="f76" fmla="val 82"/>
                <a:gd name="f77" fmla="val 2314"/>
                <a:gd name="f78" fmla="val 56"/>
                <a:gd name="f79" fmla="val 2126"/>
                <a:gd name="f80" fmla="val 36"/>
                <a:gd name="f81" fmla="val 1948"/>
                <a:gd name="f82" fmla="val 20"/>
                <a:gd name="f83" fmla="val 1776"/>
                <a:gd name="f84" fmla="val 10"/>
                <a:gd name="f85" fmla="val 1616"/>
                <a:gd name="f86" fmla="val 2"/>
                <a:gd name="f87" fmla="val 1462"/>
                <a:gd name="f88" fmla="val 1318"/>
                <a:gd name="f89" fmla="val 1182"/>
                <a:gd name="f90" fmla="val 4"/>
                <a:gd name="f91" fmla="val 1054"/>
                <a:gd name="f92" fmla="val 934"/>
                <a:gd name="f93" fmla="val 822"/>
                <a:gd name="f94" fmla="val 30"/>
                <a:gd name="f95" fmla="val 716"/>
                <a:gd name="f96" fmla="val 44"/>
                <a:gd name="f97" fmla="val 58"/>
                <a:gd name="f98" fmla="val 530"/>
                <a:gd name="f99" fmla="val 74"/>
                <a:gd name="f100" fmla="val 450"/>
                <a:gd name="f101" fmla="val 92"/>
                <a:gd name="f102" fmla="val 374"/>
                <a:gd name="f103" fmla="val 108"/>
                <a:gd name="f104" fmla="val 308"/>
                <a:gd name="f105" fmla="val 126"/>
                <a:gd name="f106" fmla="val 248"/>
                <a:gd name="f107" fmla="val 144"/>
                <a:gd name="f108" fmla="val 194"/>
                <a:gd name="f109" fmla="val 160"/>
                <a:gd name="f110" fmla="val 176"/>
                <a:gd name="f111" fmla="val 48"/>
                <a:gd name="f112" fmla="val 216"/>
                <a:gd name="f113" fmla="val 12"/>
                <a:gd name="f114" fmla="val 234"/>
                <a:gd name="f115" fmla="val 1186"/>
                <a:gd name="f116" fmla="val 5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196" h="1192">
                  <a:moveTo>
                    <a:pt x="f3" y="f4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2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65" y="f66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77" y="f78"/>
                  </a:lnTo>
                  <a:lnTo>
                    <a:pt x="f79" y="f80"/>
                  </a:lnTo>
                  <a:lnTo>
                    <a:pt x="f81" y="f82"/>
                  </a:lnTo>
                  <a:lnTo>
                    <a:pt x="f83" y="f84"/>
                  </a:lnTo>
                  <a:lnTo>
                    <a:pt x="f85" y="f86"/>
                  </a:lnTo>
                  <a:lnTo>
                    <a:pt x="f87" y="f0"/>
                  </a:lnTo>
                  <a:lnTo>
                    <a:pt x="f88" y="f0"/>
                  </a:lnTo>
                  <a:lnTo>
                    <a:pt x="f89" y="f90"/>
                  </a:lnTo>
                  <a:lnTo>
                    <a:pt x="f91" y="f84"/>
                  </a:lnTo>
                  <a:lnTo>
                    <a:pt x="f92" y="f82"/>
                  </a:lnTo>
                  <a:lnTo>
                    <a:pt x="f93" y="f94"/>
                  </a:lnTo>
                  <a:lnTo>
                    <a:pt x="f95" y="f96"/>
                  </a:lnTo>
                  <a:lnTo>
                    <a:pt x="f12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72" y="f110"/>
                  </a:lnTo>
                  <a:lnTo>
                    <a:pt x="f103" y="f7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0" y="f68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lnTo>
                    <a:pt x="f1" y="f115"/>
                  </a:lnTo>
                  <a:lnTo>
                    <a:pt x="f1" y="f115"/>
                  </a:lnTo>
                  <a:lnTo>
                    <a:pt x="f1" y="f116"/>
                  </a:lnTo>
                  <a:lnTo>
                    <a:pt x="f1" y="f116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162800" y="2675520"/>
            <a:ext cx="9877320" cy="345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88500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B1D8692-A7F2-4ECC-A37A-7C6E4F28CE54}" type="datetime1">
              <a:rPr lang="ru-RU"/>
              <a:pPr lvl="0"/>
              <a:t>09.07.2019</a:t>
            </a:fld>
            <a:endParaRPr lang="ru-R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120" y="6250319"/>
            <a:ext cx="50486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21520" y="6250319"/>
            <a:ext cx="154871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ndara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3607A59-1025-49DB-AF78-DF6D848FE83C}" type="slidenum">
              <a:rPr/>
              <a:pPr lvl="0"/>
              <a:t>‹#›</a:t>
            </a:fld>
            <a:endParaRPr lang="ru-RU"/>
          </a:p>
        </p:txBody>
      </p:sp>
      <p:sp>
        <p:nvSpPr>
          <p:cNvPr id="13" name="Title 6"/>
          <p:cNvSpPr txBox="1">
            <a:spLocks noGrp="1"/>
          </p:cNvSpPr>
          <p:nvPr>
            <p:ph type="title"/>
          </p:nvPr>
        </p:nvSpPr>
        <p:spPr>
          <a:xfrm>
            <a:off x="609480" y="338400"/>
            <a:ext cx="10972440" cy="1252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FFFFFF"/>
          </a:solidFill>
          <a:latin typeface="Candara" pitchFamily="18"/>
          <a:ea typeface="Microsoft YaHei" pitchFamily="2"/>
          <a:cs typeface="Arial" pitchFamily="2"/>
        </a:defRPr>
      </a:lvl1pPr>
    </p:titleStyle>
    <p:bodyStyle>
      <a:lvl1pPr lvl="0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1pPr>
      <a:lvl2pPr lvl="1">
        <a:buSzPct val="75000"/>
        <a:buFont typeface="StarSymbol"/>
        <a:buChar char="–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2pPr>
      <a:lvl3pPr lvl="2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3pPr>
      <a:lvl4pPr lvl="3">
        <a:buSzPct val="75000"/>
        <a:buFont typeface="StarSymbol"/>
        <a:buChar char="–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4pPr>
      <a:lvl5pPr lvl="4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5pPr>
      <a:lvl6pPr lvl="5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6pPr>
      <a:lvl7pPr lvl="6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7pPr>
      <a:lvl8pPr lvl="7">
        <a:buSzPct val="45000"/>
        <a:buFont typeface="StarSymbol"/>
        <a:buChar char="●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8pPr>
      <a:lvl9pPr marL="0" marR="0" lvl="0" indent="0" algn="l" rtl="0" hangingPunct="1">
        <a:spcBef>
          <a:spcPts val="479"/>
        </a:spcBef>
        <a:spcAft>
          <a:spcPts val="1417"/>
        </a:spcAft>
        <a:buClr>
          <a:srgbClr val="31B6FD"/>
        </a:buClr>
        <a:buSzPct val="100000"/>
        <a:buFont typeface="Symbol" pitchFamily="16"/>
        <a:buChar char=""/>
        <a:tabLst/>
        <a:defRPr lang="ru-RU" sz="2400" b="0" i="0" u="none" strike="noStrike" spc="0">
          <a:solidFill>
            <a:srgbClr val="073E87"/>
          </a:solidFill>
          <a:latin typeface="Candara" pitchFamily="18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3BE7D41-2579-44A3-BF3A-E9F5D6C92C26}" type="datetime1">
              <a:rPr lang="ru-RU" smtClean="0"/>
              <a:pPr lvl="0"/>
              <a:t>09.07.2019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C6DD3C66-60E4-432E-8D2D-1E5F17668F0A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9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911539" y="2060848"/>
            <a:ext cx="10367962" cy="3671888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2880" lvl="0">
              <a:buNone/>
            </a:pPr>
            <a:r>
              <a:rPr lang="ru-RU" sz="3600" b="1" dirty="0">
                <a:solidFill>
                  <a:srgbClr val="000000"/>
                </a:solidFill>
              </a:rPr>
              <a:t>РЕГИОНАЛЬНАЯ СОСТАВЛЯЮЩАЯ НАЦИОНАЛЬНОГО ПРОЕКТА «ПРОИЗВОДИТЕЛЬНОСТЬ ТРУДА И </a:t>
            </a:r>
            <a:r>
              <a:rPr lang="ru-RU" sz="3600" b="1" dirty="0" smtClean="0">
                <a:solidFill>
                  <a:srgbClr val="000000"/>
                </a:solidFill>
              </a:rPr>
              <a:t>ПОДДЕРЖКА </a:t>
            </a:r>
            <a:r>
              <a:rPr lang="ru-RU" sz="3600" b="1" dirty="0">
                <a:solidFill>
                  <a:srgbClr val="000000"/>
                </a:solidFill>
              </a:rPr>
              <a:t>ЗАНЯТОСТИ»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20654"/>
            <a:ext cx="102235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" y="0"/>
            <a:ext cx="12192000" cy="12072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31504" y="437935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 область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1404" y="6519446"/>
            <a:ext cx="20882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юль 2019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6629760"/>
            <a:ext cx="12191760" cy="2282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омер слайда 1"/>
          <p:cNvSpPr txBox="1">
            <a:spLocks noGrp="1"/>
          </p:cNvSpPr>
          <p:nvPr>
            <p:ph type="sldNum" sz="quarter" idx="12"/>
          </p:nvPr>
        </p:nvSpPr>
        <p:spPr>
          <a:xfrm>
            <a:off x="11705312" y="6550116"/>
            <a:ext cx="486448" cy="27502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r>
              <a:rPr lang="ru-RU" dirty="0" smtClean="0">
                <a:latin typeface="Century Gothic (Основной текст)" pitchFamily="18"/>
              </a:rPr>
              <a:t>10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sp>
        <p:nvSpPr>
          <p:cNvPr id="6" name="TextBox 15"/>
          <p:cNvSpPr/>
          <p:nvPr/>
        </p:nvSpPr>
        <p:spPr>
          <a:xfrm>
            <a:off x="335240" y="2124254"/>
            <a:ext cx="11521280" cy="245037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000" b="1" i="0" u="none" strike="noStrike" kern="1200" spc="0" dirty="0">
                <a:ln>
                  <a:noFill/>
                </a:ln>
                <a:solidFill>
                  <a:srgbClr val="E27422"/>
                </a:solidFill>
                <a:latin typeface="EuropeCondensedC" pitchFamily="18"/>
                <a:ea typeface="Microsoft YaHei" pitchFamily="2"/>
                <a:cs typeface="Arial" pitchFamily="2"/>
              </a:rPr>
              <a:t>Спасибо </a:t>
            </a:r>
            <a:endParaRPr lang="ru-RU" sz="8000" b="1" i="0" u="none" strike="noStrike" kern="1200" spc="0" dirty="0" smtClean="0">
              <a:ln>
                <a:noFill/>
              </a:ln>
              <a:solidFill>
                <a:srgbClr val="E27422"/>
              </a:solidFill>
              <a:latin typeface="EuropeCondensedC" pitchFamily="18"/>
              <a:ea typeface="Microsoft YaHei" pitchFamily="2"/>
              <a:cs typeface="Ari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000" b="1" i="0" u="none" strike="noStrike" kern="1200" spc="0" dirty="0" smtClean="0">
                <a:ln>
                  <a:noFill/>
                </a:ln>
                <a:solidFill>
                  <a:srgbClr val="E27422"/>
                </a:solidFill>
                <a:latin typeface="EuropeCondensedC" pitchFamily="18"/>
                <a:ea typeface="Microsoft YaHei" pitchFamily="2"/>
                <a:cs typeface="Arial" pitchFamily="2"/>
              </a:rPr>
              <a:t>за </a:t>
            </a:r>
            <a:r>
              <a:rPr lang="ru-RU" sz="8000" b="1" i="0" u="none" strike="noStrike" kern="1200" spc="0" dirty="0">
                <a:ln>
                  <a:noFill/>
                </a:ln>
                <a:solidFill>
                  <a:srgbClr val="E27422"/>
                </a:solidFill>
                <a:latin typeface="EuropeCondensedC" pitchFamily="18"/>
                <a:ea typeface="Microsoft YaHei" pitchFamily="2"/>
                <a:cs typeface="Arial" pitchFamily="2"/>
              </a:rPr>
              <a:t>внимание!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760" cy="11967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1464" y="27521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«Производительность труда и поддержка занятости»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0" y="6597352"/>
            <a:ext cx="12191760" cy="2602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67031"/>
              </p:ext>
            </p:extLst>
          </p:nvPr>
        </p:nvGraphicFramePr>
        <p:xfrm>
          <a:off x="1" y="1083591"/>
          <a:ext cx="12191759" cy="256452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20647"/>
                <a:gridCol w="4495174"/>
                <a:gridCol w="7175938"/>
              </a:tblGrid>
              <a:tr h="494642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№ п/п</a:t>
                      </a: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Наименование регионального проекта, входящего национальный проект</a:t>
                      </a: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Руководитель регионального проекта</a:t>
                      </a: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0839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1</a:t>
                      </a:r>
                      <a:r>
                        <a:rPr lang="en-US" alt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.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Системные меры по повышению производительности труда</a:t>
                      </a: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Жданов М.Н. – министр промышленности и торговли Самарской области</a:t>
                      </a: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0839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2</a:t>
                      </a:r>
                      <a:r>
                        <a:rPr lang="en-US" alt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.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Адресная поддержка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повышения производительности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предприятиях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Жданов М.Н. – министр промышленности и торговли Самарской области</a:t>
                      </a: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48202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1pPr>
                      <a:lvl2pPr marL="742950" indent="-28575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2pPr>
                      <a:lvl3pPr marL="11430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3pPr>
                      <a:lvl4pPr marL="16002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4pPr>
                      <a:lvl5pPr marL="2057400" indent="-228600" ea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занятости и повышение эффективности рынка труда для обеспечения роста производительности труда»</a:t>
                      </a: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Талбацкий Я.П. – руководитель управления стратегического развития, информационных услуг и взаимодействия с гражданским обществом департамента стратегического развития, информационных услуг и взаимодействия с гражданским обществом министерства труда, занятости и миграционной политики Самарской области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21771" y="3645023"/>
            <a:ext cx="12213771" cy="37180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altLang="ru-RU" b="1" dirty="0">
                <a:ea typeface="Arial Unicode MS"/>
                <a:cs typeface="Times New Roman"/>
                <a:sym typeface="Arial" charset="0"/>
              </a:rPr>
              <a:t>ЦЕЛИ, ЦЕЛЕВЫЕ И ДОПОЛНИТЕЛЬНЫЕ ПОКАЗАТЕЛИ, ФИНАНСИРОВАНИЕ НАЦИОНАЛЬНОГО ПРОЕКТА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22367"/>
              </p:ext>
            </p:extLst>
          </p:nvPr>
        </p:nvGraphicFramePr>
        <p:xfrm>
          <a:off x="-23418" y="3933057"/>
          <a:ext cx="12215420" cy="26714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42099"/>
                <a:gridCol w="913653"/>
                <a:gridCol w="913653"/>
                <a:gridCol w="1091327"/>
                <a:gridCol w="753323"/>
                <a:gridCol w="847613"/>
                <a:gridCol w="706347"/>
                <a:gridCol w="741660"/>
                <a:gridCol w="600394"/>
                <a:gridCol w="805351"/>
              </a:tblGrid>
              <a:tr h="389408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Целевой показатель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Финансирование </a:t>
                      </a:r>
                      <a:r>
                        <a:rPr lang="ru-RU" altLang="ru-RU" sz="13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млн.рублей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ФАКТ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Период, год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ОБ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08.07.2019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2019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2020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2021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2022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2023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2024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4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производительности труда на средних и крупных предприятиях базовых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 региона, процент к предыдущему году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217,005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14,373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49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средних и крупных предприятий базовых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экономики, вовлеченных в реализацию национального проекта, ед. нарастающим итогом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934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предприятий от общего числа предприятий, вовлеченных в национальный проект, на которых прирост производительности труда соответствует целевым показателям, процент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90314" y="657579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2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38"/>
            <a:ext cx="12168342" cy="107075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15480" y="239206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«Производительность труда и поддержка занятости» </a:t>
            </a:r>
          </a:p>
        </p:txBody>
      </p:sp>
    </p:spTree>
    <p:extLst>
      <p:ext uri="{BB962C8B-B14F-4D97-AF65-F5344CB8AC3E}">
        <p14:creationId xmlns:p14="http://schemas.microsoft.com/office/powerpoint/2010/main" val="36426033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4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344" y="1128706"/>
            <a:ext cx="1128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Декомпозированные показатели, в выполнении которых принимают участие муниципалитеты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51717"/>
              </p:ext>
            </p:extLst>
          </p:nvPr>
        </p:nvGraphicFramePr>
        <p:xfrm>
          <a:off x="1" y="1808069"/>
          <a:ext cx="12191999" cy="87848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84052"/>
                <a:gridCol w="1140409"/>
                <a:gridCol w="1200432"/>
                <a:gridCol w="966062"/>
                <a:gridCol w="966062"/>
                <a:gridCol w="968920"/>
                <a:gridCol w="966062"/>
              </a:tblGrid>
              <a:tr h="177826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Целевой показатель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"/>
                          <a:cs typeface="Times New Roman" panose="02020603050405020304" pitchFamily="18" charset="0"/>
                          <a:sym typeface="Arial" charset="0"/>
                        </a:rPr>
                        <a:t>Период, год</a:t>
                      </a:r>
                      <a:endParaRPr lang="ru-RU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Helvetica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2019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2020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2021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2022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2023</a:t>
                      </a:r>
                      <a:endParaRPr lang="ru-RU" alt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kern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2024</a:t>
                      </a:r>
                      <a:endParaRPr lang="ru-RU" altLang="ru-RU" sz="14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</a:tr>
              <a:tr h="4517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средних и крупных предприятий базовых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экономики, вовлеченных в реализацию национального проекта, ед. нарастающим итогом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632712"/>
            <a:ext cx="11809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муниципальных образований Самарской области, привлекаемых в 2019 году,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показателей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36399"/>
              </p:ext>
            </p:extLst>
          </p:nvPr>
        </p:nvGraphicFramePr>
        <p:xfrm>
          <a:off x="0" y="2907331"/>
          <a:ext cx="12192000" cy="37284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63574"/>
                <a:gridCol w="3764213"/>
                <a:gridCol w="3764213"/>
              </a:tblGrid>
              <a:tr h="41201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Муниципальное</a:t>
                      </a:r>
                      <a:r>
                        <a:rPr lang="ru-RU" sz="1300" baseline="0" dirty="0" smtClean="0"/>
                        <a:t> образование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 предприятий в 2019 г., </a:t>
                      </a:r>
                      <a:r>
                        <a:rPr lang="ru-RU" sz="1300" dirty="0" err="1" smtClean="0"/>
                        <a:t>ед</a:t>
                      </a:r>
                      <a:endParaRPr lang="ru-RU" sz="1300" dirty="0" smtClean="0"/>
                    </a:p>
                    <a:p>
                      <a:pPr algn="ctr"/>
                      <a:r>
                        <a:rPr lang="ru-RU" sz="1300" dirty="0" smtClean="0"/>
                        <a:t>(без участников ПППТ 2017- 2018 гг.)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Количество</a:t>
                      </a:r>
                      <a:r>
                        <a:rPr lang="ru-RU" sz="1300" baseline="0" dirty="0" smtClean="0"/>
                        <a:t> предприятий на 08.07.2019 г.</a:t>
                      </a:r>
                    </a:p>
                    <a:p>
                      <a:pPr algn="ctr"/>
                      <a:r>
                        <a:rPr lang="ru-RU" sz="1300" baseline="0" dirty="0" smtClean="0"/>
                        <a:t>(без участников ПППТ 2018 года)</a:t>
                      </a:r>
                      <a:endParaRPr lang="ru-RU" sz="1300" dirty="0"/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Самара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Тольятти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Сызрань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Жигулевск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Кинель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Чапаевск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Октябрьск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Новокуйбышевск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Отрадный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г.о. Похвистнево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1*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299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По данным Росстата на территории г.о на конец 2018 года нет предприятий, соответствующих критериям отбора в Национальный проект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43472" y="100707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НАЦИОНАЛЬНЫЙ ПРОЕКТ </a:t>
            </a:r>
            <a:b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«Производительность труда и поддержка занятости»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890314" y="65301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3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1344" y="1506412"/>
            <a:ext cx="1139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(Утверждены протоколом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Совета по национальным и приоритетным проектам Самарской области 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27.02.2019 № ДА-9)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8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47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09546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муниципальных образований Самарской области, привлекаемых в 2019 году, 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показателей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71464" y="107029"/>
            <a:ext cx="9937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НАЦИОНАЛЬНЫЙ ПРОЕКТ </a:t>
            </a:r>
            <a:b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ru-RU" sz="2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«Производительность труда и поддержка занятости»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32427"/>
              </p:ext>
            </p:extLst>
          </p:nvPr>
        </p:nvGraphicFramePr>
        <p:xfrm>
          <a:off x="0" y="1567872"/>
          <a:ext cx="5375921" cy="48585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39616"/>
                <a:gridCol w="1512168"/>
                <a:gridCol w="1224137"/>
              </a:tblGrid>
              <a:tr h="86162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Муниципальное</a:t>
                      </a:r>
                      <a:r>
                        <a:rPr lang="ru-RU" sz="1050" baseline="0" dirty="0" smtClean="0"/>
                        <a:t> образование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</a:t>
                      </a:r>
                    </a:p>
                    <a:p>
                      <a:pPr algn="ctr"/>
                      <a:r>
                        <a:rPr lang="ru-RU" sz="1050" dirty="0" smtClean="0"/>
                        <a:t>в 2019 г., </a:t>
                      </a:r>
                      <a:r>
                        <a:rPr lang="ru-RU" sz="1050" dirty="0" err="1" smtClean="0"/>
                        <a:t>ед</a:t>
                      </a:r>
                      <a:r>
                        <a:rPr lang="ru-RU" sz="1050" dirty="0" smtClean="0"/>
                        <a:t> </a:t>
                      </a:r>
                    </a:p>
                    <a:p>
                      <a:pPr algn="ctr"/>
                      <a:r>
                        <a:rPr lang="ru-RU" sz="1050" dirty="0" smtClean="0"/>
                        <a:t>(без участников ПППТ 2017- 2018 гг.)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на 08.07.2019 год (без участников ПППТ 2018 г).</a:t>
                      </a:r>
                      <a:endParaRPr lang="ru-RU" sz="1050" dirty="0"/>
                    </a:p>
                  </a:txBody>
                  <a:tcPr anchor="ctr"/>
                </a:tc>
              </a:tr>
              <a:tr h="279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Алексеевский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Безенчукский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Богатовский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0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Большеглушицкий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5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Большечерниговский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Волжский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Елховский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Исаклинский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0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Камышлинский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Кинельский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356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Кинель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-Черкасский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59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Клявлинский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1*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</a:t>
                      </a:r>
                      <a:endParaRPr lang="ru-RU" sz="1050" dirty="0"/>
                    </a:p>
                  </a:txBody>
                  <a:tcPr/>
                </a:tc>
              </a:tr>
              <a:tr h="267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Кошкинский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-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-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10800000">
            <a:off x="0" y="6566851"/>
            <a:ext cx="12191760" cy="3052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38602"/>
              </p:ext>
            </p:extLst>
          </p:nvPr>
        </p:nvGraphicFramePr>
        <p:xfrm>
          <a:off x="5447931" y="1556792"/>
          <a:ext cx="6743830" cy="481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86927"/>
                <a:gridCol w="1953630"/>
                <a:gridCol w="1703273"/>
              </a:tblGrid>
              <a:tr h="882190"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/>
                        <a:t>Муниципальное образование</a:t>
                      </a:r>
                      <a:endParaRPr lang="ru-RU" sz="105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</a:t>
                      </a:r>
                    </a:p>
                    <a:p>
                      <a:pPr algn="ctr"/>
                      <a:r>
                        <a:rPr lang="ru-RU" sz="1050" dirty="0" smtClean="0"/>
                        <a:t>в 2019 г., </a:t>
                      </a:r>
                      <a:r>
                        <a:rPr lang="ru-RU" sz="1050" dirty="0" err="1" smtClean="0"/>
                        <a:t>ед</a:t>
                      </a:r>
                      <a:r>
                        <a:rPr lang="ru-RU" sz="1050" dirty="0" smtClean="0"/>
                        <a:t> </a:t>
                      </a:r>
                    </a:p>
                    <a:p>
                      <a:pPr algn="ctr"/>
                      <a:r>
                        <a:rPr lang="ru-RU" sz="1050" dirty="0" smtClean="0"/>
                        <a:t>(без участников ПППТ 2017- 2018 гг.)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Количество предприятий на 08.07.2019 год (без участников ПППТ </a:t>
                      </a:r>
                      <a:r>
                        <a:rPr lang="ru-RU" sz="1050" smtClean="0"/>
                        <a:t>2018 г).</a:t>
                      </a:r>
                      <a:endParaRPr lang="ru-RU" sz="1050" dirty="0"/>
                    </a:p>
                  </a:txBody>
                  <a:tcPr anchor="ctr"/>
                </a:tc>
              </a:tr>
              <a:tr h="248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Красноармейский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Красноярский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Нефтегорский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Пестравский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Похвистневский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Приволжский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Сергиевский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Ставропольский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Сызранский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Хворостянский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1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Челно-Вершинский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Шенталинский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1*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302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Шигонский</a:t>
                      </a:r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муниципальный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68696" y="6366796"/>
            <a:ext cx="90730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cap="all" dirty="0"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По данным Росстата на территории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м.о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на конец 2018 года  нет предприятий, соответствующих критериям отбора в Национальный проект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90314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4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0994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41202"/>
              </p:ext>
            </p:extLst>
          </p:nvPr>
        </p:nvGraphicFramePr>
        <p:xfrm>
          <a:off x="0" y="1124745"/>
          <a:ext cx="12192119" cy="55088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32863"/>
                <a:gridCol w="911910"/>
                <a:gridCol w="911910"/>
                <a:gridCol w="1089245"/>
                <a:gridCol w="751886"/>
                <a:gridCol w="845996"/>
                <a:gridCol w="705000"/>
                <a:gridCol w="740246"/>
                <a:gridCol w="599249"/>
                <a:gridCol w="803814"/>
              </a:tblGrid>
              <a:tr h="422560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Целевой показатель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Финансирование,</a:t>
                      </a:r>
                      <a:r>
                        <a:rPr lang="ru-RU" alt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 млн. рублей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ФАКТ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Период, год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ФБ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ОБ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  <a:sym typeface="Arial" charset="0"/>
                        </a:rPr>
                        <a:t>08.07.2019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2019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2020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2021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2022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2023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 charset="0"/>
                        </a:rPr>
                        <a:t>2024</a:t>
                      </a:r>
                      <a:endParaRPr lang="ru-RU" alt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00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производительности труда на средних и крупных предприятиях базовых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 региона, процент к предыдущему году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6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средних и крупных предприятий базовых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отраслей экономики, вовлеченных в реализацию национального проекта, ед. нарастающим итогом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315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предприятий от общего числа предприятий, вовлеченных в национальный проект, на которых прирост производительности труда соответствует целевым показателям, процент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927" y="65628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5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" y="1"/>
            <a:ext cx="12178613" cy="11247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71464" y="285764"/>
            <a:ext cx="93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№1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«Системные меры по повышению производительности труда»</a:t>
            </a:r>
          </a:p>
        </p:txBody>
      </p:sp>
    </p:spTree>
    <p:extLst>
      <p:ext uri="{BB962C8B-B14F-4D97-AF65-F5344CB8AC3E}">
        <p14:creationId xmlns:p14="http://schemas.microsoft.com/office/powerpoint/2010/main" val="2918738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29401"/>
              </p:ext>
            </p:extLst>
          </p:nvPr>
        </p:nvGraphicFramePr>
        <p:xfrm>
          <a:off x="0" y="980729"/>
          <a:ext cx="12191999" cy="55825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32816"/>
                <a:gridCol w="911901"/>
                <a:gridCol w="911901"/>
                <a:gridCol w="1089234"/>
                <a:gridCol w="751879"/>
                <a:gridCol w="845986"/>
                <a:gridCol w="704994"/>
                <a:gridCol w="740239"/>
                <a:gridCol w="599243"/>
                <a:gridCol w="803806"/>
              </a:tblGrid>
              <a:tr h="356317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Целевой показатель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Финансирование,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млн. рублей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ФАКТ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Период, год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ФБ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ОБ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08.07.2019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2019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2020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2021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2022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2023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effectLst/>
                          <a:sym typeface="Arial" charset="0"/>
                        </a:rPr>
                        <a:t>2024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4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effectLst/>
                        </a:rPr>
                        <a:t>Количество предприятий - участников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, внедряющих </a:t>
                      </a:r>
                      <a:r>
                        <a:rPr lang="ru-RU" sz="1200" u="none" strike="noStrike" kern="1200" dirty="0">
                          <a:effectLst/>
                        </a:rPr>
                        <a:t>мероприятия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национального проекта </a:t>
                      </a:r>
                      <a:r>
                        <a:rPr lang="ru-RU" sz="1200" u="none" strike="noStrike" kern="1200" dirty="0">
                          <a:effectLst/>
                        </a:rPr>
                        <a:t>под федеральным управлением (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с ФЦК</a:t>
                      </a:r>
                      <a:r>
                        <a:rPr lang="ru-RU" sz="1200" u="none" strike="noStrike" kern="1200" dirty="0">
                          <a:effectLst/>
                        </a:rPr>
                        <a:t>), ед. нарастающим 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112,449*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8,87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16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24,00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4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effectLst/>
                        </a:rPr>
                        <a:t>Количество предприятий - участников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, внедряющих </a:t>
                      </a:r>
                      <a:r>
                        <a:rPr lang="ru-RU" sz="1200" u="none" strike="noStrike" kern="1200" dirty="0">
                          <a:effectLst/>
                        </a:rPr>
                        <a:t>мероприятия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национального проекта </a:t>
                      </a:r>
                      <a:r>
                        <a:rPr lang="ru-RU" sz="1200" u="none" strike="noStrike" kern="1200" dirty="0">
                          <a:effectLst/>
                        </a:rPr>
                        <a:t>под региональным управлением (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с региональными </a:t>
                      </a:r>
                      <a:r>
                        <a:rPr lang="ru-RU" sz="1200" u="none" strike="noStrike" kern="1200" dirty="0">
                          <a:effectLst/>
                        </a:rPr>
                        <a:t>центрами компетенций -РЦК), ед. нарастающим 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5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21,00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48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104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effectLst/>
                        </a:rPr>
                        <a:t>Количество предприятий - участников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, внедряющих </a:t>
                      </a:r>
                      <a:r>
                        <a:rPr lang="ru-RU" sz="1200" u="none" strike="noStrike" kern="1200" dirty="0">
                          <a:effectLst/>
                        </a:rPr>
                        <a:t>мероприятия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национального проекта </a:t>
                      </a:r>
                      <a:r>
                        <a:rPr lang="ru-RU" sz="1200" u="none" strike="noStrike" kern="1200" dirty="0">
                          <a:effectLst/>
                        </a:rPr>
                        <a:t>самостоятельно, ед.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нарастающим 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2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10,00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75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100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122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05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effectLst/>
                        </a:rPr>
                        <a:t>Доля предприятий от общего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числа предприятий</a:t>
                      </a:r>
                      <a:r>
                        <a:rPr lang="ru-RU" sz="1200" u="none" strike="noStrike" kern="1200" dirty="0">
                          <a:effectLst/>
                        </a:rPr>
                        <a:t>, вовлеченных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в национальный </a:t>
                      </a:r>
                      <a:r>
                        <a:rPr lang="ru-RU" sz="1200" u="none" strike="noStrike" kern="1200" dirty="0">
                          <a:effectLst/>
                        </a:rPr>
                        <a:t>проект, на которых</a:t>
                      </a:r>
                      <a:br>
                        <a:rPr lang="ru-RU" sz="1200" u="none" strike="noStrike" kern="1200" dirty="0">
                          <a:effectLst/>
                        </a:rPr>
                      </a:br>
                      <a:r>
                        <a:rPr lang="ru-RU" sz="1200" u="none" strike="noStrike" kern="1200" dirty="0">
                          <a:effectLst/>
                        </a:rPr>
                        <a:t>прирост производительности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труда соответствует </a:t>
                      </a:r>
                      <a:r>
                        <a:rPr lang="ru-RU" sz="1200" u="none" strike="noStrike" kern="1200" dirty="0">
                          <a:effectLst/>
                        </a:rPr>
                        <a:t>целевым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показателям, процент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-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60,00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95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>
                          <a:effectLst/>
                        </a:rPr>
                        <a:t>Количество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обученных сотрудников </a:t>
                      </a:r>
                      <a:r>
                        <a:rPr lang="ru-RU" sz="1200" u="none" strike="noStrike" kern="1200" dirty="0">
                          <a:effectLst/>
                        </a:rPr>
                        <a:t>предприятий -участников в рамках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реализации мероприятий повышения производительности </a:t>
                      </a:r>
                      <a:r>
                        <a:rPr lang="ru-RU" sz="1200" u="none" strike="noStrike" kern="1200" dirty="0">
                          <a:effectLst/>
                        </a:rPr>
                        <a:t>труда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под региональным </a:t>
                      </a:r>
                      <a:r>
                        <a:rPr lang="ru-RU" sz="1200" u="none" strike="noStrike" kern="1200" dirty="0">
                          <a:effectLst/>
                        </a:rPr>
                        <a:t>управлением (с РЦК),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человек </a:t>
                      </a:r>
                      <a:r>
                        <a:rPr lang="ru-RU" sz="1200" u="none" strike="noStrike" kern="1200" dirty="0">
                          <a:effectLst/>
                        </a:rPr>
                        <a:t>нарастающим 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58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192,00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 smtClean="0">
                          <a:effectLst/>
                        </a:rPr>
                        <a:t>Количество обученных </a:t>
                      </a:r>
                      <a:r>
                        <a:rPr lang="ru-RU" sz="1200" u="none" strike="noStrike" kern="1200" dirty="0">
                          <a:effectLst/>
                        </a:rPr>
                        <a:t>сотрудников предприятий -участников в рамках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реализации мероприятий </a:t>
                      </a:r>
                      <a:r>
                        <a:rPr lang="ru-RU" sz="1200" u="none" strike="noStrike" kern="1200" dirty="0">
                          <a:effectLst/>
                        </a:rPr>
                        <a:t>по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повышению производительности труда самостоятельно</a:t>
                      </a:r>
                      <a:r>
                        <a:rPr lang="ru-RU" sz="1200" u="none" strike="noStrike" kern="1200" dirty="0">
                          <a:effectLst/>
                        </a:rPr>
                        <a:t>,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человек нарастающим </a:t>
                      </a:r>
                      <a:r>
                        <a:rPr lang="ru-RU" sz="1200" u="none" strike="noStrike" kern="1200" dirty="0">
                          <a:effectLst/>
                        </a:rPr>
                        <a:t>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100,00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8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kern="1200" dirty="0" smtClean="0">
                          <a:effectLst/>
                        </a:rPr>
                        <a:t>Количество обученных </a:t>
                      </a:r>
                      <a:r>
                        <a:rPr lang="ru-RU" sz="1200" u="none" strike="noStrike" kern="1200" dirty="0">
                          <a:effectLst/>
                        </a:rPr>
                        <a:t>сотрудников предприятий -участников в рамках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реализации мероприятий повышения производительности </a:t>
                      </a:r>
                      <a:r>
                        <a:rPr lang="ru-RU" sz="1200" u="none" strike="noStrike" kern="1200" dirty="0">
                          <a:effectLst/>
                        </a:rPr>
                        <a:t>труда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под федеральным </a:t>
                      </a:r>
                      <a:r>
                        <a:rPr lang="ru-RU" sz="1200" u="none" strike="noStrike" kern="1200" dirty="0">
                          <a:effectLst/>
                        </a:rPr>
                        <a:t>управлением (с ФЦК),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человек </a:t>
                      </a:r>
                      <a:r>
                        <a:rPr lang="ru-RU" sz="1200" u="none" strike="noStrike" kern="1200" dirty="0">
                          <a:effectLst/>
                        </a:rPr>
                        <a:t>нарастающим итогом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effectLst/>
                        </a:rPr>
                        <a:t>255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1" marR="4841" marT="484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smtClean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effectLst/>
                        </a:rPr>
                        <a:t>291,00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90314" y="65538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6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84" y="0"/>
            <a:ext cx="12192000" cy="98985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43472" y="138499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№2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«Адресная поддержка повышения производительности труда на предприятиях»</a:t>
            </a:r>
          </a:p>
        </p:txBody>
      </p:sp>
    </p:spTree>
    <p:extLst>
      <p:ext uri="{BB962C8B-B14F-4D97-AF65-F5344CB8AC3E}">
        <p14:creationId xmlns:p14="http://schemas.microsoft.com/office/powerpoint/2010/main" val="19294920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99558"/>
              </p:ext>
            </p:extLst>
          </p:nvPr>
        </p:nvGraphicFramePr>
        <p:xfrm>
          <a:off x="0" y="1126730"/>
          <a:ext cx="12191435" cy="397207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32591"/>
                <a:gridCol w="911859"/>
                <a:gridCol w="867455"/>
                <a:gridCol w="1133588"/>
                <a:gridCol w="751846"/>
                <a:gridCol w="845948"/>
                <a:gridCol w="704961"/>
                <a:gridCol w="740205"/>
                <a:gridCol w="599214"/>
                <a:gridCol w="803768"/>
              </a:tblGrid>
              <a:tr h="270579"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Целевой показатель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Финансирование,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млн. рублей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  <a:sym typeface="Arial" charset="0"/>
                        </a:rPr>
                        <a:t>ФАКТ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Период, год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ФБ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ОБ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  <a:sym typeface="Arial" charset="0"/>
                        </a:rPr>
                        <a:t>08.07.2019</a:t>
                      </a: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2019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2020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2021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2022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2023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ts val="700"/>
                        </a:spcBef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ts val="7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sz="2800" kern="1200">
                          <a:solidFill>
                            <a:srgbClr val="000000"/>
                          </a:solidFill>
                          <a:latin typeface="Arial" charset="0"/>
                          <a:ea typeface="Helvetica"/>
                          <a:cs typeface="Arial" charset="0"/>
                          <a:sym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lang="ru-RU" altLang="ru-RU" sz="1300" b="1" kern="1200" dirty="0" smtClean="0">
                          <a:effectLst/>
                          <a:sym typeface="Arial" charset="0"/>
                        </a:rPr>
                        <a:t>2024</a:t>
                      </a:r>
                      <a:endParaRPr lang="ru-RU" altLang="ru-RU" sz="13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  <a:sym typeface="Arial" charset="0"/>
                      </a:endParaRPr>
                    </a:p>
                  </a:txBody>
                  <a:tcPr marL="7231" marR="7231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5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Численность работников предприятий, прошедших опережающее профессиональное обучение и дополнительное профессиональное образование в целях повышения производительности труда в Самарской области, тыс. человек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67,056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3,529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760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1520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2280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3040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3800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4560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9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Количество центров занятости населения в Самарской области, в которых реализуются или реализованы пилотные проекты, единиц (не менее)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37,5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1,974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5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Доля соискателей – получателей услуг по подбору вакансий центров занятости населения, в которых реализованы пилотные проекты, удовлетворенных полученными услугами,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отсутствует </a:t>
                      </a:r>
                      <a:r>
                        <a:rPr lang="ru-RU" sz="1200" u="none" strike="noStrike" dirty="0">
                          <a:effectLst/>
                        </a:rPr>
                        <a:t>методика расчета 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75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777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Доля работодателей – получателей услуг по подбору работников </a:t>
                      </a:r>
                      <a:r>
                        <a:rPr lang="ru-RU" sz="1200" u="none" strike="noStrike" dirty="0" smtClean="0">
                          <a:effectLst/>
                        </a:rPr>
                        <a:t>центров </a:t>
                      </a:r>
                      <a:r>
                        <a:rPr lang="ru-RU" sz="1200" u="none" strike="noStrike" dirty="0">
                          <a:effectLst/>
                        </a:rPr>
                        <a:t>занятости населения, в </a:t>
                      </a:r>
                      <a:r>
                        <a:rPr lang="ru-RU" sz="1200" u="none" strike="noStrike" dirty="0" smtClean="0">
                          <a:effectLst/>
                        </a:rPr>
                        <a:t>которых реализованы </a:t>
                      </a:r>
                      <a:r>
                        <a:rPr lang="ru-RU" sz="1200" u="none" strike="noStrike" dirty="0">
                          <a:effectLst/>
                        </a:rPr>
                        <a:t>пилотные </a:t>
                      </a:r>
                      <a:r>
                        <a:rPr lang="ru-RU" sz="1200" u="none" strike="noStrike" dirty="0" smtClean="0">
                          <a:effectLst/>
                        </a:rPr>
                        <a:t>проекты</a:t>
                      </a:r>
                      <a:r>
                        <a:rPr lang="ru-RU" sz="1200" u="none" strike="noStrike" dirty="0">
                          <a:effectLst/>
                        </a:rPr>
                        <a:t>, удовлетворенных </a:t>
                      </a:r>
                      <a:r>
                        <a:rPr lang="ru-RU" sz="1200" u="none" strike="noStrike" dirty="0" smtClean="0">
                          <a:effectLst/>
                        </a:rPr>
                        <a:t>полученными </a:t>
                      </a:r>
                      <a:r>
                        <a:rPr lang="ru-RU" sz="1200" u="none" strike="noStrike" dirty="0">
                          <a:effectLst/>
                        </a:rPr>
                        <a:t>услугами,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отсутствует </a:t>
                      </a:r>
                      <a:r>
                        <a:rPr lang="ru-RU" sz="1200" u="none" strike="noStrike" dirty="0">
                          <a:effectLst/>
                        </a:rPr>
                        <a:t>методика расчета 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75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85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90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10800000">
            <a:off x="359" y="6629399"/>
            <a:ext cx="12191760" cy="3052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74295"/>
              </p:ext>
            </p:extLst>
          </p:nvPr>
        </p:nvGraphicFramePr>
        <p:xfrm>
          <a:off x="2" y="5085184"/>
          <a:ext cx="12191999" cy="7920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32815"/>
                <a:gridCol w="911902"/>
                <a:gridCol w="867494"/>
                <a:gridCol w="1133641"/>
                <a:gridCol w="751881"/>
                <a:gridCol w="845986"/>
                <a:gridCol w="704994"/>
                <a:gridCol w="740239"/>
                <a:gridCol w="599242"/>
                <a:gridCol w="803805"/>
              </a:tblGrid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Количество государственных учреждений службы занятости, в которых внедрены единые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требования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отсутствует </a:t>
                      </a:r>
                      <a:r>
                        <a:rPr lang="ru-RU" sz="1200" u="none" strike="noStrike" dirty="0">
                          <a:effectLst/>
                        </a:rPr>
                        <a:t>методика расчета показателя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1730"/>
              </p:ext>
            </p:extLst>
          </p:nvPr>
        </p:nvGraphicFramePr>
        <p:xfrm>
          <a:off x="-1" y="5852161"/>
          <a:ext cx="12192002" cy="7772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832815"/>
                <a:gridCol w="911902"/>
                <a:gridCol w="867494"/>
                <a:gridCol w="1133641"/>
                <a:gridCol w="751882"/>
                <a:gridCol w="845987"/>
                <a:gridCol w="704995"/>
                <a:gridCol w="740239"/>
                <a:gridCol w="599242"/>
                <a:gridCol w="803805"/>
              </a:tblGrid>
              <a:tr h="777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Количество субъектов РФ – участников федерального проекта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3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25400" marR="254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90314" y="65653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/>
              <a:t>7</a:t>
            </a:r>
            <a:endParaRPr lang="ru-RU" dirty="0">
              <a:solidFill>
                <a:srgbClr val="000000"/>
              </a:solidFill>
              <a:latin typeface="Century Gothic (Основной текст)" pitchFamily="18"/>
              <a:cs typeface="Tahoma" pitchFamily="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2474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71464" y="0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№3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занятости и повышение эффективности рынка труда для обеспечения роста производительности труда»</a:t>
            </a:r>
          </a:p>
        </p:txBody>
      </p:sp>
    </p:spTree>
    <p:extLst>
      <p:ext uri="{BB962C8B-B14F-4D97-AF65-F5344CB8AC3E}">
        <p14:creationId xmlns:p14="http://schemas.microsoft.com/office/powerpoint/2010/main" val="7839767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327150" y="954088"/>
            <a:ext cx="10864850" cy="530225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" pitchFamily="18"/>
              </a:rPr>
              <a:t>Популяризация преимуществ участия в нацпроекте</a:t>
            </a:r>
          </a:p>
          <a:p>
            <a:pPr marL="0" lvl="0" indent="0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" pitchFamily="18"/>
            </a:endParaRPr>
          </a:p>
        </p:txBody>
      </p:sp>
      <p:pic>
        <p:nvPicPr>
          <p:cNvPr id="4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6624360"/>
            <a:ext cx="12191760" cy="233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6624360"/>
            <a:ext cx="12191760" cy="233640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AutoShape 2" descr="ÐÐ´Ð¸Ð½Ð°Ñ Ð Ð¾ÑÑÐ¸Ñ Ð¾ÑÐ¸ÑÐ¸Ð°Ð»ÑÐ½ÑÐ¹ ÑÐ°Ð¹Ñ Ð¿Ð°ÑÑÐ¸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2531" name="Picture 3" descr="C:\Users\Екатерина\Desktop\t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5600" y="2479747"/>
            <a:ext cx="2697113" cy="405751"/>
          </a:xfrm>
          <a:prstGeom prst="rect">
            <a:avLst/>
          </a:prstGeom>
          <a:noFill/>
        </p:spPr>
      </p:pic>
      <p:pic>
        <p:nvPicPr>
          <p:cNvPr id="22532" name="Picture 4" descr="C:\Users\Екатерина\Desktop\logo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7808" y="3055810"/>
            <a:ext cx="1229552" cy="767590"/>
          </a:xfrm>
          <a:prstGeom prst="rect">
            <a:avLst/>
          </a:prstGeom>
          <a:noFill/>
        </p:spPr>
      </p:pic>
      <p:pic>
        <p:nvPicPr>
          <p:cNvPr id="22533" name="Picture 5" descr="C:\Users\Екатерина\Desktop\ico-logo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9856" y="4046134"/>
            <a:ext cx="1066800" cy="547483"/>
          </a:xfrm>
          <a:prstGeom prst="rect">
            <a:avLst/>
          </a:prstGeom>
          <a:noFill/>
        </p:spPr>
      </p:pic>
      <p:pic>
        <p:nvPicPr>
          <p:cNvPr id="22534" name="Picture 6" descr="C:\Users\Екатерина\Desktop\deloros-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34784" y="4725144"/>
            <a:ext cx="2895600" cy="493066"/>
          </a:xfrm>
          <a:prstGeom prst="rect">
            <a:avLst/>
          </a:prstGeom>
          <a:noFill/>
        </p:spPr>
      </p:pic>
      <p:pic>
        <p:nvPicPr>
          <p:cNvPr id="22535" name="Picture 7" descr="C:\Users\Екатерина\Desktop\Y4YmkC_aIN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672" y="5514633"/>
            <a:ext cx="792088" cy="738375"/>
          </a:xfrm>
          <a:prstGeom prst="rect">
            <a:avLst/>
          </a:prstGeom>
          <a:noFill/>
        </p:spPr>
      </p:pic>
      <p:pic>
        <p:nvPicPr>
          <p:cNvPr id="17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40" y="6624360"/>
            <a:ext cx="12191760" cy="233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6649699"/>
            <a:ext cx="12191760" cy="23364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11881232" y="65477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 (Основной текст)" pitchFamily="18"/>
                <a:cs typeface="Tahoma" pitchFamily="2"/>
              </a:rPr>
              <a:t>8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7392144" y="1412775"/>
            <a:ext cx="4478454" cy="4840233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marL="0" indent="0" algn="ctr">
              <a:spcAft>
                <a:spcPts val="0"/>
              </a:spcAft>
              <a:buFont typeface="StarSymbol"/>
              <a:buNone/>
            </a:pPr>
            <a:r>
              <a:rPr dirty="0" smtClean="0">
                <a:solidFill>
                  <a:srgbClr val="000000"/>
                </a:solidFill>
                <a:latin typeface="" pitchFamily="18"/>
              </a:rPr>
              <a:t>Реализация </a:t>
            </a:r>
            <a:r>
              <a:rPr dirty="0" err="1" smtClean="0">
                <a:solidFill>
                  <a:srgbClr val="000000"/>
                </a:solidFill>
                <a:latin typeface="" pitchFamily="18"/>
              </a:rPr>
              <a:t>Медиаплана</a:t>
            </a:r>
            <a:r>
              <a:rPr dirty="0" smtClean="0">
                <a:solidFill>
                  <a:srgbClr val="000000"/>
                </a:solidFill>
                <a:latin typeface="" pitchFamily="18"/>
              </a:rPr>
              <a:t>:</a:t>
            </a:r>
            <a:endParaRPr dirty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r>
              <a:rPr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dirty="0" smtClean="0">
                <a:solidFill>
                  <a:srgbClr val="000000"/>
                </a:solidFill>
                <a:latin typeface="" pitchFamily="18"/>
              </a:rPr>
              <a:t>привлечение СМИ</a:t>
            </a:r>
          </a:p>
          <a:p>
            <a:pPr marL="0" indent="0" algn="ctr">
              <a:spcAft>
                <a:spcPts val="0"/>
              </a:spcAft>
            </a:pPr>
            <a:endParaRPr dirty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endParaRPr dirty="0" smtClean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endParaRPr sz="1200" dirty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r>
              <a:rPr dirty="0">
                <a:solidFill>
                  <a:srgbClr val="000000"/>
                </a:solidFill>
                <a:latin typeface="" pitchFamily="18"/>
              </a:rPr>
              <a:t> </a:t>
            </a:r>
            <a:r>
              <a:rPr dirty="0" smtClean="0">
                <a:solidFill>
                  <a:srgbClr val="000000"/>
                </a:solidFill>
                <a:latin typeface="" pitchFamily="18"/>
              </a:rPr>
              <a:t>СОЦМЕДИА</a:t>
            </a:r>
          </a:p>
          <a:p>
            <a:pPr marL="0" indent="0" algn="ctr">
              <a:spcAft>
                <a:spcPts val="0"/>
              </a:spcAft>
            </a:pPr>
            <a:endParaRPr dirty="0" smtClean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endParaRPr dirty="0" smtClean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endParaRPr dirty="0">
              <a:solidFill>
                <a:srgbClr val="000000"/>
              </a:solidFill>
              <a:latin typeface="" pitchFamily="18"/>
            </a:endParaRPr>
          </a:p>
          <a:p>
            <a:pPr marL="0" indent="0" algn="ctr">
              <a:spcAft>
                <a:spcPts val="0"/>
              </a:spcAft>
            </a:pPr>
            <a:r>
              <a:rPr dirty="0">
                <a:solidFill>
                  <a:srgbClr val="000000"/>
                </a:solidFill>
                <a:latin typeface="" pitchFamily="18"/>
              </a:rPr>
              <a:t> СМИ «</a:t>
            </a:r>
            <a:r>
              <a:rPr dirty="0" err="1">
                <a:solidFill>
                  <a:srgbClr val="000000"/>
                </a:solidFill>
                <a:latin typeface="" pitchFamily="18"/>
              </a:rPr>
              <a:t>Медиалогия</a:t>
            </a:r>
            <a:r>
              <a:rPr dirty="0" smtClean="0">
                <a:solidFill>
                  <a:srgbClr val="000000"/>
                </a:solidFill>
                <a:latin typeface="" pitchFamily="18"/>
              </a:rPr>
              <a:t>»</a:t>
            </a: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329062" y="1399840"/>
            <a:ext cx="6919066" cy="4853167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marL="0" indent="0" algn="ctr">
              <a:spcAft>
                <a:spcPts val="0"/>
              </a:spcAft>
              <a:buFont typeface="StarSymbol"/>
              <a:buNone/>
            </a:pPr>
            <a:r>
              <a:rPr dirty="0" smtClean="0">
                <a:solidFill>
                  <a:srgbClr val="000000"/>
                </a:solidFill>
                <a:latin typeface="" pitchFamily="18"/>
              </a:rPr>
              <a:t>Привлечение общественно-политических организаций:</a:t>
            </a:r>
          </a:p>
          <a:p>
            <a:pPr marL="0" indent="0">
              <a:spcAft>
                <a:spcPts val="0"/>
              </a:spcAft>
            </a:pPr>
            <a:r>
              <a:rPr dirty="0" smtClean="0">
                <a:solidFill>
                  <a:srgbClr val="000000"/>
                </a:solidFill>
                <a:latin typeface="" pitchFamily="18"/>
              </a:rPr>
              <a:t> </a:t>
            </a:r>
            <a:r>
              <a:rPr sz="2000" dirty="0" smtClean="0">
                <a:solidFill>
                  <a:srgbClr val="000000"/>
                </a:solidFill>
                <a:latin typeface="" pitchFamily="18"/>
              </a:rPr>
              <a:t>Ассоциация «Союз работодателей Самарской области»</a:t>
            </a:r>
          </a:p>
          <a:p>
            <a:pPr marL="0" indent="0">
              <a:spcAft>
                <a:spcPts val="0"/>
              </a:spcAft>
            </a:pPr>
            <a:endParaRPr sz="2000" dirty="0" smtClean="0">
              <a:solidFill>
                <a:srgbClr val="000000"/>
              </a:solidFill>
              <a:latin typeface="" pitchFamily="18"/>
            </a:endParaRPr>
          </a:p>
          <a:p>
            <a:pPr marL="0" indent="0">
              <a:spcAft>
                <a:spcPts val="0"/>
              </a:spcAft>
            </a:pPr>
            <a:r>
              <a:rPr sz="2000" dirty="0" smtClean="0">
                <a:solidFill>
                  <a:srgbClr val="000000"/>
                </a:solidFill>
                <a:latin typeface="" pitchFamily="18"/>
              </a:rPr>
              <a:t> Общероссийская общественная организация «Союз машиностроителей России» </a:t>
            </a:r>
          </a:p>
          <a:p>
            <a:pPr marL="0" indent="0">
              <a:spcAft>
                <a:spcPts val="0"/>
              </a:spcAft>
            </a:pPr>
            <a:endParaRPr sz="2000" dirty="0" smtClean="0">
              <a:solidFill>
                <a:srgbClr val="000000"/>
              </a:solidFill>
              <a:latin typeface="" pitchFamily="18"/>
            </a:endParaRPr>
          </a:p>
          <a:p>
            <a:pPr marL="0" indent="0">
              <a:spcAft>
                <a:spcPts val="0"/>
              </a:spcAft>
            </a:pPr>
            <a:r>
              <a:rPr sz="2000" dirty="0" smtClean="0">
                <a:solidFill>
                  <a:srgbClr val="000000"/>
                </a:solidFill>
                <a:latin typeface="" pitchFamily="18"/>
              </a:rPr>
              <a:t> Общероссийская общественная организация малого и среднего бизнеса «Опора  России»</a:t>
            </a:r>
          </a:p>
          <a:p>
            <a:pPr marL="0" indent="0">
              <a:spcAft>
                <a:spcPts val="0"/>
              </a:spcAft>
            </a:pPr>
            <a:endParaRPr sz="2000" dirty="0" smtClean="0">
              <a:solidFill>
                <a:srgbClr val="000000"/>
              </a:solidFill>
              <a:latin typeface="" pitchFamily="18"/>
            </a:endParaRPr>
          </a:p>
          <a:p>
            <a:pPr marL="0" indent="0">
              <a:spcAft>
                <a:spcPts val="0"/>
              </a:spcAft>
            </a:pPr>
            <a:r>
              <a:rPr sz="2000" dirty="0" smtClean="0">
                <a:solidFill>
                  <a:srgbClr val="000000"/>
                </a:solidFill>
                <a:latin typeface="" pitchFamily="18"/>
              </a:rPr>
              <a:t> ООО «Деловая Россия»</a:t>
            </a:r>
          </a:p>
          <a:p>
            <a:pPr marL="0" indent="0">
              <a:spcAft>
                <a:spcPts val="0"/>
              </a:spcAft>
            </a:pPr>
            <a:endParaRPr sz="2000" dirty="0" smtClean="0">
              <a:solidFill>
                <a:srgbClr val="000000"/>
              </a:solidFill>
              <a:latin typeface="" pitchFamily="18"/>
            </a:endParaRPr>
          </a:p>
          <a:p>
            <a:pPr marL="0" indent="0">
              <a:spcAft>
                <a:spcPts val="0"/>
              </a:spcAft>
            </a:pPr>
            <a:r>
              <a:rPr sz="2000" dirty="0" smtClean="0">
                <a:solidFill>
                  <a:srgbClr val="000000"/>
                </a:solidFill>
                <a:latin typeface="" pitchFamily="18"/>
              </a:rPr>
              <a:t> Федерация Профсоюзов Самарской области </a:t>
            </a:r>
            <a:endParaRPr sz="2000" dirty="0">
              <a:solidFill>
                <a:srgbClr val="000000"/>
              </a:solidFill>
              <a:latin typeface="" pitchFamily="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393" y="2227348"/>
            <a:ext cx="129222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367" y="3501008"/>
            <a:ext cx="1438275" cy="94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262" y="4955727"/>
            <a:ext cx="1376885" cy="111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760" cy="914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7448" y="52344"/>
            <a:ext cx="907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«Производительность труда и поддержка занятости» </a:t>
            </a:r>
          </a:p>
        </p:txBody>
      </p:sp>
    </p:spTree>
    <p:extLst>
      <p:ext uri="{BB962C8B-B14F-4D97-AF65-F5344CB8AC3E}">
        <p14:creationId xmlns:p14="http://schemas.microsoft.com/office/powerpoint/2010/main" val="1147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335360" y="2060848"/>
            <a:ext cx="11856640" cy="4275435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4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6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73E87"/>
                </a:solidFill>
                <a:latin typeface="Candara"/>
                <a:ea typeface="Microsoft YaHei" pitchFamily="2"/>
                <a:cs typeface="Arial" pitchFamily="2"/>
              </a:defRPr>
            </a:lvl9pPr>
          </a:lstStyle>
          <a:p>
            <a:pPr marL="180000" lv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и реализуются мероприятия по повышению производительности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предприятиях – участниках Программы</a:t>
            </a:r>
          </a:p>
          <a:p>
            <a:pPr marL="180000" lvl="0" indent="0" algn="ctr">
              <a:spcAft>
                <a:spcPts val="0"/>
              </a:spcAft>
              <a:buNone/>
            </a:pPr>
            <a:endParaRPr lang="ru-RU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и реализуются мероприятия по поддержке занятости</a:t>
            </a:r>
          </a:p>
          <a:p>
            <a:pPr marL="180000" lvl="0" indent="0" algn="ctr">
              <a:spcAft>
                <a:spcPts val="0"/>
              </a:spcAft>
              <a:buNone/>
            </a:pPr>
            <a:endParaRPr lang="ru-RU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 региональный центр компетенций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повышению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производительности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marL="180000" lvl="0" indent="0" algn="ctr">
              <a:spcAft>
                <a:spcPts val="0"/>
              </a:spcAft>
              <a:buNone/>
            </a:pPr>
            <a:endParaRPr lang="ru-RU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 региональный центр компетенции государственной корпорации «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Ростех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по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повышению производительности труда, в первую очередь на предприятиях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ОПК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endParaRPr lang="ru-RU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Открытие первой «фабрики процессов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для обучения</a:t>
            </a:r>
          </a:p>
          <a:p>
            <a:pPr marL="180000" lvl="0" indent="0" algn="ctr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инструментам бережливого производства</a:t>
            </a:r>
          </a:p>
        </p:txBody>
      </p:sp>
      <p:pic>
        <p:nvPicPr>
          <p:cNvPr id="9" name="Рисунок 2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6624360"/>
            <a:ext cx="12191760" cy="2336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386862" y="131698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solidFill>
                  <a:prstClr val="black"/>
                </a:solidFill>
                <a:latin typeface="Arial"/>
                <a:cs typeface="Arial"/>
                <a:sym typeface="Arial"/>
              </a:rPr>
              <a:t>ТЕКУЩИЙ СТАТУС РЕАЛИЗАЦИИ</a:t>
            </a:r>
            <a:endParaRPr lang="ru-RU" sz="2800" b="1" kern="0" dirty="0">
              <a:solidFill>
                <a:prstClr val="black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10761" y="6515806"/>
            <a:ext cx="504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 (Основной текст)" pitchFamily="18"/>
                <a:cs typeface="Tahoma" pitchFamily="2"/>
              </a:rPr>
              <a:t>9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12141" y="2760221"/>
            <a:ext cx="617466" cy="645456"/>
            <a:chOff x="1612141" y="2760221"/>
            <a:chExt cx="617466" cy="645456"/>
          </a:xfrm>
        </p:grpSpPr>
        <p:pic>
          <p:nvPicPr>
            <p:cNvPr id="21" name="Рисунок 20"/>
            <p:cNvPicPr/>
            <p:nvPr/>
          </p:nvPicPr>
          <p:blipFill>
            <a:blip r:embed="rId4" cstate="print">
              <a:alphaModFix/>
              <a:lum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1612141" y="2773501"/>
              <a:ext cx="588300" cy="557616"/>
            </a:xfrm>
            <a:prstGeom prst="rect">
              <a:avLst/>
            </a:prstGeom>
            <a:noFill/>
            <a:ln>
              <a:noFill/>
            </a:ln>
            <a:effectLst>
              <a:outerShdw dir="5400000" algn="ctr" rotWithShape="0">
                <a:srgbClr val="000000"/>
              </a:outerShdw>
            </a:effectLst>
          </p:spPr>
        </p:pic>
        <p:pic>
          <p:nvPicPr>
            <p:cNvPr id="27" name="Рисунок 26" descr="http://lubimiy-dom.com/images/tick.gi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616" y="2760221"/>
              <a:ext cx="477991" cy="6454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Группа 19"/>
          <p:cNvGrpSpPr/>
          <p:nvPr/>
        </p:nvGrpSpPr>
        <p:grpSpPr>
          <a:xfrm>
            <a:off x="784846" y="1885315"/>
            <a:ext cx="617466" cy="645456"/>
            <a:chOff x="1612141" y="2760221"/>
            <a:chExt cx="617466" cy="645456"/>
          </a:xfrm>
        </p:grpSpPr>
        <p:pic>
          <p:nvPicPr>
            <p:cNvPr id="22" name="Рисунок 21"/>
            <p:cNvPicPr/>
            <p:nvPr/>
          </p:nvPicPr>
          <p:blipFill>
            <a:blip r:embed="rId4" cstate="print">
              <a:alphaModFix/>
              <a:lum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1612141" y="2773501"/>
              <a:ext cx="588300" cy="557616"/>
            </a:xfrm>
            <a:prstGeom prst="rect">
              <a:avLst/>
            </a:prstGeom>
            <a:noFill/>
            <a:ln>
              <a:noFill/>
            </a:ln>
            <a:effectLst>
              <a:outerShdw dir="5400000" algn="ctr" rotWithShape="0">
                <a:srgbClr val="000000"/>
              </a:outerShdw>
            </a:effectLst>
          </p:spPr>
        </p:pic>
        <p:pic>
          <p:nvPicPr>
            <p:cNvPr id="23" name="Рисунок 22" descr="http://lubimiy-dom.com/images/tick.gi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616" y="2760221"/>
              <a:ext cx="477991" cy="6454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Группа 23"/>
          <p:cNvGrpSpPr/>
          <p:nvPr/>
        </p:nvGrpSpPr>
        <p:grpSpPr>
          <a:xfrm>
            <a:off x="335360" y="3367410"/>
            <a:ext cx="617466" cy="645456"/>
            <a:chOff x="1612141" y="2760221"/>
            <a:chExt cx="617466" cy="645456"/>
          </a:xfrm>
        </p:grpSpPr>
        <p:pic>
          <p:nvPicPr>
            <p:cNvPr id="25" name="Рисунок 24"/>
            <p:cNvPicPr/>
            <p:nvPr/>
          </p:nvPicPr>
          <p:blipFill>
            <a:blip r:embed="rId4" cstate="print">
              <a:alphaModFix/>
              <a:lum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1612141" y="2773501"/>
              <a:ext cx="588300" cy="557616"/>
            </a:xfrm>
            <a:prstGeom prst="rect">
              <a:avLst/>
            </a:prstGeom>
            <a:noFill/>
            <a:ln>
              <a:noFill/>
            </a:ln>
            <a:effectLst>
              <a:outerShdw dir="5400000" algn="ctr" rotWithShape="0">
                <a:srgbClr val="000000"/>
              </a:outerShdw>
            </a:effectLst>
          </p:spPr>
        </p:pic>
        <p:pic>
          <p:nvPicPr>
            <p:cNvPr id="28" name="Рисунок 27" descr="http://lubimiy-dom.com/images/tick.gi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616" y="2760221"/>
              <a:ext cx="477991" cy="6454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" name="Группа 28"/>
          <p:cNvGrpSpPr/>
          <p:nvPr/>
        </p:nvGrpSpPr>
        <p:grpSpPr>
          <a:xfrm>
            <a:off x="336651" y="4012866"/>
            <a:ext cx="617466" cy="645456"/>
            <a:chOff x="1612141" y="2760221"/>
            <a:chExt cx="617466" cy="645456"/>
          </a:xfrm>
        </p:grpSpPr>
        <p:pic>
          <p:nvPicPr>
            <p:cNvPr id="31" name="Рисунок 30"/>
            <p:cNvPicPr/>
            <p:nvPr/>
          </p:nvPicPr>
          <p:blipFill>
            <a:blip r:embed="rId4" cstate="print">
              <a:alphaModFix/>
              <a:lum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1612141" y="2773501"/>
              <a:ext cx="588300" cy="557616"/>
            </a:xfrm>
            <a:prstGeom prst="rect">
              <a:avLst/>
            </a:prstGeom>
            <a:noFill/>
            <a:ln>
              <a:noFill/>
            </a:ln>
            <a:effectLst>
              <a:outerShdw dir="5400000" algn="ctr" rotWithShape="0">
                <a:srgbClr val="000000"/>
              </a:outerShdw>
            </a:effectLst>
          </p:spPr>
        </p:pic>
        <p:pic>
          <p:nvPicPr>
            <p:cNvPr id="36" name="Рисунок 35" descr="http://lubimiy-dom.com/images/tick.gi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616" y="2760221"/>
              <a:ext cx="477991" cy="64545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" name="Группа 36"/>
          <p:cNvGrpSpPr/>
          <p:nvPr/>
        </p:nvGrpSpPr>
        <p:grpSpPr>
          <a:xfrm>
            <a:off x="2367862" y="4797152"/>
            <a:ext cx="617466" cy="645456"/>
            <a:chOff x="1612141" y="2760221"/>
            <a:chExt cx="617466" cy="645456"/>
          </a:xfrm>
        </p:grpSpPr>
        <p:pic>
          <p:nvPicPr>
            <p:cNvPr id="38" name="Рисунок 37"/>
            <p:cNvPicPr/>
            <p:nvPr/>
          </p:nvPicPr>
          <p:blipFill>
            <a:blip r:embed="rId4" cstate="print">
              <a:alphaModFix/>
              <a:lum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1612141" y="2773501"/>
              <a:ext cx="588300" cy="557616"/>
            </a:xfrm>
            <a:prstGeom prst="rect">
              <a:avLst/>
            </a:prstGeom>
            <a:noFill/>
            <a:ln>
              <a:noFill/>
            </a:ln>
            <a:effectLst>
              <a:outerShdw dir="5400000" algn="ctr" rotWithShape="0">
                <a:srgbClr val="000000"/>
              </a:outerShdw>
            </a:effectLst>
          </p:spPr>
        </p:pic>
        <p:pic>
          <p:nvPicPr>
            <p:cNvPr id="39" name="Рисунок 38" descr="http://lubimiy-dom.com/images/tick.gi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616" y="2760221"/>
              <a:ext cx="477991" cy="64545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760" cy="113746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9496" y="46365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«Производительность труда и поддержка занятости» </a:t>
            </a:r>
          </a:p>
        </p:txBody>
      </p:sp>
    </p:spTree>
    <p:extLst>
      <p:ext uri="{BB962C8B-B14F-4D97-AF65-F5344CB8AC3E}">
        <p14:creationId xmlns:p14="http://schemas.microsoft.com/office/powerpoint/2010/main" val="27121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1369</Words>
  <Application>Microsoft Office PowerPoint</Application>
  <PresentationFormat>Произвольный</PresentationFormat>
  <Paragraphs>438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Обычный</vt:lpstr>
      <vt:lpstr>Обычный 2</vt:lpstr>
      <vt:lpstr>Тема Office</vt:lpstr>
      <vt:lpstr>РЕГИОНАЛЬНАЯ СОСТАВЛЯЮЩАЯ НАЦИОНАЛЬНОГО ПРОЕКТА «ПРОИЗВОДИТЕЛЬНОСТЬ ТРУДА И ПОДДЕРЖКА ЗАНЯТОСТИ»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СОСТАВЛЯЮЩАЯ НАЦИОНАЛЬНОГО ПРОЕКТА «ПРОИЗВОДИТЕЛЬНОСТЬ ТРУДА И ПРДДЕРЖКА ЗАНЯТОСТИ»</dc:title>
  <dc:creator>Екатерина</dc:creator>
  <cp:lastModifiedBy>reception301</cp:lastModifiedBy>
  <cp:revision>68</cp:revision>
  <cp:lastPrinted>2019-07-08T14:17:38Z</cp:lastPrinted>
  <dcterms:modified xsi:type="dcterms:W3CDTF">2019-07-09T06:47:16Z</dcterms:modified>
</cp:coreProperties>
</file>