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5" r:id="rId2"/>
    <p:sldId id="256" r:id="rId3"/>
    <p:sldId id="262" r:id="rId4"/>
    <p:sldId id="258" r:id="rId5"/>
    <p:sldId id="259" r:id="rId6"/>
    <p:sldId id="260" r:id="rId7"/>
    <p:sldId id="261" r:id="rId8"/>
    <p:sldId id="266" r:id="rId9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14"/>
    <p:restoredTop sz="92755" autoAdjust="0"/>
  </p:normalViewPr>
  <p:slideViewPr>
    <p:cSldViewPr snapToGrid="0" snapToObjects="1">
      <p:cViewPr varScale="1">
        <p:scale>
          <a:sx n="123" d="100"/>
          <a:sy n="123" d="100"/>
        </p:scale>
        <p:origin x="12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1F62B-29A0-3F43-AB21-4500CE30B2F1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ED811-4431-434E-9E15-87EC9AFAF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589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ED811-4431-434E-9E15-87EC9AFAFD8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272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ED811-4431-434E-9E15-87EC9AFAFD8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238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ED811-4431-434E-9E15-87EC9AFAFD8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04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ED811-4431-434E-9E15-87EC9AFAFD8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853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C7A0F3-3DDC-B64B-BE28-0D9BF36C2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7BAA8F-15E5-E94F-859A-C552C2F565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936804-8088-2544-95EC-11ECF0D25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F992-FA4D-8140-A666-974905181875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775E14-E7C3-0F42-9B12-B6C54436D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E9FA9A-7772-F243-8318-DFBEA49F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B5CA6-1122-AB4A-B2B4-F14B4BC1C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48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06BE3D-48F7-444F-8396-65FF22A57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C3046A-9B93-3640-8E79-1D0FB33B2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70298D-B990-DC48-85A3-159B1E2F8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F992-FA4D-8140-A666-974905181875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C5C5E5-162A-4B45-9CDA-92FE1925B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8F4C6-1B22-6F4E-BD4F-2FDA32FA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B5CA6-1122-AB4A-B2B4-F14B4BC1C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150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255146-CAC5-364C-84C9-11634B9BA9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4D2BFF-9214-A349-A41F-2B0072BB9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CEC9E2-ED04-E549-9EF8-8C2378B54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F992-FA4D-8140-A666-974905181875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D3226F-0707-E140-B6FD-B76B7D147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8214ED-A303-1E4B-877C-7CFCBA6E5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B5CA6-1122-AB4A-B2B4-F14B4BC1C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70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7911C-3181-9E44-98E8-461BD8C8E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0E4281-6361-4341-8295-0DA3BBA26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E7802A-8F25-814C-B91B-E2ABEEBA6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F992-FA4D-8140-A666-974905181875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0F5D0B-85AB-3042-80E3-ED4EDF30A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3AC496-724D-454A-A9F7-4CA0C1F8A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B5CA6-1122-AB4A-B2B4-F14B4BC1C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15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D8CD5A-610A-9349-9E9A-57E4D8538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44464F-1369-D846-BEEF-8525E96D8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B86F7A-2DD5-F443-8827-AFC6327A9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F992-FA4D-8140-A666-974905181875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9FB278-2AFF-B340-A597-FD9C0E393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98F237-25A8-B045-BE61-4518E0515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B5CA6-1122-AB4A-B2B4-F14B4BC1C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55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62C87-2635-A841-ABF9-0ED1CBBA3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4E778D-A735-7C4D-BE4D-BDEDBA2F17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EFBCB5-E5E3-F446-AF24-420D5111B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942D68-4157-A04C-AA7E-9C9DDAF41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F992-FA4D-8140-A666-974905181875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BD1247-B467-F04D-8F76-85950663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A6E6D7-7BBF-DD4F-A5D2-6117F55F4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B5CA6-1122-AB4A-B2B4-F14B4BC1C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07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C9942-4390-7643-996A-85DE95F01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144E6E-D030-7448-8BEC-6BEDB5B41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4E9DC4-E655-6D46-A8B5-6304F11EB0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81C9A0-3F2F-5947-A242-EDA2DD0F8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B02B7BF-5C47-014E-8DC4-315BBD5E21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A92CBC-687A-1540-B0C7-D72746D11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F992-FA4D-8140-A666-974905181875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E8DD9C0-AC03-A74E-A1EE-EA91C8E81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9C4FA3-C19A-144E-9077-EA5216DE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B5CA6-1122-AB4A-B2B4-F14B4BC1C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78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9D8AB-627C-DA40-A46B-0A2CE57F4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475A14-3BA2-0C4B-BBC5-368227925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F992-FA4D-8140-A666-974905181875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54B440-8211-724E-94B3-B0D1B8B6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9BC3B2-A101-7649-B088-C278ED040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B5CA6-1122-AB4A-B2B4-F14B4BC1C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34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87D0640-8EFF-4440-B7BA-0FB440BB6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F992-FA4D-8140-A666-974905181875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ABFE8B-3F89-5C4C-AB43-8F9B0E1CC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42A346-F535-8941-AA4A-5909E714E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B5CA6-1122-AB4A-B2B4-F14B4BC1C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11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361994-2BA4-D04B-A4D8-9B40F66EA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3AC2A4-EFF9-954D-8143-8A26C44D0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B1DDFA-3F4F-3446-A409-D068E08A0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FD68B0-467C-F542-B813-716ECC0CC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F992-FA4D-8140-A666-974905181875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1FC19B-FD9D-3E45-9844-E58F1702B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DEB638-E7E8-EC4B-A200-E706601C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B5CA6-1122-AB4A-B2B4-F14B4BC1C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98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5ED37-2E3C-A24C-98AA-D7C90D91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46A5FDE-7C4C-364D-A0C7-0388A53F60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7959B3-F558-694E-9A1D-60E78ACDC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26E200-99BC-844B-9E8B-276DB4A63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F992-FA4D-8140-A666-974905181875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1AD8D0-C5D4-A74E-8ED3-D36A66B4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F99F77-24AC-724E-9D5C-724BF8EC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B5CA6-1122-AB4A-B2B4-F14B4BC1C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259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F4155-D9D2-494C-A795-7264D10ED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99B5ED-78BC-BD44-A862-8C343330E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8EBC38-C7D6-384C-8111-E1D421BC11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0F992-FA4D-8140-A666-974905181875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1B420B-3B62-BE42-A7D3-44F57B20D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FA81EB-2BB7-1840-8C55-CE2FE9B60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B5CA6-1122-AB4A-B2B4-F14B4BC1C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81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sv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4.sv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95C644-C786-F945-B9AB-0B28749D2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790"/>
            <a:ext cx="12192000" cy="692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96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B26D75-B114-814E-BDCF-DA9DC1985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D24B4233-343E-EC4A-9DE9-502F24A9D1DA}"/>
              </a:ext>
            </a:extLst>
          </p:cNvPr>
          <p:cNvSpPr/>
          <p:nvPr/>
        </p:nvSpPr>
        <p:spPr>
          <a:xfrm>
            <a:off x="527197" y="700129"/>
            <a:ext cx="3211323" cy="41617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</a:ln>
          <a:effectLst>
            <a:outerShdw blurRad="50800" dist="38100" dir="5400000" sx="99000" sy="99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52C2C7B-7855-F948-BC85-6988E6AEC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42" y="172261"/>
            <a:ext cx="545071" cy="22600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3820329-8DBA-3143-88D4-FE287B489569}"/>
              </a:ext>
            </a:extLst>
          </p:cNvPr>
          <p:cNvSpPr/>
          <p:nvPr/>
        </p:nvSpPr>
        <p:spPr>
          <a:xfrm>
            <a:off x="745247" y="733786"/>
            <a:ext cx="2905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ПОРТАЛ «ГОСУСЛУГИ»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DF31E8D-B20B-DD48-955C-D04F6F835B22}"/>
              </a:ext>
            </a:extLst>
          </p:cNvPr>
          <p:cNvSpPr/>
          <p:nvPr/>
        </p:nvSpPr>
        <p:spPr>
          <a:xfrm>
            <a:off x="745247" y="1338360"/>
            <a:ext cx="8147900" cy="36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Госуслуги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Единый портал государственных услуг и функций (ЕПГУ)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28956AB-CFB2-F04F-A04D-1271F61B14B1}"/>
              </a:ext>
            </a:extLst>
          </p:cNvPr>
          <p:cNvSpPr/>
          <p:nvPr/>
        </p:nvSpPr>
        <p:spPr>
          <a:xfrm>
            <a:off x="745247" y="122820"/>
            <a:ext cx="77415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/>
            <a:r>
              <a:rPr lang="ru-RU" sz="1600" b="1" dirty="0">
                <a:gradFill>
                  <a:gsLst>
                    <a:gs pos="0">
                      <a:srgbClr val="E52329"/>
                    </a:gs>
                    <a:gs pos="32000">
                      <a:srgbClr val="F7A823">
                        <a:lumMod val="98000"/>
                      </a:srgbClr>
                    </a:gs>
                    <a:gs pos="63000">
                      <a:srgbClr val="4EB051"/>
                    </a:gs>
                    <a:gs pos="100000">
                      <a:srgbClr val="169FDB"/>
                    </a:gs>
                  </a:gsLst>
                  <a:lin ang="198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ГОД ДО ПЕРЕПИСИ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5696649-83D9-9E40-A4B9-64933C4B8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351" y="2293124"/>
            <a:ext cx="2325889" cy="2437353"/>
          </a:xfrm>
          <a:prstGeom prst="rect">
            <a:avLst/>
          </a:prstGeom>
          <a:effectLst>
            <a:outerShdw blurRad="203200" dist="38100" dir="2700000" sx="102000" sy="102000" algn="tl" rotWithShape="0">
              <a:prstClr val="black">
                <a:alpha val="12000"/>
              </a:prst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170AE04-65E5-734D-A7EE-CE68E38D6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755" y="2293124"/>
            <a:ext cx="2325889" cy="2437353"/>
          </a:xfrm>
          <a:prstGeom prst="rect">
            <a:avLst/>
          </a:prstGeom>
          <a:effectLst>
            <a:outerShdw blurRad="203200" dist="38100" dir="2700000" sx="102000" sy="102000" algn="tl" rotWithShape="0">
              <a:prstClr val="black">
                <a:alpha val="12000"/>
              </a:prst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75105BB-1DBA-534B-964E-3E0EBFCEA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0817" y="2293124"/>
            <a:ext cx="2325889" cy="2437353"/>
          </a:xfrm>
          <a:prstGeom prst="rect">
            <a:avLst/>
          </a:prstGeom>
          <a:effectLst>
            <a:outerShdw blurRad="203200" dist="38100" dir="2700000" sx="102000" sy="102000" algn="tl" rotWithShape="0">
              <a:prstClr val="black">
                <a:alpha val="12000"/>
              </a:prstClr>
            </a:outerShdw>
          </a:effectLst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202BFE1-CDA7-7F4D-968F-9E59094C8B31}"/>
              </a:ext>
            </a:extLst>
          </p:cNvPr>
          <p:cNvSpPr/>
          <p:nvPr/>
        </p:nvSpPr>
        <p:spPr>
          <a:xfrm>
            <a:off x="1127656" y="2649567"/>
            <a:ext cx="17229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algn="ctr"/>
            <a:r>
              <a:rPr lang="ru-RU" sz="7200" b="1" spc="-300" dirty="0">
                <a:gradFill>
                  <a:gsLst>
                    <a:gs pos="0">
                      <a:srgbClr val="E52329"/>
                    </a:gs>
                    <a:gs pos="27000">
                      <a:srgbClr val="F7A823">
                        <a:lumMod val="98000"/>
                      </a:srgbClr>
                    </a:gs>
                    <a:gs pos="63000">
                      <a:srgbClr val="4EB051"/>
                    </a:gs>
                    <a:gs pos="87000">
                      <a:srgbClr val="169FDB"/>
                    </a:gs>
                  </a:gsLst>
                  <a:lin ang="21594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2,6</a:t>
            </a:r>
          </a:p>
          <a:p>
            <a:pPr marL="4763" algn="ctr"/>
            <a:r>
              <a:rPr lang="ru-RU" sz="28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</a:t>
            </a:r>
            <a:r>
              <a:rPr lang="ru-RU" sz="28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CF5BA47-15EA-B946-BCA7-23A091AD433C}"/>
              </a:ext>
            </a:extLst>
          </p:cNvPr>
          <p:cNvSpPr/>
          <p:nvPr/>
        </p:nvSpPr>
        <p:spPr>
          <a:xfrm>
            <a:off x="745247" y="5092258"/>
            <a:ext cx="3090378" cy="863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услуг заказано через сайт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Госуслуг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мобильное приложение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E242A03-3CD0-E54D-B75C-223FE6F55049}"/>
              </a:ext>
            </a:extLst>
          </p:cNvPr>
          <p:cNvSpPr/>
          <p:nvPr/>
        </p:nvSpPr>
        <p:spPr>
          <a:xfrm>
            <a:off x="4454568" y="2696192"/>
            <a:ext cx="21577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algn="ctr"/>
            <a:r>
              <a:rPr lang="ru-RU" sz="7200" b="1" spc="-300" dirty="0" smtClean="0">
                <a:gradFill>
                  <a:gsLst>
                    <a:gs pos="0">
                      <a:srgbClr val="E52329"/>
                    </a:gs>
                    <a:gs pos="27000">
                      <a:srgbClr val="F7A823">
                        <a:lumMod val="98000"/>
                      </a:srgbClr>
                    </a:gs>
                    <a:gs pos="63000">
                      <a:srgbClr val="4EB051"/>
                    </a:gs>
                    <a:gs pos="87000">
                      <a:srgbClr val="169FDB"/>
                    </a:gs>
                  </a:gsLst>
                  <a:lin ang="21594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lang="ru-RU" sz="7200" b="1" spc="-300" dirty="0">
              <a:gradFill>
                <a:gsLst>
                  <a:gs pos="0">
                    <a:srgbClr val="E52329"/>
                  </a:gs>
                  <a:gs pos="27000">
                    <a:srgbClr val="F7A823">
                      <a:lumMod val="98000"/>
                    </a:srgbClr>
                  </a:gs>
                  <a:gs pos="63000">
                    <a:srgbClr val="4EB051"/>
                  </a:gs>
                  <a:gs pos="87000">
                    <a:srgbClr val="169FDB"/>
                  </a:gs>
                </a:gsLst>
                <a:lin ang="21594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3" algn="ctr"/>
            <a:r>
              <a:rPr lang="ru-RU" sz="28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sz="2800" b="1" spc="-150" dirty="0">
                <a:gradFill>
                  <a:gsLst>
                    <a:gs pos="0">
                      <a:srgbClr val="E52329"/>
                    </a:gs>
                    <a:gs pos="27000">
                      <a:srgbClr val="F7A823">
                        <a:lumMod val="98000"/>
                      </a:srgbClr>
                    </a:gs>
                    <a:gs pos="63000">
                      <a:srgbClr val="4EB051"/>
                    </a:gs>
                    <a:gs pos="87000">
                      <a:srgbClr val="169FDB"/>
                    </a:gs>
                  </a:gsLst>
                  <a:lin ang="21594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42A5F29-02A1-2243-8E22-5D9B265295C7}"/>
              </a:ext>
            </a:extLst>
          </p:cNvPr>
          <p:cNvSpPr/>
          <p:nvPr/>
        </p:nvSpPr>
        <p:spPr>
          <a:xfrm>
            <a:off x="8143451" y="2706211"/>
            <a:ext cx="17229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algn="ctr"/>
            <a:r>
              <a:rPr lang="ru-RU" sz="7200" b="1" spc="-300" dirty="0">
                <a:gradFill>
                  <a:gsLst>
                    <a:gs pos="0">
                      <a:srgbClr val="E52329"/>
                    </a:gs>
                    <a:gs pos="27000">
                      <a:srgbClr val="F7A823">
                        <a:lumMod val="98000"/>
                      </a:srgbClr>
                    </a:gs>
                    <a:gs pos="63000">
                      <a:srgbClr val="4EB051"/>
                    </a:gs>
                    <a:gs pos="87000">
                      <a:srgbClr val="169FDB"/>
                    </a:gs>
                  </a:gsLst>
                  <a:lin ang="21594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460</a:t>
            </a:r>
          </a:p>
          <a:p>
            <a:pPr marL="4763" algn="ctr"/>
            <a:r>
              <a:rPr lang="ru-RU" sz="2800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  <a:r>
              <a:rPr lang="ru-RU" sz="2800" b="1" spc="-150" dirty="0" smtClean="0">
                <a:gradFill>
                  <a:gsLst>
                    <a:gs pos="0">
                      <a:srgbClr val="E52329"/>
                    </a:gs>
                    <a:gs pos="27000">
                      <a:srgbClr val="F7A823">
                        <a:lumMod val="98000"/>
                      </a:srgbClr>
                    </a:gs>
                    <a:gs pos="63000">
                      <a:srgbClr val="4EB051"/>
                    </a:gs>
                    <a:gs pos="87000">
                      <a:srgbClr val="169FDB"/>
                    </a:gs>
                  </a:gsLst>
                  <a:lin ang="21594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spc="-150" dirty="0">
              <a:gradFill>
                <a:gsLst>
                  <a:gs pos="0">
                    <a:srgbClr val="E52329"/>
                  </a:gs>
                  <a:gs pos="27000">
                    <a:srgbClr val="F7A823">
                      <a:lumMod val="98000"/>
                    </a:srgbClr>
                  </a:gs>
                  <a:gs pos="63000">
                    <a:srgbClr val="4EB051"/>
                  </a:gs>
                  <a:gs pos="87000">
                    <a:srgbClr val="169FDB"/>
                  </a:gs>
                </a:gsLst>
                <a:lin ang="21594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1E91996-ACB6-3544-A2E0-88014C4E3982}"/>
              </a:ext>
            </a:extLst>
          </p:cNvPr>
          <p:cNvSpPr/>
          <p:nvPr/>
        </p:nvSpPr>
        <p:spPr>
          <a:xfrm>
            <a:off x="745247" y="1652396"/>
            <a:ext cx="1497013" cy="3671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2018 году: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EBB52A5D-E89E-6345-96B1-7E0B11B04879}"/>
              </a:ext>
            </a:extLst>
          </p:cNvPr>
          <p:cNvSpPr/>
          <p:nvPr/>
        </p:nvSpPr>
        <p:spPr>
          <a:xfrm>
            <a:off x="4394755" y="5092258"/>
            <a:ext cx="2673706" cy="600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зарегистрированных пользователей 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730765C-71CC-2C46-AC6D-BECA7C0A24DE}"/>
              </a:ext>
            </a:extLst>
          </p:cNvPr>
          <p:cNvSpPr/>
          <p:nvPr/>
        </p:nvSpPr>
        <p:spPr>
          <a:xfrm>
            <a:off x="7653871" y="5092258"/>
            <a:ext cx="3792882" cy="863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пользователей заполнили электронные переписные 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листы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время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ППН-2018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DC2CFCD-365A-0340-865F-1B6E840C6F70}"/>
              </a:ext>
            </a:extLst>
          </p:cNvPr>
          <p:cNvSpPr/>
          <p:nvPr/>
        </p:nvSpPr>
        <p:spPr>
          <a:xfrm>
            <a:off x="11568134" y="6284034"/>
            <a:ext cx="432355" cy="432355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195671-87B1-5448-B0B8-69E71C9565C3}"/>
              </a:ext>
            </a:extLst>
          </p:cNvPr>
          <p:cNvSpPr txBox="1"/>
          <p:nvPr/>
        </p:nvSpPr>
        <p:spPr>
          <a:xfrm>
            <a:off x="11644440" y="6347913"/>
            <a:ext cx="396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35625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628049A-4094-EF4C-BEA1-C00EB61C7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13" y="931955"/>
            <a:ext cx="9982200" cy="5334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EFE8FC-2BFD-B645-9C53-BBBEF4024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4271" y="4449394"/>
            <a:ext cx="5586221" cy="49902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52C2C7B-7855-F948-BC85-6988E6AEC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642" y="172261"/>
            <a:ext cx="545071" cy="226005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527197" y="700129"/>
            <a:ext cx="7663326" cy="416174"/>
            <a:chOff x="527197" y="700129"/>
            <a:chExt cx="4341788" cy="416174"/>
          </a:xfrm>
        </p:grpSpPr>
        <p:sp>
          <p:nvSpPr>
            <p:cNvPr id="28" name="Скругленный прямоугольник 27">
              <a:extLst>
                <a:ext uri="{FF2B5EF4-FFF2-40B4-BE49-F238E27FC236}">
                  <a16:creationId xmlns:a16="http://schemas.microsoft.com/office/drawing/2014/main" id="{D24B4233-343E-EC4A-9DE9-502F24A9D1DA}"/>
                </a:ext>
              </a:extLst>
            </p:cNvPr>
            <p:cNvSpPr/>
            <p:nvPr/>
          </p:nvSpPr>
          <p:spPr>
            <a:xfrm>
              <a:off x="527197" y="700129"/>
              <a:ext cx="4341788" cy="41617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gradFill>
                <a:gsLst>
                  <a:gs pos="0">
                    <a:srgbClr val="E52329"/>
                  </a:gs>
                  <a:gs pos="37000">
                    <a:srgbClr val="F7A823"/>
                  </a:gs>
                  <a:gs pos="72000">
                    <a:srgbClr val="4EB051"/>
                  </a:gs>
                  <a:gs pos="100000">
                    <a:srgbClr val="169FDB"/>
                  </a:gs>
                </a:gsLst>
                <a:lin ang="5400000" scaled="1"/>
              </a:gradFill>
            </a:ln>
            <a:effectLst>
              <a:outerShdw blurRad="50800" dist="38100" dir="5400000" sx="99000" sy="99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13820329-8DBA-3143-88D4-FE287B489569}"/>
                </a:ext>
              </a:extLst>
            </p:cNvPr>
            <p:cNvSpPr/>
            <p:nvPr/>
          </p:nvSpPr>
          <p:spPr>
            <a:xfrm>
              <a:off x="572956" y="733786"/>
              <a:ext cx="42960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ОСНОВНЫЕ ПРОБЛЕМЫ, ВЫЯВЛЕННЫЕ В ХОДЕ </a:t>
              </a:r>
              <a:r>
                <a:rPr lang="ru-RU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ППН-2018</a:t>
              </a:r>
              <a:endPara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28956AB-CFB2-F04F-A04D-1271F61B14B1}"/>
              </a:ext>
            </a:extLst>
          </p:cNvPr>
          <p:cNvSpPr/>
          <p:nvPr/>
        </p:nvSpPr>
        <p:spPr>
          <a:xfrm>
            <a:off x="745247" y="122820"/>
            <a:ext cx="77415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/>
            <a:r>
              <a:rPr lang="ru-RU" sz="1600" b="1" dirty="0">
                <a:gradFill>
                  <a:gsLst>
                    <a:gs pos="0">
                      <a:srgbClr val="E52329"/>
                    </a:gs>
                    <a:gs pos="32000">
                      <a:srgbClr val="F7A823">
                        <a:lumMod val="98000"/>
                      </a:srgbClr>
                    </a:gs>
                    <a:gs pos="63000">
                      <a:srgbClr val="4EB051"/>
                    </a:gs>
                    <a:gs pos="100000">
                      <a:srgbClr val="169FDB"/>
                    </a:gs>
                  </a:gsLst>
                  <a:lin ang="198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ГОД ДО ПЕРЕПИСИ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CF5BA47-15EA-B946-BCA7-23A091AD433C}"/>
              </a:ext>
            </a:extLst>
          </p:cNvPr>
          <p:cNvSpPr/>
          <p:nvPr/>
        </p:nvSpPr>
        <p:spPr>
          <a:xfrm>
            <a:off x="2426043" y="2232153"/>
            <a:ext cx="8147900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40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пользователей отказались от дальнейшего заполнения при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переходе к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вопросам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типе жилища,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годе постройки и материале стен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DC2CFCD-365A-0340-865F-1B6E840C6F70}"/>
              </a:ext>
            </a:extLst>
          </p:cNvPr>
          <p:cNvSpPr/>
          <p:nvPr/>
        </p:nvSpPr>
        <p:spPr>
          <a:xfrm>
            <a:off x="11568134" y="6284034"/>
            <a:ext cx="432355" cy="432355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195671-87B1-5448-B0B8-69E71C9565C3}"/>
              </a:ext>
            </a:extLst>
          </p:cNvPr>
          <p:cNvSpPr txBox="1"/>
          <p:nvPr/>
        </p:nvSpPr>
        <p:spPr>
          <a:xfrm>
            <a:off x="11644440" y="6347913"/>
            <a:ext cx="396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202DED0-2927-734E-9C7B-76FCCB90760C}"/>
              </a:ext>
            </a:extLst>
          </p:cNvPr>
          <p:cNvSpPr/>
          <p:nvPr/>
        </p:nvSpPr>
        <p:spPr>
          <a:xfrm>
            <a:off x="2426043" y="3824461"/>
            <a:ext cx="7632357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Затруднения вызвал порядок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заполнения переписных листов на членов домохозяйства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90281906-3A14-9F40-B158-39C7444298E4}"/>
              </a:ext>
            </a:extLst>
          </p:cNvPr>
          <p:cNvGrpSpPr/>
          <p:nvPr/>
        </p:nvGrpSpPr>
        <p:grpSpPr>
          <a:xfrm>
            <a:off x="862480" y="1886504"/>
            <a:ext cx="2308663" cy="48894"/>
            <a:chOff x="2951244" y="1701765"/>
            <a:chExt cx="2308663" cy="48894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971B9FD4-A833-7F43-80AC-3ECEE311A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1244" y="1704940"/>
              <a:ext cx="1137088" cy="45719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9584ADD-2EC5-4445-B7DA-A70BEFF1F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2819" y="1701765"/>
              <a:ext cx="1137088" cy="45719"/>
            </a:xfrm>
            <a:prstGeom prst="rect">
              <a:avLst/>
            </a:prstGeom>
          </p:spPr>
        </p:pic>
      </p:grp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202DED0-2927-734E-9C7B-76FCCB90760C}"/>
              </a:ext>
            </a:extLst>
          </p:cNvPr>
          <p:cNvSpPr/>
          <p:nvPr/>
        </p:nvSpPr>
        <p:spPr>
          <a:xfrm>
            <a:off x="2426043" y="5016830"/>
            <a:ext cx="6661528" cy="124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Существенное ограничение – участие в интернет-переписи только обладателей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подтвержденной учетной записи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05648D2-EFA8-E64C-B630-9015954737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431024" y="2099455"/>
            <a:ext cx="716762" cy="7511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05648D2-EFA8-E64C-B630-9015954737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431024" y="3448905"/>
            <a:ext cx="716762" cy="75111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05648D2-EFA8-E64C-B630-9015954737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431024" y="4822103"/>
            <a:ext cx="716762" cy="75111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0370" y="2302029"/>
            <a:ext cx="338070" cy="33807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0370" y="3614905"/>
            <a:ext cx="328752" cy="37186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19491" y="5001092"/>
            <a:ext cx="329631" cy="41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28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628049A-4094-EF4C-BEA1-C00EB61C7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13" y="908216"/>
            <a:ext cx="9982200" cy="5334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EFE8FC-2BFD-B645-9C53-BBBEF4024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4271" y="4449394"/>
            <a:ext cx="5586221" cy="49902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52C2C7B-7855-F948-BC85-6988E6AEC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642" y="172261"/>
            <a:ext cx="545071" cy="226005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527197" y="700129"/>
            <a:ext cx="4341788" cy="416174"/>
            <a:chOff x="527197" y="700129"/>
            <a:chExt cx="4341788" cy="416174"/>
          </a:xfrm>
        </p:grpSpPr>
        <p:sp>
          <p:nvSpPr>
            <p:cNvPr id="28" name="Скругленный прямоугольник 27">
              <a:extLst>
                <a:ext uri="{FF2B5EF4-FFF2-40B4-BE49-F238E27FC236}">
                  <a16:creationId xmlns:a16="http://schemas.microsoft.com/office/drawing/2014/main" id="{D24B4233-343E-EC4A-9DE9-502F24A9D1DA}"/>
                </a:ext>
              </a:extLst>
            </p:cNvPr>
            <p:cNvSpPr/>
            <p:nvPr/>
          </p:nvSpPr>
          <p:spPr>
            <a:xfrm>
              <a:off x="527197" y="700129"/>
              <a:ext cx="4341788" cy="41617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gradFill>
                <a:gsLst>
                  <a:gs pos="0">
                    <a:srgbClr val="E52329"/>
                  </a:gs>
                  <a:gs pos="37000">
                    <a:srgbClr val="F7A823"/>
                  </a:gs>
                  <a:gs pos="72000">
                    <a:srgbClr val="4EB051"/>
                  </a:gs>
                  <a:gs pos="100000">
                    <a:srgbClr val="169FDB"/>
                  </a:gs>
                </a:gsLst>
                <a:lin ang="5400000" scaled="1"/>
              </a:gradFill>
            </a:ln>
            <a:effectLst>
              <a:outerShdw blurRad="50800" dist="38100" dir="5400000" sx="99000" sy="99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13820329-8DBA-3143-88D4-FE287B489569}"/>
                </a:ext>
              </a:extLst>
            </p:cNvPr>
            <p:cNvSpPr/>
            <p:nvPr/>
          </p:nvSpPr>
          <p:spPr>
            <a:xfrm>
              <a:off x="745247" y="733786"/>
              <a:ext cx="396743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РЕШЕНИЯ ПО ИТОГАМ </a:t>
              </a:r>
              <a:r>
                <a:rPr lang="ru-RU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ППН-2018</a:t>
              </a:r>
            </a:p>
          </p:txBody>
        </p:sp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DF31E8D-B20B-DD48-955C-D04F6F835B22}"/>
              </a:ext>
            </a:extLst>
          </p:cNvPr>
          <p:cNvSpPr/>
          <p:nvPr/>
        </p:nvSpPr>
        <p:spPr>
          <a:xfrm>
            <a:off x="745247" y="1338360"/>
            <a:ext cx="8147900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Упрощение процедуры интернет-переписи: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28956AB-CFB2-F04F-A04D-1271F61B14B1}"/>
              </a:ext>
            </a:extLst>
          </p:cNvPr>
          <p:cNvSpPr/>
          <p:nvPr/>
        </p:nvSpPr>
        <p:spPr>
          <a:xfrm>
            <a:off x="745247" y="122820"/>
            <a:ext cx="77415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/>
            <a:r>
              <a:rPr lang="ru-RU" sz="1600" b="1" dirty="0">
                <a:gradFill>
                  <a:gsLst>
                    <a:gs pos="0">
                      <a:srgbClr val="E52329"/>
                    </a:gs>
                    <a:gs pos="32000">
                      <a:srgbClr val="F7A823">
                        <a:lumMod val="98000"/>
                      </a:srgbClr>
                    </a:gs>
                    <a:gs pos="63000">
                      <a:srgbClr val="4EB051"/>
                    </a:gs>
                    <a:gs pos="100000">
                      <a:srgbClr val="169FDB"/>
                    </a:gs>
                  </a:gsLst>
                  <a:lin ang="198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ГОД ДО ПЕРЕПИСИ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CF5BA47-15EA-B946-BCA7-23A091AD433C}"/>
              </a:ext>
            </a:extLst>
          </p:cNvPr>
          <p:cNvSpPr/>
          <p:nvPr/>
        </p:nvSpPr>
        <p:spPr>
          <a:xfrm>
            <a:off x="2426043" y="2828899"/>
            <a:ext cx="8147900" cy="853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переписаться смогут обладатели не только подтвержденной, но и стандартной учетной записи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DC2CFCD-365A-0340-865F-1B6E840C6F70}"/>
              </a:ext>
            </a:extLst>
          </p:cNvPr>
          <p:cNvSpPr/>
          <p:nvPr/>
        </p:nvSpPr>
        <p:spPr>
          <a:xfrm>
            <a:off x="11568134" y="6284034"/>
            <a:ext cx="432355" cy="432355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195671-87B1-5448-B0B8-69E71C9565C3}"/>
              </a:ext>
            </a:extLst>
          </p:cNvPr>
          <p:cNvSpPr txBox="1"/>
          <p:nvPr/>
        </p:nvSpPr>
        <p:spPr>
          <a:xfrm>
            <a:off x="11644440" y="6347913"/>
            <a:ext cx="396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202DED0-2927-734E-9C7B-76FCCB90760C}"/>
              </a:ext>
            </a:extLst>
          </p:cNvPr>
          <p:cNvSpPr/>
          <p:nvPr/>
        </p:nvSpPr>
        <p:spPr>
          <a:xfrm>
            <a:off x="2426043" y="4301892"/>
            <a:ext cx="8147900" cy="853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будет открыт доступ к переписному листу через мобильное приложение «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Госуслуги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493846-12D7-6446-A1FC-952F8A0D2A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618057" y="2256977"/>
            <a:ext cx="807986" cy="84670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F69C2BF-748C-B042-8C62-3266FF10F3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618057" y="3677263"/>
            <a:ext cx="807986" cy="846707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90281906-3A14-9F40-B158-39C7444298E4}"/>
              </a:ext>
            </a:extLst>
          </p:cNvPr>
          <p:cNvGrpSpPr/>
          <p:nvPr/>
        </p:nvGrpSpPr>
        <p:grpSpPr>
          <a:xfrm>
            <a:off x="862480" y="1886504"/>
            <a:ext cx="2308663" cy="48894"/>
            <a:chOff x="2951244" y="1701765"/>
            <a:chExt cx="2308663" cy="48894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971B9FD4-A833-7F43-80AC-3ECEE311A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1244" y="1704940"/>
              <a:ext cx="1137088" cy="45719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9584ADD-2EC5-4445-B7DA-A70BEFF1F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2819" y="1701765"/>
              <a:ext cx="1137088" cy="45719"/>
            </a:xfrm>
            <a:prstGeom prst="rect">
              <a:avLst/>
            </a:prstGeom>
          </p:spPr>
        </p:pic>
      </p:grpSp>
      <p:pic>
        <p:nvPicPr>
          <p:cNvPr id="3" name="Рисунок 2" descr="Галочка">
            <a:extLst>
              <a:ext uri="{FF2B5EF4-FFF2-40B4-BE49-F238E27FC236}">
                <a16:creationId xmlns:a16="http://schemas.microsoft.com/office/drawing/2014/main" id="{49D5E256-9740-3A4A-AF77-CAD6DD87B2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23842" y="2475288"/>
            <a:ext cx="420425" cy="420425"/>
          </a:xfrm>
          <a:prstGeom prst="rect">
            <a:avLst/>
          </a:prstGeom>
        </p:spPr>
      </p:pic>
      <p:pic>
        <p:nvPicPr>
          <p:cNvPr id="6" name="Рисунок 5" descr="Смартфон">
            <a:extLst>
              <a:ext uri="{FF2B5EF4-FFF2-40B4-BE49-F238E27FC236}">
                <a16:creationId xmlns:a16="http://schemas.microsoft.com/office/drawing/2014/main" id="{671DF291-A800-E944-B2DC-E23FD9729D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23842" y="3859558"/>
            <a:ext cx="442334" cy="44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63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4BB72BE-2FBA-0147-8C2B-CDCF19E25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4271" y="4449394"/>
            <a:ext cx="5586221" cy="499020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37B84BB-CBBA-4E49-A933-1A611D91A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13" y="908216"/>
            <a:ext cx="9982200" cy="5334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52C2C7B-7855-F948-BC85-6988E6AEC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642" y="172261"/>
            <a:ext cx="545071" cy="226005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DF31E8D-B20B-DD48-955C-D04F6F835B22}"/>
              </a:ext>
            </a:extLst>
          </p:cNvPr>
          <p:cNvSpPr/>
          <p:nvPr/>
        </p:nvSpPr>
        <p:spPr>
          <a:xfrm>
            <a:off x="745247" y="1338360"/>
            <a:ext cx="8147900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Доработка функционала электронного переписного листа: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28956AB-CFB2-F04F-A04D-1271F61B14B1}"/>
              </a:ext>
            </a:extLst>
          </p:cNvPr>
          <p:cNvSpPr/>
          <p:nvPr/>
        </p:nvSpPr>
        <p:spPr>
          <a:xfrm>
            <a:off x="745247" y="122820"/>
            <a:ext cx="77415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/>
            <a:r>
              <a:rPr lang="ru-RU" sz="1600" b="1" dirty="0">
                <a:gradFill>
                  <a:gsLst>
                    <a:gs pos="0">
                      <a:srgbClr val="E52329"/>
                    </a:gs>
                    <a:gs pos="32000">
                      <a:srgbClr val="F7A823">
                        <a:lumMod val="98000"/>
                      </a:srgbClr>
                    </a:gs>
                    <a:gs pos="63000">
                      <a:srgbClr val="4EB051"/>
                    </a:gs>
                    <a:gs pos="100000">
                      <a:srgbClr val="169FDB"/>
                    </a:gs>
                  </a:gsLst>
                  <a:lin ang="198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ГОД ДО ПЕРЕПИСИ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CF5BA47-15EA-B946-BCA7-23A091AD433C}"/>
              </a:ext>
            </a:extLst>
          </p:cNvPr>
          <p:cNvSpPr/>
          <p:nvPr/>
        </p:nvSpPr>
        <p:spPr>
          <a:xfrm>
            <a:off x="2667824" y="2548345"/>
            <a:ext cx="2495036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часть данных 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DC2CFCD-365A-0340-865F-1B6E840C6F70}"/>
              </a:ext>
            </a:extLst>
          </p:cNvPr>
          <p:cNvSpPr/>
          <p:nvPr/>
        </p:nvSpPr>
        <p:spPr>
          <a:xfrm>
            <a:off x="11568134" y="6284034"/>
            <a:ext cx="432355" cy="432355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195671-87B1-5448-B0B8-69E71C9565C3}"/>
              </a:ext>
            </a:extLst>
          </p:cNvPr>
          <p:cNvSpPr txBox="1"/>
          <p:nvPr/>
        </p:nvSpPr>
        <p:spPr>
          <a:xfrm>
            <a:off x="11644440" y="6347913"/>
            <a:ext cx="396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202DED0-2927-734E-9C7B-76FCCB90760C}"/>
              </a:ext>
            </a:extLst>
          </p:cNvPr>
          <p:cNvSpPr/>
          <p:nvPr/>
        </p:nvSpPr>
        <p:spPr>
          <a:xfrm>
            <a:off x="2667824" y="2901946"/>
            <a:ext cx="7664896" cy="853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с согласия пользователя, автоматически заполняется из его профиля 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90281906-3A14-9F40-B158-39C7444298E4}"/>
              </a:ext>
            </a:extLst>
          </p:cNvPr>
          <p:cNvGrpSpPr/>
          <p:nvPr/>
        </p:nvGrpSpPr>
        <p:grpSpPr>
          <a:xfrm>
            <a:off x="821229" y="1895639"/>
            <a:ext cx="2308663" cy="48894"/>
            <a:chOff x="2951244" y="1701765"/>
            <a:chExt cx="2308663" cy="48894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971B9FD4-A833-7F43-80AC-3ECEE311A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1244" y="1704940"/>
              <a:ext cx="1137088" cy="45719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9584ADD-2EC5-4445-B7DA-A70BEFF1F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2819" y="1701765"/>
              <a:ext cx="1137088" cy="45719"/>
            </a:xfrm>
            <a:prstGeom prst="rect">
              <a:avLst/>
            </a:prstGeom>
          </p:spPr>
        </p:pic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3B7389B-5E60-C045-956C-4D4B2CC06AC6}"/>
              </a:ext>
            </a:extLst>
          </p:cNvPr>
          <p:cNvSpPr/>
          <p:nvPr/>
        </p:nvSpPr>
        <p:spPr>
          <a:xfrm>
            <a:off x="2667824" y="3934023"/>
            <a:ext cx="2495036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часть данных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F5C9283-BCB8-C74C-9511-BBD35769A927}"/>
              </a:ext>
            </a:extLst>
          </p:cNvPr>
          <p:cNvSpPr/>
          <p:nvPr/>
        </p:nvSpPr>
        <p:spPr>
          <a:xfrm>
            <a:off x="2667825" y="4273924"/>
            <a:ext cx="7345934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подставляется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значениям из справочников через поиск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B4B7B74-FAE3-234C-A3DF-E4C8FEDFD8FB}"/>
              </a:ext>
            </a:extLst>
          </p:cNvPr>
          <p:cNvSpPr/>
          <p:nvPr/>
        </p:nvSpPr>
        <p:spPr>
          <a:xfrm>
            <a:off x="2667824" y="5335019"/>
            <a:ext cx="7345935" cy="853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добавится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возможность выбора языка заполнения формы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05648D2-EFA8-E64C-B630-9015954737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877911" y="2127539"/>
            <a:ext cx="716762" cy="7511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0B83329-106A-3446-9F56-76F1EB2604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877911" y="3488935"/>
            <a:ext cx="716762" cy="75111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F4BAEC3-0A78-414B-B3D0-2B19CA65B0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877911" y="4930220"/>
            <a:ext cx="716762" cy="751112"/>
          </a:xfrm>
          <a:prstGeom prst="rect">
            <a:avLst/>
          </a:prstGeom>
        </p:spPr>
      </p:pic>
      <p:pic>
        <p:nvPicPr>
          <p:cNvPr id="3" name="Рисунок 2" descr="Значок сотрудника ">
            <a:extLst>
              <a:ext uri="{FF2B5EF4-FFF2-40B4-BE49-F238E27FC236}">
                <a16:creationId xmlns:a16="http://schemas.microsoft.com/office/drawing/2014/main" id="{8A41848D-B2FA-1B48-BEB2-0868354510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32900" y="2249256"/>
            <a:ext cx="420458" cy="420458"/>
          </a:xfrm>
          <a:prstGeom prst="rect">
            <a:avLst/>
          </a:prstGeom>
        </p:spPr>
      </p:pic>
      <p:pic>
        <p:nvPicPr>
          <p:cNvPr id="5" name="Рисунок 4" descr="Документ">
            <a:extLst>
              <a:ext uri="{FF2B5EF4-FFF2-40B4-BE49-F238E27FC236}">
                <a16:creationId xmlns:a16="http://schemas.microsoft.com/office/drawing/2014/main" id="{41AEA783-5954-1141-B74F-504E1BC58A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32900" y="3633781"/>
            <a:ext cx="420458" cy="420458"/>
          </a:xfrm>
          <a:prstGeom prst="rect">
            <a:avLst/>
          </a:prstGeom>
        </p:spPr>
      </p:pic>
      <p:pic>
        <p:nvPicPr>
          <p:cNvPr id="7" name="Рисунок 6" descr="Чат">
            <a:extLst>
              <a:ext uri="{FF2B5EF4-FFF2-40B4-BE49-F238E27FC236}">
                <a16:creationId xmlns:a16="http://schemas.microsoft.com/office/drawing/2014/main" id="{EE7DDFF5-8613-2E41-B351-474C185B7A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19670" y="5095182"/>
            <a:ext cx="457200" cy="457200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527197" y="700129"/>
            <a:ext cx="4341788" cy="416174"/>
            <a:chOff x="527197" y="700129"/>
            <a:chExt cx="4341788" cy="416174"/>
          </a:xfrm>
        </p:grpSpPr>
        <p:sp>
          <p:nvSpPr>
            <p:cNvPr id="30" name="Скругленный прямоугольник 29">
              <a:extLst>
                <a:ext uri="{FF2B5EF4-FFF2-40B4-BE49-F238E27FC236}">
                  <a16:creationId xmlns:a16="http://schemas.microsoft.com/office/drawing/2014/main" id="{D24B4233-343E-EC4A-9DE9-502F24A9D1DA}"/>
                </a:ext>
              </a:extLst>
            </p:cNvPr>
            <p:cNvSpPr/>
            <p:nvPr/>
          </p:nvSpPr>
          <p:spPr>
            <a:xfrm>
              <a:off x="527197" y="700129"/>
              <a:ext cx="4341788" cy="41617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gradFill>
                <a:gsLst>
                  <a:gs pos="0">
                    <a:srgbClr val="E52329"/>
                  </a:gs>
                  <a:gs pos="37000">
                    <a:srgbClr val="F7A823"/>
                  </a:gs>
                  <a:gs pos="72000">
                    <a:srgbClr val="4EB051"/>
                  </a:gs>
                  <a:gs pos="100000">
                    <a:srgbClr val="169FDB"/>
                  </a:gs>
                </a:gsLst>
                <a:lin ang="5400000" scaled="1"/>
              </a:gradFill>
            </a:ln>
            <a:effectLst>
              <a:outerShdw blurRad="50800" dist="38100" dir="5400000" sx="99000" sy="99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13820329-8DBA-3143-88D4-FE287B489569}"/>
                </a:ext>
              </a:extLst>
            </p:cNvPr>
            <p:cNvSpPr/>
            <p:nvPr/>
          </p:nvSpPr>
          <p:spPr>
            <a:xfrm>
              <a:off x="745247" y="733786"/>
              <a:ext cx="396743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РЕШЕНИЯ ПО ИТОГАМ </a:t>
              </a:r>
              <a:r>
                <a:rPr lang="ru-RU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ППН-2018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3317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B26D75-B114-814E-BDCF-DA9DC1985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D24B4233-343E-EC4A-9DE9-502F24A9D1DA}"/>
              </a:ext>
            </a:extLst>
          </p:cNvPr>
          <p:cNvSpPr/>
          <p:nvPr/>
        </p:nvSpPr>
        <p:spPr>
          <a:xfrm>
            <a:off x="527197" y="700129"/>
            <a:ext cx="5901035" cy="41617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</a:ln>
          <a:effectLst>
            <a:outerShdw blurRad="50800" dist="38100" dir="5400000" sx="99000" sy="99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52C2C7B-7855-F948-BC85-6988E6AEC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42" y="172261"/>
            <a:ext cx="545071" cy="22600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3820329-8DBA-3143-88D4-FE287B489569}"/>
              </a:ext>
            </a:extLst>
          </p:cNvPr>
          <p:cNvSpPr/>
          <p:nvPr/>
        </p:nvSpPr>
        <p:spPr>
          <a:xfrm>
            <a:off x="745247" y="733786"/>
            <a:ext cx="5572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СПОСОБЫ УЧАСТИЯ В ИНТЕРНЕТ-ПЕРЕПИСИ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DF31E8D-B20B-DD48-955C-D04F6F835B22}"/>
              </a:ext>
            </a:extLst>
          </p:cNvPr>
          <p:cNvSpPr/>
          <p:nvPr/>
        </p:nvSpPr>
        <p:spPr>
          <a:xfrm>
            <a:off x="745247" y="1338360"/>
            <a:ext cx="8147900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Период: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1 по 25 октября 2020 года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28956AB-CFB2-F04F-A04D-1271F61B14B1}"/>
              </a:ext>
            </a:extLst>
          </p:cNvPr>
          <p:cNvSpPr/>
          <p:nvPr/>
        </p:nvSpPr>
        <p:spPr>
          <a:xfrm>
            <a:off x="745247" y="122820"/>
            <a:ext cx="77415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/>
            <a:r>
              <a:rPr lang="ru-RU" sz="1600" b="1" dirty="0">
                <a:gradFill>
                  <a:gsLst>
                    <a:gs pos="0">
                      <a:srgbClr val="E52329"/>
                    </a:gs>
                    <a:gs pos="32000">
                      <a:srgbClr val="F7A823">
                        <a:lumMod val="98000"/>
                      </a:srgbClr>
                    </a:gs>
                    <a:gs pos="63000">
                      <a:srgbClr val="4EB051"/>
                    </a:gs>
                    <a:gs pos="100000">
                      <a:srgbClr val="169FDB"/>
                    </a:gs>
                  </a:gsLst>
                  <a:lin ang="198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ГОД ДО ПЕРЕПИСИ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5696649-83D9-9E40-A4B9-64933C4B8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351" y="2293124"/>
            <a:ext cx="2808563" cy="2943158"/>
          </a:xfrm>
          <a:prstGeom prst="rect">
            <a:avLst/>
          </a:prstGeom>
          <a:effectLst>
            <a:outerShdw blurRad="203200" dist="38100" dir="2700000" sx="102000" sy="102000" algn="tl" rotWithShape="0">
              <a:prstClr val="black">
                <a:alpha val="12000"/>
              </a:prstClr>
            </a:outerShdw>
          </a:effectLst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202BFE1-CDA7-7F4D-968F-9E59094C8B31}"/>
              </a:ext>
            </a:extLst>
          </p:cNvPr>
          <p:cNvSpPr/>
          <p:nvPr/>
        </p:nvSpPr>
        <p:spPr>
          <a:xfrm>
            <a:off x="1178275" y="3205914"/>
            <a:ext cx="20396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личного ПК на портале </a:t>
            </a:r>
            <a:r>
              <a:rPr lang="en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gosuslugi.ru</a:t>
            </a:r>
            <a:endParaRPr lang="en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1E91996-ACB6-3544-A2E0-88014C4E3982}"/>
              </a:ext>
            </a:extLst>
          </p:cNvPr>
          <p:cNvSpPr/>
          <p:nvPr/>
        </p:nvSpPr>
        <p:spPr>
          <a:xfrm>
            <a:off x="745247" y="1652396"/>
            <a:ext cx="2517420" cy="3671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Переписаться можно: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730765C-71CC-2C46-AC6D-BECA7C0A24DE}"/>
              </a:ext>
            </a:extLst>
          </p:cNvPr>
          <p:cNvSpPr/>
          <p:nvPr/>
        </p:nvSpPr>
        <p:spPr>
          <a:xfrm>
            <a:off x="852945" y="5738797"/>
            <a:ext cx="7404519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и формулировки вопросов в электронном и бумажном переписных листах идентичны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DC2CFCD-365A-0340-865F-1B6E840C6F70}"/>
              </a:ext>
            </a:extLst>
          </p:cNvPr>
          <p:cNvSpPr/>
          <p:nvPr/>
        </p:nvSpPr>
        <p:spPr>
          <a:xfrm>
            <a:off x="11568134" y="6284034"/>
            <a:ext cx="432355" cy="432355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195671-87B1-5448-B0B8-69E71C9565C3}"/>
              </a:ext>
            </a:extLst>
          </p:cNvPr>
          <p:cNvSpPr txBox="1"/>
          <p:nvPr/>
        </p:nvSpPr>
        <p:spPr>
          <a:xfrm>
            <a:off x="11644440" y="6347913"/>
            <a:ext cx="396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BD0725D-7E19-2343-B090-B9EDB8A76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265" y="2293124"/>
            <a:ext cx="2808563" cy="2943158"/>
          </a:xfrm>
          <a:prstGeom prst="rect">
            <a:avLst/>
          </a:prstGeom>
          <a:effectLst>
            <a:outerShdw blurRad="203200" dist="38100" dir="2700000" sx="102000" sy="102000" algn="tl" rotWithShape="0">
              <a:prstClr val="black">
                <a:alpha val="12000"/>
              </a:prstClr>
            </a:outerShdw>
          </a:effectLst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9AE485F8-8B8A-EF4B-A6B7-BA25A316CC17}"/>
              </a:ext>
            </a:extLst>
          </p:cNvPr>
          <p:cNvSpPr/>
          <p:nvPr/>
        </p:nvSpPr>
        <p:spPr>
          <a:xfrm>
            <a:off x="4877741" y="3052027"/>
            <a:ext cx="2039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смартфона в мобильном приложении «</a:t>
            </a:r>
            <a:r>
              <a:rPr lang="ru-RU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Госуслуги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19A5BAD-5AF3-6F4F-90A6-C1299A691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6273" y="2293124"/>
            <a:ext cx="2808563" cy="2943158"/>
          </a:xfrm>
          <a:prstGeom prst="rect">
            <a:avLst/>
          </a:prstGeom>
          <a:effectLst>
            <a:outerShdw blurRad="203200" dist="38100" dir="2700000" sx="102000" sy="102000" algn="tl" rotWithShape="0">
              <a:prstClr val="black">
                <a:alpha val="12000"/>
              </a:prstClr>
            </a:outerShdw>
          </a:effectLst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DCA752D4-6C26-2A4E-9E97-A84535A8958A}"/>
              </a:ext>
            </a:extLst>
          </p:cNvPr>
          <p:cNvSpPr/>
          <p:nvPr/>
        </p:nvSpPr>
        <p:spPr>
          <a:xfrm>
            <a:off x="8257464" y="3299179"/>
            <a:ext cx="22661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специальном компьютере </a:t>
            </a:r>
          </a:p>
          <a:p>
            <a:pPr marL="4763"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МФЦ</a:t>
            </a:r>
          </a:p>
        </p:txBody>
      </p:sp>
    </p:spTree>
    <p:extLst>
      <p:ext uri="{BB962C8B-B14F-4D97-AF65-F5344CB8AC3E}">
        <p14:creationId xmlns:p14="http://schemas.microsoft.com/office/powerpoint/2010/main" val="1105380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37B84BB-CBBA-4E49-A933-1A611D91A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13" y="908216"/>
            <a:ext cx="9982200" cy="5334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4BB72BE-2FBA-0147-8C2B-CDCF19E25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4271" y="4449394"/>
            <a:ext cx="5586221" cy="4990201"/>
          </a:xfrm>
          <a:prstGeom prst="rect">
            <a:avLst/>
          </a:prstGeom>
        </p:spPr>
      </p:pic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D24B4233-343E-EC4A-9DE9-502F24A9D1DA}"/>
              </a:ext>
            </a:extLst>
          </p:cNvPr>
          <p:cNvSpPr/>
          <p:nvPr/>
        </p:nvSpPr>
        <p:spPr>
          <a:xfrm>
            <a:off x="527197" y="700129"/>
            <a:ext cx="2005691" cy="41617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gradFill>
              <a:gsLst>
                <a:gs pos="0">
                  <a:srgbClr val="E52329"/>
                </a:gs>
                <a:gs pos="37000">
                  <a:srgbClr val="F7A823"/>
                </a:gs>
                <a:gs pos="72000">
                  <a:srgbClr val="4EB051"/>
                </a:gs>
                <a:gs pos="100000">
                  <a:srgbClr val="169FDB"/>
                </a:gs>
              </a:gsLst>
              <a:lin ang="5400000" scaled="1"/>
            </a:gradFill>
          </a:ln>
          <a:effectLst>
            <a:outerShdw blurRad="50800" dist="38100" dir="5400000" sx="99000" sy="99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52C2C7B-7855-F948-BC85-6988E6AEC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642" y="172261"/>
            <a:ext cx="545071" cy="22600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3820329-8DBA-3143-88D4-FE287B489569}"/>
              </a:ext>
            </a:extLst>
          </p:cNvPr>
          <p:cNvSpPr/>
          <p:nvPr/>
        </p:nvSpPr>
        <p:spPr>
          <a:xfrm>
            <a:off x="745247" y="733786"/>
            <a:ext cx="1680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ПРОЦЕДУРА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DF31E8D-B20B-DD48-955C-D04F6F835B22}"/>
              </a:ext>
            </a:extLst>
          </p:cNvPr>
          <p:cNvSpPr/>
          <p:nvPr/>
        </p:nvSpPr>
        <p:spPr>
          <a:xfrm>
            <a:off x="745247" y="1338360"/>
            <a:ext cx="8147900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ТРИ ШАГА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28956AB-CFB2-F04F-A04D-1271F61B14B1}"/>
              </a:ext>
            </a:extLst>
          </p:cNvPr>
          <p:cNvSpPr/>
          <p:nvPr/>
        </p:nvSpPr>
        <p:spPr>
          <a:xfrm>
            <a:off x="745247" y="122820"/>
            <a:ext cx="77415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/>
            <a:r>
              <a:rPr lang="ru-RU" sz="1600" b="1" dirty="0">
                <a:gradFill>
                  <a:gsLst>
                    <a:gs pos="0">
                      <a:srgbClr val="E52329"/>
                    </a:gs>
                    <a:gs pos="32000">
                      <a:srgbClr val="F7A823">
                        <a:lumMod val="98000"/>
                      </a:srgbClr>
                    </a:gs>
                    <a:gs pos="63000">
                      <a:srgbClr val="4EB051"/>
                    </a:gs>
                    <a:gs pos="100000">
                      <a:srgbClr val="169FDB"/>
                    </a:gs>
                  </a:gsLst>
                  <a:lin ang="198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ГОД ДО ПЕРЕПИСИ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DC2CFCD-365A-0340-865F-1B6E840C6F70}"/>
              </a:ext>
            </a:extLst>
          </p:cNvPr>
          <p:cNvSpPr/>
          <p:nvPr/>
        </p:nvSpPr>
        <p:spPr>
          <a:xfrm>
            <a:off x="11568134" y="6284034"/>
            <a:ext cx="432355" cy="432355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195671-87B1-5448-B0B8-69E71C9565C3}"/>
              </a:ext>
            </a:extLst>
          </p:cNvPr>
          <p:cNvSpPr txBox="1"/>
          <p:nvPr/>
        </p:nvSpPr>
        <p:spPr>
          <a:xfrm>
            <a:off x="11644440" y="6347913"/>
            <a:ext cx="396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202DED0-2927-734E-9C7B-76FCCB90760C}"/>
              </a:ext>
            </a:extLst>
          </p:cNvPr>
          <p:cNvSpPr/>
          <p:nvPr/>
        </p:nvSpPr>
        <p:spPr>
          <a:xfrm>
            <a:off x="2972151" y="2222153"/>
            <a:ext cx="6284151" cy="853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Заполнить электронный </a:t>
            </a: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переписной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лист на портале </a:t>
            </a:r>
            <a:r>
              <a:rPr lang="en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gosuslugi.ru</a:t>
            </a:r>
            <a:r>
              <a:rPr lang="e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*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90281906-3A14-9F40-B158-39C7444298E4}"/>
              </a:ext>
            </a:extLst>
          </p:cNvPr>
          <p:cNvGrpSpPr/>
          <p:nvPr/>
        </p:nvGrpSpPr>
        <p:grpSpPr>
          <a:xfrm>
            <a:off x="862480" y="1886504"/>
            <a:ext cx="2308663" cy="48894"/>
            <a:chOff x="2951244" y="1701765"/>
            <a:chExt cx="2308663" cy="48894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971B9FD4-A833-7F43-80AC-3ECEE311A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1244" y="1704940"/>
              <a:ext cx="1137088" cy="45719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9584ADD-2EC5-4445-B7DA-A70BEFF1F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2819" y="1701765"/>
              <a:ext cx="1137088" cy="45719"/>
            </a:xfrm>
            <a:prstGeom prst="rect">
              <a:avLst/>
            </a:prstGeom>
          </p:spPr>
        </p:pic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F5C9283-BCB8-C74C-9511-BBD35769A927}"/>
              </a:ext>
            </a:extLst>
          </p:cNvPr>
          <p:cNvSpPr/>
          <p:nvPr/>
        </p:nvSpPr>
        <p:spPr>
          <a:xfrm>
            <a:off x="2972151" y="3423804"/>
            <a:ext cx="7432016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Получить код подтверждения </a:t>
            </a: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личном кабинете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B4B7B74-FAE3-234C-A3DF-E4C8FEDFD8FB}"/>
              </a:ext>
            </a:extLst>
          </p:cNvPr>
          <p:cNvSpPr/>
          <p:nvPr/>
        </p:nvSpPr>
        <p:spPr>
          <a:xfrm>
            <a:off x="2972151" y="4532255"/>
            <a:ext cx="6168113" cy="853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Назвать код подтверждения </a:t>
            </a: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пришедшему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переписчику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572035B-0B6C-824F-95D3-F0C2166C3734}"/>
              </a:ext>
            </a:extLst>
          </p:cNvPr>
          <p:cNvSpPr/>
          <p:nvPr/>
        </p:nvSpPr>
        <p:spPr>
          <a:xfrm>
            <a:off x="862480" y="6050967"/>
            <a:ext cx="6900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25 октября можно вернуть электронный переписной лист 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состояние редактирования, исправить и направить повторно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07284D1-8810-2242-A555-2128C95B6AA0}"/>
              </a:ext>
            </a:extLst>
          </p:cNvPr>
          <p:cNvGrpSpPr/>
          <p:nvPr/>
        </p:nvGrpSpPr>
        <p:grpSpPr>
          <a:xfrm>
            <a:off x="2271386" y="2456839"/>
            <a:ext cx="700765" cy="523220"/>
            <a:chOff x="2344201" y="2574222"/>
            <a:chExt cx="700765" cy="52322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9586235-21AB-A045-8D88-FC131CB14ED9}"/>
                </a:ext>
              </a:extLst>
            </p:cNvPr>
            <p:cNvSpPr txBox="1"/>
            <p:nvPr/>
          </p:nvSpPr>
          <p:spPr>
            <a:xfrm>
              <a:off x="2377359" y="2574222"/>
              <a:ext cx="66760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4763">
                <a:defRPr sz="1600" b="1">
                  <a:gradFill>
                    <a:gsLst>
                      <a:gs pos="0">
                        <a:srgbClr val="E52329"/>
                      </a:gs>
                      <a:gs pos="32000">
                        <a:srgbClr val="F7A823">
                          <a:lumMod val="98000"/>
                        </a:srgbClr>
                      </a:gs>
                      <a:gs pos="63000">
                        <a:srgbClr val="4EB051"/>
                      </a:gs>
                      <a:gs pos="100000">
                        <a:srgbClr val="169FDB"/>
                      </a:gs>
                    </a:gsLst>
                    <a:lin ang="19800000" scaled="0"/>
                  </a:gra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sz="2800" dirty="0">
                  <a:gradFill>
                    <a:gsLst>
                      <a:gs pos="0">
                        <a:srgbClr val="E52329"/>
                      </a:gs>
                      <a:gs pos="38000">
                        <a:srgbClr val="F7A823">
                          <a:lumMod val="98000"/>
                        </a:srgbClr>
                      </a:gs>
                      <a:gs pos="63000">
                        <a:srgbClr val="4EB051"/>
                      </a:gs>
                      <a:gs pos="67000">
                        <a:srgbClr val="169FDB"/>
                      </a:gs>
                    </a:gsLst>
                    <a:lin ang="7200000" scaled="0"/>
                  </a:gradFill>
                </a:rPr>
                <a:t>1</a:t>
              </a:r>
            </a:p>
          </p:txBody>
        </p: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7E7E548E-5EA6-A64B-B67F-7E2AB49BD292}"/>
                </a:ext>
              </a:extLst>
            </p:cNvPr>
            <p:cNvSpPr/>
            <p:nvPr/>
          </p:nvSpPr>
          <p:spPr>
            <a:xfrm>
              <a:off x="2344201" y="2601171"/>
              <a:ext cx="467675" cy="467675"/>
            </a:xfrm>
            <a:prstGeom prst="ellipse">
              <a:avLst/>
            </a:prstGeom>
            <a:noFill/>
            <a:ln w="28575">
              <a:gradFill>
                <a:gsLst>
                  <a:gs pos="0">
                    <a:srgbClr val="E52329"/>
                  </a:gs>
                  <a:gs pos="37000">
                    <a:srgbClr val="F7A823"/>
                  </a:gs>
                  <a:gs pos="72000">
                    <a:srgbClr val="4EB051"/>
                  </a:gs>
                  <a:gs pos="100000">
                    <a:srgbClr val="169FDB"/>
                  </a:gs>
                </a:gsLst>
                <a:lin ang="5400000" scaled="1"/>
              </a:gradFill>
            </a:ln>
            <a:effectLst>
              <a:outerShdw blurRad="50800" dist="38100" dir="5400000" sx="99000" sy="99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22D5A8F9-9C83-5542-8476-26A7D3B038F9}"/>
              </a:ext>
            </a:extLst>
          </p:cNvPr>
          <p:cNvGrpSpPr/>
          <p:nvPr/>
        </p:nvGrpSpPr>
        <p:grpSpPr>
          <a:xfrm>
            <a:off x="2269319" y="3606088"/>
            <a:ext cx="714515" cy="523220"/>
            <a:chOff x="2344201" y="2574222"/>
            <a:chExt cx="714515" cy="5232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A1B080D-CA84-9B43-A9A2-F27354F32FC8}"/>
                </a:ext>
              </a:extLst>
            </p:cNvPr>
            <p:cNvSpPr txBox="1"/>
            <p:nvPr/>
          </p:nvSpPr>
          <p:spPr>
            <a:xfrm>
              <a:off x="2391109" y="2574222"/>
              <a:ext cx="66760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4763">
                <a:defRPr sz="1600" b="1">
                  <a:gradFill>
                    <a:gsLst>
                      <a:gs pos="0">
                        <a:srgbClr val="E52329"/>
                      </a:gs>
                      <a:gs pos="32000">
                        <a:srgbClr val="F7A823">
                          <a:lumMod val="98000"/>
                        </a:srgbClr>
                      </a:gs>
                      <a:gs pos="63000">
                        <a:srgbClr val="4EB051"/>
                      </a:gs>
                      <a:gs pos="100000">
                        <a:srgbClr val="169FDB"/>
                      </a:gs>
                    </a:gsLst>
                    <a:lin ang="19800000" scaled="0"/>
                  </a:gra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sz="2800" dirty="0">
                  <a:gradFill>
                    <a:gsLst>
                      <a:gs pos="0">
                        <a:srgbClr val="E52329"/>
                      </a:gs>
                      <a:gs pos="38000">
                        <a:srgbClr val="F7A823">
                          <a:lumMod val="98000"/>
                        </a:srgbClr>
                      </a:gs>
                      <a:gs pos="63000">
                        <a:srgbClr val="4EB051"/>
                      </a:gs>
                      <a:gs pos="67000">
                        <a:srgbClr val="169FDB"/>
                      </a:gs>
                    </a:gsLst>
                    <a:lin ang="7200000" scaled="0"/>
                  </a:gradFill>
                </a:rPr>
                <a:t>2</a:t>
              </a:r>
              <a:endParaRPr lang="ru-RU" sz="2800" dirty="0">
                <a:gradFill>
                  <a:gsLst>
                    <a:gs pos="0">
                      <a:srgbClr val="E52329"/>
                    </a:gs>
                    <a:gs pos="38000">
                      <a:srgbClr val="F7A823">
                        <a:lumMod val="98000"/>
                      </a:srgbClr>
                    </a:gs>
                    <a:gs pos="63000">
                      <a:srgbClr val="4EB051"/>
                    </a:gs>
                    <a:gs pos="67000">
                      <a:srgbClr val="169FDB"/>
                    </a:gs>
                  </a:gsLst>
                  <a:lin ang="7200000" scaled="0"/>
                </a:gradFill>
              </a:endParaRPr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900377D0-D849-DC4A-96BC-309EF5596916}"/>
                </a:ext>
              </a:extLst>
            </p:cNvPr>
            <p:cNvSpPr/>
            <p:nvPr/>
          </p:nvSpPr>
          <p:spPr>
            <a:xfrm>
              <a:off x="2344201" y="2601171"/>
              <a:ext cx="467675" cy="467675"/>
            </a:xfrm>
            <a:prstGeom prst="ellipse">
              <a:avLst/>
            </a:prstGeom>
            <a:noFill/>
            <a:ln w="28575">
              <a:gradFill>
                <a:gsLst>
                  <a:gs pos="0">
                    <a:srgbClr val="E52329"/>
                  </a:gs>
                  <a:gs pos="37000">
                    <a:srgbClr val="F7A823"/>
                  </a:gs>
                  <a:gs pos="72000">
                    <a:srgbClr val="4EB051"/>
                  </a:gs>
                  <a:gs pos="100000">
                    <a:srgbClr val="169FDB"/>
                  </a:gs>
                </a:gsLst>
                <a:lin ang="5400000" scaled="1"/>
              </a:gradFill>
            </a:ln>
            <a:effectLst>
              <a:outerShdw blurRad="50800" dist="38100" dir="5400000" sx="99000" sy="99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36DE3CB4-2F9C-C24B-80B0-E3291E18C02E}"/>
              </a:ext>
            </a:extLst>
          </p:cNvPr>
          <p:cNvGrpSpPr/>
          <p:nvPr/>
        </p:nvGrpSpPr>
        <p:grpSpPr>
          <a:xfrm>
            <a:off x="2269319" y="4755337"/>
            <a:ext cx="714515" cy="523220"/>
            <a:chOff x="2344201" y="2574222"/>
            <a:chExt cx="714515" cy="52322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E651922-CDD2-7D41-9F18-36829B58FDB5}"/>
                </a:ext>
              </a:extLst>
            </p:cNvPr>
            <p:cNvSpPr txBox="1"/>
            <p:nvPr/>
          </p:nvSpPr>
          <p:spPr>
            <a:xfrm>
              <a:off x="2391109" y="2574222"/>
              <a:ext cx="66760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4763">
                <a:defRPr sz="1600" b="1">
                  <a:gradFill>
                    <a:gsLst>
                      <a:gs pos="0">
                        <a:srgbClr val="E52329"/>
                      </a:gs>
                      <a:gs pos="32000">
                        <a:srgbClr val="F7A823">
                          <a:lumMod val="98000"/>
                        </a:srgbClr>
                      </a:gs>
                      <a:gs pos="63000">
                        <a:srgbClr val="4EB051"/>
                      </a:gs>
                      <a:gs pos="100000">
                        <a:srgbClr val="169FDB"/>
                      </a:gs>
                    </a:gsLst>
                    <a:lin ang="19800000" scaled="0"/>
                  </a:gra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sz="2800" dirty="0">
                  <a:gradFill>
                    <a:gsLst>
                      <a:gs pos="0">
                        <a:srgbClr val="E52329"/>
                      </a:gs>
                      <a:gs pos="38000">
                        <a:srgbClr val="F7A823">
                          <a:lumMod val="98000"/>
                        </a:srgbClr>
                      </a:gs>
                      <a:gs pos="63000">
                        <a:srgbClr val="4EB051"/>
                      </a:gs>
                      <a:gs pos="67000">
                        <a:srgbClr val="169FDB"/>
                      </a:gs>
                    </a:gsLst>
                    <a:lin ang="7200000" scaled="0"/>
                  </a:gradFill>
                </a:rPr>
                <a:t>3</a:t>
              </a:r>
              <a:endParaRPr lang="ru-RU" sz="2800" dirty="0">
                <a:gradFill>
                  <a:gsLst>
                    <a:gs pos="0">
                      <a:srgbClr val="E52329"/>
                    </a:gs>
                    <a:gs pos="38000">
                      <a:srgbClr val="F7A823">
                        <a:lumMod val="98000"/>
                      </a:srgbClr>
                    </a:gs>
                    <a:gs pos="63000">
                      <a:srgbClr val="4EB051"/>
                    </a:gs>
                    <a:gs pos="67000">
                      <a:srgbClr val="169FDB"/>
                    </a:gs>
                  </a:gsLst>
                  <a:lin ang="7200000" scaled="0"/>
                </a:gradFill>
              </a:endParaRPr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6A1F2202-E1EB-3E46-B9D7-A855E85503F7}"/>
                </a:ext>
              </a:extLst>
            </p:cNvPr>
            <p:cNvSpPr/>
            <p:nvPr/>
          </p:nvSpPr>
          <p:spPr>
            <a:xfrm>
              <a:off x="2344201" y="2601171"/>
              <a:ext cx="467675" cy="467675"/>
            </a:xfrm>
            <a:prstGeom prst="ellipse">
              <a:avLst/>
            </a:prstGeom>
            <a:noFill/>
            <a:ln w="28575">
              <a:gradFill>
                <a:gsLst>
                  <a:gs pos="0">
                    <a:srgbClr val="E52329"/>
                  </a:gs>
                  <a:gs pos="37000">
                    <a:srgbClr val="F7A823"/>
                  </a:gs>
                  <a:gs pos="72000">
                    <a:srgbClr val="4EB051"/>
                  </a:gs>
                  <a:gs pos="100000">
                    <a:srgbClr val="169FDB"/>
                  </a:gs>
                </a:gsLst>
                <a:lin ang="5400000" scaled="1"/>
              </a:gradFill>
            </a:ln>
            <a:effectLst>
              <a:outerShdw blurRad="50800" dist="38100" dir="5400000" sx="99000" sy="99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961693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95C644-C786-F945-B9AB-0B28749D2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790"/>
            <a:ext cx="12192000" cy="692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13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277</Words>
  <Application>Microsoft Office PowerPoint</Application>
  <PresentationFormat>Широкоэкранный</PresentationFormat>
  <Paragraphs>65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Parenkova Ekaterina</cp:lastModifiedBy>
  <cp:revision>27</cp:revision>
  <cp:lastPrinted>2019-09-30T17:44:06Z</cp:lastPrinted>
  <dcterms:created xsi:type="dcterms:W3CDTF">2019-09-25T13:43:18Z</dcterms:created>
  <dcterms:modified xsi:type="dcterms:W3CDTF">2019-09-30T17:46:24Z</dcterms:modified>
</cp:coreProperties>
</file>