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9" r:id="rId3"/>
    <p:sldId id="284" r:id="rId4"/>
    <p:sldId id="283" r:id="rId5"/>
    <p:sldId id="287" r:id="rId6"/>
    <p:sldId id="288" r:id="rId7"/>
    <p:sldId id="265" r:id="rId8"/>
    <p:sldId id="281" r:id="rId9"/>
    <p:sldId id="282" r:id="rId10"/>
    <p:sldId id="260" r:id="rId11"/>
    <p:sldId id="286" r:id="rId12"/>
    <p:sldId id="273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078F-7F41-47C0-BFE5-A79F8EC99439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1D3-8FDF-45EC-BA80-D29D32809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6877-9CC9-4EC3-8E08-F187B1F2DE07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2ED4-74A0-4C65-B68B-98DF33515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3BD-AFDD-4239-B5B6-64A0DBE8F76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A264-AE45-463B-A4D7-33EBF4BF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2F45E5-2101-4543-AB86-62D14E2DFFF3}" type="datetimeFigureOut">
              <a:rPr lang="ru-RU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DEDC27-D544-406C-AEA8-8D01F0BC85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3FD9-AF29-4043-9B03-EF52F0C376F3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8CD3-C594-41F1-B0FA-8CD4A6730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3FDB-398D-4CAB-8587-221FC6D614EE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0AE-7B7F-41EB-822D-B52711B61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FE39-68CE-402A-A859-F3CDBC1DC813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06C7-0D5C-4E7F-B131-1B8905C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5A8-4082-48E5-B23E-5467CBEC721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2E15-AA5A-4274-B27D-C2389F6F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459C-9AEE-43CE-9674-55816D890AE5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25E2-C4CD-4FFF-867E-AD28A3F7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CD9-149F-44FC-A48F-A0D021AFB658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EC4A-05F8-4345-A55F-35538B3AB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F422-6F3D-4B2B-B6C8-8A7ECEC717D3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CDB-1414-4032-BF4D-2AC3AE883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24F-9A30-4D91-83D2-C6368780A69F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7197C1-1064-42C6-9893-A81EAB68C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DBD8A-52B3-4938-ACF0-7B78B272A661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2AC12D-CD5E-41F9-9584-D46D14FA0D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576" y="908720"/>
            <a:ext cx="7866385" cy="3179763"/>
          </a:xfrm>
        </p:spPr>
        <p:txBody>
          <a:bodyPr anchor="b"/>
          <a:lstStyle/>
          <a:p>
            <a:r>
              <a:rPr lang="ru-RU" sz="3600" dirty="0"/>
              <a:t>Отчёт о работе Артёмовского противотуберкулёзного диспансера </a:t>
            </a:r>
            <a:r>
              <a:rPr lang="ru-RU" sz="3600" dirty="0" smtClean="0"/>
              <a:t>за 6 месяцев 2019 года </a:t>
            </a:r>
            <a:r>
              <a:rPr lang="ru-RU" sz="3600" dirty="0"/>
              <a:t>и анализ эпидемиологической ситуации по туберкулёзу в АГО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0025" y="4652963"/>
            <a:ext cx="6403975" cy="992187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Участковый врач фтизиатр </a:t>
            </a:r>
            <a:r>
              <a:rPr lang="ru-RU" sz="2000" dirty="0" err="1" smtClean="0"/>
              <a:t>Скачкова</a:t>
            </a:r>
            <a:r>
              <a:rPr lang="ru-RU" sz="2000" dirty="0" smtClean="0"/>
              <a:t> Вера Владимировна</a:t>
            </a:r>
            <a:endParaRPr lang="ru-RU" sz="20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2019 </a:t>
            </a:r>
            <a:r>
              <a:rPr lang="ru-RU" sz="2000" dirty="0"/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32656"/>
            <a:ext cx="7978080" cy="940966"/>
          </a:xfrm>
        </p:spPr>
        <p:txBody>
          <a:bodyPr/>
          <a:lstStyle/>
          <a:p>
            <a:r>
              <a:rPr lang="ru-RU" sz="2400" b="1" dirty="0" err="1"/>
              <a:t>Выявляемость</a:t>
            </a:r>
            <a:r>
              <a:rPr lang="ru-RU" sz="2400" b="1" dirty="0"/>
              <a:t> больных при профилактических осмотрах 2014 – 2018 гг.</a:t>
            </a:r>
          </a:p>
        </p:txBody>
      </p:sp>
      <p:graphicFrame>
        <p:nvGraphicFramePr>
          <p:cNvPr id="7201" name="Group 3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26116688"/>
              </p:ext>
            </p:extLst>
          </p:nvPr>
        </p:nvGraphicFramePr>
        <p:xfrm>
          <a:off x="467544" y="1700808"/>
          <a:ext cx="6802883" cy="1758950"/>
        </p:xfrm>
        <a:graphic>
          <a:graphicData uri="http://schemas.openxmlformats.org/drawingml/2006/table">
            <a:tbl>
              <a:tblPr/>
              <a:tblGrid>
                <a:gridCol w="1382712"/>
                <a:gridCol w="1379537"/>
                <a:gridCol w="1382713"/>
                <a:gridCol w="1382712"/>
                <a:gridCol w="1275209"/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Показатель в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4" name="Rectangle 3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3717032"/>
            <a:ext cx="8145462" cy="2397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 err="1" smtClean="0"/>
              <a:t>Среднеобластной</a:t>
            </a:r>
            <a:r>
              <a:rPr lang="ru-RU" sz="2400" dirty="0" smtClean="0"/>
              <a:t> показатель 2019 г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smtClean="0"/>
              <a:t>55,5</a:t>
            </a:r>
            <a:r>
              <a:rPr lang="ru-RU" sz="2800" dirty="0" smtClean="0"/>
              <a:t> </a:t>
            </a:r>
            <a:r>
              <a:rPr lang="ru-RU" sz="2800" dirty="0"/>
              <a:t>%.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2019 год – резко снизился показатель выявления заболевания населения туберкулезом при </a:t>
            </a:r>
            <a:r>
              <a:rPr lang="ru-RU" sz="2800" dirty="0" err="1" smtClean="0"/>
              <a:t>профосмотрах</a:t>
            </a:r>
            <a:r>
              <a:rPr lang="ru-RU" sz="2800" dirty="0" smtClean="0"/>
              <a:t> </a:t>
            </a:r>
            <a:r>
              <a:rPr lang="ru-RU" sz="2800" dirty="0"/>
              <a:t>в АГО.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866360"/>
          </a:xfrm>
        </p:spPr>
        <p:txBody>
          <a:bodyPr/>
          <a:lstStyle/>
          <a:p>
            <a:r>
              <a:rPr lang="ru-RU" dirty="0" smtClean="0"/>
              <a:t>Выводы: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indent="449580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1. Сравнивая показатель заболеваемости -33,8на 100 т.н. с показателем охвата населения массовыми осмотрами 39,6%, можно сделать вывод, что значительное число больных туберкулезом  остается </a:t>
            </a:r>
            <a:r>
              <a:rPr lang="ru-RU" sz="2800" dirty="0" err="1">
                <a:latin typeface="Times New Roman"/>
                <a:ea typeface="Times New Roman"/>
              </a:rPr>
              <a:t>невыявленными</a:t>
            </a:r>
            <a:r>
              <a:rPr lang="ru-RU" sz="2800" dirty="0">
                <a:latin typeface="Times New Roman"/>
                <a:ea typeface="Times New Roman"/>
              </a:rPr>
              <a:t>. Но за аналогичный период прошлого года показатель заболеваемости составлял 47,6 на 100 </a:t>
            </a:r>
            <a:r>
              <a:rPr lang="ru-RU" sz="2800" dirty="0" err="1">
                <a:latin typeface="Times New Roman"/>
                <a:ea typeface="Times New Roman"/>
              </a:rPr>
              <a:t>т.н</a:t>
            </a:r>
            <a:r>
              <a:rPr lang="ru-RU" sz="2800" dirty="0">
                <a:latin typeface="Times New Roman"/>
                <a:ea typeface="Times New Roman"/>
              </a:rPr>
              <a:t> при охвате </a:t>
            </a:r>
            <a:r>
              <a:rPr lang="ru-RU" sz="2800" dirty="0" err="1">
                <a:latin typeface="Times New Roman"/>
                <a:ea typeface="Times New Roman"/>
              </a:rPr>
              <a:t>профосмотрами</a:t>
            </a:r>
            <a:r>
              <a:rPr lang="ru-RU" sz="2800" dirty="0">
                <a:latin typeface="Times New Roman"/>
                <a:ea typeface="Times New Roman"/>
              </a:rPr>
              <a:t> 39,4%, поэтому снижение показателя заболеваемости населения туберкулезом можно  считать положительным явлением, но относительно! </a:t>
            </a:r>
          </a:p>
          <a:p>
            <a:pPr indent="449580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2. Доля больных, умерших от туберкулеза в течение первого года  наблюдения составил 5 % из допустимых 2%, что свидетельствует об ухудшении эпидемической ситуации, при которой происходит выявление больных с распространенными формами </a:t>
            </a:r>
            <a:r>
              <a:rPr lang="ru-RU" sz="2800" dirty="0" smtClean="0">
                <a:latin typeface="Times New Roman"/>
                <a:ea typeface="Times New Roman"/>
              </a:rPr>
              <a:t>туберкулеза</a:t>
            </a:r>
            <a:r>
              <a:rPr lang="ru-RU" sz="2800" dirty="0">
                <a:latin typeface="Times New Roman"/>
                <a:ea typeface="Times New Roman"/>
              </a:rPr>
              <a:t>.</a:t>
            </a:r>
          </a:p>
          <a:p>
            <a:pPr indent="449580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Необходимо увеличить охват населения профилактическими осмотрами</a:t>
            </a:r>
            <a:r>
              <a:rPr lang="ru-RU" sz="2800" dirty="0" smtClean="0">
                <a:latin typeface="Times New Roman"/>
                <a:ea typeface="Times New Roman"/>
              </a:rPr>
              <a:t>!!!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27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229600" cy="558899"/>
          </a:xfrm>
        </p:spPr>
        <p:txBody>
          <a:bodyPr/>
          <a:lstStyle/>
          <a:p>
            <a:r>
              <a:rPr lang="ru-RU" sz="2800" b="1" dirty="0">
                <a:solidFill>
                  <a:srgbClr val="04617B"/>
                </a:solidFill>
              </a:rPr>
              <a:t>Работа в очагах туберкулёза  в 2019 году.</a:t>
            </a:r>
            <a:endParaRPr lang="ru-RU" sz="2800" b="1" dirty="0"/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395288" y="1196752"/>
            <a:ext cx="7723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Arial" charset="0"/>
              </a:rPr>
              <a:t>Заключительная дезинфекция в семейно-квартирных </a:t>
            </a:r>
            <a:r>
              <a:rPr lang="ru-RU" b="1" i="1" dirty="0" smtClean="0">
                <a:latin typeface="Arial" charset="0"/>
              </a:rPr>
              <a:t>очагах за 6 месяцев 2019 г. </a:t>
            </a:r>
            <a:endParaRPr lang="ru-RU" b="1" i="1" dirty="0"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32279172"/>
              </p:ext>
            </p:extLst>
          </p:nvPr>
        </p:nvGraphicFramePr>
        <p:xfrm>
          <a:off x="395288" y="2132856"/>
          <a:ext cx="8353177" cy="45208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77902"/>
                <a:gridCol w="1830400"/>
                <a:gridCol w="2103265"/>
                <a:gridCol w="1670523"/>
                <a:gridCol w="1671087"/>
              </a:tblGrid>
              <a:tr h="1606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Взято на учёт 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</a:rPr>
                        <a:t>семейно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- квартирных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очагов туберкулёза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за 6 месяцев 2019 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Проведение заключительной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дезинфекции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СЭС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Проведение текущей дезинфекции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своими силами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Всего состоит очагов туберкулёза на 18.07.2019 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85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ОЧАГИ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БК (+)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Влажная – 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Камерная - 0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4 отказа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ОЧАГИ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БК (-)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Влажная –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Камерная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095375" y="1073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467544" y="749984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>
                <a:latin typeface="Arial" charset="0"/>
              </a:rPr>
              <a:t>Заключительная дезинфекция в производственных очагах </a:t>
            </a:r>
            <a:r>
              <a:rPr lang="ru-RU" b="1" dirty="0" smtClean="0">
                <a:latin typeface="Arial" charset="0"/>
              </a:rPr>
              <a:t>за </a:t>
            </a:r>
          </a:p>
          <a:p>
            <a:r>
              <a:rPr lang="ru-RU" b="1" dirty="0">
                <a:latin typeface="Arial" charset="0"/>
              </a:rPr>
              <a:t> </a:t>
            </a:r>
            <a:r>
              <a:rPr lang="ru-RU" b="1" dirty="0" smtClean="0">
                <a:latin typeface="Arial" charset="0"/>
              </a:rPr>
              <a:t>                                              6 месяцев 2019 г</a:t>
            </a:r>
            <a:r>
              <a:rPr lang="ru-RU" i="1" dirty="0" smtClean="0">
                <a:latin typeface="Arial" charset="0"/>
              </a:rPr>
              <a:t>.</a:t>
            </a:r>
            <a:endParaRPr lang="ru-RU" i="1" dirty="0"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92694817"/>
              </p:ext>
            </p:extLst>
          </p:nvPr>
        </p:nvGraphicFramePr>
        <p:xfrm>
          <a:off x="394377" y="1628800"/>
          <a:ext cx="8496944" cy="48429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01872"/>
                <a:gridCol w="2276121"/>
                <a:gridCol w="2172661"/>
                <a:gridCol w="2746290"/>
              </a:tblGrid>
              <a:tr h="1433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Взято на учёт производственных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очагов туберкулёза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за 6 месяцев 2019 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. декретированных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профессий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Проведение заключительной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дезинфекции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СЭС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72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ОЧАГИ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БК (+)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3 очага: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1. ДЕПО Ж/Д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. ОО АТП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3. МФЦ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Влажная – 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Камерная - 0</a:t>
                      </a: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ОЧАГИ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БК (-)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3 очага: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1. БМЗ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2. ООО Универсам Пятёрочка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3. ДДУ № 22</a:t>
                      </a: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 очага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ДДУ № 22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. ООО Универсам Пятёрочка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Влажная –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Камерная - 0</a:t>
                      </a: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76672"/>
            <a:ext cx="7618040" cy="868958"/>
          </a:xfrm>
        </p:spPr>
        <p:txBody>
          <a:bodyPr>
            <a:normAutofit/>
          </a:bodyPr>
          <a:lstStyle/>
          <a:p>
            <a:r>
              <a:rPr lang="ru-RU" sz="2400" b="1" dirty="0"/>
              <a:t>Заболеваемость туберкулёзом в Артёмовском городском округе </a:t>
            </a:r>
            <a:r>
              <a:rPr lang="ru-RU" sz="2400" b="1" dirty="0" smtClean="0"/>
              <a:t>за первое полугодие 2016-2019 гг.</a:t>
            </a:r>
            <a:endParaRPr lang="ru-RU" sz="2400" b="1" dirty="0"/>
          </a:p>
        </p:txBody>
      </p:sp>
      <p:graphicFrame>
        <p:nvGraphicFramePr>
          <p:cNvPr id="6469" name="Group 3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71258"/>
              </p:ext>
            </p:extLst>
          </p:nvPr>
        </p:nvGraphicFramePr>
        <p:xfrm>
          <a:off x="323528" y="1556792"/>
          <a:ext cx="8496944" cy="4421125"/>
        </p:xfrm>
        <a:graphic>
          <a:graphicData uri="http://schemas.openxmlformats.org/drawingml/2006/table">
            <a:tbl>
              <a:tblPr/>
              <a:tblGrid>
                <a:gridCol w="2016222"/>
                <a:gridCol w="720082"/>
                <a:gridCol w="729522"/>
                <a:gridCol w="782646"/>
                <a:gridCol w="782646"/>
                <a:gridCol w="729522"/>
                <a:gridCol w="835770"/>
                <a:gridCol w="820412"/>
                <a:gridCol w="1080122"/>
              </a:tblGrid>
              <a:tr h="2809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02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т.н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т.н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т.н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т.н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Работающие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Бактериовыделители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распадом легочной ткани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68,1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ВИЧ + ТУБЕРКУЛЁЗ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6056075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ru-RU" sz="2000" b="1" dirty="0" smtClean="0">
                <a:solidFill>
                  <a:prstClr val="black"/>
                </a:solidFill>
                <a:latin typeface="Constantia"/>
                <a:cs typeface="+mn-cs"/>
              </a:rPr>
              <a:t>Средне-областной показатель  2019г </a:t>
            </a:r>
            <a:r>
              <a:rPr lang="ru-RU" sz="2000" b="1" dirty="0">
                <a:solidFill>
                  <a:prstClr val="black"/>
                </a:solidFill>
                <a:latin typeface="Constantia"/>
                <a:cs typeface="+mn-cs"/>
              </a:rPr>
              <a:t>– </a:t>
            </a:r>
            <a:r>
              <a:rPr lang="ru-RU" sz="2000" b="1" dirty="0" smtClean="0">
                <a:solidFill>
                  <a:prstClr val="black"/>
                </a:solidFill>
                <a:latin typeface="Constantia"/>
                <a:cs typeface="+mn-cs"/>
              </a:rPr>
              <a:t>33.43 на 100 </a:t>
            </a:r>
            <a:r>
              <a:rPr lang="ru-RU" sz="2000" b="1" dirty="0" err="1" smtClean="0">
                <a:solidFill>
                  <a:prstClr val="black"/>
                </a:solidFill>
                <a:latin typeface="Constantia"/>
                <a:cs typeface="+mn-cs"/>
              </a:rPr>
              <a:t>т.н</a:t>
            </a:r>
            <a:endParaRPr lang="ru-RU" sz="2000" b="1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25252"/>
              </p:ext>
            </p:extLst>
          </p:nvPr>
        </p:nvGraphicFramePr>
        <p:xfrm>
          <a:off x="827584" y="1196752"/>
          <a:ext cx="7237317" cy="53020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08933"/>
                <a:gridCol w="1332096"/>
                <a:gridCol w="1332096"/>
                <a:gridCol w="1332096"/>
                <a:gridCol w="1332096"/>
              </a:tblGrid>
              <a:tr h="28082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Территория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Заболеваемость 2019 год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Заболеваемость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т.н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т.н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4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33,8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47,6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Город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29,2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45,2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Село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39,3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50,4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п. 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Буланаш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50,3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50,7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п.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Красногвар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61,7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92,5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п.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Сосн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. Бор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78,1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п.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Писанец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с.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Покровское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Б.М.Трифон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п.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Незевай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с.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Мироново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с.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Шогриш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115,6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с.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Лебедкино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166,7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с. 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Мостовское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122,7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476672"/>
            <a:ext cx="8784976" cy="650655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/>
              <a:t>Основные </a:t>
            </a:r>
            <a:r>
              <a:rPr lang="ru-RU" sz="2400" b="1" dirty="0" err="1" smtClean="0"/>
              <a:t>эпид</a:t>
            </a:r>
            <a:r>
              <a:rPr lang="ru-RU" sz="2400" b="1" dirty="0" smtClean="0"/>
              <a:t>. показатели по АГО  за первое полугодие </a:t>
            </a:r>
          </a:p>
          <a:p>
            <a:pPr algn="ctr"/>
            <a:r>
              <a:rPr lang="ru-RU" sz="2400" b="1" dirty="0" smtClean="0"/>
              <a:t>2018-2019 гг.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764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56591"/>
              </p:ext>
            </p:extLst>
          </p:nvPr>
        </p:nvGraphicFramePr>
        <p:xfrm>
          <a:off x="179514" y="62405"/>
          <a:ext cx="8856982" cy="67251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03764"/>
                <a:gridCol w="909793"/>
                <a:gridCol w="909793"/>
                <a:gridCol w="909793"/>
                <a:gridCol w="909793"/>
                <a:gridCol w="1054555"/>
                <a:gridCol w="1054555"/>
                <a:gridCol w="902468"/>
                <a:gridCol w="902468"/>
              </a:tblGrid>
              <a:tr h="410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Территория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Распространенность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2019 год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Распространенность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2018 год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Бациллярность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2019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</a:rPr>
                        <a:t>  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Бациллярность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</a:rPr>
                        <a:t> 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642"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</a:p>
                  </a:txBody>
                  <a:tcPr marL="47030" marR="4703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 т.н.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100 т.н.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т.н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т.н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211,7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127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223,8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12,3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Город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194,9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213,3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135,7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Село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231,9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236,3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108,5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Буланаш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293,4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287,3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125,7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109,9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Красногвар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369,9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185,0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308,3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161,9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Сосн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. Бор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234,4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234,4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Писанец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Покровское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121,2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395,6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197,8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Б.М.Трифон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125,2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121,7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Незевай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207,9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208,3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Мироново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414,4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133,0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138,1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Шогриш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Лебедкино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394,5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500,0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Мостовское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245,4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122,7</a:t>
                      </a:r>
                    </a:p>
                  </a:txBody>
                  <a:tcPr marL="47030" marR="47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3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04232"/>
              </p:ext>
            </p:extLst>
          </p:nvPr>
        </p:nvGraphicFramePr>
        <p:xfrm>
          <a:off x="184317" y="1124744"/>
          <a:ext cx="6423567" cy="55202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13068"/>
                <a:gridCol w="725863"/>
                <a:gridCol w="1207631"/>
                <a:gridCol w="1277005"/>
              </a:tblGrid>
              <a:tr h="134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                                  Подлежит обследованию: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Обследовано ФЛГ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Обследовано 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Rg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1 раз в год.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43986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15224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1422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</a:rPr>
                        <a:t>1 группы  риска по заболеванию: в т.ч.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3978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1530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 - больные ХНЗОД: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797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280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 - больные хр.забол. ЖКТ: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426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185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больные хр.забол. мочеполовой системы:                   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272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 - больные сахарным диабетом: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2407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906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 - получающие стероидную,лучевую и цитостатическую терапию: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</a:rPr>
                        <a:t>2 социальные группы риска: в </a:t>
                      </a:r>
                      <a:r>
                        <a:rPr lang="ru-RU" sz="1100" i="1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1262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492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БОМЖ: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мигранты и переселенцы: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37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</a:rPr>
                        <a:t>3 работники детских учреждений: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1884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1149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</a:rPr>
                        <a:t>4 проживающие в стационарных учреждениях   социального обслуживания: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370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330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2 раза в год.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1240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405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состоящие на ДУ у психиатра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315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98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состоящие на ДУ у нарколога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611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снятые с ДУ в туб. службе в течение 3-х лет: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имеющие остаточные изменения в лёгких: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143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79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освобождённые из ИТУ и СИЗО в теч. 2-х лет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работники роддомов: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 Итого: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45226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15629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1438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Кроме того, обследовано во внеочередном порядке: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 - лица, с симптомами, подозрительными на туберкулёз: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- лица, из контакта с « виражными» детьми: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- лица из окружения беременных женщин, новорождённых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147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- призывники и « контрактники»: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107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- прибывшие из армии: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- прочие: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Итого обследовано во внеочередном порядке: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382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53530" marR="53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512" y="159104"/>
            <a:ext cx="704712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Приложение № 1 к приказу МУ АГО «ЦРБ» от 19.04.10.года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131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Отчёт профилактических осмотров населения на туберкулёз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6 месяцев 2019 года.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Количество населения всего:    56223                              В том числе с 15 лет:   45226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663527"/>
              </p:ext>
            </p:extLst>
          </p:nvPr>
        </p:nvGraphicFramePr>
        <p:xfrm>
          <a:off x="278490" y="2133453"/>
          <a:ext cx="8541983" cy="46863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65118"/>
                <a:gridCol w="2998148"/>
                <a:gridCol w="1009144"/>
                <a:gridCol w="889252"/>
                <a:gridCol w="1008112"/>
                <a:gridCol w="864096"/>
                <a:gridCol w="1008113"/>
              </a:tblGrid>
              <a:tr h="10225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Абсолютное число обследованных лиц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4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 муниципальных учреждениях здравоохранения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 ведомственных учреждениях здравоохранения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 областных учреждениях здравоохранения в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100" u="sng" dirty="0">
                          <a:effectLst/>
                          <a:latin typeface="Times New Roman"/>
                          <a:ea typeface="Times New Roman"/>
                        </a:rPr>
                        <a:t>передвижные ФЛГ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 федеральных учреждениях здравоохранения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 организациях негосударственных форм собственности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Флюорографические осмотры населения в возрасте 15 лет и старше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9440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1850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85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Из них осмотрено детей 15 – 17 лет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1163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Рентгенография органов грудной клетки с профилактической целью населения в возрасте 15 лет и старше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865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184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Из них осмотрено детей 15 – 17 лет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Туберкулинодиагностика детей в возрасте 0 – 14 лет 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2693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Бактериоскопия мокроты на кислотоустойчивые микобактерии (КУМ) у лиц с подозрением на туберкулез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Из них с положительным результатом бактериоскопии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647" marR="50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1" y="-5898"/>
            <a:ext cx="7704855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о мероприятиях, направленных на выявление и предупреждение распространения туберкулеза на территории муниципального образования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 апрель  месяц 2019   года (нарастающим итогом с января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т.г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440 форма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Наименование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м.о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ГБУЗ СО «Артемовская ЦРБ»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Учреждение, ответственное за предоставление информации: Противотуберкулезный диспансер.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Адрес учреждения: г. Артемовский, ул. Энергетиков,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Численность населения ( по данным Территориального органа Федеральной службы государственной статистики по Свердловской области):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Всего: 56223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 в возрасте 0 – 14 лет:  10882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 в возрасте 15 – 17 лет: 1506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5656" y="260648"/>
            <a:ext cx="6606753" cy="836613"/>
          </a:xfrm>
        </p:spPr>
        <p:txBody>
          <a:bodyPr/>
          <a:lstStyle/>
          <a:p>
            <a:pPr algn="ctr"/>
            <a:r>
              <a:rPr lang="ru-RU" sz="2400" b="1" dirty="0"/>
              <a:t>Смертность от туберкулёза </a:t>
            </a:r>
            <a:r>
              <a:rPr lang="ru-RU" sz="2400" b="1" dirty="0" smtClean="0"/>
              <a:t>за первое полугодие 2016 </a:t>
            </a:r>
            <a:r>
              <a:rPr lang="ru-RU" sz="2400" b="1" dirty="0"/>
              <a:t>– </a:t>
            </a:r>
            <a:r>
              <a:rPr lang="ru-RU" sz="2400" b="1" dirty="0" smtClean="0"/>
              <a:t>2019 </a:t>
            </a:r>
            <a:r>
              <a:rPr lang="ru-RU" sz="2400" b="1" dirty="0"/>
              <a:t>гг.</a:t>
            </a:r>
          </a:p>
        </p:txBody>
      </p:sp>
      <p:graphicFrame>
        <p:nvGraphicFramePr>
          <p:cNvPr id="1236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276292"/>
              </p:ext>
            </p:extLst>
          </p:nvPr>
        </p:nvGraphicFramePr>
        <p:xfrm>
          <a:off x="332673" y="1185862"/>
          <a:ext cx="8281614" cy="2819401"/>
        </p:xfrm>
        <a:graphic>
          <a:graphicData uri="http://schemas.openxmlformats.org/drawingml/2006/table">
            <a:tbl>
              <a:tblPr/>
              <a:tblGrid>
                <a:gridCol w="2429468"/>
                <a:gridCol w="1324279"/>
                <a:gridCol w="1436259"/>
                <a:gridCol w="1324279"/>
                <a:gridCol w="1767329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Количество умерших от туберкулёза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человек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Показатель на 100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тыс.насел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2325" name="Text Box 62"/>
          <p:cNvSpPr txBox="1">
            <a:spLocks noChangeArrowheads="1"/>
          </p:cNvSpPr>
          <p:nvPr/>
        </p:nvSpPr>
        <p:spPr bwMode="auto">
          <a:xfrm>
            <a:off x="510358" y="4221088"/>
            <a:ext cx="80645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err="1" smtClean="0">
                <a:latin typeface="Arial" charset="0"/>
              </a:rPr>
              <a:t>Среднеобластной</a:t>
            </a:r>
            <a:r>
              <a:rPr lang="ru-RU" b="1" dirty="0" smtClean="0">
                <a:latin typeface="Arial" charset="0"/>
              </a:rPr>
              <a:t>  показатель </a:t>
            </a:r>
            <a:r>
              <a:rPr lang="ru-RU" sz="2000" b="1" dirty="0" smtClean="0">
                <a:latin typeface="Arial" charset="0"/>
              </a:rPr>
              <a:t>4,6</a:t>
            </a:r>
            <a:r>
              <a:rPr lang="ru-RU" b="1" dirty="0" smtClean="0">
                <a:latin typeface="Arial" charset="0"/>
              </a:rPr>
              <a:t> на 100 т.н.</a:t>
            </a:r>
          </a:p>
          <a:p>
            <a:endParaRPr lang="ru-RU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Причины, способствующие летальному исходу:</a:t>
            </a:r>
          </a:p>
          <a:p>
            <a:r>
              <a:rPr lang="ru-RU" dirty="0">
                <a:latin typeface="Arial" charset="0"/>
              </a:rPr>
              <a:t>1.Наличие сопутствующих </a:t>
            </a:r>
            <a:r>
              <a:rPr lang="ru-RU" dirty="0" smtClean="0">
                <a:latin typeface="Arial" charset="0"/>
              </a:rPr>
              <a:t>заболеваний (СЛН, онкология, ХОБЛ).</a:t>
            </a:r>
            <a:endParaRPr lang="ru-RU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2.Отказ от лечения в сочетании с хроническим алкоголизмом.</a:t>
            </a:r>
          </a:p>
          <a:p>
            <a:r>
              <a:rPr lang="ru-RU" dirty="0">
                <a:latin typeface="Arial" charset="0"/>
              </a:rPr>
              <a:t>3.Прогрессирование </a:t>
            </a:r>
            <a:r>
              <a:rPr lang="ru-RU" dirty="0" smtClean="0">
                <a:latin typeface="Arial" charset="0"/>
              </a:rPr>
              <a:t>туб. процесса хронических больных.</a:t>
            </a:r>
            <a:endParaRPr lang="ru-RU" dirty="0">
              <a:latin typeface="Arial" charset="0"/>
            </a:endParaRPr>
          </a:p>
          <a:p>
            <a:r>
              <a:rPr lang="ru-RU" dirty="0" smtClean="0">
                <a:latin typeface="Arial" charset="0"/>
              </a:rPr>
              <a:t>4. Позднее обращение за мед. помощью.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38022"/>
              </p:ext>
            </p:extLst>
          </p:nvPr>
        </p:nvGraphicFramePr>
        <p:xfrm>
          <a:off x="129492" y="764704"/>
          <a:ext cx="8834996" cy="590466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27704"/>
                <a:gridCol w="2005591"/>
                <a:gridCol w="1420484"/>
                <a:gridCol w="1860439"/>
                <a:gridCol w="1520778"/>
              </a:tblGrid>
              <a:tr h="3189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Территория  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Осмотрено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населения 2019 год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Осмотрено населения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Кол-во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 %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Кол-во человек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Показатель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 %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5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17911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39,6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 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18299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39,4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Город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9422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37,8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11609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45,2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Село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8489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41,9%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6690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31,9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Буланаш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5115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52,7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44,0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Красногвардейский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1110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42,4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1139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31,0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Сосновый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Бор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318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31,0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258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24,9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Писанец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145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34,0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Покровское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50,2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Б.М.Трифоново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390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59,8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255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39,1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Незевай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Отчёт сдан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аперель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                 96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24,9%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Мироново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32,5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187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29,5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Шогриш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266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186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28,2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Лебёдкино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22,5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109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Мостовское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140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84097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Профилактические осмотры населения с 15 лет </a:t>
            </a:r>
            <a:r>
              <a:rPr lang="ru-RU" sz="2400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и старше в АГО.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50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151793"/>
              </p:ext>
            </p:extLst>
          </p:nvPr>
        </p:nvGraphicFramePr>
        <p:xfrm>
          <a:off x="323529" y="692696"/>
          <a:ext cx="8640957" cy="60486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19997"/>
                <a:gridCol w="1655240"/>
                <a:gridCol w="1655240"/>
                <a:gridCol w="1655240"/>
                <a:gridCol w="1655240"/>
              </a:tblGrid>
              <a:tr h="3577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Территория  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286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Осмотрено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2019 год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Осмотрено детей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Кол-во человек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Показатель в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3899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35,5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4066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39,4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Город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34,6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2480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45,1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Село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1884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36,4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1586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Буланаш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1147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51,5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934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41,7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Красногвардейский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415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66,5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282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43,5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Сосновый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Бор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12,0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11,5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Писанец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35,2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Покровское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10,1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10,8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Б.М.Трифоново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62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42,2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Незевай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73,7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77,7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Мироново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27,6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Шогриш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21,3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36,3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Лебёдкино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21,6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57,7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Мостовское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r>
                        <a:rPr lang="ru-RU" sz="1600" b="1" i="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46151" marR="46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496" y="71835"/>
            <a:ext cx="921702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>
                <a:solidFill>
                  <a:srgbClr val="04617B"/>
                </a:solidFill>
                <a:latin typeface="Calibri"/>
              </a:rPr>
              <a:t>Профилактические осмотры </a:t>
            </a:r>
            <a:r>
              <a:rPr lang="ru-RU" sz="2300" b="1" dirty="0" smtClean="0">
                <a:solidFill>
                  <a:srgbClr val="04617B"/>
                </a:solidFill>
                <a:latin typeface="Calibri"/>
              </a:rPr>
              <a:t>детей  туберкулиновыми пробами в АГО. 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902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2256</TotalTime>
  <Words>1161</Words>
  <Application>Microsoft Office PowerPoint</Application>
  <PresentationFormat>Экран (4:3)</PresentationFormat>
  <Paragraphs>880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Отчёт о работе Артёмовского противотуберкулёзного диспансера за 6 месяцев 2019 года и анализ эпидемиологической ситуации по туберкулёзу в АГО</vt:lpstr>
      <vt:lpstr>Заболеваемость туберкулёзом в Артёмовском городском округе за первое полугодие 2016-2019 гг.</vt:lpstr>
      <vt:lpstr>Презентация PowerPoint</vt:lpstr>
      <vt:lpstr>Презентация PowerPoint</vt:lpstr>
      <vt:lpstr>Презентация PowerPoint</vt:lpstr>
      <vt:lpstr>Презентация PowerPoint</vt:lpstr>
      <vt:lpstr>Смертность от туберкулёза за первое полугодие 2016 – 2019 гг.</vt:lpstr>
      <vt:lpstr>Презентация PowerPoint</vt:lpstr>
      <vt:lpstr>Презентация PowerPoint</vt:lpstr>
      <vt:lpstr>Выявляемость больных при профилактических осмотрах 2014 – 2018 гг.</vt:lpstr>
      <vt:lpstr>Выводы: </vt:lpstr>
      <vt:lpstr>Работа в очагах туберкулёза  в 2019 году.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работе Артёмовского противотуберкулёзного диспансера за 2015 год и анализ эпидемиологической ситуации по туберкулёзу в АГО</dc:title>
  <dc:creator>User</dc:creator>
  <cp:lastModifiedBy>User</cp:lastModifiedBy>
  <cp:revision>167</cp:revision>
  <dcterms:created xsi:type="dcterms:W3CDTF">2016-02-09T05:31:35Z</dcterms:created>
  <dcterms:modified xsi:type="dcterms:W3CDTF">2019-08-15T07:31:17Z</dcterms:modified>
</cp:coreProperties>
</file>