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1" r:id="rId2"/>
    <p:sldMasterId id="2147483724" r:id="rId3"/>
  </p:sldMasterIdLst>
  <p:sldIdLst>
    <p:sldId id="280" r:id="rId4"/>
    <p:sldId id="267" r:id="rId5"/>
    <p:sldId id="281" r:id="rId6"/>
    <p:sldId id="270" r:id="rId7"/>
    <p:sldId id="265" r:id="rId8"/>
    <p:sldId id="269" r:id="rId9"/>
    <p:sldId id="268" r:id="rId10"/>
    <p:sldId id="272" r:id="rId11"/>
    <p:sldId id="266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кв.м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882E-3"/>
                  <c:y val="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2.1604938271604996E-2"/>
                  <c:y val="0.1066292411139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1.6975308641975308E-2"/>
                  <c:y val="0.10101717579220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9 месяцев 2014 года</c:v>
                </c:pt>
                <c:pt idx="1">
                  <c:v>9 месяцев  2015 года</c:v>
                </c:pt>
                <c:pt idx="2">
                  <c:v>9 месяцев 2016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2831</c:v>
                </c:pt>
                <c:pt idx="1">
                  <c:v>5326</c:v>
                </c:pt>
                <c:pt idx="2">
                  <c:v>3746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062144"/>
        <c:axId val="35063680"/>
        <c:axId val="0"/>
      </c:bar3DChart>
      <c:catAx>
        <c:axId val="3506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35063680"/>
        <c:crosses val="autoZero"/>
        <c:auto val="1"/>
        <c:lblAlgn val="ctr"/>
        <c:lblOffset val="100"/>
        <c:noMultiLvlLbl val="0"/>
      </c:catAx>
      <c:valAx>
        <c:axId val="350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6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42355527748386E-2"/>
          <c:y val="2.9377374236517959E-2"/>
          <c:w val="0.48080488620172807"/>
          <c:h val="0.66608211335355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412971658119856E-3"/>
                  <c:y val="9.62536853035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12971658119856E-3"/>
                  <c:y val="0.1096222527067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941981105413238E-3"/>
                  <c:y val="0.10427482574546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9 месяцев  2014 года</c:v>
                </c:pt>
                <c:pt idx="1">
                  <c:v>9 месяцев    2015 года</c:v>
                </c:pt>
                <c:pt idx="2">
                  <c:v>9 месяцев  2016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329.2</c:v>
                </c:pt>
                <c:pt idx="1">
                  <c:v>652.79999999999995</c:v>
                </c:pt>
                <c:pt idx="2">
                  <c:v>565.9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5225600"/>
        <c:axId val="115073408"/>
        <c:axId val="0"/>
      </c:bar3DChart>
      <c:catAx>
        <c:axId val="3522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5073408"/>
        <c:crosses val="autoZero"/>
        <c:auto val="1"/>
        <c:lblAlgn val="ctr"/>
        <c:lblOffset val="100"/>
        <c:noMultiLvlLbl val="0"/>
      </c:catAx>
      <c:valAx>
        <c:axId val="11507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2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0.1290775024011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0.11224130643577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0.10943527377488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месяцев 2014 года</c:v>
                </c:pt>
                <c:pt idx="1">
                  <c:v>9 месяцев 2015 года</c:v>
                </c:pt>
                <c:pt idx="2">
                  <c:v>9 месяцев 2016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703.2</c:v>
                </c:pt>
                <c:pt idx="1">
                  <c:v>740.6</c:v>
                </c:pt>
                <c:pt idx="2" formatCode="General">
                  <c:v>1618.2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228864"/>
        <c:axId val="142292096"/>
        <c:axId val="0"/>
      </c:bar3DChart>
      <c:catAx>
        <c:axId val="14222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292096"/>
        <c:crosses val="autoZero"/>
        <c:auto val="1"/>
        <c:lblAlgn val="ctr"/>
        <c:lblOffset val="100"/>
        <c:noMultiLvlLbl val="0"/>
      </c:catAx>
      <c:valAx>
        <c:axId val="14229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2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0.12881863573558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57E-2"/>
                  <c:y val="0.11851314487674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986E-2"/>
                  <c:y val="0.13397138116501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месяцев 2014 года</c:v>
                </c:pt>
                <c:pt idx="1">
                  <c:v>9 месяцев 2015 года</c:v>
                </c:pt>
                <c:pt idx="2">
                  <c:v>9 месяцев 2016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1.7</c:v>
                </c:pt>
                <c:pt idx="1">
                  <c:v>2.2000000000000002</c:v>
                </c:pt>
                <c:pt idx="2" formatCode="General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6524032"/>
        <c:axId val="36525568"/>
        <c:axId val="0"/>
      </c:bar3DChart>
      <c:catAx>
        <c:axId val="36524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6525568"/>
        <c:crosses val="autoZero"/>
        <c:auto val="1"/>
        <c:lblAlgn val="ctr"/>
        <c:lblOffset val="100"/>
        <c:noMultiLvlLbl val="0"/>
      </c:catAx>
      <c:valAx>
        <c:axId val="36525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652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60999042118339E-2"/>
          <c:y val="2.5910360609282947E-2"/>
          <c:w val="0.71913309338871978"/>
          <c:h val="0.718409173872455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0"/>
                  <c:y val="8.979304514862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0.1066292411139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п. Буланаш</c:v>
                </c:pt>
                <c:pt idx="1">
                  <c:v>п.Незевай</c:v>
                </c:pt>
                <c:pt idx="2">
                  <c:v>с. Мироново</c:v>
                </c:pt>
                <c:pt idx="3">
                  <c:v>с.Шогринское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2.9</c:v>
                </c:pt>
                <c:pt idx="1">
                  <c:v>5</c:v>
                </c:pt>
                <c:pt idx="2" formatCode="General">
                  <c:v>5.7</c:v>
                </c:pt>
                <c:pt idx="3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6236672"/>
        <c:axId val="36242560"/>
        <c:axId val="0"/>
      </c:bar3DChart>
      <c:catAx>
        <c:axId val="3623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36242560"/>
        <c:crosses val="autoZero"/>
        <c:auto val="1"/>
        <c:lblAlgn val="ctr"/>
        <c:lblOffset val="100"/>
        <c:noMultiLvlLbl val="0"/>
      </c:catAx>
      <c:valAx>
        <c:axId val="3624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3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79110592653711"/>
          <c:y val="0.32484197282553018"/>
          <c:w val="0.21270331275310367"/>
          <c:h val="0.3503160543489395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5802469135802478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82098765432099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месяцев 2016 года</c:v>
                </c:pt>
                <c:pt idx="1">
                  <c:v>9 месяцев 2015 года</c:v>
                </c:pt>
                <c:pt idx="2">
                  <c:v>9 месяцев 2014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27939</c:v>
                </c:pt>
                <c:pt idx="1">
                  <c:v>26745</c:v>
                </c:pt>
                <c:pt idx="2">
                  <c:v>25123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64960"/>
        <c:axId val="36406016"/>
        <c:axId val="0"/>
      </c:bar3DChart>
      <c:catAx>
        <c:axId val="36264960"/>
        <c:scaling>
          <c:orientation val="minMax"/>
        </c:scaling>
        <c:delete val="0"/>
        <c:axPos val="l"/>
        <c:majorTickMark val="out"/>
        <c:minorTickMark val="none"/>
        <c:tickLblPos val="nextTo"/>
        <c:crossAx val="36406016"/>
        <c:crosses val="autoZero"/>
        <c:auto val="1"/>
        <c:lblAlgn val="ctr"/>
        <c:lblOffset val="100"/>
        <c:noMultiLvlLbl val="0"/>
      </c:catAx>
      <c:valAx>
        <c:axId val="3640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26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92446777486142E-2"/>
          <c:y val="3.0831228624714786E-2"/>
          <c:w val="0.90497545445708172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1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9 месяцев 2014</c:v>
                </c:pt>
                <c:pt idx="1">
                  <c:v>9 месяцев 2015</c:v>
                </c:pt>
                <c:pt idx="2">
                  <c:v>9 месяцев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479</c:v>
                </c:pt>
                <c:pt idx="1">
                  <c:v>510</c:v>
                </c:pt>
                <c:pt idx="2">
                  <c:v>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38976"/>
        <c:axId val="35844864"/>
      </c:barChart>
      <c:catAx>
        <c:axId val="3583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44864"/>
        <c:crosses val="autoZero"/>
        <c:auto val="1"/>
        <c:lblAlgn val="ctr"/>
        <c:lblOffset val="100"/>
        <c:noMultiLvlLbl val="0"/>
      </c:catAx>
      <c:valAx>
        <c:axId val="3584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8389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7E92-1023-4DB4-942F-94CB883035F1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5497-B8ED-4ABB-AEAD-70143DCD0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6BCA-E00B-4C64-812F-CD90A70B5F0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6030-55E4-4E36-9A56-B40D7BE90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914B-C4AF-4D72-8C39-20188F2F958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00F9-EA08-4C8B-B302-6DD2924B2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905C-148F-4FD9-9678-18119A9A92C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C09B-5274-4722-A766-C6095D0EA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41E0-CC50-4C39-BF15-19982D56318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EB4A-23C6-4037-964B-01739C68A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764704"/>
            <a:ext cx="7543800" cy="10801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A48F-655D-4903-A77E-E21AEF6F4AD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22C4-3F78-4D55-937C-47DD2FC30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A432-4177-4AA3-8607-DED18C59D91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A32A-874D-4EC9-A131-1B35D307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C52F-0ED7-4F9F-B8D8-8D7C72D03E6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DF7A-7E72-4E05-A0B0-FC0F0DF1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98D7-1710-4799-A3C8-A48EFE97E6A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1F3E-10F1-447F-833F-C2E6C42B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1F38-6AD3-4BB1-8281-8D056925AB7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EB76-409C-4A9A-8E74-6541BB973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B5D2-E6C1-4B24-A0CB-45288D613FA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240F-2FAF-4335-B43B-919CD8CA9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BDD6-7B20-498A-830A-CA1490F0B9B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DE57-4A2E-44CD-B5AA-B5E89B78E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05B5-3061-4FBB-A035-2E0F79FAE62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4764-AC33-49F4-A44D-798D27426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B918-3A70-47C8-BBAB-ABF380A56BFC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8F22-2A73-4D60-B5CE-5F1F2C9AE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F055-B2B3-4503-AA04-E80BCF4FE43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DB67-9446-4E3B-A2C3-B82D8B805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08FF-96A8-4BB8-8A2A-F04B2E7F250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4DBB-5E58-41CF-BC01-10AF6F5B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2788-A2FA-40AF-81FA-3D3050EA986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36CD-7F1C-4283-B676-F43B6A25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84DC-13B3-4EA6-AD1A-C143F699D0F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37C1-AEB4-4E03-B627-D7F02BBEF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F7B0-7E04-4F1A-8857-5F4E0538B341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DBCE-89F1-4927-835C-A99A32491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391E-67D8-480A-ABD3-EF9843EF967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787-E6D3-4B74-AC64-B23D9D99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47EB-A408-41AF-8D42-5B0AFE64266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22E1-E1A5-4934-88C7-822C20CFE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4CD0-251C-4EB6-9816-7DC53F8F7E0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47C7-CAB0-48A6-A412-7CA74E95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2ACB-0EDE-4EFE-9AE9-10251464C2E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4844-0152-43ED-9D91-31EF15962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F30B-DFE4-4A14-B046-722C83D9FE9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59F6-4015-406C-9C25-CA2665C62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6684-BE55-4812-AC34-8BA5164BBEE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8903-176E-4FE4-BF46-D9E5F6D2E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650F-B7DF-4CA7-81CC-937C4C0C85C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FB8-B4E8-407B-8D54-A7872F61F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7D14-8553-40F2-97C0-E185E5DC6C2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F85A-5A1C-459F-B21A-7BFDB4E8D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0516-1577-4213-B67D-9A791FC6A53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2E16-3D8C-4FC8-8DE2-E829ADDC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690B-EC46-4689-AE53-38D5E64F4F9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A2AD-2734-432C-8A5E-E50106F12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3080-CB79-46E7-A9F1-0F58BF2452B1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2BEF-8828-48DF-A8A4-9E21C4F3C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D8BA-17CE-46B7-8D48-479ED2A1218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17A3-DB7B-406E-A1FD-6B830BCBD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6188-B92D-4C37-8920-2A4A5883C0C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D55D-AF2C-49C4-A01A-D3054923A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1FE3-BD92-4D98-80BA-E97676DC66D6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7D7E-5D1F-4A0E-AAFC-AA73B298B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6A84-10CF-46E5-B1BA-F22A6CC2CA8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CA81-CEE4-46E7-8E2B-A6EFEB73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16DDA-EA22-4BAA-9BB3-3E549792CA2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BC4F-8A21-4F76-894D-A5A51CE9F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97" r:id="rId6"/>
    <p:sldLayoutId id="2147483758" r:id="rId7"/>
    <p:sldLayoutId id="2147483757" r:id="rId8"/>
    <p:sldLayoutId id="2147483798" r:id="rId9"/>
    <p:sldLayoutId id="2147483756" r:id="rId10"/>
    <p:sldLayoutId id="2147483755" r:id="rId11"/>
    <p:sldLayoutId id="2147483754" r:id="rId12"/>
    <p:sldLayoutId id="2147483753" r:id="rId13"/>
    <p:sldLayoutId id="2147483800" r:id="rId14"/>
    <p:sldLayoutId id="2147483786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68A26-8367-4E67-98A6-D3EA398096B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41774-EBD2-4221-81A9-436E3A206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D33C6-C246-4047-8F96-5B45EA49CA3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5D447-F171-4CA3-B10B-1DFF64C6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16632"/>
            <a:ext cx="5877272" cy="64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832648" cy="6192688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Артемовского городского округа 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9508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367698" cy="147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924944"/>
            <a:ext cx="24757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Уровень безработицы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995268"/>
              </p:ext>
            </p:extLst>
          </p:nvPr>
        </p:nvGraphicFramePr>
        <p:xfrm>
          <a:off x="539552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0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Уровень безработицы в сельской местности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26076"/>
              </p:ext>
            </p:extLst>
          </p:nvPr>
        </p:nvGraphicFramePr>
        <p:xfrm>
          <a:off x="457200" y="1052736"/>
          <a:ext cx="84352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9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Среднемесячная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крупным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средним организациям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Артемовского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946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Артемовского городского округа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86568"/>
              </p:ext>
            </p:extLst>
          </p:nvPr>
        </p:nvGraphicFramePr>
        <p:xfrm>
          <a:off x="827584" y="1988840"/>
          <a:ext cx="7776864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0617"/>
                <a:gridCol w="1666191"/>
                <a:gridCol w="2000056"/>
              </a:tblGrid>
              <a:tr h="7920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человек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9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9,30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9,78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9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12,90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13,13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2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браков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5,93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5,51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разводов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3,77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3,91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Преступления, зарегистрированные отделом МВД России по Артемовскому району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919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положения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Артемовского городского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502170"/>
              </p:ext>
            </p:extLst>
          </p:nvPr>
        </p:nvGraphicFramePr>
        <p:xfrm>
          <a:off x="683568" y="1772816"/>
          <a:ext cx="7848872" cy="4013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  <a:gridCol w="1656184"/>
                <a:gridCol w="1728192"/>
              </a:tblGrid>
              <a:tr h="53429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1600" b="1" dirty="0">
                        <a:solidFill>
                          <a:srgbClr val="4F81BD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Январь-сентябрь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 % к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январю-сентябрю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2015 года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531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организаций, млн. рублей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6966,1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29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крупных и средних организаций, млн. рублей</a:t>
                      </a:r>
                      <a:endParaRPr lang="ru-RU" sz="1600" b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129,5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47,5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69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зарегистрированных безработных, человек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841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94,5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5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одного работника крупных и средних организаций, рублей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27938,7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104,9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5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Введено в действие жилых домов за счет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всех источников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финансирования,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общей площади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3746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4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том числе индивидуальное строительство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0171" marR="901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3746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организаций, не относящихся к субъектам малого предпринимательства, по видам экономической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147339"/>
              </p:ext>
            </p:extLst>
          </p:nvPr>
        </p:nvGraphicFramePr>
        <p:xfrm>
          <a:off x="683568" y="1052735"/>
          <a:ext cx="8136904" cy="5661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  <a:gridCol w="1080120"/>
                <a:gridCol w="1152128"/>
                <a:gridCol w="1080120"/>
                <a:gridCol w="1296144"/>
              </a:tblGrid>
              <a:tr h="1463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60" marR="6846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 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г., млн.     рублей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январь-сентябрь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г.,  млн. рублей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г.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сентябрю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январь-сентябрь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в % к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январю-сентябрю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6966,1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сельское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хозяйство, охота и лесное хозяйство (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1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обрабатывающие производства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(D)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2802,5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производство и распределение электроэнергии, газа и воды (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257,7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1857,1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строительство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(F)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62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 (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1524,1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116,8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 и связь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(I)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121,5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0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операции с недвижимым имуществом, аренда и предоставление услуг (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(M)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(N)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прочих услуг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(O)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35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Среднемесячная  начисленная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заработная плата работников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4725145"/>
            <a:ext cx="2378751" cy="1436672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6452"/>
            <a:ext cx="1728192" cy="147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725145"/>
            <a:ext cx="2543969" cy="147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66802"/>
              </p:ext>
            </p:extLst>
          </p:nvPr>
        </p:nvGraphicFramePr>
        <p:xfrm>
          <a:off x="467544" y="1124744"/>
          <a:ext cx="8280920" cy="3538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368152"/>
                <a:gridCol w="1360885"/>
                <a:gridCol w="1519435"/>
              </a:tblGrid>
              <a:tr h="743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видов экономической деятельности организаций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Январь–сентябрь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г., (рублей)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январю –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36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Обрабатывающие производства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23487,6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18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3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производство пищевых продуктов, включая напитки, и табака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20158,5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49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металлургическое производство и производство готовых металлических изделий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9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производство машин и оборудования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24544,9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36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производство электрооборудования, электронного и оптического оборудования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112,8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3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Производство и распределение электроэнергии, газа и воды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37261,9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109,0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8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Ввод 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в действие жилых домов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87059"/>
              </p:ext>
            </p:extLst>
          </p:nvPr>
        </p:nvGraphicFramePr>
        <p:xfrm>
          <a:off x="611560" y="1268760"/>
          <a:ext cx="48245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64" y="3789040"/>
            <a:ext cx="3157017" cy="266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40" y="1212331"/>
            <a:ext cx="3192463" cy="239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0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65618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отгруженной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продукции,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произведенной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средними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малыми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организациями сельского хозяйства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17079"/>
              </p:ext>
            </p:extLst>
          </p:nvPr>
        </p:nvGraphicFramePr>
        <p:xfrm>
          <a:off x="467544" y="1772816"/>
          <a:ext cx="8208912" cy="474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590800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590800" cy="18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Реализация скота и птицы на убой, производство молока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сельхозпредприятиях и подсобных хозяйствах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 январь-сентябрь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987870"/>
              </p:ext>
            </p:extLst>
          </p:nvPr>
        </p:nvGraphicFramePr>
        <p:xfrm>
          <a:off x="1187625" y="1844825"/>
          <a:ext cx="7056785" cy="4017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733"/>
                <a:gridCol w="1117088"/>
                <a:gridCol w="1117088"/>
                <a:gridCol w="1117876"/>
              </a:tblGrid>
              <a:tr h="91112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 в % к 2015 г.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скота и птицы на убой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4296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5117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119,1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27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27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4269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5089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3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Валовый надой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2488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2198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5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Отгружено (передано) продукции собственного производства всего: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4402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5137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27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2395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2085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87,1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Перевозка пассажиров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49839"/>
              </p:ext>
            </p:extLst>
          </p:nvPr>
        </p:nvGraphicFramePr>
        <p:xfrm>
          <a:off x="539552" y="1412776"/>
          <a:ext cx="52565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0107"/>
            <a:ext cx="3027065" cy="22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855912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Структура занятости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видам экономической деятельности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397649"/>
              </p:ext>
            </p:extLst>
          </p:nvPr>
        </p:nvGraphicFramePr>
        <p:xfrm>
          <a:off x="899592" y="1196751"/>
          <a:ext cx="7920880" cy="53758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6464"/>
                <a:gridCol w="1584176"/>
                <a:gridCol w="2160240"/>
              </a:tblGrid>
              <a:tr h="4365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экономической деятельности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(без внешних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совместителей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Январь-сентябрь 2016 г. в % к январю-сентябрю 2015 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10397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95,3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А Сельское хозяйство и лесное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25,9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Д Обрабатывающие производства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Е Производство и распределение электроэнергии, газа и воды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1369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F Строительство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114,3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G Оптовая  и   розничная торговля;  ремонт автотранспортных средств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97,5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I Транспорт и связь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94,6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J Финансовая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89,3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К Операции с недвижимым  имуществом, аренда и предоставление услуг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149,4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6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L Государственное управление и обеспечение военной безопасности; социальное страхование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100,8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М 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1965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100,4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N Здравоохранение и предоставление социальных услуг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94,9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O Предоставление прочих коммунальных, социальных и персональных услуг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448" marR="6344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2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1499</TotalTime>
  <Words>610</Words>
  <Application>Microsoft Office PowerPoint</Application>
  <PresentationFormat>Экран (4:3)</PresentationFormat>
  <Paragraphs>237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Специальное оформление</vt:lpstr>
      <vt:lpstr>1_Специальное оформление</vt:lpstr>
      <vt:lpstr>2_Специальное оформление</vt:lpstr>
      <vt:lpstr>Итоги  социально-экономического развития  Артемовского городского округа  за 9 месяцев 2016 года</vt:lpstr>
      <vt:lpstr>Основные показатели  социально-экономического положения Артемовского городского округа</vt:lpstr>
      <vt:lpstr> Оборот организаций, не относящихся к субъектам малого предпринимательства, по видам экономической деятельности </vt:lpstr>
      <vt:lpstr>Среднемесячная  начисленная  заработная плата работников</vt:lpstr>
      <vt:lpstr>    Ввод в действие жилых домов</vt:lpstr>
      <vt:lpstr> Объем отгруженной продукции,  произведенной средними и малыми организациями сельского хозяйства </vt:lpstr>
      <vt:lpstr>Реализация скота и птицы на убой, производство молока в сельхозпредприятиях и подсобных хозяйствах за январь-сентябрь 2016 года</vt:lpstr>
      <vt:lpstr> Перевозка пассажиров </vt:lpstr>
      <vt:lpstr>Структура занятости  по видам экономической деятельности</vt:lpstr>
      <vt:lpstr>Уровень безработицы</vt:lpstr>
      <vt:lpstr>Уровень безработицы в сельской местности</vt:lpstr>
      <vt:lpstr>Среднемесячная заработная плата  по крупным и средним организациям  Артемовского городского округа</vt:lpstr>
      <vt:lpstr>Естественное движение населения  Артемовского городского округа</vt:lpstr>
      <vt:lpstr> Преступления, зарегистрированные отделом МВД России по Артемовскому району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Доля видов экономической деятельности в общем объеме оборота организаций</dc:title>
  <dc:creator>Наталья Н. Неелова</dc:creator>
  <cp:lastModifiedBy>Татьяна</cp:lastModifiedBy>
  <cp:revision>98</cp:revision>
  <cp:lastPrinted>2014-05-16T11:55:38Z</cp:lastPrinted>
  <dcterms:created xsi:type="dcterms:W3CDTF">2013-05-17T12:48:01Z</dcterms:created>
  <dcterms:modified xsi:type="dcterms:W3CDTF">2016-11-23T07:23:22Z</dcterms:modified>
</cp:coreProperties>
</file>