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97" r:id="rId3"/>
    <p:sldId id="258" r:id="rId4"/>
    <p:sldId id="267" r:id="rId5"/>
    <p:sldId id="270" r:id="rId6"/>
    <p:sldId id="269" r:id="rId7"/>
    <p:sldId id="274" r:id="rId8"/>
    <p:sldId id="273" r:id="rId9"/>
    <p:sldId id="272" r:id="rId10"/>
    <p:sldId id="271" r:id="rId11"/>
    <p:sldId id="277" r:id="rId12"/>
    <p:sldId id="276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DC494E-3830-485D-B45C-E3D212010E1D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448A6E-DC1F-4DA5-89DB-F4FCE4007C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08" y="2780928"/>
            <a:ext cx="8856984" cy="16561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ежемесячно не позднее 15-го числа месяца, следующего за месяцем, в котором осуществлено кадровое мероприятие (</a:t>
            </a:r>
            <a:r>
              <a:rPr lang="ru-RU" sz="1600" u="sng" dirty="0" smtClean="0"/>
              <a:t>прием</a:t>
            </a:r>
            <a:r>
              <a:rPr lang="ru-RU" sz="1600" dirty="0" smtClean="0"/>
              <a:t>, </a:t>
            </a:r>
            <a:r>
              <a:rPr lang="ru-RU" sz="1600" u="sng" dirty="0" smtClean="0"/>
              <a:t>перевод</a:t>
            </a:r>
            <a:r>
              <a:rPr lang="ru-RU" sz="1600" dirty="0" smtClean="0"/>
              <a:t>, </a:t>
            </a:r>
            <a:r>
              <a:rPr lang="ru-RU" sz="1600" u="sng" dirty="0" smtClean="0"/>
              <a:t>увольнение</a:t>
            </a:r>
            <a:r>
              <a:rPr lang="ru-RU" sz="1600" dirty="0" smtClean="0"/>
              <a:t>) в отношении работника, а также в случае подачи работником  заявления о выборе способа ведения сведений о трудовой деятельности (в бумажном и электронном виде, либо только в электронном виде), представлять в Пенсионный фонд </a:t>
            </a:r>
            <a:r>
              <a:rPr lang="ru-RU" sz="1600" dirty="0"/>
              <a:t>Р</a:t>
            </a:r>
            <a:r>
              <a:rPr lang="ru-RU" sz="1600" dirty="0" smtClean="0"/>
              <a:t>оссии сведения о трудовой деятельности.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3617894" y="499861"/>
            <a:ext cx="1908212" cy="1128498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 1 января 2020 года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4205773" y="1887015"/>
            <a:ext cx="732454" cy="648072"/>
          </a:xfrm>
          <a:prstGeom prst="notched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7294" y="183238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Обязанность страхователей</a:t>
            </a:r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611560" y="4581128"/>
            <a:ext cx="2808312" cy="1872208"/>
          </a:xfrm>
          <a:prstGeom prst="stripedRightArrow">
            <a:avLst/>
          </a:prstGeom>
          <a:ln w="31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2" y="5163289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Способы передачи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4725144"/>
            <a:ext cx="48605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В рамках существующего формата взаимодействия работодателей с территориальными органами ПФР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С использованием сервиса «Кабинет страхователя»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38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Загрузка файлов СЗВ-ТД в кабинете страхователя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776288"/>
            <a:ext cx="8591550" cy="55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9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Загрузка файлов СЗВ-ТД в кабинете страхователя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766763"/>
            <a:ext cx="8658225" cy="55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81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Загрузка файлов СЗВ-ТД в кабинете страхователя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785813"/>
            <a:ext cx="8677275" cy="552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1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8640960" cy="43204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altLang="ru-RU" dirty="0" smtClean="0">
                <a:solidFill>
                  <a:schemeClr val="tx1"/>
                </a:solidFill>
              </a:rPr>
              <a:t>Работодатели </a:t>
            </a:r>
            <a:r>
              <a:rPr lang="ru-RU" altLang="ru-RU" dirty="0">
                <a:solidFill>
                  <a:schemeClr val="tx1"/>
                </a:solidFill>
              </a:rPr>
              <a:t>в течение 2020 </a:t>
            </a:r>
            <a:r>
              <a:rPr lang="ru-RU" altLang="ru-RU" dirty="0" smtClean="0">
                <a:solidFill>
                  <a:schemeClr val="tx1"/>
                </a:solidFill>
              </a:rPr>
              <a:t>года осуществляют </a:t>
            </a:r>
            <a:r>
              <a:rPr lang="ru-RU" altLang="ru-RU" dirty="0">
                <a:solidFill>
                  <a:schemeClr val="tx1"/>
                </a:solidFill>
              </a:rPr>
              <a:t>следующие мероприятия</a:t>
            </a:r>
            <a:r>
              <a:rPr lang="ru-RU" altLang="ru-RU" dirty="0">
                <a:solidFill>
                  <a:srgbClr val="002060"/>
                </a:solidFill>
              </a:rPr>
              <a:t>: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1138695"/>
            <a:ext cx="8496944" cy="54586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tx1"/>
                </a:solidFill>
              </a:rPr>
              <a:t>Принятие или изменение локальных нормативных актов </a:t>
            </a:r>
            <a:r>
              <a:rPr lang="ru-RU" dirty="0" smtClean="0">
                <a:solidFill>
                  <a:schemeClr val="tx1"/>
                </a:solidFill>
              </a:rPr>
              <a:t>(вносят изменения в устав, правоустанавливающие документы, положение об отделе кадров, должностные инструкции);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Обеспечивают готовность: 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подготовки и передачи сведений о трудовой деятельности в ПФР;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Загрузки сведений о трудовой деятельности в систему (ЗЛ может предоставить работодателю при трудоустройстве сведения о трудовой деятельности как в бумажном, так и в электронном виде);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Выдача сведений о трудовой деятельности на руки в бумажном и электронном виде; 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Хранение конфиденциальной информации;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До 30.06.2020 уведомление сотрудников: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з</a:t>
            </a:r>
            <a:r>
              <a:rPr lang="ru-RU" dirty="0" smtClean="0"/>
              <a:t>аявление хранится в личном деле сотрудника;</a:t>
            </a:r>
          </a:p>
          <a:p>
            <a:pPr marL="742950" lvl="1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 уведомлении обязательно присутствует блок информирующий об изменении законодательства и блок информирующий о правах застрахованного лица;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6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524" y="908720"/>
            <a:ext cx="8568951" cy="477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Сотрудники впервые принятые на работу в 2020 году имеют право выбора </a:t>
            </a:r>
            <a:r>
              <a:rPr lang="ru-RU" altLang="ru-RU" dirty="0"/>
              <a:t>о продолжении ведения работодателем трудовой </a:t>
            </a:r>
            <a:r>
              <a:rPr lang="ru-RU" altLang="ru-RU" dirty="0" smtClean="0"/>
              <a:t>книжки в бумажном варианте, </a:t>
            </a:r>
            <a:r>
              <a:rPr lang="ru-RU" altLang="ru-RU" dirty="0"/>
              <a:t>либо о предоставлении работодателем </a:t>
            </a:r>
            <a:r>
              <a:rPr lang="ru-RU" altLang="ru-RU" dirty="0" smtClean="0"/>
              <a:t>сведений </a:t>
            </a:r>
            <a:r>
              <a:rPr lang="ru-RU" altLang="ru-RU" dirty="0"/>
              <a:t>о трудовой </a:t>
            </a:r>
            <a:r>
              <a:rPr lang="ru-RU" altLang="ru-RU" dirty="0" smtClean="0"/>
              <a:t>деятельности в электронном виде</a:t>
            </a:r>
            <a:r>
              <a:rPr lang="ru-RU" altLang="ru-RU" dirty="0"/>
              <a:t>;</a:t>
            </a:r>
            <a:r>
              <a:rPr lang="ru-RU" altLang="ru-RU" dirty="0" smtClean="0"/>
              <a:t> 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Для сотрудников принятых на работу после 1 января 2021 года сведения о трудовой деятельности будут вестись только в электронном виде;</a:t>
            </a: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Сотрудникам, принявшим решение о ведении сведений о трудовой деятельности в электронном виде, работодатель выдает трудовую книжку на руки, внося при этом соответствующую запись в трудовую книжку и журнал учета трудовых книжек </a:t>
            </a:r>
            <a:r>
              <a:rPr lang="ru-RU" i="1" dirty="0" smtClean="0"/>
              <a:t>(если сотрудник не явился для получения трудовой книжки, его необходимо уведомить о необходимости получения).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742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288" y="836712"/>
          <a:ext cx="9061424" cy="55446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Лист" r:id="rId3" imgW="11239528" imgH="5895889" progId="Excel.Sheet.12">
                  <p:embed/>
                </p:oleObj>
              </mc:Choice>
              <mc:Fallback>
                <p:oleObj name="Лист" r:id="rId3" imgW="11239528" imgH="5895889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88" y="836712"/>
                        <a:ext cx="9061424" cy="55446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1619672" y="390713"/>
            <a:ext cx="5832648" cy="30198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услуга – выдача СЗИ-ТД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6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5" y="908720"/>
            <a:ext cx="835292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сервис </a:t>
            </a:r>
            <a:r>
              <a:rPr lang="ru-RU" dirty="0"/>
              <a:t>«Кабинет страхователя» </a:t>
            </a:r>
            <a:r>
              <a:rPr lang="ru-RU" dirty="0" smtClean="0"/>
              <a:t>: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Регистрация в системе ЕСИА (</a:t>
            </a:r>
            <a:r>
              <a:rPr lang="ru-RU" dirty="0"/>
              <a:t>Единая система идентификации и </a:t>
            </a:r>
            <a:r>
              <a:rPr lang="ru-RU" dirty="0" smtClean="0"/>
              <a:t>аутентификации, </a:t>
            </a:r>
            <a:r>
              <a:rPr lang="ru-RU" dirty="0"/>
              <a:t>обеспечивающая санкционированный доступ участников информационного </a:t>
            </a:r>
            <a:r>
              <a:rPr lang="ru-RU" dirty="0" smtClean="0"/>
              <a:t>взаимодействия. </a:t>
            </a:r>
            <a:r>
              <a:rPr lang="ru-RU" dirty="0"/>
              <a:t>С её помощью происходит авторизация на таких сайтах как </a:t>
            </a:r>
            <a:r>
              <a:rPr lang="ru-RU" dirty="0" err="1" smtClean="0"/>
              <a:t>Госуслуги</a:t>
            </a:r>
            <a:r>
              <a:rPr lang="ru-RU" dirty="0" smtClean="0"/>
              <a:t> и Российская общественная инициатива);</a:t>
            </a:r>
          </a:p>
          <a:p>
            <a:pPr marL="742950" lvl="1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 smtClean="0"/>
              <a:t>Усиленная квалифицированная электронная подпись;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Компании предоставляющие услуги по формированию и передач</a:t>
            </a:r>
            <a:r>
              <a:rPr lang="ru-RU" dirty="0"/>
              <a:t>е</a:t>
            </a:r>
            <a:r>
              <a:rPr lang="ru-RU" dirty="0" smtClean="0"/>
              <a:t> отчетности в том числе и в ПФР, ведут доработку своих программных продуктов в части формирования и передаче сведений о трудовой деятельности в электронном виде;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 smtClean="0"/>
              <a:t>Для страхователей, которые представят сведения о трудовой деятельности на бумажном носителе, прием будет осуществляться в программном комплексе «Фронт-офис»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6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Электронная трудовая книжка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798" y="4005064"/>
            <a:ext cx="7992888" cy="1152128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Iskoola Pota" panose="020B0502040204020203" pitchFamily="34" charset="0"/>
              </a:rPr>
              <a:t>Тестирование готовности сервиса «Кабинет страхователя» к передаче сведений о трудовой деятельности с электронной подписью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39652" y="908720"/>
            <a:ext cx="6264696" cy="1440160"/>
          </a:xfrm>
          <a:prstGeom prst="round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Iskoola Pota" panose="020B0502040204020203" pitchFamily="34" charset="0"/>
              </a:rPr>
              <a:t>Отделение ПФР по Алтайскому краю с 15 октября по 15 ноября 2019 года принимало участие в пилотном проекте по ведению сведений о трудовой деятельности в электронном виде</a:t>
            </a:r>
            <a:endParaRPr lang="ru-RU" dirty="0"/>
          </a:p>
        </p:txBody>
      </p:sp>
      <p:sp>
        <p:nvSpPr>
          <p:cNvPr id="8" name="Стрелка вправо с вырезом 7"/>
          <p:cNvSpPr/>
          <p:nvPr/>
        </p:nvSpPr>
        <p:spPr>
          <a:xfrm rot="5400000">
            <a:off x="4138194" y="2861694"/>
            <a:ext cx="864096" cy="648072"/>
          </a:xfrm>
          <a:prstGeom prst="notchedRight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896036" y="275969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5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Кабинет страхователя</a:t>
            </a:r>
          </a:p>
        </p:txBody>
      </p:sp>
      <p:pic>
        <p:nvPicPr>
          <p:cNvPr id="6" name="Объект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568952" cy="54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3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Кабинет страхователя</a:t>
            </a:r>
          </a:p>
        </p:txBody>
      </p:sp>
      <p:pic>
        <p:nvPicPr>
          <p:cNvPr id="3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2" y="1052736"/>
            <a:ext cx="8492395" cy="525658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5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Кабинет страхователя</a:t>
            </a:r>
          </a:p>
        </p:txBody>
      </p:sp>
      <p:pic>
        <p:nvPicPr>
          <p:cNvPr id="3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4" y="692696"/>
            <a:ext cx="8673651" cy="57606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Кабинет страхователя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809624"/>
            <a:ext cx="8753475" cy="549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Загрузка файлов СЗВ-ТД в кабинете страхователя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47738"/>
            <a:ext cx="8705850" cy="528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81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Загрузка файлов СЗВ-ТД в кабинете страхователя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747713"/>
            <a:ext cx="8639175" cy="563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0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1150</TotalTime>
  <Words>453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Исполнительная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Корепанов Артем Игоревич</dc:creator>
  <cp:lastModifiedBy>Раубо Андрей Юрьевич</cp:lastModifiedBy>
  <cp:revision>64</cp:revision>
  <dcterms:created xsi:type="dcterms:W3CDTF">2019-12-12T06:14:12Z</dcterms:created>
  <dcterms:modified xsi:type="dcterms:W3CDTF">2020-01-15T01:38:22Z</dcterms:modified>
</cp:coreProperties>
</file>