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9" r:id="rId3"/>
    <p:sldId id="260" r:id="rId4"/>
    <p:sldId id="319" r:id="rId5"/>
    <p:sldId id="298" r:id="rId6"/>
    <p:sldId id="320" r:id="rId7"/>
    <p:sldId id="324" r:id="rId8"/>
    <p:sldId id="325" r:id="rId9"/>
    <p:sldId id="327" r:id="rId10"/>
    <p:sldId id="321" r:id="rId11"/>
    <p:sldId id="322" r:id="rId12"/>
    <p:sldId id="329" r:id="rId13"/>
    <p:sldId id="262" r:id="rId14"/>
    <p:sldId id="328" r:id="rId15"/>
    <p:sldId id="330" r:id="rId16"/>
    <p:sldId id="331" r:id="rId17"/>
    <p:sldId id="266" r:id="rId18"/>
    <p:sldId id="264" r:id="rId19"/>
    <p:sldId id="267" r:id="rId20"/>
    <p:sldId id="270" r:id="rId21"/>
    <p:sldId id="269" r:id="rId22"/>
    <p:sldId id="274" r:id="rId23"/>
    <p:sldId id="273" r:id="rId24"/>
    <p:sldId id="306" r:id="rId25"/>
    <p:sldId id="318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32" r:id="rId38"/>
    <p:sldId id="276" r:id="rId39"/>
    <p:sldId id="277" r:id="rId40"/>
    <p:sldId id="279" r:id="rId41"/>
    <p:sldId id="297" r:id="rId42"/>
    <p:sldId id="278" r:id="rId4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90;&#1072;&#1073;&#1083;&#1080;&#1094;&#1072;%20&#1089;&#1090;&#1088;.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76;&#1086;&#1093;&#1086;&#1076;&#1099;-&#1088;&#1072;&#1089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76;&#1086;&#1093;&#1086;&#1076;&#1099;-&#1088;&#1072;&#1089;&#1093;&#1086;&#1076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90;&#1072;&#1073;&#1083;&#1080;&#1094;&#1099;%20&#1089;&#1090;&#1088;.15-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90;&#1072;&#1073;&#1083;&#1080;&#1094;&#1099;%20&#1089;&#1090;&#1088;.15-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89;&#1090;&#1088;&#1091;&#1082;&#1090;&#1091;&#1088;&#1072;%20&#1076;&#1086;&#1093;&#1086;&#1076;&#1086;&#1074;&#1088;&#1072;&#1089;&#1093;&#1086;&#1076;&#1086;&#1074;%20&#1089;&#1090;&#1088;.20-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89;&#1090;&#1088;&#1091;&#1082;&#1090;&#1091;&#1088;&#1072;%20&#1076;&#1086;&#1093;&#1086;&#1076;&#1086;&#1074;&#1088;&#1072;&#1089;&#1093;&#1086;&#1076;&#1086;&#1074;%20&#1089;&#1090;&#1088;.20-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55;&#1077;&#1088;&#1077;&#1095;&#1077;&#1085;&#1100;%20&#1084;&#1091;&#1085;&#1080;&#1094;&#1080;&#1087;&#1072;&#1083;&#1100;&#1085;&#1099;&#1093;%20&#1087;&#1088;&#1086;&#1075;&#1088;&#1072;&#1084;&#1084;%202016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'[таблица стр.12.xlsx]Лист1'!$B$16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2345679012345684E-2"/>
                  <c:y val="-1.6836195965366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211650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0061728395061734E-2"/>
                  <c:y val="-1.403016330447244E-2"/>
                </c:manualLayout>
              </c:layout>
              <c:showVal val="1"/>
            </c:dLbl>
            <c:dLbl>
              <c:idx val="2"/>
              <c:layout>
                <c:manualLayout>
                  <c:x val="-2.1604938271604951E-2"/>
                  <c:y val="-2.2448261287155914E-2"/>
                </c:manualLayout>
              </c:layout>
              <c:showVal val="1"/>
            </c:dLbl>
            <c:dLbl>
              <c:idx val="3"/>
              <c:layout>
                <c:manualLayout>
                  <c:x val="-7.7160493827161097E-3"/>
                  <c:y val="-1.403016330447244E-2"/>
                </c:manualLayout>
              </c:layout>
              <c:showVal val="1"/>
            </c:dLbl>
            <c:dLbl>
              <c:idx val="4"/>
              <c:layout>
                <c:manualLayout>
                  <c:x val="-2.1604938271604951E-2"/>
                  <c:y val="-1.9642228626261419E-2"/>
                </c:manualLayout>
              </c:layout>
              <c:showVal val="1"/>
            </c:dLbl>
            <c:dLbl>
              <c:idx val="5"/>
              <c:layout>
                <c:manualLayout>
                  <c:x val="-1.6975308641975315E-2"/>
                  <c:y val="-5.6120653217889768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'[таблица стр.12.xlsx]Лист1'!$A$17:$A$22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</c:v>
                </c:pt>
                <c:pt idx="5">
                  <c:v>Мотыгинский </c:v>
                </c:pt>
              </c:strCache>
            </c:strRef>
          </c:cat>
          <c:val>
            <c:numRef>
              <c:f>'[таблица стр.12.xlsx]Лист1'!$B$17:$B$22</c:f>
              <c:numCache>
                <c:formatCode>General</c:formatCode>
                <c:ptCount val="6"/>
                <c:pt idx="0">
                  <c:v>2197245</c:v>
                </c:pt>
                <c:pt idx="1">
                  <c:v>746013</c:v>
                </c:pt>
                <c:pt idx="2">
                  <c:v>1757932</c:v>
                </c:pt>
                <c:pt idx="3">
                  <c:v>1260871</c:v>
                </c:pt>
                <c:pt idx="4">
                  <c:v>1438657</c:v>
                </c:pt>
                <c:pt idx="5">
                  <c:v>1051403</c:v>
                </c:pt>
              </c:numCache>
            </c:numRef>
          </c:val>
        </c:ser>
        <c:ser>
          <c:idx val="1"/>
          <c:order val="1"/>
          <c:tx>
            <c:strRef>
              <c:f>'[таблица стр.12.xlsx]Лист1'!$C$16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4.6296296296296308E-2"/>
                  <c:y val="-1.403016330447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2379947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61728395061734E-2"/>
                  <c:y val="-2.5254293948050392E-2"/>
                </c:manualLayout>
              </c:layout>
              <c:showVal val="1"/>
            </c:dLbl>
            <c:dLbl>
              <c:idx val="2"/>
              <c:layout>
                <c:manualLayout>
                  <c:x val="1.0802469135802472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2.4691358024691367E-2"/>
                  <c:y val="-1.1224130643577959E-2"/>
                </c:manualLayout>
              </c:layout>
              <c:showVal val="1"/>
            </c:dLbl>
            <c:dLbl>
              <c:idx val="4"/>
              <c:layout>
                <c:manualLayout>
                  <c:x val="1.0802469135802472E-2"/>
                  <c:y val="-3.0866359269839376E-2"/>
                </c:manualLayout>
              </c:layout>
              <c:showVal val="1"/>
            </c:dLbl>
            <c:dLbl>
              <c:idx val="5"/>
              <c:layout>
                <c:manualLayout>
                  <c:x val="6.17283950617284E-3"/>
                  <c:y val="-1.964222862626141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'[таблица стр.12.xlsx]Лист1'!$A$17:$A$22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</c:v>
                </c:pt>
                <c:pt idx="5">
                  <c:v>Мотыгинский </c:v>
                </c:pt>
              </c:strCache>
            </c:strRef>
          </c:cat>
          <c:val>
            <c:numRef>
              <c:f>'[таблица стр.12.xlsx]Лист1'!$C$17:$C$22</c:f>
              <c:numCache>
                <c:formatCode>General</c:formatCode>
                <c:ptCount val="6"/>
                <c:pt idx="0">
                  <c:v>2348078</c:v>
                </c:pt>
                <c:pt idx="1">
                  <c:v>752642</c:v>
                </c:pt>
                <c:pt idx="2">
                  <c:v>1781351</c:v>
                </c:pt>
                <c:pt idx="3">
                  <c:v>1080119</c:v>
                </c:pt>
                <c:pt idx="4">
                  <c:v>1450779</c:v>
                </c:pt>
                <c:pt idx="5">
                  <c:v>1054534</c:v>
                </c:pt>
              </c:numCache>
            </c:numRef>
          </c:val>
        </c:ser>
        <c:shape val="cylinder"/>
        <c:axId val="35700096"/>
        <c:axId val="36295040"/>
        <c:axId val="0"/>
      </c:bar3DChart>
      <c:catAx>
        <c:axId val="3570009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295040"/>
        <c:crosses val="autoZero"/>
        <c:auto val="1"/>
        <c:lblAlgn val="ctr"/>
        <c:lblOffset val="100"/>
      </c:catAx>
      <c:valAx>
        <c:axId val="36295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700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Лист1!$A$5</c:f>
              <c:strCache>
                <c:ptCount val="1"/>
                <c:pt idx="0">
                  <c:v>целевые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1326613</c:v>
                </c:pt>
                <c:pt idx="1">
                  <c:v>987687</c:v>
                </c:pt>
                <c:pt idx="2">
                  <c:v>928883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финансовая помощь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441139</c:v>
                </c:pt>
                <c:pt idx="1">
                  <c:v>352911</c:v>
                </c:pt>
                <c:pt idx="2">
                  <c:v>352911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собственные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363882</c:v>
                </c:pt>
                <c:pt idx="1">
                  <c:v>380988</c:v>
                </c:pt>
                <c:pt idx="2">
                  <c:v>379786</c:v>
                </c:pt>
              </c:numCache>
            </c:numRef>
          </c:val>
        </c:ser>
        <c:shape val="box"/>
        <c:axId val="36312960"/>
        <c:axId val="36314496"/>
        <c:axId val="0"/>
      </c:bar3DChart>
      <c:catAx>
        <c:axId val="3631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314496"/>
        <c:crosses val="autoZero"/>
        <c:auto val="1"/>
        <c:lblAlgn val="ctr"/>
        <c:lblOffset val="100"/>
      </c:catAx>
      <c:valAx>
        <c:axId val="36314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312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Лист1!$A$20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Лист1!$B$19:$D$19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Лист1!$B$20:$D$20</c:f>
              <c:numCache>
                <c:formatCode>General</c:formatCode>
                <c:ptCount val="3"/>
                <c:pt idx="0">
                  <c:v>2177307</c:v>
                </c:pt>
                <c:pt idx="1">
                  <c:v>1621834</c:v>
                </c:pt>
                <c:pt idx="2">
                  <c:v>1589255</c:v>
                </c:pt>
              </c:numCache>
            </c:numRef>
          </c:val>
        </c:ser>
        <c:ser>
          <c:idx val="1"/>
          <c:order val="1"/>
          <c:tx>
            <c:strRef>
              <c:f>Лист1!$A$21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Лист1!$B$19:$D$19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Лист1!$B$21:$D$21</c:f>
              <c:numCache>
                <c:formatCode>General</c:formatCode>
                <c:ptCount val="3"/>
                <c:pt idx="0">
                  <c:v>111453</c:v>
                </c:pt>
                <c:pt idx="1">
                  <c:v>51752</c:v>
                </c:pt>
                <c:pt idx="2">
                  <c:v>72325</c:v>
                </c:pt>
              </c:numCache>
            </c:numRef>
          </c:val>
        </c:ser>
        <c:shape val="box"/>
        <c:axId val="54343936"/>
        <c:axId val="54345728"/>
        <c:axId val="0"/>
      </c:bar3DChart>
      <c:catAx>
        <c:axId val="5434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345728"/>
        <c:crosses val="autoZero"/>
        <c:auto val="1"/>
        <c:lblAlgn val="ctr"/>
        <c:lblOffset val="100"/>
      </c:catAx>
      <c:valAx>
        <c:axId val="54345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343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rgbClr val="4F81BD">
        <a:lumMod val="20000"/>
        <a:lumOff val="80000"/>
      </a:srgb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3814190442416244E-2"/>
          <c:y val="1.6558416586191279E-2"/>
          <c:w val="0.82341126415910637"/>
          <c:h val="0.9019002162152925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Лист1!$B$2:$I$2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1484722</c:v>
                </c:pt>
                <c:pt idx="1">
                  <c:v>1529507</c:v>
                </c:pt>
                <c:pt idx="2">
                  <c:v>1728393</c:v>
                </c:pt>
                <c:pt idx="3">
                  <c:v>1794988</c:v>
                </c:pt>
                <c:pt idx="4">
                  <c:v>1988740</c:v>
                </c:pt>
                <c:pt idx="5">
                  <c:v>2141446</c:v>
                </c:pt>
                <c:pt idx="6">
                  <c:v>1882185</c:v>
                </c:pt>
                <c:pt idx="7">
                  <c:v>2211650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8796644896100796E-3"/>
                  <c:y val="-5.1554100826403902E-2"/>
                </c:manualLayout>
              </c:layout>
              <c:showVal val="1"/>
            </c:dLbl>
            <c:dLbl>
              <c:idx val="1"/>
              <c:layout>
                <c:manualLayout>
                  <c:x val="7.1991612240251742E-3"/>
                  <c:y val="-3.7987232187876571E-2"/>
                </c:manualLayout>
              </c:layout>
              <c:showVal val="1"/>
            </c:dLbl>
            <c:dLbl>
              <c:idx val="2"/>
              <c:layout>
                <c:manualLayout>
                  <c:x val="1.43983224480504E-3"/>
                  <c:y val="-5.1554100826403902E-2"/>
                </c:manualLayout>
              </c:layout>
              <c:showVal val="1"/>
            </c:dLbl>
            <c:dLbl>
              <c:idx val="3"/>
              <c:layout>
                <c:manualLayout>
                  <c:x val="-1.43983224480504E-3"/>
                  <c:y val="-4.6127353370992955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7987232187876571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2.98471110047601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Лист1!$B$2:$I$2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1491385</c:v>
                </c:pt>
                <c:pt idx="1">
                  <c:v>1528880</c:v>
                </c:pt>
                <c:pt idx="2">
                  <c:v>1700971</c:v>
                </c:pt>
                <c:pt idx="3">
                  <c:v>1802318</c:v>
                </c:pt>
                <c:pt idx="4">
                  <c:v>1995253</c:v>
                </c:pt>
                <c:pt idx="5">
                  <c:v>2009991</c:v>
                </c:pt>
                <c:pt idx="6">
                  <c:v>1938237</c:v>
                </c:pt>
                <c:pt idx="7">
                  <c:v>2379947</c:v>
                </c:pt>
              </c:numCache>
            </c:numRef>
          </c:val>
        </c:ser>
        <c:axId val="54385664"/>
        <c:axId val="36377344"/>
      </c:barChart>
      <c:catAx>
        <c:axId val="54385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377344"/>
        <c:crosses val="autoZero"/>
        <c:auto val="1"/>
        <c:lblAlgn val="ctr"/>
        <c:lblOffset val="100"/>
      </c:catAx>
      <c:valAx>
        <c:axId val="36377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385664"/>
        <c:crosses val="autoZero"/>
        <c:crossBetween val="between"/>
      </c:valAx>
    </c:plotArea>
    <c:legend>
      <c:legendPos val="r"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2"/>
              <c:layout>
                <c:manualLayout>
                  <c:x val="0"/>
                  <c:y val="2.7133737277054695E-3"/>
                </c:manualLayout>
              </c:layout>
              <c:showVal val="1"/>
            </c:dLbl>
            <c:dLbl>
              <c:idx val="7"/>
              <c:layout>
                <c:manualLayout>
                  <c:x val="-2.3713518292551992E-2"/>
                  <c:y val="-5.426747455410939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Лист1!$B$21:$I$21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Лист1!$B$22:$I$22</c:f>
              <c:numCache>
                <c:formatCode>General</c:formatCode>
                <c:ptCount val="8"/>
                <c:pt idx="0">
                  <c:v>1407384</c:v>
                </c:pt>
                <c:pt idx="1">
                  <c:v>1458782</c:v>
                </c:pt>
                <c:pt idx="2">
                  <c:v>1646652</c:v>
                </c:pt>
                <c:pt idx="3">
                  <c:v>1697916</c:v>
                </c:pt>
                <c:pt idx="4">
                  <c:v>1883532</c:v>
                </c:pt>
                <c:pt idx="5">
                  <c:v>2028461</c:v>
                </c:pt>
                <c:pt idx="6">
                  <c:v>1790763</c:v>
                </c:pt>
                <c:pt idx="7">
                  <c:v>2131634</c:v>
                </c:pt>
              </c:numCache>
            </c:numRef>
          </c:val>
        </c:ser>
        <c:ser>
          <c:idx val="1"/>
          <c:order val="1"/>
          <c:tx>
            <c:strRef>
              <c:f>Лист1!$A$23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1.4820948932844994E-2"/>
                  <c:y val="-4.8840727098698432E-2"/>
                </c:manualLayout>
              </c:layout>
              <c:showVal val="1"/>
            </c:dLbl>
            <c:dLbl>
              <c:idx val="1"/>
              <c:layout>
                <c:manualLayout>
                  <c:x val="4.4462846798535276E-3"/>
                  <c:y val="-3.2560484732465624E-2"/>
                </c:manualLayout>
              </c:layout>
              <c:showVal val="1"/>
            </c:dLbl>
            <c:dLbl>
              <c:idx val="2"/>
              <c:layout>
                <c:manualLayout>
                  <c:x val="2.9641897865690004E-3"/>
                  <c:y val="-5.1554100826403902E-2"/>
                </c:manualLayout>
              </c:layout>
              <c:showVal val="1"/>
            </c:dLbl>
            <c:dLbl>
              <c:idx val="3"/>
              <c:layout>
                <c:manualLayout>
                  <c:x val="1.4820948932844995E-3"/>
                  <c:y val="-3.256048473246562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9847111004760188E-2"/>
                </c:manualLayout>
              </c:layout>
              <c:showVal val="1"/>
            </c:dLbl>
            <c:dLbl>
              <c:idx val="5"/>
              <c:layout>
                <c:manualLayout>
                  <c:x val="1.4820948932844994E-2"/>
                  <c:y val="2.4872305176974986E-17"/>
                </c:manualLayout>
              </c:layout>
              <c:showVal val="1"/>
            </c:dLbl>
            <c:dLbl>
              <c:idx val="6"/>
              <c:layout>
                <c:manualLayout>
                  <c:x val="5.928379573137999E-3"/>
                  <c:y val="-4.884072709869843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Лист1!$B$21:$I$21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Лист1!$B$23:$I$23</c:f>
              <c:numCache>
                <c:formatCode>General</c:formatCode>
                <c:ptCount val="8"/>
                <c:pt idx="0">
                  <c:v>1412267</c:v>
                </c:pt>
                <c:pt idx="1">
                  <c:v>1459766</c:v>
                </c:pt>
                <c:pt idx="2">
                  <c:v>1617105</c:v>
                </c:pt>
                <c:pt idx="3">
                  <c:v>1713962</c:v>
                </c:pt>
                <c:pt idx="4">
                  <c:v>1891947</c:v>
                </c:pt>
                <c:pt idx="5">
                  <c:v>1899028</c:v>
                </c:pt>
                <c:pt idx="6">
                  <c:v>1835308</c:v>
                </c:pt>
                <c:pt idx="7">
                  <c:v>2288760</c:v>
                </c:pt>
              </c:numCache>
            </c:numRef>
          </c:val>
        </c:ser>
        <c:axId val="36433920"/>
        <c:axId val="36435456"/>
      </c:barChart>
      <c:catAx>
        <c:axId val="36433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435456"/>
        <c:crosses val="autoZero"/>
        <c:auto val="1"/>
        <c:lblAlgn val="ctr"/>
        <c:lblOffset val="100"/>
      </c:catAx>
      <c:valAx>
        <c:axId val="36435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433920"/>
        <c:crosses val="autoZero"/>
        <c:crossBetween val="between"/>
      </c:valAx>
    </c:plotArea>
    <c:legend>
      <c:legendPos val="r"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0215174504420154E-2"/>
          <c:w val="0.6333520413440652"/>
          <c:h val="0.90978482549557993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Лист1!$A$5:$A$12</c:f>
              <c:strCache>
                <c:ptCount val="8"/>
                <c:pt idx="0">
                  <c:v>налог на прибыль организаций </c:v>
                </c:pt>
                <c:pt idx="1">
                  <c:v>Налог на доходы физических лиц</c:v>
                </c:pt>
                <c:pt idx="2">
                  <c:v>единый налог на вмененный доход для определенных видов деятельности</c:v>
                </c:pt>
                <c:pt idx="3">
                  <c:v>доходы от использования муниципального имущества</c:v>
                </c:pt>
                <c:pt idx="4">
                  <c:v>доходы от платных услуг</c:v>
                </c:pt>
                <c:pt idx="5">
                  <c:v>прочие налоговые и неналоговые доходы</c:v>
                </c:pt>
                <c:pt idx="6">
                  <c:v>дотации на выравнивание бюджетной обеспеченности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Лист1!$B$5:$B$12</c:f>
              <c:numCache>
                <c:formatCode>General</c:formatCode>
                <c:ptCount val="8"/>
                <c:pt idx="0" formatCode="#,##0">
                  <c:v>4547</c:v>
                </c:pt>
                <c:pt idx="1">
                  <c:v>212919</c:v>
                </c:pt>
                <c:pt idx="2">
                  <c:v>30183</c:v>
                </c:pt>
                <c:pt idx="3">
                  <c:v>67953</c:v>
                </c:pt>
                <c:pt idx="4">
                  <c:v>29135</c:v>
                </c:pt>
                <c:pt idx="5">
                  <c:v>19145</c:v>
                </c:pt>
                <c:pt idx="6">
                  <c:v>441139</c:v>
                </c:pt>
                <c:pt idx="7">
                  <c:v>1326613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59274735757325"/>
          <c:y val="4.2288158458583962E-2"/>
          <c:w val="0.30728470304065841"/>
          <c:h val="0.9577118415414162"/>
        </c:manualLayout>
      </c:layout>
      <c:spPr>
        <a:solidFill>
          <a:srgbClr val="4F81BD">
            <a:lumMod val="20000"/>
            <a:lumOff val="80000"/>
          </a:srgb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8367403621819815E-2"/>
          <c:w val="0.66676931729807831"/>
          <c:h val="0.9116325963781803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'[структура доходоврасходов стр.20-21.xlsx]Лист1'!$A$22:$A$34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'[структура доходоврасходов стр.20-21.xlsx]Лист1'!$B$22:$B$34</c:f>
              <c:numCache>
                <c:formatCode>General</c:formatCode>
                <c:ptCount val="13"/>
                <c:pt idx="0">
                  <c:v>106967</c:v>
                </c:pt>
                <c:pt idx="1">
                  <c:v>4257</c:v>
                </c:pt>
                <c:pt idx="2">
                  <c:v>24547</c:v>
                </c:pt>
                <c:pt idx="3">
                  <c:v>72210</c:v>
                </c:pt>
                <c:pt idx="4">
                  <c:v>325488</c:v>
                </c:pt>
                <c:pt idx="5">
                  <c:v>60000</c:v>
                </c:pt>
                <c:pt idx="6">
                  <c:v>1354613</c:v>
                </c:pt>
                <c:pt idx="7">
                  <c:v>137358</c:v>
                </c:pt>
                <c:pt idx="8">
                  <c:v>64</c:v>
                </c:pt>
                <c:pt idx="9">
                  <c:v>104962</c:v>
                </c:pt>
                <c:pt idx="10">
                  <c:v>2270</c:v>
                </c:pt>
                <c:pt idx="11">
                  <c:v>3</c:v>
                </c:pt>
                <c:pt idx="12">
                  <c:v>96021</c:v>
                </c:pt>
              </c:numCache>
            </c:numRef>
          </c:val>
        </c:ser>
      </c:pie3DChart>
    </c:plotArea>
    <c:legend>
      <c:legendPos val="r"/>
      <c:spPr>
        <a:solidFill>
          <a:srgbClr val="4F81BD">
            <a:lumMod val="20000"/>
            <a:lumOff val="80000"/>
          </a:srgb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8157808398950136E-2"/>
          <c:y val="0.12239145206138913"/>
          <c:w val="0.53877421071176268"/>
          <c:h val="0.8213695629260565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4856223031582158"/>
                  <c:y val="-0.13349572377411098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Лист1!$B$6:$B$17</c:f>
              <c:strCache>
                <c:ptCount val="12"/>
                <c:pt idx="0">
                  <c:v>Развитие образования Богучанского района</c:v>
                </c:pt>
                <c:pt idx="1">
                  <c:v>Система социальной защиты  населения Богучанского района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 природного и техногенного характера </c:v>
                </c:pt>
                <c:pt idx="4">
                  <c:v>Развитие культуры</c:v>
                </c:pt>
                <c:pt idx="5">
                  <c:v>Молодежь Приангарья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инвестиционной, инновационной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</c:strCache>
            </c:strRef>
          </c:cat>
          <c:val>
            <c:numRef>
              <c:f>Лист1!$C$6:$C$17</c:f>
              <c:numCache>
                <c:formatCode>#,##0</c:formatCode>
                <c:ptCount val="12"/>
                <c:pt idx="0">
                  <c:v>1353427379</c:v>
                </c:pt>
                <c:pt idx="1">
                  <c:v>56980227</c:v>
                </c:pt>
                <c:pt idx="2">
                  <c:v>283783175</c:v>
                </c:pt>
                <c:pt idx="3">
                  <c:v>24622378.16</c:v>
                </c:pt>
                <c:pt idx="4">
                  <c:v>176444290</c:v>
                </c:pt>
                <c:pt idx="5">
                  <c:v>8290580</c:v>
                </c:pt>
                <c:pt idx="6">
                  <c:v>2570000</c:v>
                </c:pt>
                <c:pt idx="7">
                  <c:v>957000</c:v>
                </c:pt>
                <c:pt idx="8">
                  <c:v>69018386</c:v>
                </c:pt>
                <c:pt idx="9">
                  <c:v>85178018</c:v>
                </c:pt>
                <c:pt idx="10">
                  <c:v>113965600</c:v>
                </c:pt>
                <c:pt idx="11">
                  <c:v>1770010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836876594644627"/>
          <c:y val="6.5124530322841642E-2"/>
          <c:w val="0.40782013293648339"/>
          <c:h val="0.91084377376872661"/>
        </c:manualLayout>
      </c:layout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F191-B8B1-4F47-A318-511BBA6500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565C0-1C99-49FA-B71E-5997F570FE0C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Составление проекта бюджета</a:t>
          </a:r>
          <a:endParaRPr lang="ru-RU" dirty="0"/>
        </a:p>
      </dgm:t>
    </dgm:pt>
    <dgm:pt modelId="{2C6AFE6F-226C-455C-927D-BCD7D5F2C7E2}" type="parTrans" cxnId="{5239654B-528E-4391-9C8A-A9169E168564}">
      <dgm:prSet/>
      <dgm:spPr/>
      <dgm:t>
        <a:bodyPr/>
        <a:lstStyle/>
        <a:p>
          <a:endParaRPr lang="ru-RU"/>
        </a:p>
      </dgm:t>
    </dgm:pt>
    <dgm:pt modelId="{3DD4C5B0-57DE-4AB2-86F5-FE4129D0CBB9}" type="sibTrans" cxnId="{5239654B-528E-4391-9C8A-A9169E16856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F3A1EE5-CCA9-430E-A9FD-DC6098799597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Рассмотрение и утверждение бюджета</a:t>
          </a:r>
          <a:endParaRPr lang="ru-RU" dirty="0"/>
        </a:p>
      </dgm:t>
    </dgm:pt>
    <dgm:pt modelId="{28C59825-FC00-4446-A0B8-BC010D360D86}" type="parTrans" cxnId="{16F01AFB-C802-4E66-9AE9-3AF55A5D4290}">
      <dgm:prSet/>
      <dgm:spPr/>
      <dgm:t>
        <a:bodyPr/>
        <a:lstStyle/>
        <a:p>
          <a:endParaRPr lang="ru-RU"/>
        </a:p>
      </dgm:t>
    </dgm:pt>
    <dgm:pt modelId="{FA467C90-AB78-469C-B371-C8D727D3E695}" type="sibTrans" cxnId="{16F01AFB-C802-4E66-9AE9-3AF55A5D4290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9E7FC27-9B31-4716-A297-0481B68D2636}">
      <dgm:prSet phldrT="[Текст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Исполнение бюджета</a:t>
          </a:r>
          <a:endParaRPr lang="ru-RU" dirty="0"/>
        </a:p>
      </dgm:t>
    </dgm:pt>
    <dgm:pt modelId="{8B5ECDFB-487A-490C-89B3-4B06F708D5F7}" type="parTrans" cxnId="{C1C0DC46-31A3-4886-98F9-D70C02D96148}">
      <dgm:prSet/>
      <dgm:spPr/>
      <dgm:t>
        <a:bodyPr/>
        <a:lstStyle/>
        <a:p>
          <a:endParaRPr lang="ru-RU"/>
        </a:p>
      </dgm:t>
    </dgm:pt>
    <dgm:pt modelId="{24867BB7-A10A-4238-AFD4-624D83190562}" type="sibTrans" cxnId="{C1C0DC46-31A3-4886-98F9-D70C02D96148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2F5578-4BAC-4CD1-92B9-8E0BBB9FB2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Контроль за исполнением бюджета</a:t>
          </a:r>
          <a:endParaRPr lang="ru-RU" dirty="0"/>
        </a:p>
      </dgm:t>
    </dgm:pt>
    <dgm:pt modelId="{001E160F-E027-4663-8F5A-94C5AF17CA27}" type="parTrans" cxnId="{957AEAB0-8886-4462-AB9F-8333566639B2}">
      <dgm:prSet/>
      <dgm:spPr/>
      <dgm:t>
        <a:bodyPr/>
        <a:lstStyle/>
        <a:p>
          <a:endParaRPr lang="ru-RU"/>
        </a:p>
      </dgm:t>
    </dgm:pt>
    <dgm:pt modelId="{3556AEFD-9496-49EB-81E4-AF1390EDAA74}" type="sibTrans" cxnId="{957AEAB0-8886-4462-AB9F-8333566639B2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06CB135-223A-4D52-A16C-0500BCE04B6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Утверждение бюджетной отчетности</a:t>
          </a:r>
          <a:endParaRPr lang="ru-RU" dirty="0"/>
        </a:p>
      </dgm:t>
    </dgm:pt>
    <dgm:pt modelId="{D594F965-C7F5-4A58-8C46-895C5B8D4B7B}" type="parTrans" cxnId="{39C39C41-B7D2-4464-BE88-9C7B21BACD81}">
      <dgm:prSet/>
      <dgm:spPr/>
      <dgm:t>
        <a:bodyPr/>
        <a:lstStyle/>
        <a:p>
          <a:endParaRPr lang="ru-RU"/>
        </a:p>
      </dgm:t>
    </dgm:pt>
    <dgm:pt modelId="{8D172E8E-60F9-4F88-945E-EDC536BF3765}" type="sibTrans" cxnId="{39C39C41-B7D2-4464-BE88-9C7B21BACD81}">
      <dgm:prSet/>
      <dgm:spPr/>
      <dgm:t>
        <a:bodyPr/>
        <a:lstStyle/>
        <a:p>
          <a:endParaRPr lang="ru-RU"/>
        </a:p>
      </dgm:t>
    </dgm:pt>
    <dgm:pt modelId="{02B74A55-D8AD-4124-AD5A-45F2CA94F7A6}" type="pres">
      <dgm:prSet presAssocID="{1356F191-B8B1-4F47-A318-511BBA6500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81E18-F98D-4A4F-94F0-13479A3ABB9E}" type="pres">
      <dgm:prSet presAssocID="{1356F191-B8B1-4F47-A318-511BBA65003E}" presName="dummyMaxCanvas" presStyleCnt="0">
        <dgm:presLayoutVars/>
      </dgm:prSet>
      <dgm:spPr/>
    </dgm:pt>
    <dgm:pt modelId="{BDDA1742-677D-451A-B9CB-C3338D3ACB12}" type="pres">
      <dgm:prSet presAssocID="{1356F191-B8B1-4F47-A318-511BBA6500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30A3-ED26-48DF-9728-7C7FFFF8B7FC}" type="pres">
      <dgm:prSet presAssocID="{1356F191-B8B1-4F47-A318-511BBA6500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B1617-C270-4CAD-B8B5-C6DAC4FFEE84}" type="pres">
      <dgm:prSet presAssocID="{1356F191-B8B1-4F47-A318-511BBA6500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B4B5-190D-4BEC-B293-A541CE66D672}" type="pres">
      <dgm:prSet presAssocID="{1356F191-B8B1-4F47-A318-511BBA6500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C9A37-A140-4FA3-B4B0-C9A24EB8E7A4}" type="pres">
      <dgm:prSet presAssocID="{1356F191-B8B1-4F47-A318-511BBA6500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D5C2-93AA-4DB6-8DC9-00DE10893445}" type="pres">
      <dgm:prSet presAssocID="{1356F191-B8B1-4F47-A318-511BBA6500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ECC99-5BBC-4677-B222-DB207D4608CA}" type="pres">
      <dgm:prSet presAssocID="{1356F191-B8B1-4F47-A318-511BBA6500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FB30-B418-4365-9E4D-CF04387EDDBC}" type="pres">
      <dgm:prSet presAssocID="{1356F191-B8B1-4F47-A318-511BBA6500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99028-9992-4578-9B45-17855A90134D}" type="pres">
      <dgm:prSet presAssocID="{1356F191-B8B1-4F47-A318-511BBA6500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21348-1C1A-41EE-A5D5-5C49DCC0197A}" type="pres">
      <dgm:prSet presAssocID="{1356F191-B8B1-4F47-A318-511BBA6500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81561-E467-47B8-B1BC-311013461388}" type="pres">
      <dgm:prSet presAssocID="{1356F191-B8B1-4F47-A318-511BBA6500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BDE9-818E-4446-8AA9-D21BA3A8F77E}" type="pres">
      <dgm:prSet presAssocID="{1356F191-B8B1-4F47-A318-511BBA6500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1FEEB-DB5F-420F-B7C6-E120794B845F}" type="pres">
      <dgm:prSet presAssocID="{1356F191-B8B1-4F47-A318-511BBA6500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EDC8-6FD1-426F-9C3E-A21F38B025F0}" type="pres">
      <dgm:prSet presAssocID="{1356F191-B8B1-4F47-A318-511BBA6500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B6160-38C8-4D3D-8693-4CF29CF1249D}" type="presOf" srcId="{1356F191-B8B1-4F47-A318-511BBA65003E}" destId="{02B74A55-D8AD-4124-AD5A-45F2CA94F7A6}" srcOrd="0" destOrd="0" presId="urn:microsoft.com/office/officeart/2005/8/layout/vProcess5"/>
    <dgm:cxn modelId="{957AEAB0-8886-4462-AB9F-8333566639B2}" srcId="{1356F191-B8B1-4F47-A318-511BBA65003E}" destId="{2C2F5578-4BAC-4CD1-92B9-8E0BBB9FB212}" srcOrd="3" destOrd="0" parTransId="{001E160F-E027-4663-8F5A-94C5AF17CA27}" sibTransId="{3556AEFD-9496-49EB-81E4-AF1390EDAA74}"/>
    <dgm:cxn modelId="{09FF3EBD-FB2B-4EA2-925E-7C897270D01E}" type="presOf" srcId="{3556AEFD-9496-49EB-81E4-AF1390EDAA74}" destId="{D9799028-9992-4578-9B45-17855A90134D}" srcOrd="0" destOrd="0" presId="urn:microsoft.com/office/officeart/2005/8/layout/vProcess5"/>
    <dgm:cxn modelId="{9AEABEF7-8E86-4425-B358-4236D3CB54D7}" type="presOf" srcId="{89E7FC27-9B31-4716-A297-0481B68D2636}" destId="{285B1617-C270-4CAD-B8B5-C6DAC4FFEE84}" srcOrd="0" destOrd="0" presId="urn:microsoft.com/office/officeart/2005/8/layout/vProcess5"/>
    <dgm:cxn modelId="{1DF30F94-C75A-41E2-B7FB-680D40E04AAF}" type="presOf" srcId="{3DD4C5B0-57DE-4AB2-86F5-FE4129D0CBB9}" destId="{07CCD5C2-93AA-4DB6-8DC9-00DE10893445}" srcOrd="0" destOrd="0" presId="urn:microsoft.com/office/officeart/2005/8/layout/vProcess5"/>
    <dgm:cxn modelId="{67AD4EA9-926D-41AD-B9ED-ECAAE3551DA6}" type="presOf" srcId="{24867BB7-A10A-4238-AFD4-624D83190562}" destId="{183EFB30-B418-4365-9E4D-CF04387EDDBC}" srcOrd="0" destOrd="0" presId="urn:microsoft.com/office/officeart/2005/8/layout/vProcess5"/>
    <dgm:cxn modelId="{D9C1A3FE-3D2A-4CE6-AD32-B66268C4C3AD}" type="presOf" srcId="{7D3565C0-1C99-49FA-B71E-5997F570FE0C}" destId="{BDDA1742-677D-451A-B9CB-C3338D3ACB12}" srcOrd="0" destOrd="0" presId="urn:microsoft.com/office/officeart/2005/8/layout/vProcess5"/>
    <dgm:cxn modelId="{16F01AFB-C802-4E66-9AE9-3AF55A5D4290}" srcId="{1356F191-B8B1-4F47-A318-511BBA65003E}" destId="{CF3A1EE5-CCA9-430E-A9FD-DC6098799597}" srcOrd="1" destOrd="0" parTransId="{28C59825-FC00-4446-A0B8-BC010D360D86}" sibTransId="{FA467C90-AB78-469C-B371-C8D727D3E695}"/>
    <dgm:cxn modelId="{4490C356-2D29-4AA4-9616-D9CFA5929457}" type="presOf" srcId="{706CB135-223A-4D52-A16C-0500BCE04B69}" destId="{3FC5EDC8-6FD1-426F-9C3E-A21F38B025F0}" srcOrd="1" destOrd="0" presId="urn:microsoft.com/office/officeart/2005/8/layout/vProcess5"/>
    <dgm:cxn modelId="{0FB9365B-5CFF-43E7-AE57-04589C71A103}" type="presOf" srcId="{2C2F5578-4BAC-4CD1-92B9-8E0BBB9FB212}" destId="{EAF1FEEB-DB5F-420F-B7C6-E120794B845F}" srcOrd="1" destOrd="0" presId="urn:microsoft.com/office/officeart/2005/8/layout/vProcess5"/>
    <dgm:cxn modelId="{7BE438C1-1A2A-44F9-B35D-A3432063464B}" type="presOf" srcId="{FA467C90-AB78-469C-B371-C8D727D3E695}" destId="{691ECC99-5BBC-4677-B222-DB207D4608CA}" srcOrd="0" destOrd="0" presId="urn:microsoft.com/office/officeart/2005/8/layout/vProcess5"/>
    <dgm:cxn modelId="{5239654B-528E-4391-9C8A-A9169E168564}" srcId="{1356F191-B8B1-4F47-A318-511BBA65003E}" destId="{7D3565C0-1C99-49FA-B71E-5997F570FE0C}" srcOrd="0" destOrd="0" parTransId="{2C6AFE6F-226C-455C-927D-BCD7D5F2C7E2}" sibTransId="{3DD4C5B0-57DE-4AB2-86F5-FE4129D0CBB9}"/>
    <dgm:cxn modelId="{39C39C41-B7D2-4464-BE88-9C7B21BACD81}" srcId="{1356F191-B8B1-4F47-A318-511BBA65003E}" destId="{706CB135-223A-4D52-A16C-0500BCE04B69}" srcOrd="4" destOrd="0" parTransId="{D594F965-C7F5-4A58-8C46-895C5B8D4B7B}" sibTransId="{8D172E8E-60F9-4F88-945E-EDC536BF3765}"/>
    <dgm:cxn modelId="{43C416A8-E0DA-4384-B1CE-7342A2E55318}" type="presOf" srcId="{706CB135-223A-4D52-A16C-0500BCE04B69}" destId="{F76C9A37-A140-4FA3-B4B0-C9A24EB8E7A4}" srcOrd="0" destOrd="0" presId="urn:microsoft.com/office/officeart/2005/8/layout/vProcess5"/>
    <dgm:cxn modelId="{316888C5-0391-4FE0-9467-A7100965A662}" type="presOf" srcId="{89E7FC27-9B31-4716-A297-0481B68D2636}" destId="{A1FCBDE9-818E-4446-8AA9-D21BA3A8F77E}" srcOrd="1" destOrd="0" presId="urn:microsoft.com/office/officeart/2005/8/layout/vProcess5"/>
    <dgm:cxn modelId="{BB919AE8-18B2-482C-9663-80495BDE1257}" type="presOf" srcId="{2C2F5578-4BAC-4CD1-92B9-8E0BBB9FB212}" destId="{3D50B4B5-190D-4BEC-B293-A541CE66D672}" srcOrd="0" destOrd="0" presId="urn:microsoft.com/office/officeart/2005/8/layout/vProcess5"/>
    <dgm:cxn modelId="{2720E4A5-267A-4BC9-BFD4-A55EF491A20A}" type="presOf" srcId="{7D3565C0-1C99-49FA-B71E-5997F570FE0C}" destId="{7EA21348-1C1A-41EE-A5D5-5C49DCC0197A}" srcOrd="1" destOrd="0" presId="urn:microsoft.com/office/officeart/2005/8/layout/vProcess5"/>
    <dgm:cxn modelId="{CFD6887D-F0FE-45AC-A9FA-D2AE8CCD0FC8}" type="presOf" srcId="{CF3A1EE5-CCA9-430E-A9FD-DC6098799597}" destId="{BCA530A3-ED26-48DF-9728-7C7FFFF8B7FC}" srcOrd="0" destOrd="0" presId="urn:microsoft.com/office/officeart/2005/8/layout/vProcess5"/>
    <dgm:cxn modelId="{C1C0DC46-31A3-4886-98F9-D70C02D96148}" srcId="{1356F191-B8B1-4F47-A318-511BBA65003E}" destId="{89E7FC27-9B31-4716-A297-0481B68D2636}" srcOrd="2" destOrd="0" parTransId="{8B5ECDFB-487A-490C-89B3-4B06F708D5F7}" sibTransId="{24867BB7-A10A-4238-AFD4-624D83190562}"/>
    <dgm:cxn modelId="{4A5B598D-9FEA-4153-B4D7-5E0660BE5FBF}" type="presOf" srcId="{CF3A1EE5-CCA9-430E-A9FD-DC6098799597}" destId="{77B81561-E467-47B8-B1BC-311013461388}" srcOrd="1" destOrd="0" presId="urn:microsoft.com/office/officeart/2005/8/layout/vProcess5"/>
    <dgm:cxn modelId="{FCA23DE5-3499-4AE7-8CEA-F67383D23282}" type="presParOf" srcId="{02B74A55-D8AD-4124-AD5A-45F2CA94F7A6}" destId="{73081E18-F98D-4A4F-94F0-13479A3ABB9E}" srcOrd="0" destOrd="0" presId="urn:microsoft.com/office/officeart/2005/8/layout/vProcess5"/>
    <dgm:cxn modelId="{EF72AE26-DA80-4BFC-A2D5-B97D734BDDEA}" type="presParOf" srcId="{02B74A55-D8AD-4124-AD5A-45F2CA94F7A6}" destId="{BDDA1742-677D-451A-B9CB-C3338D3ACB12}" srcOrd="1" destOrd="0" presId="urn:microsoft.com/office/officeart/2005/8/layout/vProcess5"/>
    <dgm:cxn modelId="{0E56CBA8-B097-4044-A121-DBC4E9F44036}" type="presParOf" srcId="{02B74A55-D8AD-4124-AD5A-45F2CA94F7A6}" destId="{BCA530A3-ED26-48DF-9728-7C7FFFF8B7FC}" srcOrd="2" destOrd="0" presId="urn:microsoft.com/office/officeart/2005/8/layout/vProcess5"/>
    <dgm:cxn modelId="{F45BAA89-05F0-4B17-A227-05B8389B4155}" type="presParOf" srcId="{02B74A55-D8AD-4124-AD5A-45F2CA94F7A6}" destId="{285B1617-C270-4CAD-B8B5-C6DAC4FFEE84}" srcOrd="3" destOrd="0" presId="urn:microsoft.com/office/officeart/2005/8/layout/vProcess5"/>
    <dgm:cxn modelId="{DF193900-639B-419E-B4AF-87A7F0A6776A}" type="presParOf" srcId="{02B74A55-D8AD-4124-AD5A-45F2CA94F7A6}" destId="{3D50B4B5-190D-4BEC-B293-A541CE66D672}" srcOrd="4" destOrd="0" presId="urn:microsoft.com/office/officeart/2005/8/layout/vProcess5"/>
    <dgm:cxn modelId="{D4FC04E2-288D-4FD2-B4C3-15A86B38F846}" type="presParOf" srcId="{02B74A55-D8AD-4124-AD5A-45F2CA94F7A6}" destId="{F76C9A37-A140-4FA3-B4B0-C9A24EB8E7A4}" srcOrd="5" destOrd="0" presId="urn:microsoft.com/office/officeart/2005/8/layout/vProcess5"/>
    <dgm:cxn modelId="{E334BD5C-088B-4677-A1F7-90937FC37D7F}" type="presParOf" srcId="{02B74A55-D8AD-4124-AD5A-45F2CA94F7A6}" destId="{07CCD5C2-93AA-4DB6-8DC9-00DE10893445}" srcOrd="6" destOrd="0" presId="urn:microsoft.com/office/officeart/2005/8/layout/vProcess5"/>
    <dgm:cxn modelId="{000558AB-B978-4D3C-B51F-9C000FC3CB21}" type="presParOf" srcId="{02B74A55-D8AD-4124-AD5A-45F2CA94F7A6}" destId="{691ECC99-5BBC-4677-B222-DB207D4608CA}" srcOrd="7" destOrd="0" presId="urn:microsoft.com/office/officeart/2005/8/layout/vProcess5"/>
    <dgm:cxn modelId="{3FAC4A3A-33F8-4211-BCD8-F880AEE37E13}" type="presParOf" srcId="{02B74A55-D8AD-4124-AD5A-45F2CA94F7A6}" destId="{183EFB30-B418-4365-9E4D-CF04387EDDBC}" srcOrd="8" destOrd="0" presId="urn:microsoft.com/office/officeart/2005/8/layout/vProcess5"/>
    <dgm:cxn modelId="{A4D262F1-96EC-4F59-8985-8AAD6071038F}" type="presParOf" srcId="{02B74A55-D8AD-4124-AD5A-45F2CA94F7A6}" destId="{D9799028-9992-4578-9B45-17855A90134D}" srcOrd="9" destOrd="0" presId="urn:microsoft.com/office/officeart/2005/8/layout/vProcess5"/>
    <dgm:cxn modelId="{E55E0CA4-1482-423B-9C77-8939478A9502}" type="presParOf" srcId="{02B74A55-D8AD-4124-AD5A-45F2CA94F7A6}" destId="{7EA21348-1C1A-41EE-A5D5-5C49DCC0197A}" srcOrd="10" destOrd="0" presId="urn:microsoft.com/office/officeart/2005/8/layout/vProcess5"/>
    <dgm:cxn modelId="{4B37E9BF-255D-4395-8D4F-CE446FC5B48F}" type="presParOf" srcId="{02B74A55-D8AD-4124-AD5A-45F2CA94F7A6}" destId="{77B81561-E467-47B8-B1BC-311013461388}" srcOrd="11" destOrd="0" presId="urn:microsoft.com/office/officeart/2005/8/layout/vProcess5"/>
    <dgm:cxn modelId="{8C05C4BB-AE5F-42DE-8FB1-301293646003}" type="presParOf" srcId="{02B74A55-D8AD-4124-AD5A-45F2CA94F7A6}" destId="{A1FCBDE9-818E-4446-8AA9-D21BA3A8F77E}" srcOrd="12" destOrd="0" presId="urn:microsoft.com/office/officeart/2005/8/layout/vProcess5"/>
    <dgm:cxn modelId="{9BBC9D61-E471-4C24-9AE9-37B5460FF5E2}" type="presParOf" srcId="{02B74A55-D8AD-4124-AD5A-45F2CA94F7A6}" destId="{EAF1FEEB-DB5F-420F-B7C6-E120794B845F}" srcOrd="13" destOrd="0" presId="urn:microsoft.com/office/officeart/2005/8/layout/vProcess5"/>
    <dgm:cxn modelId="{0221D203-BD25-48EF-97BE-0B798E98D72C}" type="presParOf" srcId="{02B74A55-D8AD-4124-AD5A-45F2CA94F7A6}" destId="{3FC5EDC8-6FD1-426F-9C3E-A21F38B025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0580B-3200-4498-B0C0-08FF3300E3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41DA8-BC7F-4C46-BA18-6E3E3B178B13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</a:rPr>
            <a:t>Участники</a:t>
          </a:r>
          <a:r>
            <a:rPr lang="ru-RU" sz="1800" baseline="0" dirty="0" smtClean="0">
              <a:solidFill>
                <a:schemeClr val="tx1"/>
              </a:solidFill>
            </a:rPr>
            <a:t> </a:t>
          </a:r>
          <a:r>
            <a:rPr lang="ru-RU" sz="1800" b="1" baseline="0" dirty="0" smtClean="0">
              <a:solidFill>
                <a:schemeClr val="tx1"/>
              </a:solidFill>
            </a:rPr>
            <a:t>бюджетного 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процесса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 района</a:t>
          </a:r>
          <a:endParaRPr lang="ru-RU" sz="1800" b="1" baseline="0" dirty="0">
            <a:solidFill>
              <a:schemeClr val="tx1"/>
            </a:solidFill>
          </a:endParaRPr>
        </a:p>
      </dgm:t>
    </dgm:pt>
    <dgm:pt modelId="{3432E6F3-3C16-45C5-8664-02ED9CAC6706}" type="parTrans" cxnId="{EDAB389F-5E18-4A7C-BB65-EC745E80860D}">
      <dgm:prSet/>
      <dgm:spPr/>
      <dgm:t>
        <a:bodyPr/>
        <a:lstStyle/>
        <a:p>
          <a:endParaRPr lang="ru-RU"/>
        </a:p>
      </dgm:t>
    </dgm:pt>
    <dgm:pt modelId="{6856FFDB-FA66-4E0C-9821-C981B85C4FC9}" type="sibTrans" cxnId="{EDAB389F-5E18-4A7C-BB65-EC745E80860D}">
      <dgm:prSet/>
      <dgm:spPr/>
      <dgm:t>
        <a:bodyPr/>
        <a:lstStyle/>
        <a:p>
          <a:endParaRPr lang="ru-RU"/>
        </a:p>
      </dgm:t>
    </dgm:pt>
    <dgm:pt modelId="{949ADEB9-5E4E-4B2C-8E06-8A297D5A779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Глава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72BE65E3-5797-44B8-9D30-3F8F37820AF3}" type="parTrans" cxnId="{78E13A67-CC91-4216-8066-B24E20BD7D64}">
      <dgm:prSet/>
      <dgm:spPr/>
      <dgm:t>
        <a:bodyPr/>
        <a:lstStyle/>
        <a:p>
          <a:endParaRPr lang="ru-RU"/>
        </a:p>
      </dgm:t>
    </dgm:pt>
    <dgm:pt modelId="{4ACF048E-0D3B-4334-9A9B-171B95FC6FAE}" type="sibTrans" cxnId="{78E13A67-CC91-4216-8066-B24E20BD7D64}">
      <dgm:prSet/>
      <dgm:spPr/>
      <dgm:t>
        <a:bodyPr/>
        <a:lstStyle/>
        <a:p>
          <a:endParaRPr lang="ru-RU"/>
        </a:p>
      </dgm:t>
    </dgm:pt>
    <dgm:pt modelId="{6C3D978C-DC78-4905-A5E7-BE6D6856DDD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dirty="0">
            <a:solidFill>
              <a:schemeClr val="tx1"/>
            </a:solidFill>
          </a:endParaRPr>
        </a:p>
      </dgm:t>
    </dgm:pt>
    <dgm:pt modelId="{17A2436F-D18B-4A4B-B4B6-E94C57E38A42}" type="parTrans" cxnId="{D8955DFD-480C-46AD-8E2D-A37764F086CE}">
      <dgm:prSet/>
      <dgm:spPr/>
      <dgm:t>
        <a:bodyPr/>
        <a:lstStyle/>
        <a:p>
          <a:endParaRPr lang="ru-RU"/>
        </a:p>
      </dgm:t>
    </dgm:pt>
    <dgm:pt modelId="{5D3D263D-D592-43DC-8DC0-E5675C9267B7}" type="sibTrans" cxnId="{D8955DFD-480C-46AD-8E2D-A37764F086CE}">
      <dgm:prSet/>
      <dgm:spPr/>
      <dgm:t>
        <a:bodyPr/>
        <a:lstStyle/>
        <a:p>
          <a:endParaRPr lang="ru-RU"/>
        </a:p>
      </dgm:t>
    </dgm:pt>
    <dgm:pt modelId="{097E52B4-4FF7-44CB-8777-B50C11AF287E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Администрация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270ABF42-2E40-4DA6-B132-E6C82D931106}" type="parTrans" cxnId="{19F4515B-E863-4AAB-9CF7-C14DD72639A0}">
      <dgm:prSet/>
      <dgm:spPr/>
      <dgm:t>
        <a:bodyPr/>
        <a:lstStyle/>
        <a:p>
          <a:endParaRPr lang="ru-RU"/>
        </a:p>
      </dgm:t>
    </dgm:pt>
    <dgm:pt modelId="{4A6C12FF-D479-409B-97D4-C330970D9139}" type="sibTrans" cxnId="{19F4515B-E863-4AAB-9CF7-C14DD72639A0}">
      <dgm:prSet/>
      <dgm:spPr/>
      <dgm:t>
        <a:bodyPr/>
        <a:lstStyle/>
        <a:p>
          <a:endParaRPr lang="ru-RU"/>
        </a:p>
      </dgm:t>
    </dgm:pt>
    <dgm:pt modelId="{CB1BDDAA-53EF-4392-A7D9-DC8F9E87D30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F8936B8F-0BA9-454B-ABFC-23DB8331F4FA}" type="parTrans" cxnId="{74C9E308-C0EF-4B31-82F1-E341F8154B85}">
      <dgm:prSet/>
      <dgm:spPr/>
      <dgm:t>
        <a:bodyPr/>
        <a:lstStyle/>
        <a:p>
          <a:endParaRPr lang="ru-RU"/>
        </a:p>
      </dgm:t>
    </dgm:pt>
    <dgm:pt modelId="{B0F52B8C-76F2-4737-8D48-EFB088FFA245}" type="sibTrans" cxnId="{74C9E308-C0EF-4B31-82F1-E341F8154B85}">
      <dgm:prSet/>
      <dgm:spPr/>
      <dgm:t>
        <a:bodyPr/>
        <a:lstStyle/>
        <a:p>
          <a:endParaRPr lang="ru-RU"/>
        </a:p>
      </dgm:t>
    </dgm:pt>
    <dgm:pt modelId="{5FAAF612-D4D9-4BCD-BE7C-DF96B6793CB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81658592-B016-4678-8891-A7B468621AEB}" type="parTrans" cxnId="{22F120BF-7571-4AE1-A8E5-BF392C8476E8}">
      <dgm:prSet/>
      <dgm:spPr/>
      <dgm:t>
        <a:bodyPr/>
        <a:lstStyle/>
        <a:p>
          <a:endParaRPr lang="ru-RU"/>
        </a:p>
      </dgm:t>
    </dgm:pt>
    <dgm:pt modelId="{37D65B11-B5BF-407E-BEEF-AB671D400282}" type="sibTrans" cxnId="{22F120BF-7571-4AE1-A8E5-BF392C8476E8}">
      <dgm:prSet/>
      <dgm:spPr/>
      <dgm:t>
        <a:bodyPr/>
        <a:lstStyle/>
        <a:p>
          <a:endParaRPr lang="ru-RU"/>
        </a:p>
      </dgm:t>
    </dgm:pt>
    <dgm:pt modelId="{D1792E62-5D77-43D0-96DF-6C10453D161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14F04ED0-1B3D-4DB9-B180-B3420BB0ECAC}" type="parTrans" cxnId="{D1C0BFF1-8850-4C04-9D7A-071ED19CF5D6}">
      <dgm:prSet/>
      <dgm:spPr/>
      <dgm:t>
        <a:bodyPr/>
        <a:lstStyle/>
        <a:p>
          <a:endParaRPr lang="ru-RU"/>
        </a:p>
      </dgm:t>
    </dgm:pt>
    <dgm:pt modelId="{F812F3FD-8852-4039-B0F3-771B3C4DF2CE}" type="sibTrans" cxnId="{D1C0BFF1-8850-4C04-9D7A-071ED19CF5D6}">
      <dgm:prSet/>
      <dgm:spPr/>
      <dgm:t>
        <a:bodyPr/>
        <a:lstStyle/>
        <a:p>
          <a:endParaRPr lang="ru-RU"/>
        </a:p>
      </dgm:t>
    </dgm:pt>
    <dgm:pt modelId="{A7E8BB15-9231-44DE-8771-E62F456EC65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3117E427-8048-4162-B5D8-3B02EAD18FBD}" type="parTrans" cxnId="{36C33E26-9887-47FC-AA47-586F10D9BB65}">
      <dgm:prSet/>
      <dgm:spPr/>
      <dgm:t>
        <a:bodyPr/>
        <a:lstStyle/>
        <a:p>
          <a:endParaRPr lang="ru-RU"/>
        </a:p>
      </dgm:t>
    </dgm:pt>
    <dgm:pt modelId="{A6290865-FDA1-4BF6-9507-A668419AEEC0}" type="sibTrans" cxnId="{36C33E26-9887-47FC-AA47-586F10D9BB65}">
      <dgm:prSet/>
      <dgm:spPr/>
      <dgm:t>
        <a:bodyPr/>
        <a:lstStyle/>
        <a:p>
          <a:endParaRPr lang="ru-RU"/>
        </a:p>
      </dgm:t>
    </dgm:pt>
    <dgm:pt modelId="{52853902-EF4D-4FF1-9CD8-3D2A51EFED2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5825B272-8483-4608-9DF4-371550584505}" type="parTrans" cxnId="{75C8D06D-A037-464E-AD62-882E6DE4FBFD}">
      <dgm:prSet/>
      <dgm:spPr/>
      <dgm:t>
        <a:bodyPr/>
        <a:lstStyle/>
        <a:p>
          <a:endParaRPr lang="ru-RU"/>
        </a:p>
      </dgm:t>
    </dgm:pt>
    <dgm:pt modelId="{E61E2059-E681-460A-BECD-72B0F21C6F01}" type="sibTrans" cxnId="{75C8D06D-A037-464E-AD62-882E6DE4FBFD}">
      <dgm:prSet/>
      <dgm:spPr/>
      <dgm:t>
        <a:bodyPr/>
        <a:lstStyle/>
        <a:p>
          <a:endParaRPr lang="ru-RU"/>
        </a:p>
      </dgm:t>
    </dgm:pt>
    <dgm:pt modelId="{EE7D1F41-CA4A-4CFE-972F-AADCC59749B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C9475E24-8F55-4DEC-916A-17B71B0FC652}" type="parTrans" cxnId="{D186DB16-44DB-4947-A7BC-8302CDC9F756}">
      <dgm:prSet/>
      <dgm:spPr/>
      <dgm:t>
        <a:bodyPr/>
        <a:lstStyle/>
        <a:p>
          <a:endParaRPr lang="ru-RU"/>
        </a:p>
      </dgm:t>
    </dgm:pt>
    <dgm:pt modelId="{F33D1498-EBAF-454F-8BCF-CCFFCDD64947}" type="sibTrans" cxnId="{D186DB16-44DB-4947-A7BC-8302CDC9F756}">
      <dgm:prSet/>
      <dgm:spPr/>
      <dgm:t>
        <a:bodyPr/>
        <a:lstStyle/>
        <a:p>
          <a:endParaRPr lang="ru-RU"/>
        </a:p>
      </dgm:t>
    </dgm:pt>
    <dgm:pt modelId="{EC22E129-01F4-4BBB-BFB1-C850574902CA}" type="pres">
      <dgm:prSet presAssocID="{35F0580B-3200-4498-B0C0-08FF3300E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464F-7998-4A10-94CD-776520A1FE74}" type="pres">
      <dgm:prSet presAssocID="{86441DA8-BC7F-4C46-BA18-6E3E3B178B13}" presName="centerShape" presStyleLbl="node0" presStyleIdx="0" presStyleCnt="1" custScaleX="134477" custScaleY="1077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61AE77C-16AD-48FB-B41B-9B815CA24ED6}" type="pres">
      <dgm:prSet presAssocID="{949ADEB9-5E4E-4B2C-8E06-8A297D5A7799}" presName="node" presStyleLbl="node1" presStyleIdx="0" presStyleCnt="9" custAng="0" custScaleX="167692" custScaleY="49478" custRadScaleRad="97588" custRadScaleInc="6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8C1680-E1CE-4A86-9633-AB534D670ADD}" type="pres">
      <dgm:prSet presAssocID="{949ADEB9-5E4E-4B2C-8E06-8A297D5A7799}" presName="dummy" presStyleCnt="0"/>
      <dgm:spPr/>
    </dgm:pt>
    <dgm:pt modelId="{E9CB2ADE-235D-4899-BE14-E026F1ED7C75}" type="pres">
      <dgm:prSet presAssocID="{4ACF048E-0D3B-4334-9A9B-171B95FC6FAE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7FA031C-3ACF-444B-9F35-A24F6B0BAA50}" type="pres">
      <dgm:prSet presAssocID="{6C3D978C-DC78-4905-A5E7-BE6D6856DDD9}" presName="node" presStyleLbl="node1" presStyleIdx="1" presStyleCnt="9" custScaleX="180823" custScaleY="45581" custRadScaleRad="97101" custRadScaleInc="389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D0C220-B8D5-4EFB-8B94-D1ED31CD366F}" type="pres">
      <dgm:prSet presAssocID="{6C3D978C-DC78-4905-A5E7-BE6D6856DDD9}" presName="dummy" presStyleCnt="0"/>
      <dgm:spPr/>
    </dgm:pt>
    <dgm:pt modelId="{94F72199-F077-4A7A-A305-EA78D2DC4726}" type="pres">
      <dgm:prSet presAssocID="{5D3D263D-D592-43DC-8DC0-E5675C9267B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F9197025-8A53-4A30-ACB6-5DD2B013FE79}" type="pres">
      <dgm:prSet presAssocID="{097E52B4-4FF7-44CB-8777-B50C11AF287E}" presName="node" presStyleLbl="node1" presStyleIdx="2" presStyleCnt="9" custScaleX="172593" custScaleY="49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749308-EB9B-48D4-9A87-EF2F5854D0EB}" type="pres">
      <dgm:prSet presAssocID="{097E52B4-4FF7-44CB-8777-B50C11AF287E}" presName="dummy" presStyleCnt="0"/>
      <dgm:spPr/>
    </dgm:pt>
    <dgm:pt modelId="{2CAFFFA3-74CA-4540-A147-86374F405118}" type="pres">
      <dgm:prSet presAssocID="{4A6C12FF-D479-409B-97D4-C330970D9139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72A8C05-31C0-4DFA-8D88-EE081F6FBB3B}" type="pres">
      <dgm:prSet presAssocID="{CB1BDDAA-53EF-4392-A7D9-DC8F9E87D30F}" presName="node" presStyleLbl="node1" presStyleIdx="3" presStyleCnt="9" custScaleX="208755" custScaleY="506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7E789D-4CAB-43D2-A5F5-6E03AAAF3950}" type="pres">
      <dgm:prSet presAssocID="{CB1BDDAA-53EF-4392-A7D9-DC8F9E87D30F}" presName="dummy" presStyleCnt="0"/>
      <dgm:spPr/>
    </dgm:pt>
    <dgm:pt modelId="{198EF1FA-867A-4B8E-8509-DD7CEDA42006}" type="pres">
      <dgm:prSet presAssocID="{B0F52B8C-76F2-4737-8D48-EFB088FFA245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546218C-DDBF-42C6-B019-86FE46B2F933}" type="pres">
      <dgm:prSet presAssocID="{5FAAF612-D4D9-4BCD-BE7C-DF96B6793CB0}" presName="node" presStyleLbl="node1" presStyleIdx="4" presStyleCnt="9" custScaleX="206616" custScaleY="63566" custRadScaleRad="108657" custRadScaleInc="-89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633DAE-072F-4022-BB41-4CA81B9C80F8}" type="pres">
      <dgm:prSet presAssocID="{5FAAF612-D4D9-4BCD-BE7C-DF96B6793CB0}" presName="dummy" presStyleCnt="0"/>
      <dgm:spPr/>
    </dgm:pt>
    <dgm:pt modelId="{A2CE2315-BF49-4E96-AB8F-9BBAEE9931CA}" type="pres">
      <dgm:prSet presAssocID="{37D65B11-B5BF-407E-BEEF-AB671D40028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FD316C6-6DDD-4C4D-88F1-789D604819A5}" type="pres">
      <dgm:prSet presAssocID="{D1792E62-5D77-43D0-96DF-6C10453D1611}" presName="node" presStyleLbl="node1" presStyleIdx="5" presStyleCnt="9" custScaleX="162719" custScaleY="62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59D363-856B-45F5-9B06-3416EB5C7C99}" type="pres">
      <dgm:prSet presAssocID="{D1792E62-5D77-43D0-96DF-6C10453D1611}" presName="dummy" presStyleCnt="0"/>
      <dgm:spPr/>
    </dgm:pt>
    <dgm:pt modelId="{14FF2F8A-06C0-41F5-AF3D-D46EB09B8D2D}" type="pres">
      <dgm:prSet presAssocID="{F812F3FD-8852-4039-B0F3-771B3C4DF2C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1914CDE0-3B72-42B6-8A2F-304E6D222A76}" type="pres">
      <dgm:prSet presAssocID="{A7E8BB15-9231-44DE-8771-E62F456EC657}" presName="node" presStyleLbl="node1" presStyleIdx="6" presStyleCnt="9" custScaleX="173548" custScaleY="64723" custRadScaleRad="101659" custRadScaleInc="-51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029A9D-9E77-4045-801F-DE599FEB103D}" type="pres">
      <dgm:prSet presAssocID="{A7E8BB15-9231-44DE-8771-E62F456EC657}" presName="dummy" presStyleCnt="0"/>
      <dgm:spPr/>
    </dgm:pt>
    <dgm:pt modelId="{9C079F57-2D0D-43FB-B8DA-27FEC764BDB2}" type="pres">
      <dgm:prSet presAssocID="{A6290865-FDA1-4BF6-9507-A668419AEEC0}" presName="sibTrans" presStyleLbl="sibTrans2D1" presStyleIdx="6" presStyleCnt="9"/>
      <dgm:spPr/>
      <dgm:t>
        <a:bodyPr/>
        <a:lstStyle/>
        <a:p>
          <a:endParaRPr lang="ru-RU"/>
        </a:p>
      </dgm:t>
    </dgm:pt>
    <dgm:pt modelId="{EBA4FE71-C240-4C43-BFD0-2CE866F3DF0E}" type="pres">
      <dgm:prSet presAssocID="{EE7D1F41-CA4A-4CFE-972F-AADCC59749B7}" presName="node" presStyleLbl="node1" presStyleIdx="7" presStyleCnt="9" custScaleX="165160" custScaleY="139773" custRadScaleRad="100924" custRadScaleInc="-13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85D24A-2850-45B0-ACDC-67BFFF487A40}" type="pres">
      <dgm:prSet presAssocID="{EE7D1F41-CA4A-4CFE-972F-AADCC59749B7}" presName="dummy" presStyleCnt="0"/>
      <dgm:spPr/>
    </dgm:pt>
    <dgm:pt modelId="{28D47850-9B57-49A7-9ED3-EFC9B1794553}" type="pres">
      <dgm:prSet presAssocID="{F33D1498-EBAF-454F-8BCF-CCFFCDD64947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BDDF7FB-966F-4983-9504-FA7B50C63D83}" type="pres">
      <dgm:prSet presAssocID="{52853902-EF4D-4FF1-9CD8-3D2A51EFED23}" presName="node" presStyleLbl="node1" presStyleIdx="8" presStyleCnt="9" custScaleX="160256" custScaleY="63361" custRadScaleRad="99585" custRadScaleInc="-183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DACF2D0-08D3-4ACE-A8E2-46403236CFD3}" type="pres">
      <dgm:prSet presAssocID="{52853902-EF4D-4FF1-9CD8-3D2A51EFED23}" presName="dummy" presStyleCnt="0"/>
      <dgm:spPr/>
    </dgm:pt>
    <dgm:pt modelId="{0B58A7FE-1EDC-4D40-9C08-DE6743275BF0}" type="pres">
      <dgm:prSet presAssocID="{E61E2059-E681-460A-BECD-72B0F21C6F01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78E13A67-CC91-4216-8066-B24E20BD7D64}" srcId="{86441DA8-BC7F-4C46-BA18-6E3E3B178B13}" destId="{949ADEB9-5E4E-4B2C-8E06-8A297D5A7799}" srcOrd="0" destOrd="0" parTransId="{72BE65E3-5797-44B8-9D30-3F8F37820AF3}" sibTransId="{4ACF048E-0D3B-4334-9A9B-171B95FC6FAE}"/>
    <dgm:cxn modelId="{19F4515B-E863-4AAB-9CF7-C14DD72639A0}" srcId="{86441DA8-BC7F-4C46-BA18-6E3E3B178B13}" destId="{097E52B4-4FF7-44CB-8777-B50C11AF287E}" srcOrd="2" destOrd="0" parTransId="{270ABF42-2E40-4DA6-B132-E6C82D931106}" sibTransId="{4A6C12FF-D479-409B-97D4-C330970D9139}"/>
    <dgm:cxn modelId="{D186DB16-44DB-4947-A7BC-8302CDC9F756}" srcId="{86441DA8-BC7F-4C46-BA18-6E3E3B178B13}" destId="{EE7D1F41-CA4A-4CFE-972F-AADCC59749B7}" srcOrd="7" destOrd="0" parTransId="{C9475E24-8F55-4DEC-916A-17B71B0FC652}" sibTransId="{F33D1498-EBAF-454F-8BCF-CCFFCDD64947}"/>
    <dgm:cxn modelId="{7E2B08B8-3919-49B1-80EB-213388F8D6AF}" type="presOf" srcId="{B0F52B8C-76F2-4737-8D48-EFB088FFA245}" destId="{198EF1FA-867A-4B8E-8509-DD7CEDA42006}" srcOrd="0" destOrd="0" presId="urn:microsoft.com/office/officeart/2005/8/layout/radial6"/>
    <dgm:cxn modelId="{683FB69A-609B-42A8-A7F7-1F2F6EB9D150}" type="presOf" srcId="{86441DA8-BC7F-4C46-BA18-6E3E3B178B13}" destId="{6F76464F-7998-4A10-94CD-776520A1FE74}" srcOrd="0" destOrd="0" presId="urn:microsoft.com/office/officeart/2005/8/layout/radial6"/>
    <dgm:cxn modelId="{D8955DFD-480C-46AD-8E2D-A37764F086CE}" srcId="{86441DA8-BC7F-4C46-BA18-6E3E3B178B13}" destId="{6C3D978C-DC78-4905-A5E7-BE6D6856DDD9}" srcOrd="1" destOrd="0" parTransId="{17A2436F-D18B-4A4B-B4B6-E94C57E38A42}" sibTransId="{5D3D263D-D592-43DC-8DC0-E5675C9267B7}"/>
    <dgm:cxn modelId="{5BFF74ED-70FD-4EC1-9EFC-CA75D22CC20D}" type="presOf" srcId="{EE7D1F41-CA4A-4CFE-972F-AADCC59749B7}" destId="{EBA4FE71-C240-4C43-BFD0-2CE866F3DF0E}" srcOrd="0" destOrd="0" presId="urn:microsoft.com/office/officeart/2005/8/layout/radial6"/>
    <dgm:cxn modelId="{22F120BF-7571-4AE1-A8E5-BF392C8476E8}" srcId="{86441DA8-BC7F-4C46-BA18-6E3E3B178B13}" destId="{5FAAF612-D4D9-4BCD-BE7C-DF96B6793CB0}" srcOrd="4" destOrd="0" parTransId="{81658592-B016-4678-8891-A7B468621AEB}" sibTransId="{37D65B11-B5BF-407E-BEEF-AB671D400282}"/>
    <dgm:cxn modelId="{D9D3993F-A09F-42BC-B609-61A36E34B24A}" type="presOf" srcId="{A6290865-FDA1-4BF6-9507-A668419AEEC0}" destId="{9C079F57-2D0D-43FB-B8DA-27FEC764BDB2}" srcOrd="0" destOrd="0" presId="urn:microsoft.com/office/officeart/2005/8/layout/radial6"/>
    <dgm:cxn modelId="{91F4045C-4B34-4342-910D-39F41C8A7764}" type="presOf" srcId="{35F0580B-3200-4498-B0C0-08FF3300E379}" destId="{EC22E129-01F4-4BBB-BFB1-C850574902CA}" srcOrd="0" destOrd="0" presId="urn:microsoft.com/office/officeart/2005/8/layout/radial6"/>
    <dgm:cxn modelId="{ECBA6D4C-4B36-4D3F-9D11-BD731A8EF5E0}" type="presOf" srcId="{4ACF048E-0D3B-4334-9A9B-171B95FC6FAE}" destId="{E9CB2ADE-235D-4899-BE14-E026F1ED7C75}" srcOrd="0" destOrd="0" presId="urn:microsoft.com/office/officeart/2005/8/layout/radial6"/>
    <dgm:cxn modelId="{F67C16C1-C280-4797-9C60-49A6918C96E2}" type="presOf" srcId="{A7E8BB15-9231-44DE-8771-E62F456EC657}" destId="{1914CDE0-3B72-42B6-8A2F-304E6D222A76}" srcOrd="0" destOrd="0" presId="urn:microsoft.com/office/officeart/2005/8/layout/radial6"/>
    <dgm:cxn modelId="{8A7776A7-77F3-4CD6-89B8-B78E3F9C5FBC}" type="presOf" srcId="{097E52B4-4FF7-44CB-8777-B50C11AF287E}" destId="{F9197025-8A53-4A30-ACB6-5DD2B013FE79}" srcOrd="0" destOrd="0" presId="urn:microsoft.com/office/officeart/2005/8/layout/radial6"/>
    <dgm:cxn modelId="{D1C0BFF1-8850-4C04-9D7A-071ED19CF5D6}" srcId="{86441DA8-BC7F-4C46-BA18-6E3E3B178B13}" destId="{D1792E62-5D77-43D0-96DF-6C10453D1611}" srcOrd="5" destOrd="0" parTransId="{14F04ED0-1B3D-4DB9-B180-B3420BB0ECAC}" sibTransId="{F812F3FD-8852-4039-B0F3-771B3C4DF2CE}"/>
    <dgm:cxn modelId="{74A76E85-DACA-4D4F-8EBA-0D7A18A11DCC}" type="presOf" srcId="{F33D1498-EBAF-454F-8BCF-CCFFCDD64947}" destId="{28D47850-9B57-49A7-9ED3-EFC9B1794553}" srcOrd="0" destOrd="0" presId="urn:microsoft.com/office/officeart/2005/8/layout/radial6"/>
    <dgm:cxn modelId="{35E8289F-A30C-4316-AAE9-E2573BBF9ED6}" type="presOf" srcId="{5FAAF612-D4D9-4BCD-BE7C-DF96B6793CB0}" destId="{1546218C-DDBF-42C6-B019-86FE46B2F933}" srcOrd="0" destOrd="0" presId="urn:microsoft.com/office/officeart/2005/8/layout/radial6"/>
    <dgm:cxn modelId="{EDAB389F-5E18-4A7C-BB65-EC745E80860D}" srcId="{35F0580B-3200-4498-B0C0-08FF3300E379}" destId="{86441DA8-BC7F-4C46-BA18-6E3E3B178B13}" srcOrd="0" destOrd="0" parTransId="{3432E6F3-3C16-45C5-8664-02ED9CAC6706}" sibTransId="{6856FFDB-FA66-4E0C-9821-C981B85C4FC9}"/>
    <dgm:cxn modelId="{74C9E308-C0EF-4B31-82F1-E341F8154B85}" srcId="{86441DA8-BC7F-4C46-BA18-6E3E3B178B13}" destId="{CB1BDDAA-53EF-4392-A7D9-DC8F9E87D30F}" srcOrd="3" destOrd="0" parTransId="{F8936B8F-0BA9-454B-ABFC-23DB8331F4FA}" sibTransId="{B0F52B8C-76F2-4737-8D48-EFB088FFA245}"/>
    <dgm:cxn modelId="{A15645D8-31D6-468E-961A-493726BCCC40}" type="presOf" srcId="{4A6C12FF-D479-409B-97D4-C330970D9139}" destId="{2CAFFFA3-74CA-4540-A147-86374F405118}" srcOrd="0" destOrd="0" presId="urn:microsoft.com/office/officeart/2005/8/layout/radial6"/>
    <dgm:cxn modelId="{A9684273-F7B2-4126-9A3E-B09D527E51FD}" type="presOf" srcId="{949ADEB9-5E4E-4B2C-8E06-8A297D5A7799}" destId="{F61AE77C-16AD-48FB-B41B-9B815CA24ED6}" srcOrd="0" destOrd="0" presId="urn:microsoft.com/office/officeart/2005/8/layout/radial6"/>
    <dgm:cxn modelId="{75C8D06D-A037-464E-AD62-882E6DE4FBFD}" srcId="{86441DA8-BC7F-4C46-BA18-6E3E3B178B13}" destId="{52853902-EF4D-4FF1-9CD8-3D2A51EFED23}" srcOrd="8" destOrd="0" parTransId="{5825B272-8483-4608-9DF4-371550584505}" sibTransId="{E61E2059-E681-460A-BECD-72B0F21C6F01}"/>
    <dgm:cxn modelId="{36C33E26-9887-47FC-AA47-586F10D9BB65}" srcId="{86441DA8-BC7F-4C46-BA18-6E3E3B178B13}" destId="{A7E8BB15-9231-44DE-8771-E62F456EC657}" srcOrd="6" destOrd="0" parTransId="{3117E427-8048-4162-B5D8-3B02EAD18FBD}" sibTransId="{A6290865-FDA1-4BF6-9507-A668419AEEC0}"/>
    <dgm:cxn modelId="{60828767-0AB4-4D0B-A538-6CEC16CB4640}" type="presOf" srcId="{6C3D978C-DC78-4905-A5E7-BE6D6856DDD9}" destId="{27FA031C-3ACF-444B-9F35-A24F6B0BAA50}" srcOrd="0" destOrd="0" presId="urn:microsoft.com/office/officeart/2005/8/layout/radial6"/>
    <dgm:cxn modelId="{1C7BCAA8-E2A8-4DF8-8D02-CE3A924E3AC6}" type="presOf" srcId="{CB1BDDAA-53EF-4392-A7D9-DC8F9E87D30F}" destId="{872A8C05-31C0-4DFA-8D88-EE081F6FBB3B}" srcOrd="0" destOrd="0" presId="urn:microsoft.com/office/officeart/2005/8/layout/radial6"/>
    <dgm:cxn modelId="{A9BB7B41-D9CD-4285-B698-0D3B6CD7BD4D}" type="presOf" srcId="{E61E2059-E681-460A-BECD-72B0F21C6F01}" destId="{0B58A7FE-1EDC-4D40-9C08-DE6743275BF0}" srcOrd="0" destOrd="0" presId="urn:microsoft.com/office/officeart/2005/8/layout/radial6"/>
    <dgm:cxn modelId="{58ED1DF0-1D73-43CA-A7F3-AA607F009545}" type="presOf" srcId="{F812F3FD-8852-4039-B0F3-771B3C4DF2CE}" destId="{14FF2F8A-06C0-41F5-AF3D-D46EB09B8D2D}" srcOrd="0" destOrd="0" presId="urn:microsoft.com/office/officeart/2005/8/layout/radial6"/>
    <dgm:cxn modelId="{AD35C3E2-7D41-4D39-BE13-3CB06EB3B39F}" type="presOf" srcId="{5D3D263D-D592-43DC-8DC0-E5675C9267B7}" destId="{94F72199-F077-4A7A-A305-EA78D2DC4726}" srcOrd="0" destOrd="0" presId="urn:microsoft.com/office/officeart/2005/8/layout/radial6"/>
    <dgm:cxn modelId="{663A9ED6-E6FC-44A6-9F8C-39F7CD5D9FBC}" type="presOf" srcId="{D1792E62-5D77-43D0-96DF-6C10453D1611}" destId="{6FD316C6-6DDD-4C4D-88F1-789D604819A5}" srcOrd="0" destOrd="0" presId="urn:microsoft.com/office/officeart/2005/8/layout/radial6"/>
    <dgm:cxn modelId="{BC36B360-2C1D-41BB-B1F9-E29CE916C480}" type="presOf" srcId="{52853902-EF4D-4FF1-9CD8-3D2A51EFED23}" destId="{DBDDF7FB-966F-4983-9504-FA7B50C63D83}" srcOrd="0" destOrd="0" presId="urn:microsoft.com/office/officeart/2005/8/layout/radial6"/>
    <dgm:cxn modelId="{8C495C2F-D8AF-4D46-8727-2AFD217DA238}" type="presOf" srcId="{37D65B11-B5BF-407E-BEEF-AB671D400282}" destId="{A2CE2315-BF49-4E96-AB8F-9BBAEE9931CA}" srcOrd="0" destOrd="0" presId="urn:microsoft.com/office/officeart/2005/8/layout/radial6"/>
    <dgm:cxn modelId="{630DB315-DD1A-42C1-9CAF-478A324B72DF}" type="presParOf" srcId="{EC22E129-01F4-4BBB-BFB1-C850574902CA}" destId="{6F76464F-7998-4A10-94CD-776520A1FE74}" srcOrd="0" destOrd="0" presId="urn:microsoft.com/office/officeart/2005/8/layout/radial6"/>
    <dgm:cxn modelId="{07E40423-F42F-4131-9763-033D4A5E5017}" type="presParOf" srcId="{EC22E129-01F4-4BBB-BFB1-C850574902CA}" destId="{F61AE77C-16AD-48FB-B41B-9B815CA24ED6}" srcOrd="1" destOrd="0" presId="urn:microsoft.com/office/officeart/2005/8/layout/radial6"/>
    <dgm:cxn modelId="{01E93A2F-BB5A-4B02-BEDB-87C5166884E7}" type="presParOf" srcId="{EC22E129-01F4-4BBB-BFB1-C850574902CA}" destId="{EB8C1680-E1CE-4A86-9633-AB534D670ADD}" srcOrd="2" destOrd="0" presId="urn:microsoft.com/office/officeart/2005/8/layout/radial6"/>
    <dgm:cxn modelId="{66F2A51B-B3AA-4A5B-BD77-5F029D4180BA}" type="presParOf" srcId="{EC22E129-01F4-4BBB-BFB1-C850574902CA}" destId="{E9CB2ADE-235D-4899-BE14-E026F1ED7C75}" srcOrd="3" destOrd="0" presId="urn:microsoft.com/office/officeart/2005/8/layout/radial6"/>
    <dgm:cxn modelId="{2013E763-F786-450A-B40C-57630FCB503B}" type="presParOf" srcId="{EC22E129-01F4-4BBB-BFB1-C850574902CA}" destId="{27FA031C-3ACF-444B-9F35-A24F6B0BAA50}" srcOrd="4" destOrd="0" presId="urn:microsoft.com/office/officeart/2005/8/layout/radial6"/>
    <dgm:cxn modelId="{0769A507-A708-45F1-895B-3AEA86F7CDA2}" type="presParOf" srcId="{EC22E129-01F4-4BBB-BFB1-C850574902CA}" destId="{10D0C220-B8D5-4EFB-8B94-D1ED31CD366F}" srcOrd="5" destOrd="0" presId="urn:microsoft.com/office/officeart/2005/8/layout/radial6"/>
    <dgm:cxn modelId="{149915F3-5AAA-4243-8A99-9A77E1659999}" type="presParOf" srcId="{EC22E129-01F4-4BBB-BFB1-C850574902CA}" destId="{94F72199-F077-4A7A-A305-EA78D2DC4726}" srcOrd="6" destOrd="0" presId="urn:microsoft.com/office/officeart/2005/8/layout/radial6"/>
    <dgm:cxn modelId="{BBF3E214-A990-4670-AC7D-171AD60D0B1F}" type="presParOf" srcId="{EC22E129-01F4-4BBB-BFB1-C850574902CA}" destId="{F9197025-8A53-4A30-ACB6-5DD2B013FE79}" srcOrd="7" destOrd="0" presId="urn:microsoft.com/office/officeart/2005/8/layout/radial6"/>
    <dgm:cxn modelId="{135887E6-F952-4BE2-8B19-81B7884BCC4D}" type="presParOf" srcId="{EC22E129-01F4-4BBB-BFB1-C850574902CA}" destId="{C5749308-EB9B-48D4-9A87-EF2F5854D0EB}" srcOrd="8" destOrd="0" presId="urn:microsoft.com/office/officeart/2005/8/layout/radial6"/>
    <dgm:cxn modelId="{A87FDC91-60F4-4772-ABAA-55E950711113}" type="presParOf" srcId="{EC22E129-01F4-4BBB-BFB1-C850574902CA}" destId="{2CAFFFA3-74CA-4540-A147-86374F405118}" srcOrd="9" destOrd="0" presId="urn:microsoft.com/office/officeart/2005/8/layout/radial6"/>
    <dgm:cxn modelId="{1BFE7AE5-850D-4BBD-8811-3731A7E85178}" type="presParOf" srcId="{EC22E129-01F4-4BBB-BFB1-C850574902CA}" destId="{872A8C05-31C0-4DFA-8D88-EE081F6FBB3B}" srcOrd="10" destOrd="0" presId="urn:microsoft.com/office/officeart/2005/8/layout/radial6"/>
    <dgm:cxn modelId="{71AF48A2-6FA3-405C-ADF5-E022D1653DCA}" type="presParOf" srcId="{EC22E129-01F4-4BBB-BFB1-C850574902CA}" destId="{DB7E789D-4CAB-43D2-A5F5-6E03AAAF3950}" srcOrd="11" destOrd="0" presId="urn:microsoft.com/office/officeart/2005/8/layout/radial6"/>
    <dgm:cxn modelId="{D558955E-6BBF-402B-9C51-E67BAC1641B7}" type="presParOf" srcId="{EC22E129-01F4-4BBB-BFB1-C850574902CA}" destId="{198EF1FA-867A-4B8E-8509-DD7CEDA42006}" srcOrd="12" destOrd="0" presId="urn:microsoft.com/office/officeart/2005/8/layout/radial6"/>
    <dgm:cxn modelId="{BF162675-6030-4730-8348-816B2EF88461}" type="presParOf" srcId="{EC22E129-01F4-4BBB-BFB1-C850574902CA}" destId="{1546218C-DDBF-42C6-B019-86FE46B2F933}" srcOrd="13" destOrd="0" presId="urn:microsoft.com/office/officeart/2005/8/layout/radial6"/>
    <dgm:cxn modelId="{F51D61DE-3DA8-44E0-9BFA-2FEE7EA644E1}" type="presParOf" srcId="{EC22E129-01F4-4BBB-BFB1-C850574902CA}" destId="{74633DAE-072F-4022-BB41-4CA81B9C80F8}" srcOrd="14" destOrd="0" presId="urn:microsoft.com/office/officeart/2005/8/layout/radial6"/>
    <dgm:cxn modelId="{14B61220-600A-4382-A49B-45F7C7FF4CBE}" type="presParOf" srcId="{EC22E129-01F4-4BBB-BFB1-C850574902CA}" destId="{A2CE2315-BF49-4E96-AB8F-9BBAEE9931CA}" srcOrd="15" destOrd="0" presId="urn:microsoft.com/office/officeart/2005/8/layout/radial6"/>
    <dgm:cxn modelId="{DC2B0C60-3EF7-4CCD-8B7C-E0A405CE0DC6}" type="presParOf" srcId="{EC22E129-01F4-4BBB-BFB1-C850574902CA}" destId="{6FD316C6-6DDD-4C4D-88F1-789D604819A5}" srcOrd="16" destOrd="0" presId="urn:microsoft.com/office/officeart/2005/8/layout/radial6"/>
    <dgm:cxn modelId="{190A7E5F-1D09-4E38-98D1-BEF7530BF98D}" type="presParOf" srcId="{EC22E129-01F4-4BBB-BFB1-C850574902CA}" destId="{E659D363-856B-45F5-9B06-3416EB5C7C99}" srcOrd="17" destOrd="0" presId="urn:microsoft.com/office/officeart/2005/8/layout/radial6"/>
    <dgm:cxn modelId="{53ADA8E6-E868-4FA8-B74B-6B45FC7D656F}" type="presParOf" srcId="{EC22E129-01F4-4BBB-BFB1-C850574902CA}" destId="{14FF2F8A-06C0-41F5-AF3D-D46EB09B8D2D}" srcOrd="18" destOrd="0" presId="urn:microsoft.com/office/officeart/2005/8/layout/radial6"/>
    <dgm:cxn modelId="{0FB2BD53-6FC0-4FAF-A925-68BE45317B15}" type="presParOf" srcId="{EC22E129-01F4-4BBB-BFB1-C850574902CA}" destId="{1914CDE0-3B72-42B6-8A2F-304E6D222A76}" srcOrd="19" destOrd="0" presId="urn:microsoft.com/office/officeart/2005/8/layout/radial6"/>
    <dgm:cxn modelId="{B995A630-D8D3-4663-B7CB-AA06A604E09F}" type="presParOf" srcId="{EC22E129-01F4-4BBB-BFB1-C850574902CA}" destId="{83029A9D-9E77-4045-801F-DE599FEB103D}" srcOrd="20" destOrd="0" presId="urn:microsoft.com/office/officeart/2005/8/layout/radial6"/>
    <dgm:cxn modelId="{8B6A633D-7D2E-4242-BAC7-75D9EBE5256D}" type="presParOf" srcId="{EC22E129-01F4-4BBB-BFB1-C850574902CA}" destId="{9C079F57-2D0D-43FB-B8DA-27FEC764BDB2}" srcOrd="21" destOrd="0" presId="urn:microsoft.com/office/officeart/2005/8/layout/radial6"/>
    <dgm:cxn modelId="{5CB0B8BC-708C-46FF-AE9E-71BFA618A7B8}" type="presParOf" srcId="{EC22E129-01F4-4BBB-BFB1-C850574902CA}" destId="{EBA4FE71-C240-4C43-BFD0-2CE866F3DF0E}" srcOrd="22" destOrd="0" presId="urn:microsoft.com/office/officeart/2005/8/layout/radial6"/>
    <dgm:cxn modelId="{5B22D6D0-B1A0-42BA-B34C-F53C8C0A0946}" type="presParOf" srcId="{EC22E129-01F4-4BBB-BFB1-C850574902CA}" destId="{FE85D24A-2850-45B0-ACDC-67BFFF487A40}" srcOrd="23" destOrd="0" presId="urn:microsoft.com/office/officeart/2005/8/layout/radial6"/>
    <dgm:cxn modelId="{9DF632BB-C62A-4372-87FF-E7077DB7D3A5}" type="presParOf" srcId="{EC22E129-01F4-4BBB-BFB1-C850574902CA}" destId="{28D47850-9B57-49A7-9ED3-EFC9B1794553}" srcOrd="24" destOrd="0" presId="urn:microsoft.com/office/officeart/2005/8/layout/radial6"/>
    <dgm:cxn modelId="{5A5F3F16-EC05-4414-83B3-98AA37EA81E9}" type="presParOf" srcId="{EC22E129-01F4-4BBB-BFB1-C850574902CA}" destId="{DBDDF7FB-966F-4983-9504-FA7B50C63D83}" srcOrd="25" destOrd="0" presId="urn:microsoft.com/office/officeart/2005/8/layout/radial6"/>
    <dgm:cxn modelId="{0BDFC3F6-F181-4A55-BB28-DCA9AB711A9A}" type="presParOf" srcId="{EC22E129-01F4-4BBB-BFB1-C850574902CA}" destId="{4DACF2D0-08D3-4ACE-A8E2-46403236CFD3}" srcOrd="26" destOrd="0" presId="urn:microsoft.com/office/officeart/2005/8/layout/radial6"/>
    <dgm:cxn modelId="{3CE5D9F3-6CED-4FDA-8D62-AA8FB54AABA1}" type="presParOf" srcId="{EC22E129-01F4-4BBB-BFB1-C850574902CA}" destId="{0B58A7FE-1EDC-4D40-9C08-DE6743275BF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A1742-677D-451A-B9CB-C3338D3ACB12}">
      <dsp:nvSpPr>
        <dsp:cNvPr id="0" name=""/>
        <dsp:cNvSpPr/>
      </dsp:nvSpPr>
      <dsp:spPr>
        <a:xfrm>
          <a:off x="0" y="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проекта бюджета</a:t>
          </a:r>
          <a:endParaRPr lang="ru-RU" sz="2000" kern="1200" dirty="0"/>
        </a:p>
      </dsp:txBody>
      <dsp:txXfrm>
        <a:off x="0" y="0"/>
        <a:ext cx="3794558" cy="790647"/>
      </dsp:txXfrm>
    </dsp:sp>
    <dsp:sp modelId="{BCA530A3-ED26-48DF-9728-7C7FFFF8B7FC}">
      <dsp:nvSpPr>
        <dsp:cNvPr id="0" name=""/>
        <dsp:cNvSpPr/>
      </dsp:nvSpPr>
      <dsp:spPr>
        <a:xfrm>
          <a:off x="350519" y="90046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и утверждение бюджета</a:t>
          </a:r>
          <a:endParaRPr lang="ru-RU" sz="2000" kern="1200" dirty="0"/>
        </a:p>
      </dsp:txBody>
      <dsp:txXfrm>
        <a:off x="350519" y="900460"/>
        <a:ext cx="3829478" cy="790647"/>
      </dsp:txXfrm>
    </dsp:sp>
    <dsp:sp modelId="{285B1617-C270-4CAD-B8B5-C6DAC4FFEE84}">
      <dsp:nvSpPr>
        <dsp:cNvPr id="0" name=""/>
        <dsp:cNvSpPr/>
      </dsp:nvSpPr>
      <dsp:spPr>
        <a:xfrm>
          <a:off x="701039" y="180092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Исполнение бюджета</a:t>
          </a:r>
          <a:endParaRPr lang="ru-RU" sz="2000" kern="1200" dirty="0"/>
        </a:p>
      </dsp:txBody>
      <dsp:txXfrm>
        <a:off x="701039" y="1800920"/>
        <a:ext cx="3829478" cy="790647"/>
      </dsp:txXfrm>
    </dsp:sp>
    <dsp:sp modelId="{3D50B4B5-190D-4BEC-B293-A541CE66D672}">
      <dsp:nvSpPr>
        <dsp:cNvPr id="0" name=""/>
        <dsp:cNvSpPr/>
      </dsp:nvSpPr>
      <dsp:spPr>
        <a:xfrm>
          <a:off x="1051559" y="270138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за исполнением бюджета</a:t>
          </a:r>
          <a:endParaRPr lang="ru-RU" sz="2000" kern="1200" dirty="0"/>
        </a:p>
      </dsp:txBody>
      <dsp:txXfrm>
        <a:off x="1051559" y="2701380"/>
        <a:ext cx="3829478" cy="790647"/>
      </dsp:txXfrm>
    </dsp:sp>
    <dsp:sp modelId="{F76C9A37-A140-4FA3-B4B0-C9A24EB8E7A4}">
      <dsp:nvSpPr>
        <dsp:cNvPr id="0" name=""/>
        <dsp:cNvSpPr/>
      </dsp:nvSpPr>
      <dsp:spPr>
        <a:xfrm>
          <a:off x="1402079" y="360184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бюджетной отчетности</a:t>
          </a:r>
          <a:endParaRPr lang="ru-RU" sz="2000" kern="1200" dirty="0"/>
        </a:p>
      </dsp:txBody>
      <dsp:txXfrm>
        <a:off x="1402079" y="3601840"/>
        <a:ext cx="3829478" cy="790647"/>
      </dsp:txXfrm>
    </dsp:sp>
    <dsp:sp modelId="{07CCD5C2-93AA-4DB6-8DC9-00DE10893445}">
      <dsp:nvSpPr>
        <dsp:cNvPr id="0" name=""/>
        <dsp:cNvSpPr/>
      </dsp:nvSpPr>
      <dsp:spPr>
        <a:xfrm>
          <a:off x="4179998" y="57761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79998" y="577612"/>
        <a:ext cx="513921" cy="513921"/>
      </dsp:txXfrm>
    </dsp:sp>
    <dsp:sp modelId="{691ECC99-5BBC-4677-B222-DB207D4608CA}">
      <dsp:nvSpPr>
        <dsp:cNvPr id="0" name=""/>
        <dsp:cNvSpPr/>
      </dsp:nvSpPr>
      <dsp:spPr>
        <a:xfrm>
          <a:off x="4530518" y="147807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30518" y="1478072"/>
        <a:ext cx="513921" cy="513921"/>
      </dsp:txXfrm>
    </dsp:sp>
    <dsp:sp modelId="{183EFB30-B418-4365-9E4D-CF04387EDDBC}">
      <dsp:nvSpPr>
        <dsp:cNvPr id="0" name=""/>
        <dsp:cNvSpPr/>
      </dsp:nvSpPr>
      <dsp:spPr>
        <a:xfrm>
          <a:off x="4881038" y="2365354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81038" y="2365354"/>
        <a:ext cx="513921" cy="513921"/>
      </dsp:txXfrm>
    </dsp:sp>
    <dsp:sp modelId="{D9799028-9992-4578-9B45-17855A90134D}">
      <dsp:nvSpPr>
        <dsp:cNvPr id="0" name=""/>
        <dsp:cNvSpPr/>
      </dsp:nvSpPr>
      <dsp:spPr>
        <a:xfrm>
          <a:off x="5231558" y="3274599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31558" y="3274599"/>
        <a:ext cx="513921" cy="513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8A7FE-1EDC-4D40-9C08-DE6743275BF0}">
      <dsp:nvSpPr>
        <dsp:cNvPr id="0" name=""/>
        <dsp:cNvSpPr/>
      </dsp:nvSpPr>
      <dsp:spPr>
        <a:xfrm>
          <a:off x="1080680" y="497446"/>
          <a:ext cx="5112454" cy="5112454"/>
        </a:xfrm>
        <a:prstGeom prst="blockArc">
          <a:avLst>
            <a:gd name="adj1" fmla="val 13760064"/>
            <a:gd name="adj2" fmla="val 16320396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7850-9B57-49A7-9ED3-EFC9B1794553}">
      <dsp:nvSpPr>
        <dsp:cNvPr id="0" name=""/>
        <dsp:cNvSpPr/>
      </dsp:nvSpPr>
      <dsp:spPr>
        <a:xfrm>
          <a:off x="1102224" y="478725"/>
          <a:ext cx="5112454" cy="5112454"/>
        </a:xfrm>
        <a:prstGeom prst="blockArc">
          <a:avLst>
            <a:gd name="adj1" fmla="val 11353588"/>
            <a:gd name="adj2" fmla="val 1372108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9F57-2D0D-43FB-B8DA-27FEC764BDB2}">
      <dsp:nvSpPr>
        <dsp:cNvPr id="0" name=""/>
        <dsp:cNvSpPr/>
      </dsp:nvSpPr>
      <dsp:spPr>
        <a:xfrm>
          <a:off x="1103651" y="469837"/>
          <a:ext cx="5112454" cy="5112454"/>
        </a:xfrm>
        <a:prstGeom prst="blockArc">
          <a:avLst>
            <a:gd name="adj1" fmla="val 8602022"/>
            <a:gd name="adj2" fmla="val 11341294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2F8A-06C0-41F5-AF3D-D46EB09B8D2D}">
      <dsp:nvSpPr>
        <dsp:cNvPr id="0" name=""/>
        <dsp:cNvSpPr/>
      </dsp:nvSpPr>
      <dsp:spPr>
        <a:xfrm>
          <a:off x="1060188" y="413085"/>
          <a:ext cx="5112454" cy="5112454"/>
        </a:xfrm>
        <a:prstGeom prst="blockArc">
          <a:avLst>
            <a:gd name="adj1" fmla="val 6496185"/>
            <a:gd name="adj2" fmla="val 8504391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E2315-BF49-4E96-AB8F-9BBAEE9931CA}">
      <dsp:nvSpPr>
        <dsp:cNvPr id="0" name=""/>
        <dsp:cNvSpPr/>
      </dsp:nvSpPr>
      <dsp:spPr>
        <a:xfrm>
          <a:off x="1381828" y="544524"/>
          <a:ext cx="5112454" cy="5112454"/>
        </a:xfrm>
        <a:prstGeom prst="blockArc">
          <a:avLst>
            <a:gd name="adj1" fmla="val 3692755"/>
            <a:gd name="adj2" fmla="val 6971105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EF1FA-867A-4B8E-8509-DD7CEDA42006}">
      <dsp:nvSpPr>
        <dsp:cNvPr id="0" name=""/>
        <dsp:cNvSpPr/>
      </dsp:nvSpPr>
      <dsp:spPr>
        <a:xfrm>
          <a:off x="942529" y="846839"/>
          <a:ext cx="5112454" cy="5112454"/>
        </a:xfrm>
        <a:prstGeom prst="blockArc">
          <a:avLst>
            <a:gd name="adj1" fmla="val 1183760"/>
            <a:gd name="adj2" fmla="val 296307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FFFA3-74CA-4540-A147-86374F405118}">
      <dsp:nvSpPr>
        <dsp:cNvPr id="0" name=""/>
        <dsp:cNvSpPr/>
      </dsp:nvSpPr>
      <dsp:spPr>
        <a:xfrm>
          <a:off x="1131999" y="438001"/>
          <a:ext cx="5112454" cy="5112454"/>
        </a:xfrm>
        <a:prstGeom prst="blockArc">
          <a:avLst>
            <a:gd name="adj1" fmla="val 21000000"/>
            <a:gd name="adj2" fmla="val 18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2199-F077-4A7A-A305-EA78D2DC4726}">
      <dsp:nvSpPr>
        <dsp:cNvPr id="0" name=""/>
        <dsp:cNvSpPr/>
      </dsp:nvSpPr>
      <dsp:spPr>
        <a:xfrm>
          <a:off x="1157553" y="564017"/>
          <a:ext cx="5112454" cy="5112454"/>
        </a:xfrm>
        <a:prstGeom prst="blockArc">
          <a:avLst>
            <a:gd name="adj1" fmla="val 18764736"/>
            <a:gd name="adj2" fmla="val 2082437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2ADE-235D-4899-BE14-E026F1ED7C75}">
      <dsp:nvSpPr>
        <dsp:cNvPr id="0" name=""/>
        <dsp:cNvSpPr/>
      </dsp:nvSpPr>
      <dsp:spPr>
        <a:xfrm>
          <a:off x="1088492" y="497708"/>
          <a:ext cx="5112454" cy="5112454"/>
        </a:xfrm>
        <a:prstGeom prst="blockArc">
          <a:avLst>
            <a:gd name="adj1" fmla="val 16309720"/>
            <a:gd name="adj2" fmla="val 1889550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464F-7998-4A10-94CD-776520A1FE74}">
      <dsp:nvSpPr>
        <dsp:cNvPr id="0" name=""/>
        <dsp:cNvSpPr/>
      </dsp:nvSpPr>
      <dsp:spPr>
        <a:xfrm>
          <a:off x="2644811" y="2158105"/>
          <a:ext cx="2086828" cy="16722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Участники</a:t>
          </a:r>
          <a:r>
            <a:rPr lang="ru-RU" sz="1800" kern="1200" baseline="0" dirty="0" smtClean="0">
              <a:solidFill>
                <a:schemeClr val="tx1"/>
              </a:solidFill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</a:rPr>
            <a:t>бюджетного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процесса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района</a:t>
          </a:r>
          <a:endParaRPr lang="ru-RU" sz="1800" b="1" kern="1200" baseline="0" dirty="0">
            <a:solidFill>
              <a:schemeClr val="tx1"/>
            </a:solidFill>
          </a:endParaRPr>
        </a:p>
      </dsp:txBody>
      <dsp:txXfrm>
        <a:off x="2644811" y="2158105"/>
        <a:ext cx="2086828" cy="1672247"/>
      </dsp:txXfrm>
    </dsp:sp>
    <dsp:sp modelId="{F61AE77C-16AD-48FB-B41B-9B815CA24ED6}">
      <dsp:nvSpPr>
        <dsp:cNvPr id="0" name=""/>
        <dsp:cNvSpPr/>
      </dsp:nvSpPr>
      <dsp:spPr>
        <a:xfrm>
          <a:off x="2814251" y="269364"/>
          <a:ext cx="1821584" cy="5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Глава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14251" y="269364"/>
        <a:ext cx="1821584" cy="537463"/>
      </dsp:txXfrm>
    </dsp:sp>
    <dsp:sp modelId="{27FA031C-3ACF-444B-9F35-A24F6B0BAA50}">
      <dsp:nvSpPr>
        <dsp:cNvPr id="0" name=""/>
        <dsp:cNvSpPr/>
      </dsp:nvSpPr>
      <dsp:spPr>
        <a:xfrm>
          <a:off x="4440152" y="1024168"/>
          <a:ext cx="1964221" cy="4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40152" y="1024168"/>
        <a:ext cx="1964221" cy="495131"/>
      </dsp:txXfrm>
    </dsp:sp>
    <dsp:sp modelId="{F9197025-8A53-4A30-ACB6-5DD2B013FE79}">
      <dsp:nvSpPr>
        <dsp:cNvPr id="0" name=""/>
        <dsp:cNvSpPr/>
      </dsp:nvSpPr>
      <dsp:spPr>
        <a:xfrm>
          <a:off x="5229696" y="2285953"/>
          <a:ext cx="1874822" cy="54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Администрация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29696" y="2285953"/>
        <a:ext cx="1874822" cy="542362"/>
      </dsp:txXfrm>
    </dsp:sp>
    <dsp:sp modelId="{872A8C05-31C0-4DFA-8D88-EE081F6FBB3B}">
      <dsp:nvSpPr>
        <dsp:cNvPr id="0" name=""/>
        <dsp:cNvSpPr/>
      </dsp:nvSpPr>
      <dsp:spPr>
        <a:xfrm>
          <a:off x="4734298" y="3977561"/>
          <a:ext cx="2267638" cy="550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34298" y="3977561"/>
        <a:ext cx="2267638" cy="550455"/>
      </dsp:txXfrm>
    </dsp:sp>
    <dsp:sp modelId="{1546218C-DDBF-42C6-B019-86FE46B2F933}">
      <dsp:nvSpPr>
        <dsp:cNvPr id="0" name=""/>
        <dsp:cNvSpPr/>
      </dsp:nvSpPr>
      <dsp:spPr>
        <a:xfrm>
          <a:off x="4015148" y="4968554"/>
          <a:ext cx="2244402" cy="690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15148" y="4968554"/>
        <a:ext cx="2244402" cy="690496"/>
      </dsp:txXfrm>
    </dsp:sp>
    <dsp:sp modelId="{6FD316C6-6DDD-4C4D-88F1-789D604819A5}">
      <dsp:nvSpPr>
        <dsp:cNvPr id="0" name=""/>
        <dsp:cNvSpPr/>
      </dsp:nvSpPr>
      <dsp:spPr>
        <a:xfrm>
          <a:off x="1943538" y="5018005"/>
          <a:ext cx="1767564" cy="683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43538" y="5018005"/>
        <a:ext cx="1767564" cy="683088"/>
      </dsp:txXfrm>
    </dsp:sp>
    <dsp:sp modelId="{1914CDE0-3B72-42B6-8A2F-304E6D222A76}">
      <dsp:nvSpPr>
        <dsp:cNvPr id="0" name=""/>
        <dsp:cNvSpPr/>
      </dsp:nvSpPr>
      <dsp:spPr>
        <a:xfrm>
          <a:off x="697355" y="4176465"/>
          <a:ext cx="1885195" cy="703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97355" y="4176465"/>
        <a:ext cx="1885195" cy="703065"/>
      </dsp:txXfrm>
    </dsp:sp>
    <dsp:sp modelId="{EBA4FE71-C240-4C43-BFD0-2CE866F3DF0E}">
      <dsp:nvSpPr>
        <dsp:cNvPr id="0" name=""/>
        <dsp:cNvSpPr/>
      </dsp:nvSpPr>
      <dsp:spPr>
        <a:xfrm>
          <a:off x="276855" y="1872210"/>
          <a:ext cx="1794079" cy="151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76855" y="1872210"/>
        <a:ext cx="1794079" cy="1518309"/>
      </dsp:txXfrm>
    </dsp:sp>
    <dsp:sp modelId="{DBDDF7FB-966F-4983-9504-FA7B50C63D83}">
      <dsp:nvSpPr>
        <dsp:cNvPr id="0" name=""/>
        <dsp:cNvSpPr/>
      </dsp:nvSpPr>
      <dsp:spPr>
        <a:xfrm>
          <a:off x="1126238" y="800237"/>
          <a:ext cx="1740809" cy="68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26238" y="800237"/>
        <a:ext cx="1740809" cy="68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1E67-F31D-4E49-BB43-AFF84690C68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4D01-4A27-4507-977E-481555082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20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1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D65C-E372-429E-B27C-E7C2D4277DCD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7C89-4C96-4B8D-8747-B31197C3B733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852-0606-4590-8E18-A1D86A0DEC17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A0B1-27E6-49BE-9934-0F27B8C05E5D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589-D064-4F51-B861-646DA784C2A6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ADED-B3A7-4DD8-BE81-A7E65A7F95EC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D2C-3360-4985-BD50-033483AF4EB4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D72-0B9D-4781-9F0E-A573A2EF4057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DB5-10C9-4F4E-B669-A881BCC879CE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416B-5603-4084-8622-CE17FEF9F980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41C-DDEE-413B-B428-593C856673AA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685A-24CB-4753-811D-62840ADF991F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71877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БЮДЖЕТ ДЛЯ ГРАЖДАН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2016 год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endParaRPr lang="ru-RU" sz="9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endParaRPr lang="ru-RU" sz="9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52212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БОГУЧАНЫ</a:t>
            </a:r>
            <a:endParaRPr lang="ru-RU" sz="9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</a:t>
            </a:r>
            <a:endParaRPr lang="ru-RU" sz="900" dirty="0" smtClean="0"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909382"/>
            <a:ext cx="7128792" cy="503989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БЮДЖЕТНОГО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403648" y="119675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404664"/>
          <a:ext cx="74168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88640"/>
          <a:ext cx="7416824" cy="864096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Сравнительные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данные по бюджету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на 2016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год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1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168650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БОГУЧАНСКИЙ  РАЙОН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836712"/>
            <a:ext cx="8280920" cy="446449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53985,06 кв. км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сельских поселений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сельсоветов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постоянного населения на 01.01.2015 года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45527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трудоспособного населения в трудоспособном возрасте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26689 человек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Плотность населения  –   0,84 человек на 1 кв. км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 на 1 жителя в год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42,573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Количество: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детских садов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детей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учреждений культуры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7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(включая 23 филиала)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(включая 23 филиала)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центральная  районная больница – 1 (включая 20 лечебно-профилактических подразделений)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частковая больница – 1 </a:t>
            </a: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Протяженность автодорог общего пользования по району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391,6 км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54868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прогноза социально-экономического развития района, принятые при формировании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14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436774"/>
              </p:ext>
            </p:extLst>
          </p:nvPr>
        </p:nvGraphicFramePr>
        <p:xfrm>
          <a:off x="467544" y="2060848"/>
          <a:ext cx="7848873" cy="3035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880"/>
                <a:gridCol w="2664692"/>
                <a:gridCol w="590249"/>
                <a:gridCol w="804692"/>
                <a:gridCol w="792088"/>
                <a:gridCol w="792088"/>
                <a:gridCol w="792088"/>
                <a:gridCol w="864096"/>
              </a:tblGrid>
              <a:tr h="710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Ед. изм.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2014 год (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2015 год </a:t>
                      </a:r>
                      <a:r>
                        <a:rPr lang="ru-RU" sz="1200" b="1" u="none" strike="noStrike" dirty="0" smtClean="0">
                          <a:effectLst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2016 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2017 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2018 год (прогноз)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0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200" u="none" strike="noStrike" dirty="0" smtClean="0">
                          <a:effectLst/>
                        </a:rPr>
                        <a:t>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чел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46022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45527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45727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46030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46585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4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Индекс потребительских цен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106,0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113,3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106,6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106,2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Прибыль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тыс. </a:t>
                      </a:r>
                      <a:r>
                        <a:rPr lang="ru-RU" sz="1200" u="none" strike="noStrike" dirty="0">
                          <a:effectLst/>
                        </a:rPr>
                        <a:t>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5510,0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56375,0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56546,0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57244,0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Оборот розничной торговли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4576,94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4555,06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4667,97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4812,65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4938,98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0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Инвестиции в основной капитал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29106,01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33371,28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34993,09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</a:rPr>
                        <a:t>12635,41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12109,49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3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ДОХОДНОЙ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340768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РАСХОДНОЙ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340768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293596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консолидированного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700808"/>
          <a:ext cx="8820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93596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районного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77281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75656" y="180218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БЮДЖЕТНОЙ ПОЛИТИКИ БОГУЧАНСКОГО РАЙОНА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15616" y="1556792"/>
            <a:ext cx="6768752" cy="43204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Повышение эффективности бюджетных расходов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899592" y="5733256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27584" y="3789040"/>
            <a:ext cx="763284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ЗНАТЬ !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Районный бюджет на период 2016-2018 годов принят без дефицита.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Расходы на 2016 год превышают доходы на сумму остатков на начало года.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2132856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Реализация задач, поставленных в Указах Президента РФ 2012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2636912"/>
            <a:ext cx="6768752" cy="57606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Обеспечение сбалансированности бюджетов муниципальных образований района в условиях изменения Федерального законодательства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3284984"/>
            <a:ext cx="6768752" cy="28803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Повышение открытости и прозрачности местных бюджетов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5656" y="5229200"/>
          <a:ext cx="6096000" cy="112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01.01.2014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 рублей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01.01.2015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 рублей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 рублей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01.04.2016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 рублей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39552" y="491642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ПУТЕВОДИТЕЛЬ ПО БЮДЖЕТУ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БОГУЧАНСКОГО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2015 ГОД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132856"/>
            <a:ext cx="7200800" cy="302433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Брошюра подготовлена на основании решения Богучанского районного Совета депутатов о районном бюджете на 2016 год и плановый период 2017-2018 годов. В издании просто и доступно рассказывается о бюджете района: его основных характеристиках, статьях расходов. Издание рассчитано на самый широкий круг читателей.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Материалы подготовлены финансовым управлением администрации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доходной части бюджета на 2016 год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(тысяч рублей)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196752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расходной части бюджета на 2016 год</a:t>
            </a:r>
          </a:p>
          <a:p>
            <a:pPr lvl="0" algn="r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980728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1463165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- 36308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- 237211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5289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«Развитие образования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– 1353427,4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6822"/>
            <a:ext cx="1907704" cy="1106742"/>
          </a:xfrm>
          <a:prstGeom prst="rect">
            <a:avLst/>
          </a:prstGeom>
        </p:spPr>
      </p:pic>
      <p:pic>
        <p:nvPicPr>
          <p:cNvPr id="32" name="Рисунок 31" descr="школ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772817"/>
            <a:ext cx="2555776" cy="1152127"/>
          </a:xfrm>
          <a:prstGeom prst="rect">
            <a:avLst/>
          </a:prstGeom>
        </p:spPr>
      </p:pic>
      <p:pic>
        <p:nvPicPr>
          <p:cNvPr id="33" name="Рисунок 32" descr="школ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844825"/>
            <a:ext cx="1656184" cy="1080120"/>
          </a:xfrm>
          <a:prstGeom prst="rect">
            <a:avLst/>
          </a:prstGeom>
        </p:spPr>
      </p:pic>
      <p:pic>
        <p:nvPicPr>
          <p:cNvPr id="34" name="Рисунок 33" descr="школ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844824"/>
            <a:ext cx="1440160" cy="1080120"/>
          </a:xfrm>
          <a:prstGeom prst="rect">
            <a:avLst/>
          </a:prstGeom>
        </p:spPr>
      </p:pic>
      <p:pic>
        <p:nvPicPr>
          <p:cNvPr id="35" name="Рисунок 3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844824"/>
            <a:ext cx="1584302" cy="108012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194017"/>
              </p:ext>
            </p:extLst>
          </p:nvPr>
        </p:nvGraphicFramePr>
        <p:xfrm>
          <a:off x="0" y="2996952"/>
          <a:ext cx="9144000" cy="23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48072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образования, соответствующего потребностям граждан и перспективным задачам развития  экономики 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государственная поддержка детей-сирот, детей, оставшихся без попечения родителей, отдых и оздоровление детей в летний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ДОШКОЛЬНОЕ ОБРАЗОВАНИЕ 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302562,4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2446  детей получат услуги дошкольного образования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15165,7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2080 семей будет выплачена компенсация части родительской  платы за присмотр и уход за детьми в детских садах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130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младшим воспитателям детских дошкольных учреждений получат ежемесячную  доплату по 3 000 рублей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179546,8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детского сада  на 190 мест в п.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Ангарский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5796794"/>
              </p:ext>
            </p:extLst>
          </p:nvPr>
        </p:nvGraphicFramePr>
        <p:xfrm>
          <a:off x="0" y="764704"/>
          <a:ext cx="9035480" cy="582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57"/>
                <a:gridCol w="7292723"/>
              </a:tblGrid>
              <a:tr h="367876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ШКОЛЬНОЕ ОБРАЗОВАНИЕ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6714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636868,0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5398 учащихся получат услуги общего образования, финансирование учреждений начального общего, основного общего, среднего (полного) общего  образования  26 школ района, 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6351,1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3200 детей в образовательных учреждениях будут обеспечены горячим питанием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61557,3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Строительство спортзала в п.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Новохайский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, срок ввода-2016 год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068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ОБРАЗОВАНИЕ И ЛЕТНИЙ ОТДЫХ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37677,7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3182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 получат услуги по дополнительному образованию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1974 ребенка получат питание в лагерях  с дневным пребыванием детей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3362,7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Для 160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организован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отдых и оздоровление в загородном лагере «Березка»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35000,0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Реконструкция корпусов детского оздоровительного лагеря «Березка» на 40 мест,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срок ввода – 2016 год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16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86%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году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района,  обучающихся по программам, соответствующим требованиям стандартов дошкольного образования, в общей численности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программы общего образования, здания которых находятся в аварийном состоянии или требуют капитального ремонта, в общей численности государственных (муниципальных) образовательных организаций, реализующих программы общего образования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Охват детей в возрасте 5–18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5–18 лет)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80,50%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общей численности обучающихся по программам общего образования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90 %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Доля оздоровленных детей школьного возраста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2. Муниципальная программа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«Система социальной защиты населения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– 56980,2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44824"/>
            <a:ext cx="2376264" cy="867456"/>
          </a:xfrm>
          <a:prstGeom prst="rect">
            <a:avLst/>
          </a:prstGeom>
        </p:spPr>
      </p:pic>
      <p:pic>
        <p:nvPicPr>
          <p:cNvPr id="8" name="Рисунок 7" descr="3873_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1331640" cy="894696"/>
          </a:xfrm>
          <a:prstGeom prst="rect">
            <a:avLst/>
          </a:prstGeom>
        </p:spPr>
      </p:pic>
      <p:pic>
        <p:nvPicPr>
          <p:cNvPr id="9" name="Рисунок 8" descr="A29-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844824"/>
            <a:ext cx="1152128" cy="864096"/>
          </a:xfrm>
          <a:prstGeom prst="rect">
            <a:avLst/>
          </a:prstGeom>
        </p:spPr>
      </p:pic>
      <p:pic>
        <p:nvPicPr>
          <p:cNvPr id="10" name="Рисунок 9" descr="socialnaya_politik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8296" y="1844824"/>
            <a:ext cx="1145704" cy="859278"/>
          </a:xfrm>
          <a:prstGeom prst="rect">
            <a:avLst/>
          </a:prstGeom>
        </p:spPr>
      </p:pic>
      <p:pic>
        <p:nvPicPr>
          <p:cNvPr id="11" name="Рисунок 10" descr="соцзащит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5830" y="1844824"/>
            <a:ext cx="1152128" cy="864096"/>
          </a:xfrm>
          <a:prstGeom prst="rect">
            <a:avLst/>
          </a:prstGeom>
        </p:spPr>
      </p:pic>
      <p:pic>
        <p:nvPicPr>
          <p:cNvPr id="12" name="Рисунок 11" descr="mainNews-210x210-63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844824"/>
            <a:ext cx="864096" cy="864096"/>
          </a:xfrm>
          <a:prstGeom prst="rect">
            <a:avLst/>
          </a:prstGeom>
        </p:spPr>
      </p:pic>
      <p:pic>
        <p:nvPicPr>
          <p:cNvPr id="13" name="Рисунок 12" descr="main12653301_26db20cf49e8aa60b230bb5bd62ec0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1844824"/>
            <a:ext cx="1174651" cy="88011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9548077"/>
              </p:ext>
            </p:extLst>
          </p:nvPr>
        </p:nvGraphicFramePr>
        <p:xfrm>
          <a:off x="0" y="2708920"/>
          <a:ext cx="9144000" cy="2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48072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Полное и своевременное  исполнение переданных государственных полномочий по предоставлению мер социальной поддержки населению.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Повышение качества и доступности предоставления услуг по социальному обслуживанию.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3.Своевременное и качественное исполнение переданных государственных полномочий в сфере социальной поддержки и социального обслуживания населения.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38038,5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повышение качества и доступности предоставления услуг по социальному обслуживанию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17538,9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осуществление государственных полномочий по организации деятельности органов управления  в сфере социальной поддержки и социального обслуживания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13496 получателей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социальных услуг ежегодно,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обеспечение уровня удовлетворенности жителей Богучанского района качеством предоставления  государственных и муниципальных услуг в сфере социальной поддержки населений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не менее 90%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3. 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– 283783,2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ini_01.07.2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84784"/>
            <a:ext cx="1063304" cy="1018409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994" y="1484784"/>
            <a:ext cx="1492006" cy="1008112"/>
          </a:xfrm>
          <a:prstGeom prst="rect">
            <a:avLst/>
          </a:prstGeom>
        </p:spPr>
      </p:pic>
      <p:pic>
        <p:nvPicPr>
          <p:cNvPr id="9" name="Рисунок 8" descr="1381844535dol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2051720" cy="102147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484784"/>
            <a:ext cx="1584176" cy="1026114"/>
          </a:xfrm>
          <a:prstGeom prst="rect">
            <a:avLst/>
          </a:prstGeom>
        </p:spPr>
      </p:pic>
      <p:pic>
        <p:nvPicPr>
          <p:cNvPr id="11" name="Рисунок 10" descr="6542475cd6362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484784"/>
            <a:ext cx="1423481" cy="1013098"/>
          </a:xfrm>
          <a:prstGeom prst="rect">
            <a:avLst/>
          </a:prstGeom>
        </p:spPr>
      </p:pic>
      <p:pic>
        <p:nvPicPr>
          <p:cNvPr id="12" name="Рисунок 11" descr="main16798385_db03fe07b64611931840d84dddec5df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484784"/>
            <a:ext cx="1528132" cy="100811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984095"/>
              </p:ext>
            </p:extLst>
          </p:nvPr>
        </p:nvGraphicFramePr>
        <p:xfrm>
          <a:off x="0" y="2420888"/>
          <a:ext cx="9144000" cy="429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76924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населения района качественными жилищно-коммунальными услугами в условиях рыночных отношений в отрасли и ограниченного роста оплаты жилищно-коммунальных услуг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населением.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целостной и эффективной системы управления энергосбережением и повышением энергетической эффективности.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19890,0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компенсация выпадающих доходов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энергоснабжающих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организаций,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связанных с применением государственных  регулируемых цен (тарифов)  на электрическую энергию, вырабатываемую дизельными электростанциями для населения  Богучанского района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149926,8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на реализацию мер дополнительной поддержки населения, в целях доступности коммунальных услуг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для 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11 500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110,0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формирование фонда капитального ремонта  в многоквартирных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домах;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600,0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энергосбережение и повышение </a:t>
                      </a:r>
                      <a:r>
                        <a:rPr lang="ru-RU" sz="1100" dirty="0" err="1">
                          <a:latin typeface="+mn-lt"/>
                          <a:ea typeface="Calibri"/>
                          <a:cs typeface="Times New Roman"/>
                        </a:rPr>
                        <a:t>энергоэффективности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замена деревянных оконных блоков в здании </a:t>
                      </a:r>
                      <a:r>
                        <a:rPr lang="ru-RU" sz="1100" i="1" dirty="0" err="1" smtClean="0">
                          <a:latin typeface="+mn-lt"/>
                          <a:ea typeface="Calibri"/>
                          <a:cs typeface="Times New Roman"/>
                        </a:rPr>
                        <a:t>Нижнетерянской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 СОШ №8;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52956,4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latin typeface="+mn-lt"/>
                          <a:ea typeface="Calibri"/>
                          <a:cs typeface="Times New Roman"/>
                        </a:rPr>
                        <a:t>реконструкция и капитальный ремонт объектов коммунальной </a:t>
                      </a:r>
                      <a:r>
                        <a:rPr lang="ru-RU" sz="1100" i="0" dirty="0" smtClean="0">
                          <a:latin typeface="+mn-lt"/>
                          <a:ea typeface="Calibri"/>
                          <a:cs typeface="Times New Roman"/>
                        </a:rPr>
                        <a:t>инфраструктуры;</a:t>
                      </a:r>
                      <a:endParaRPr lang="ru-RU" sz="110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latin typeface="+mn-lt"/>
                          <a:ea typeface="Calibri"/>
                          <a:cs typeface="Times New Roman"/>
                        </a:rPr>
                        <a:t>капитальный ремонт сетей </a:t>
                      </a:r>
                      <a:r>
                        <a:rPr lang="ru-RU" sz="1100" i="0" dirty="0" smtClean="0">
                          <a:latin typeface="+mn-lt"/>
                          <a:ea typeface="Calibri"/>
                          <a:cs typeface="Times New Roman"/>
                        </a:rPr>
                        <a:t>теплоснабжения 0,8 км, </a:t>
                      </a:r>
                      <a:r>
                        <a:rPr lang="ru-RU" sz="1100" i="0" dirty="0">
                          <a:latin typeface="+mn-lt"/>
                          <a:ea typeface="Calibri"/>
                          <a:cs typeface="Times New Roman"/>
                        </a:rPr>
                        <a:t>сетей водоснабжения </a:t>
                      </a:r>
                      <a:r>
                        <a:rPr lang="ru-RU" sz="1100" i="0" dirty="0" smtClean="0">
                          <a:latin typeface="+mn-lt"/>
                          <a:ea typeface="Calibri"/>
                          <a:cs typeface="Times New Roman"/>
                        </a:rPr>
                        <a:t>0,5 км, </a:t>
                      </a:r>
                      <a:r>
                        <a:rPr lang="ru-RU" sz="1100" i="0" dirty="0">
                          <a:latin typeface="+mn-lt"/>
                          <a:ea typeface="Calibri"/>
                          <a:cs typeface="Times New Roman"/>
                        </a:rPr>
                        <a:t>капитальный ремонт </a:t>
                      </a:r>
                      <a:r>
                        <a:rPr lang="ru-RU" sz="1100" i="0" dirty="0" smtClean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100" i="0" dirty="0">
                          <a:latin typeface="+mn-lt"/>
                          <a:ea typeface="Calibri"/>
                          <a:cs typeface="Times New Roman"/>
                        </a:rPr>
                        <a:t>котлов на котельных муниципального </a:t>
                      </a:r>
                      <a:r>
                        <a:rPr lang="ru-RU" sz="1100" i="0" dirty="0" smtClean="0">
                          <a:latin typeface="+mn-lt"/>
                          <a:ea typeface="Calibri"/>
                          <a:cs typeface="Times New Roman"/>
                        </a:rPr>
                        <a:t>образования,</a:t>
                      </a:r>
                      <a:r>
                        <a:rPr lang="ru-RU" sz="1100" i="0" baseline="0" dirty="0" smtClean="0">
                          <a:latin typeface="+mn-lt"/>
                          <a:ea typeface="Calibri"/>
                          <a:cs typeface="Times New Roman"/>
                        </a:rPr>
                        <a:t> установка приборов учета в 2-х котельных, капитальный ремонт крыши в 3-х котельных.</a:t>
                      </a:r>
                      <a:endParaRPr lang="ru-RU" sz="11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60000,0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latin typeface="+mn-lt"/>
                          <a:ea typeface="Calibri"/>
                          <a:cs typeface="Times New Roman"/>
                        </a:rPr>
                        <a:t>Строительство полигона твердых бытовых</a:t>
                      </a:r>
                      <a:r>
                        <a:rPr lang="ru-RU" sz="1100" i="0" baseline="0" dirty="0" smtClean="0">
                          <a:latin typeface="+mn-lt"/>
                          <a:ea typeface="Calibri"/>
                          <a:cs typeface="Times New Roman"/>
                        </a:rPr>
                        <a:t> отходов</a:t>
                      </a:r>
                      <a:endParaRPr lang="ru-RU" sz="11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доступности коммунальных услуг для 11,9 тыс.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человек, экономия  бюджетными учреждениями электрической и тепловой энергии, улучшение качества эксплуатации жилищного фонда Богучанского района;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населения централизованными услугами водоснабжения </a:t>
                      </a:r>
                      <a:endParaRPr lang="ru-RU" sz="1100" b="1" dirty="0"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4. Муниципальная программа «Защита населения и территории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 от чрезвычайных ситуаций природного и техногенного характера»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– 24622,4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мч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1344191" cy="1075353"/>
          </a:xfrm>
          <a:prstGeom prst="rect">
            <a:avLst/>
          </a:prstGeom>
        </p:spPr>
      </p:pic>
      <p:pic>
        <p:nvPicPr>
          <p:cNvPr id="8" name="Рисунок 7" descr="мч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1765833" cy="1080120"/>
          </a:xfrm>
          <a:prstGeom prst="rect">
            <a:avLst/>
          </a:prstGeom>
        </p:spPr>
      </p:pic>
      <p:pic>
        <p:nvPicPr>
          <p:cNvPr id="9" name="Рисунок 8" descr="мч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844824"/>
            <a:ext cx="1801590" cy="1080120"/>
          </a:xfrm>
          <a:prstGeom prst="rect">
            <a:avLst/>
          </a:prstGeom>
        </p:spPr>
      </p:pic>
      <p:pic>
        <p:nvPicPr>
          <p:cNvPr id="10" name="Рисунок 9" descr="78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44824"/>
            <a:ext cx="1440160" cy="1080120"/>
          </a:xfrm>
          <a:prstGeom prst="rect">
            <a:avLst/>
          </a:prstGeom>
        </p:spPr>
      </p:pic>
      <p:pic>
        <p:nvPicPr>
          <p:cNvPr id="12" name="Рисунок 11" descr="999080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844824"/>
            <a:ext cx="1906094" cy="1080120"/>
          </a:xfrm>
          <a:prstGeom prst="rect">
            <a:avLst/>
          </a:prstGeom>
        </p:spPr>
      </p:pic>
      <p:pic>
        <p:nvPicPr>
          <p:cNvPr id="13" name="Рисунок 12" descr="information_items_1347368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1844823"/>
            <a:ext cx="1115616" cy="109374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938858"/>
              </p:ext>
            </p:extLst>
          </p:nvPr>
        </p:nvGraphicFramePr>
        <p:xfrm>
          <a:off x="0" y="3284984"/>
          <a:ext cx="9144000" cy="23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42708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эффективной системы защиты населения и территории Богучанского района от чрезвычайных ситуаций природного и техногенного характера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1899,41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предупреждение и помощь населению района в чрезвычайных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ситуациях;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22723,0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тушение пожаров в населенных пунктах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в зоне обслуживания муниципальной пожарной части №1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Недопущение погибших при пожарах в зоне прикрытия  силами МПЧ №1 –100 % от среднего показателя 2010-2012 годов;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населения, оповещаемого об угрозе ЧС природного и техногенного характера к 2018 году  54% от общего количества оповещаемого населения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5. Муниципальная программа «Развитие культуры»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 – 176744,3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1616139" cy="1080120"/>
          </a:xfrm>
          <a:prstGeom prst="rect">
            <a:avLst/>
          </a:prstGeom>
        </p:spPr>
      </p:pic>
      <p:pic>
        <p:nvPicPr>
          <p:cNvPr id="8" name="Рисунок 7" descr="03871079eda32777cb5ff986f0493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44824"/>
            <a:ext cx="1440160" cy="1080120"/>
          </a:xfrm>
          <a:prstGeom prst="rect">
            <a:avLst/>
          </a:prstGeom>
        </p:spPr>
      </p:pic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8193" y="1844824"/>
            <a:ext cx="1445807" cy="1080120"/>
          </a:xfrm>
          <a:prstGeom prst="rect">
            <a:avLst/>
          </a:prstGeom>
        </p:spPr>
      </p:pic>
      <p:pic>
        <p:nvPicPr>
          <p:cNvPr id="12" name="Рисунок 11" descr="get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294" y="1844824"/>
            <a:ext cx="1624145" cy="1080120"/>
          </a:xfrm>
          <a:prstGeom prst="rect">
            <a:avLst/>
          </a:prstGeom>
        </p:spPr>
      </p:pic>
      <p:pic>
        <p:nvPicPr>
          <p:cNvPr id="13" name="Рисунок 12" descr="article41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5465" y="1844825"/>
            <a:ext cx="1441882" cy="108012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4765181"/>
              </p:ext>
            </p:extLst>
          </p:nvPr>
        </p:nvGraphicFramePr>
        <p:xfrm>
          <a:off x="0" y="2924944"/>
          <a:ext cx="9144000" cy="297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42708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и реализации культурного и духовного потенциала населения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34019,1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библиотеки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514,9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. книговыдач;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5205,9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музей  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7,1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посетителей;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79660,8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дома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культуры 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число участников клубных</a:t>
                      </a:r>
                      <a:r>
                        <a:rPr lang="ru-RU" sz="12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формирований составит 3508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2330,0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проведение районных мероприятий, фестивалей, выставок,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конкурсов;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800,0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проведение капитального ремонта  в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2-х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учреждениях библиотечного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типа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и в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2-х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учреждениях клубного типа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38836,5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Calibri"/>
                          <a:ea typeface="Calibri"/>
                          <a:cs typeface="Times New Roman"/>
                        </a:rPr>
                        <a:t>Развитие системы дополнительного образования в области культуры </a:t>
                      </a:r>
                      <a:r>
                        <a:rPr lang="ru-RU" sz="1200" i="1" dirty="0" smtClean="0">
                          <a:latin typeface="Calibri"/>
                          <a:ea typeface="Calibri"/>
                          <a:cs typeface="Times New Roman"/>
                        </a:rPr>
                        <a:t>число обучающихся детей 593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участников культурно-досуговых мероприятий, проводимых учреждениями культуры, составит  3508,</a:t>
                      </a:r>
                    </a:p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 514,9 тыс. книговыдач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7" name="Рисунок 16" descr="get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1844824"/>
            <a:ext cx="165618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85791"/>
            <a:ext cx="81369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8280920" cy="55446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уважением, </a:t>
            </a:r>
            <a:endParaRPr lang="ru-RU" sz="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Вадимович Бахтин</a:t>
            </a: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99592" y="1150586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района!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684836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Мы продолжаем  информировать вас  о районной бюджетной политике и реализации приоритетных направлений работы органов местного самоуправления района в доступной для любого жителя форме.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При формировании главного  финансового документа на 2016 год мы старались сохранить  главный принцип – каждая бюджетная статья должна быть ориентирована на конкретный результат. Жители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Богучанского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должны знать, на что тратятся бюджетные средства и какие  направления в деятельности  муниципалитета  наиболее приоритетны. Чтобы разобраться во всех цифрах непосвященному в бюджетный процесс человеку необязательно анализировать финансовый документы и отчеты. Достаточно открыть Путеводитель по бюджету, который наглядно покажет, какие социальные выплаты заложены в бюджете (ремонты, строительство, дороги).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Третий год формирование бюджета осуществляется на основе 12 муниципальных программ, каждая из которых имеет свои  цели, задачи, комплекс мероприятий и закрепленный результат, что делает бюджетный процесс более прозрачным. В Путеводителе по бюджету в рамках программ отражены основные направления, на которые будут направлены бюджетные средства.  Охват муниципальными программами составил более 95 % бюджетных средств.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Мы уверены, что информация, представленная в Путеводителе в информативной и компактной форме, позволит вам углубить свои знания о бюджете и создать основы для активного участия в бюджетных процессах района.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6. Муниципальная программа «Молодежь </a:t>
            </a:r>
            <a:r>
              <a:rPr lang="ru-RU" sz="2000" b="1" dirty="0" err="1" smtClean="0">
                <a:solidFill>
                  <a:schemeClr val="tx1"/>
                </a:solidFill>
              </a:rPr>
              <a:t>Приангарья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 – 8290,6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0033576"/>
              </p:ext>
            </p:extLst>
          </p:nvPr>
        </p:nvGraphicFramePr>
        <p:xfrm>
          <a:off x="0" y="2924944"/>
          <a:ext cx="914400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49922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потенциала молодежи и его реализации в интересах развития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9953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5725,3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молодежного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центра;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1 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221,0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помощь в приобретении жилья  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15 молодым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семьям;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5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330,0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молодежных объединений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2964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05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-35,4 %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молодых граждан будет вовлечено в реализацию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проектов;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-создание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80 рабочих мест для несовершеннолетних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граждан;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оздоровление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и занятость  88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несовершеннолетних граждан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741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44824"/>
            <a:ext cx="1691681" cy="1080119"/>
          </a:xfrm>
          <a:prstGeom prst="rect">
            <a:avLst/>
          </a:prstGeom>
        </p:spPr>
      </p:pic>
      <p:pic>
        <p:nvPicPr>
          <p:cNvPr id="11" name="Рисунок 10" descr="m_1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44824"/>
            <a:ext cx="1494408" cy="1066800"/>
          </a:xfrm>
          <a:prstGeom prst="rect">
            <a:avLst/>
          </a:prstGeom>
        </p:spPr>
      </p:pic>
      <p:pic>
        <p:nvPicPr>
          <p:cNvPr id="12" name="Рисунок 11" descr="f20ec745721d4c20af6e3ab5ca0cba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844824"/>
            <a:ext cx="1512168" cy="1063005"/>
          </a:xfrm>
          <a:prstGeom prst="rect">
            <a:avLst/>
          </a:prstGeom>
        </p:spPr>
      </p:pic>
      <p:pic>
        <p:nvPicPr>
          <p:cNvPr id="13" name="Рисунок 12" descr="getImage-1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44824"/>
            <a:ext cx="1584176" cy="1080120"/>
          </a:xfrm>
          <a:prstGeom prst="rect">
            <a:avLst/>
          </a:prstGeom>
        </p:spPr>
      </p:pic>
      <p:pic>
        <p:nvPicPr>
          <p:cNvPr id="14" name="Рисунок 13" descr="701d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844824"/>
            <a:ext cx="1656184" cy="1054608"/>
          </a:xfrm>
          <a:prstGeom prst="rect">
            <a:avLst/>
          </a:prstGeom>
        </p:spPr>
      </p:pic>
      <p:pic>
        <p:nvPicPr>
          <p:cNvPr id="15" name="Рисунок 14" descr="mol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1844824"/>
            <a:ext cx="1187624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7. Муниципальная программа «Развитие физической культуры и спорта 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программе– 2570,0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1365504" cy="1024128"/>
          </a:xfrm>
          <a:prstGeom prst="rect">
            <a:avLst/>
          </a:prstGeom>
        </p:spPr>
      </p:pic>
      <p:pic>
        <p:nvPicPr>
          <p:cNvPr id="8" name="Рисунок 7" descr="физкультура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215" y="1844824"/>
            <a:ext cx="1660785" cy="1008112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844824"/>
            <a:ext cx="1512168" cy="101563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926896"/>
              </p:ext>
            </p:extLst>
          </p:nvPr>
        </p:nvGraphicFramePr>
        <p:xfrm>
          <a:off x="0" y="3212976"/>
          <a:ext cx="9144000" cy="211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42708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обеспечивающих возможность гражданам заниматься  физической культурой и спортом,  формирование культуры  здорового образа жизни населения Богучанского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2370,0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организация и проведение физкультурных спортивных мероприятий  на территории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района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6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систематически занимающихся физической культурой и спортом, в 2016 году составит 24,7%,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учащихся, систематически занимающихся физической культурой и спортом, в 2016 году составит 48% 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115516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44824"/>
            <a:ext cx="1368152" cy="1008112"/>
          </a:xfrm>
          <a:prstGeom prst="rect">
            <a:avLst/>
          </a:prstGeom>
        </p:spPr>
      </p:pic>
      <p:pic>
        <p:nvPicPr>
          <p:cNvPr id="12" name="Рисунок 11" descr="b-66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844824"/>
            <a:ext cx="1514534" cy="1008112"/>
          </a:xfrm>
          <a:prstGeom prst="rect">
            <a:avLst/>
          </a:prstGeom>
        </p:spPr>
      </p:pic>
      <p:pic>
        <p:nvPicPr>
          <p:cNvPr id="13" name="Рисунок 12" descr="post-42-026536600 1328998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844824"/>
            <a:ext cx="1800200" cy="101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136815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8. Муниципальная программа «Развитие инвестиционной, инновационной деятельности, малого и среднего предпринимательства на территории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программе– 957,0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6101237"/>
              </p:ext>
            </p:extLst>
          </p:nvPr>
        </p:nvGraphicFramePr>
        <p:xfrm>
          <a:off x="0" y="3356992"/>
          <a:ext cx="9144000" cy="28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устойчивого функционирования и  развития малого и среднего предпринимательства, роста инновационного потенциала и улучшения инвестиционного климата 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954,0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имущественная, информационно-консультативная, финансовая поддержка субъектов малого и среднего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предпринимательства;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получат муниципальную поддержку - 12 субъектов малого и среднего предпринимательства;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секторе малого и среднего предпринимательства   будет создано 13 рабочих мест;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сохранение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83 рабочих мест в секторе малого и среднего предпринимательства;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привлечение более 22,2 млн. рублей внебюджетных  инвестиций в секторе малого и среднего предпринимательства; 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объема инновационных товаров, работ  и услуг  субъектов малого  и среднего предпринимательства, получивших поддержку до  1,0 млн. рублей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clipart_of_27045_sm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1679848" cy="1097868"/>
          </a:xfrm>
          <a:prstGeom prst="rect">
            <a:avLst/>
          </a:prstGeom>
        </p:spPr>
      </p:pic>
      <p:pic>
        <p:nvPicPr>
          <p:cNvPr id="10" name="Рисунок 9" descr="image_resiz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1187624" cy="1085867"/>
          </a:xfrm>
          <a:prstGeom prst="rect">
            <a:avLst/>
          </a:prstGeom>
        </p:spPr>
      </p:pic>
      <p:pic>
        <p:nvPicPr>
          <p:cNvPr id="11" name="Рисунок 10" descr="f97c07b88e69cc4350ea86abd7142d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276872"/>
            <a:ext cx="1547664" cy="1076732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276872"/>
            <a:ext cx="1560690" cy="1080120"/>
          </a:xfrm>
          <a:prstGeom prst="rect">
            <a:avLst/>
          </a:prstGeom>
        </p:spPr>
      </p:pic>
      <p:pic>
        <p:nvPicPr>
          <p:cNvPr id="13" name="Рисунок 12" descr="wor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276872"/>
            <a:ext cx="1584176" cy="1086818"/>
          </a:xfrm>
          <a:prstGeom prst="rect">
            <a:avLst/>
          </a:prstGeom>
        </p:spPr>
      </p:pic>
      <p:pic>
        <p:nvPicPr>
          <p:cNvPr id="14" name="Рисунок 13" descr="1368626202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5060" y="2276872"/>
            <a:ext cx="162249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9. Муниципальная программа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«Развитие транспортной системы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–  69018,4 тыс. 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519428"/>
              </p:ext>
            </p:extLst>
          </p:nvPr>
        </p:nvGraphicFramePr>
        <p:xfrm>
          <a:off x="0" y="2924944"/>
          <a:ext cx="9144000" cy="297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современной и эффективной транспортной инфраструктуры.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транспортных услуг для населения.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комплексной безопасности дорожного движения.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33610,6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ремонт и содержание автомобильных дорог  общего пользования местного значения сельских поселений и межселенной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территории;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35118,2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организация пассажирских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перевозок</a:t>
                      </a:r>
                      <a:r>
                        <a:rPr lang="ru-RU" sz="1200" i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автомобильным транспортом 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- 441,1 тыс.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289,6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повышение безопасности дорожного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движения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Увеличение</a:t>
                      </a:r>
                      <a:r>
                        <a:rPr lang="ru-RU" sz="1200" i="1" baseline="0" dirty="0" smtClean="0">
                          <a:latin typeface="+mn-lt"/>
                          <a:ea typeface="Calibri"/>
                          <a:cs typeface="Times New Roman"/>
                        </a:rPr>
                        <a:t> оборудованных участков дорожными знаками «Пешеходный переход» и нанесение дорожной разметки «Зебра»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удельного веса дорог, не отвечающих нормативным требованиям, с 68% в 2014 году до 64% в 2016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транспортной подвижности населения  на уровне 2015 года -  2,28 поездок на одного человека.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1431417397539_ledovaya_pereprava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44825"/>
            <a:ext cx="1475656" cy="1080918"/>
          </a:xfrm>
          <a:prstGeom prst="rect">
            <a:avLst/>
          </a:prstGeom>
        </p:spPr>
      </p:pic>
      <p:pic>
        <p:nvPicPr>
          <p:cNvPr id="11" name="Рисунок 10" descr="x400_i122_1109_6b_95aba21a06e5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1923502" cy="1080120"/>
          </a:xfrm>
          <a:prstGeom prst="rect">
            <a:avLst/>
          </a:prstGeom>
        </p:spPr>
      </p:pic>
      <p:pic>
        <p:nvPicPr>
          <p:cNvPr id="12" name="Рисунок 11" descr="getImage-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844824"/>
            <a:ext cx="1440160" cy="1080120"/>
          </a:xfrm>
          <a:prstGeom prst="rect">
            <a:avLst/>
          </a:prstGeom>
        </p:spPr>
      </p:pic>
      <p:pic>
        <p:nvPicPr>
          <p:cNvPr id="13" name="Рисунок 12" descr="wps-wpimage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844825"/>
            <a:ext cx="1621802" cy="1080120"/>
          </a:xfrm>
          <a:prstGeom prst="rect">
            <a:avLst/>
          </a:prstGeom>
        </p:spPr>
      </p:pic>
      <p:pic>
        <p:nvPicPr>
          <p:cNvPr id="14" name="Рисунок 13" descr="file53881581_eee5f1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844824"/>
            <a:ext cx="1943073" cy="1080120"/>
          </a:xfrm>
          <a:prstGeom prst="rect">
            <a:avLst/>
          </a:prstGeom>
        </p:spPr>
      </p:pic>
      <p:pic>
        <p:nvPicPr>
          <p:cNvPr id="15" name="Рисунок 14" descr="5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3171" y="1844824"/>
            <a:ext cx="1440159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10. Муниципальная программа «Обеспечение доступным и комфортным жильем  граждан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  –  85187,0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892293"/>
              </p:ext>
            </p:extLst>
          </p:nvPr>
        </p:nvGraphicFramePr>
        <p:xfrm>
          <a:off x="0" y="2924944"/>
          <a:ext cx="9144000" cy="28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жилья и улучшение жилищных условий граждан, проживающих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82438,0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Переселение граждан из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аварийного жилищного фонда с. </a:t>
                      </a:r>
                      <a:r>
                        <a:rPr lang="ru-RU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, п. </a:t>
                      </a:r>
                      <a:r>
                        <a:rPr lang="ru-RU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Пинчуга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2740,0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жильем работников  отраслей бюджетной сферы на территории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района  -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 работник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удельного веса введенной площади жилых домов по отношению к общей площади жилищного фонда  с 1,34%  в 2015 году до 1,43% в 2016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ввод общей площади жилья в 2016 году составит 16,0 тыс. кв. м;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доли ветхого и аварийного  жилищного фонда в общем объеме жилищного фонда с 5,2 в 2014 году до 5,1 в 2015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доли работников бюджетной сферы, обеспеченных жильем, в общем количестве работников бюджетной сферы, нуждающихся в служебных жилых помещениях, с 9,09% в 2015 году до 10% в 2016 году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972068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844824"/>
            <a:ext cx="1547664" cy="1080947"/>
          </a:xfrm>
          <a:prstGeom prst="rect">
            <a:avLst/>
          </a:prstGeom>
        </p:spPr>
      </p:pic>
      <p:pic>
        <p:nvPicPr>
          <p:cNvPr id="10" name="Рисунок 9" descr="photo_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44824"/>
            <a:ext cx="1651248" cy="1096532"/>
          </a:xfrm>
          <a:prstGeom prst="rect">
            <a:avLst/>
          </a:prstGeom>
        </p:spPr>
      </p:pic>
      <p:pic>
        <p:nvPicPr>
          <p:cNvPr id="11" name="Рисунок 10" descr="zemla_azovo_10054805201254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844824"/>
            <a:ext cx="1405034" cy="1080120"/>
          </a:xfrm>
          <a:prstGeom prst="rect">
            <a:avLst/>
          </a:prstGeom>
        </p:spPr>
      </p:pic>
      <p:pic>
        <p:nvPicPr>
          <p:cNvPr id="12" name="Рисунок 11" descr="c75dd08c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820" y="1844825"/>
            <a:ext cx="1620179" cy="1080119"/>
          </a:xfrm>
          <a:prstGeom prst="rect">
            <a:avLst/>
          </a:prstGeom>
        </p:spPr>
      </p:pic>
      <p:pic>
        <p:nvPicPr>
          <p:cNvPr id="13" name="Рисунок 12" descr="knf8b64f3f30198ad3324f0dc45b82492cd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1844825"/>
            <a:ext cx="1440159" cy="1083719"/>
          </a:xfrm>
          <a:prstGeom prst="rect">
            <a:avLst/>
          </a:prstGeom>
        </p:spPr>
      </p:pic>
      <p:pic>
        <p:nvPicPr>
          <p:cNvPr id="14" name="Рисунок 13" descr="2129621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844824"/>
            <a:ext cx="159427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11. Муниципальная программа «Управление муниципальными финансами» Общий объем расходов по программе –  113965,6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6124772"/>
              </p:ext>
            </p:extLst>
          </p:nvPr>
        </p:nvGraphicFramePr>
        <p:xfrm>
          <a:off x="0" y="3284984"/>
          <a:ext cx="9144000" cy="23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повышение качества и прозрачности управления муниципальными финансами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100456,0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межбюджетные трансферты поселениям Богучанского района на  выравнивание бюджетной обеспеченности и обеспечение сбалансированности бюджетов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поселений;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13509,6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положительное значение оценки  исполнения отдельных государственных полномочий органами местного самоуправления достигнет 100%;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отсутствие в местных бюджетах просроченной кредиторской задолженности по выплате заработной платы работникам бюджетной сферы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6631_p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1547664" cy="1160748"/>
          </a:xfrm>
          <a:prstGeom prst="rect">
            <a:avLst/>
          </a:prstGeom>
        </p:spPr>
      </p:pic>
      <p:pic>
        <p:nvPicPr>
          <p:cNvPr id="10" name="Рисунок 9" descr="f8bcfd1f-3e4d-4501-959c-35f89ac86eb3$Read.SmallTo(1000,100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44824"/>
            <a:ext cx="1444516" cy="1155613"/>
          </a:xfrm>
          <a:prstGeom prst="rect">
            <a:avLst/>
          </a:prstGeom>
        </p:spPr>
      </p:pic>
      <p:pic>
        <p:nvPicPr>
          <p:cNvPr id="11" name="Рисунок 10" descr="328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1" y="1844824"/>
            <a:ext cx="1691680" cy="1133872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844824"/>
            <a:ext cx="1547664" cy="1160748"/>
          </a:xfrm>
          <a:prstGeom prst="rect">
            <a:avLst/>
          </a:prstGeom>
        </p:spPr>
      </p:pic>
      <p:pic>
        <p:nvPicPr>
          <p:cNvPr id="13" name="Рисунок 12" descr="main17065871_4d5c30b8f0169631fdee1bd2eac16a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44824"/>
            <a:ext cx="1534691" cy="1149873"/>
          </a:xfrm>
          <a:prstGeom prst="rect">
            <a:avLst/>
          </a:prstGeom>
        </p:spPr>
      </p:pic>
      <p:pic>
        <p:nvPicPr>
          <p:cNvPr id="14" name="Рисунок 13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844824"/>
            <a:ext cx="144016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12. Муниципальная программа «Развитие сельского хозяйства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 Общий объем расходов по программе – 1770,0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474881"/>
              </p:ext>
            </p:extLst>
          </p:nvPr>
        </p:nvGraphicFramePr>
        <p:xfrm>
          <a:off x="0" y="3284984"/>
          <a:ext cx="9144000" cy="227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сельских территорий, рост занятости и уровня жизни сельского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субсидии гражданам, ведущим личное подсобное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хозяйство,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 возмещение части затрат  на уплату процентов по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кредитам;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618,8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предупреждение возникновения и распространения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заболеваний,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опасных для человека и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животных;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1148,8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 рост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количества граждан, ведущих личное подсобное хозяйство, осуществивших привлечение кредитных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средств,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7  человек;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 снижение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количества обращений граждан с укусами безнадзорных домашних животных на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5%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7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1844824"/>
            <a:ext cx="1751856" cy="1168816"/>
          </a:xfrm>
          <a:prstGeom prst="rect">
            <a:avLst/>
          </a:prstGeom>
        </p:spPr>
      </p:pic>
      <p:pic>
        <p:nvPicPr>
          <p:cNvPr id="11" name="Рисунок 10" descr="0b055a3ae87dddde9dc442f17b59c8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72816"/>
            <a:ext cx="1656183" cy="1224136"/>
          </a:xfrm>
          <a:prstGeom prst="rect">
            <a:avLst/>
          </a:prstGeom>
        </p:spPr>
      </p:pic>
      <p:pic>
        <p:nvPicPr>
          <p:cNvPr id="12" name="Рисунок 11" descr="7cf42955a4c8b28126e8fab195fce7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44824"/>
            <a:ext cx="1691680" cy="1152128"/>
          </a:xfrm>
          <a:prstGeom prst="rect">
            <a:avLst/>
          </a:prstGeom>
        </p:spPr>
      </p:pic>
      <p:pic>
        <p:nvPicPr>
          <p:cNvPr id="13" name="Рисунок 12" descr="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8666" y="1844824"/>
            <a:ext cx="1474724" cy="1152128"/>
          </a:xfrm>
          <a:prstGeom prst="rect">
            <a:avLst/>
          </a:prstGeom>
        </p:spPr>
      </p:pic>
      <p:pic>
        <p:nvPicPr>
          <p:cNvPr id="15" name="Рисунок 14" descr="20130718_f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844824"/>
            <a:ext cx="1543720" cy="1157790"/>
          </a:xfrm>
          <a:prstGeom prst="rect">
            <a:avLst/>
          </a:prstGeom>
        </p:spPr>
      </p:pic>
      <p:pic>
        <p:nvPicPr>
          <p:cNvPr id="14" name="Рисунок 13" descr="Question_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44824"/>
            <a:ext cx="1475656" cy="115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социальной сферы в 2016 году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132856"/>
            <a:ext cx="8280920" cy="35283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-2200,0 тыс. рублей – приобретение жилья работникам бюджетной сферы – 2 квартиры;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- 60000,0 тыс. рублей – строительство полигона твердых бытовых отходов;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179546,8 тыс. рублей – строительство детского сада на 190 мест в п. Ангарский, срок ввода – 2016 год;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61557,3 тыс. рублей – строительство спортивного звала в п.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Новохайский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280 мест, срок ввода – 2016 год;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35000,0 тыс. рублей – реконструкция корпусов детского оздоровительного лагеря «Березка» на 40 мест, срок ввода – 2016 год.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836712"/>
            <a:ext cx="8352928" cy="576064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3911031"/>
              </p:ext>
            </p:extLst>
          </p:nvPr>
        </p:nvGraphicFramePr>
        <p:xfrm>
          <a:off x="755575" y="1102200"/>
          <a:ext cx="7560840" cy="5433060"/>
        </p:xfrm>
        <a:graphic>
          <a:graphicData uri="http://schemas.openxmlformats.org/drawingml/2006/table">
            <a:tbl>
              <a:tblPr/>
              <a:tblGrid>
                <a:gridCol w="507242"/>
                <a:gridCol w="2907331"/>
                <a:gridCol w="1242989"/>
                <a:gridCol w="1162768"/>
                <a:gridCol w="1740510"/>
              </a:tblGrid>
              <a:tr h="15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изм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оказатель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Источники  информации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доходов районного бюджета в расчете на одного жителя*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Информационно-аналитическая система АИС ММО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жилищно-коммунальное хозяйство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образование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культуру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расходов районного бюджета на социальную политику в расчете на одного жителя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расходов районного бюджета на физическую культуру и спорт в расчете на одного жителя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Расходы бюджета </a:t>
                      </a:r>
                      <a:r>
                        <a:rPr lang="ru-RU" sz="1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на содержание работников органов местного самоуправления в расчете на одного жителя </a:t>
                      </a:r>
                      <a:r>
                        <a:rPr lang="ru-RU" sz="1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пользования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местного значения, не отвечающих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нормативным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требованиям, в общей протяженности автомобильных дорог общего пользования местного значения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23728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ИНТЕРЕСНО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04664"/>
            <a:ext cx="8352928" cy="597666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6357386"/>
              </p:ext>
            </p:extLst>
          </p:nvPr>
        </p:nvGraphicFramePr>
        <p:xfrm>
          <a:off x="683567" y="692695"/>
          <a:ext cx="7704856" cy="5385399"/>
        </p:xfrm>
        <a:graphic>
          <a:graphicData uri="http://schemas.openxmlformats.org/drawingml/2006/table">
            <a:tbl>
              <a:tblPr/>
              <a:tblGrid>
                <a:gridCol w="516905"/>
                <a:gridCol w="2962707"/>
                <a:gridCol w="1266666"/>
                <a:gridCol w="1184918"/>
                <a:gridCol w="1773660"/>
              </a:tblGrid>
              <a:tr h="102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 в общей численности населения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4" marR="25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состоящих на учете для определения в муниципальные дошкольные образовательные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учреждения,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 общей численности детей в возрасте 1-6 лет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22,54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99,67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одного жителя,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всего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кв. 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21,42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Удовлетворенность населения деятельностью органов местного самоуправления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 от числа опрошенных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14946,3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15995,7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6848"/>
            <a:ext cx="8208912" cy="6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848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587727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04664"/>
            <a:ext cx="8352928" cy="597666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727124"/>
              </p:ext>
            </p:extLst>
          </p:nvPr>
        </p:nvGraphicFramePr>
        <p:xfrm>
          <a:off x="683567" y="1196752"/>
          <a:ext cx="7776865" cy="4176464"/>
        </p:xfrm>
        <a:graphic>
          <a:graphicData uri="http://schemas.openxmlformats.org/drawingml/2006/table">
            <a:tbl>
              <a:tblPr/>
              <a:tblGrid>
                <a:gridCol w="454558"/>
                <a:gridCol w="3018086"/>
                <a:gridCol w="1290343"/>
                <a:gridCol w="1207065"/>
                <a:gridCol w="1806813"/>
              </a:tblGrid>
              <a:tr h="108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24999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 получающих дошкольную образовательную услугу и (или) 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65,05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муниципальных общеобразовательных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0,33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352928" cy="597666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7287684"/>
              </p:ext>
            </p:extLst>
          </p:nvPr>
        </p:nvGraphicFramePr>
        <p:xfrm>
          <a:off x="971601" y="980729"/>
          <a:ext cx="7272807" cy="4032446"/>
        </p:xfrm>
        <a:graphic>
          <a:graphicData uri="http://schemas.openxmlformats.org/drawingml/2006/table">
            <a:tbl>
              <a:tblPr/>
              <a:tblGrid>
                <a:gridCol w="487920"/>
                <a:gridCol w="2796574"/>
                <a:gridCol w="1195636"/>
                <a:gridCol w="1118473"/>
                <a:gridCol w="1674204"/>
              </a:tblGrid>
              <a:tr h="1314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 5-18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98,57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21,84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85" marR="25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23,99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Объем  не завершенного в установленные сроки строительства, осуществляемого за счет средств районного бюджета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// -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15719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01.01.2015 года составляет 45527 человек.</a:t>
            </a:r>
            <a:endParaRPr lang="ru-RU" sz="1600" b="1" i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</p:spPr>
        <p:txBody>
          <a:bodyPr/>
          <a:lstStyle/>
          <a:p>
            <a:fld id="{3D2303EA-ABBB-472A-B0B1-8935162A5CB0}" type="slidenum">
              <a:rPr lang="ru-RU" sz="1400" b="1" smtClean="0">
                <a:solidFill>
                  <a:schemeClr val="tx1"/>
                </a:solidFill>
              </a:rPr>
              <a:pPr/>
              <a:t>42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60648"/>
            <a:ext cx="4248472" cy="6480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04664"/>
            <a:ext cx="334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ПОЛЕЗНАЯ ИНФОРМАЦИЯ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1340768"/>
            <a:ext cx="6048672" cy="1008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ФИНАНСОВОЕ УПРАВЛЕНИЕ БОГУЧАНСКОГО РАЙОНА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2420888"/>
            <a:ext cx="288032" cy="576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3068960"/>
            <a:ext cx="7776864" cy="3384376"/>
          </a:xfrm>
          <a:prstGeom prst="roundRect">
            <a:avLst>
              <a:gd name="adj" fmla="val 17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3284985"/>
          <a:ext cx="7200800" cy="2952328"/>
        </p:xfrm>
        <a:graphic>
          <a:graphicData uri="http://schemas.openxmlformats.org/drawingml/2006/table">
            <a:tbl>
              <a:tblPr/>
              <a:tblGrid>
                <a:gridCol w="3600024"/>
                <a:gridCol w="3600776"/>
              </a:tblGrid>
              <a:tr h="29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ул.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Перенсона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д. 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ТЕЛЕФОНЫ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Приемная          28064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22172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 ЭЛЕКТРОННОЙ ПОЧТЫ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Fin-upravlenie@yandex.ru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ГРАФИК РАБОТЫ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Понедельник-пятница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 9-00 до 17-00,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обед с 13-00 до 14-00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выходной: суббота, воскресенье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И.О. НАЧАЛЬНИКА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Монахова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Валентина Ивановна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ЧАСЫ ПРИЕМА ГРАЖДАН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9-00 до 13-00, с 14-00 до 16-00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387" y="1329563"/>
            <a:ext cx="5958941" cy="49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57219"/>
            <a:ext cx="6120679" cy="554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7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144298"/>
            <a:ext cx="5778921" cy="51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8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387" y="1287594"/>
            <a:ext cx="5941217" cy="47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5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9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02721"/>
            <a:ext cx="5941217" cy="3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5575</TotalTime>
  <Words>3418</Words>
  <Application>Microsoft Office PowerPoint</Application>
  <PresentationFormat>Экран (4:3)</PresentationFormat>
  <Paragraphs>682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МЕЖБЮДЖЕТНЫЕ ОТНОШЕНИЯ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Фин.управление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Userrfu</cp:lastModifiedBy>
  <cp:revision>438</cp:revision>
  <cp:lastPrinted>2016-03-10T08:27:54Z</cp:lastPrinted>
  <dcterms:created xsi:type="dcterms:W3CDTF">2014-02-05T08:33:40Z</dcterms:created>
  <dcterms:modified xsi:type="dcterms:W3CDTF">2016-04-08T07:09:02Z</dcterms:modified>
</cp:coreProperties>
</file>