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0" r:id="rId3"/>
    <p:sldId id="257" r:id="rId4"/>
    <p:sldId id="258" r:id="rId5"/>
    <p:sldId id="260" r:id="rId6"/>
    <p:sldId id="261" r:id="rId7"/>
    <p:sldId id="269" r:id="rId8"/>
    <p:sldId id="262" r:id="rId9"/>
    <p:sldId id="268" r:id="rId10"/>
    <p:sldId id="264" r:id="rId11"/>
    <p:sldId id="265" r:id="rId12"/>
    <p:sldId id="266" r:id="rId13"/>
    <p:sldId id="263" r:id="rId14"/>
    <p:sldId id="267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 autoAdjust="0"/>
    <p:restoredTop sz="94543" autoAdjust="0"/>
  </p:normalViewPr>
  <p:slideViewPr>
    <p:cSldViewPr>
      <p:cViewPr varScale="1">
        <p:scale>
          <a:sx n="63" d="100"/>
          <a:sy n="63" d="100"/>
        </p:scale>
        <p:origin x="-120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 i="1">
                <a:solidFill>
                  <a:srgbClr val="C00000"/>
                </a:solidFill>
              </a:defRPr>
            </a:pPr>
            <a:r>
              <a:rPr lang="ru-RU" sz="2000" i="1" dirty="0" smtClean="0">
                <a:solidFill>
                  <a:srgbClr val="C00000"/>
                </a:solidFill>
              </a:rPr>
              <a:t>ДОХОДЫ</a:t>
            </a:r>
            <a:r>
              <a:rPr lang="ru-RU" sz="2000" i="1" baseline="0" dirty="0" smtClean="0">
                <a:solidFill>
                  <a:srgbClr val="C00000"/>
                </a:solidFill>
              </a:rPr>
              <a:t> И РАСХОДЫ РАЙОННОГО БЮДЖЕТА </a:t>
            </a:r>
          </a:p>
          <a:p>
            <a:pPr>
              <a:defRPr sz="2000" i="1">
                <a:solidFill>
                  <a:srgbClr val="C00000"/>
                </a:solidFill>
              </a:defRPr>
            </a:pPr>
            <a:r>
              <a:rPr lang="ru-RU" sz="2000" i="1" baseline="0" dirty="0" smtClean="0">
                <a:solidFill>
                  <a:srgbClr val="C00000"/>
                </a:solidFill>
              </a:rPr>
              <a:t>                        </a:t>
            </a:r>
            <a:endParaRPr lang="ru-RU" sz="2000" i="1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22648148148148223"/>
          <c:y val="0"/>
        </c:manualLayout>
      </c:layout>
    </c:title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3.0535214348206496E-2"/>
                  <c:y val="-1.1721086241728226E-2"/>
                </c:manualLayout>
              </c:layout>
              <c:showVal val="1"/>
            </c:dLbl>
            <c:dLbl>
              <c:idx val="1"/>
              <c:layout>
                <c:manualLayout>
                  <c:x val="-1.2500000000000016E-2"/>
                  <c:y val="-6.563009020778391E-3"/>
                </c:manualLayout>
              </c:layout>
              <c:showVal val="1"/>
            </c:dLbl>
            <c:dLbl>
              <c:idx val="2"/>
              <c:layout>
                <c:manualLayout>
                  <c:x val="-3.7500000000000033E-2"/>
                  <c:y val="-4.7667082840677083E-3"/>
                </c:manualLayout>
              </c:layout>
              <c:showVal val="1"/>
            </c:dLbl>
            <c:txPr>
              <a:bodyPr rot="0" vert="horz"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2064784.7</c:v>
                </c:pt>
                <c:pt idx="1">
                  <c:v>1983499.9</c:v>
                </c:pt>
                <c:pt idx="2">
                  <c:v>1948329.4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4.9785651793525891E-2"/>
                  <c:y val="-4.9416701807187546E-2"/>
                </c:manualLayout>
              </c:layout>
              <c:showVal val="1"/>
            </c:dLbl>
            <c:dLbl>
              <c:idx val="1"/>
              <c:layout>
                <c:manualLayout>
                  <c:x val="6.2681867891513574E-2"/>
                  <c:y val="-5.5795912123893149E-2"/>
                </c:manualLayout>
              </c:layout>
              <c:numFmt formatCode="#,##0.00" sourceLinked="0"/>
              <c:spPr/>
              <c:txPr>
                <a:bodyPr rot="0" vert="horz"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6.9505796150481317E-2"/>
                  <c:y val="-4.2474209613895308E-2"/>
                </c:manualLayout>
              </c:layout>
              <c:numFmt formatCode="#,##0.00" sourceLinked="0"/>
              <c:spPr/>
              <c:txPr>
                <a:bodyPr rot="0" vert="horz"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txPr>
              <a:bodyPr rot="0" vert="horz"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 formatCode="#,##0.00">
                  <c:v>2067779.9</c:v>
                </c:pt>
                <c:pt idx="1">
                  <c:v>1945498.1</c:v>
                </c:pt>
                <c:pt idx="2">
                  <c:v>1948329.4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дефицит/профицит</c:v>
                </c:pt>
              </c:strCache>
            </c:strRef>
          </c:tx>
          <c:dLbls>
            <c:dLbl>
              <c:idx val="0"/>
              <c:layout>
                <c:manualLayout>
                  <c:x val="4.4786854768153993E-2"/>
                  <c:y val="0.10994855676696592"/>
                </c:manualLayout>
              </c:layout>
              <c:showVal val="1"/>
            </c:dLbl>
            <c:dLbl>
              <c:idx val="1"/>
              <c:layout>
                <c:manualLayout>
                  <c:x val="4.4035761154855767E-2"/>
                  <c:y val="-3.4768096337644168E-2"/>
                </c:manualLayout>
              </c:layout>
              <c:showVal val="1"/>
            </c:dLbl>
            <c:dLbl>
              <c:idx val="2"/>
              <c:layout>
                <c:manualLayout>
                  <c:x val="1.5432098765432134E-2"/>
                  <c:y val="-3.140237570099004E-2"/>
                </c:manualLayout>
              </c:layout>
              <c:showVal val="1"/>
            </c:dLbl>
            <c:numFmt formatCode="#,##0.00" sourceLinked="0"/>
            <c:txPr>
              <a:bodyPr rot="0" vert="horz"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-2995.2</c:v>
                </c:pt>
                <c:pt idx="1">
                  <c:v>38001.800000000003</c:v>
                </c:pt>
                <c:pt idx="2">
                  <c:v>0</c:v>
                </c:pt>
              </c:numCache>
            </c:numRef>
          </c:val>
        </c:ser>
        <c:shape val="box"/>
        <c:axId val="49673728"/>
        <c:axId val="49675264"/>
        <c:axId val="0"/>
      </c:bar3DChart>
      <c:catAx>
        <c:axId val="496737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9675264"/>
        <c:crosses val="autoZero"/>
        <c:auto val="1"/>
        <c:lblAlgn val="ctr"/>
        <c:lblOffset val="100"/>
      </c:catAx>
      <c:valAx>
        <c:axId val="49675264"/>
        <c:scaling>
          <c:orientation val="minMax"/>
        </c:scaling>
        <c:delete val="1"/>
        <c:axPos val="l"/>
        <c:numFmt formatCode="#,##0.00" sourceLinked="1"/>
        <c:tickLblPos val="none"/>
        <c:crossAx val="49673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043405511811123"/>
          <c:y val="0.3910376324552528"/>
          <c:w val="0.24123261154855638"/>
          <c:h val="0.27710378276287673"/>
        </c:manualLayout>
      </c:layout>
      <c:spPr>
        <a:solidFill>
          <a:schemeClr val="tx2">
            <a:lumMod val="20000"/>
            <a:lumOff val="80000"/>
          </a:schemeClr>
        </a:solidFill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516715945625109"/>
          <c:y val="3.0866359269839376E-2"/>
          <c:w val="0.53020019250895567"/>
          <c:h val="0.9382672814603205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план 2018</c:v>
                </c:pt>
              </c:strCache>
            </c:strRef>
          </c:tx>
          <c:dLbls>
            <c:dLbl>
              <c:idx val="0"/>
              <c:layout>
                <c:manualLayout>
                  <c:x val="-4.0315302854541234E-2"/>
                  <c:y val="-1.1757952820057031E-2"/>
                </c:manualLayout>
              </c:layout>
              <c:showVal val="1"/>
            </c:dLbl>
            <c:dLbl>
              <c:idx val="1"/>
              <c:layout>
                <c:manualLayout>
                  <c:x val="-2.7356812651295796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1940831.98</c:v>
                </c:pt>
                <c:pt idx="1">
                  <c:v>1963505.46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план 2018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2121104.6</c:v>
                </c:pt>
                <c:pt idx="1">
                  <c:v>2147509.4299999997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4.4634799588956303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4.1755135099346162E-2"/>
                  <c:y val="-2.1164315076102655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Лист1!$D$2:$D$3</c:f>
              <c:numCache>
                <c:formatCode>#,##0.00</c:formatCode>
                <c:ptCount val="2"/>
                <c:pt idx="0">
                  <c:v>2064784.7</c:v>
                </c:pt>
                <c:pt idx="1">
                  <c:v>2067779.9</c:v>
                </c:pt>
              </c:numCache>
            </c:numRef>
          </c:val>
        </c:ser>
        <c:axId val="50014080"/>
        <c:axId val="50015616"/>
      </c:barChart>
      <c:catAx>
        <c:axId val="5001408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0015616"/>
        <c:crosses val="autoZero"/>
        <c:auto val="1"/>
        <c:lblAlgn val="ctr"/>
        <c:lblOffset val="100"/>
      </c:catAx>
      <c:valAx>
        <c:axId val="50015616"/>
        <c:scaling>
          <c:orientation val="minMax"/>
        </c:scaling>
        <c:delete val="1"/>
        <c:axPos val="l"/>
        <c:numFmt formatCode="#,##0.00" sourceLinked="1"/>
        <c:tickLblPos val="none"/>
        <c:crossAx val="50014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570905956053265"/>
          <c:y val="0.47821112468984961"/>
          <c:w val="0.29285110819466398"/>
          <c:h val="0.37423341850905456"/>
        </c:manualLayout>
      </c:layout>
      <c:spPr>
        <a:solidFill>
          <a:schemeClr val="accent1">
            <a:lumMod val="40000"/>
            <a:lumOff val="60000"/>
          </a:schemeClr>
        </a:solidFill>
      </c:spPr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dLbls>
            <c:numFmt formatCode="#,##0.0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450663.33</c:v>
                </c:pt>
                <c:pt idx="1">
                  <c:v>462538.2</c:v>
                </c:pt>
                <c:pt idx="2">
                  <c:v>459428.9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ФФП</c:v>
                </c:pt>
              </c:strCache>
            </c:strRef>
          </c:tx>
          <c:dLbls>
            <c:numFmt formatCode="#,##0.0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557094.1</c:v>
                </c:pt>
                <c:pt idx="1">
                  <c:v>445675.3</c:v>
                </c:pt>
                <c:pt idx="2">
                  <c:v>445675.3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Целевые средства</c:v>
                </c:pt>
              </c:strCache>
            </c:strRef>
          </c:tx>
          <c:dLbls>
            <c:numFmt formatCode="#,##0.0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1057027</c:v>
                </c:pt>
                <c:pt idx="1">
                  <c:v>1075287</c:v>
                </c:pt>
                <c:pt idx="2">
                  <c:v>1043225</c:v>
                </c:pt>
              </c:numCache>
            </c:numRef>
          </c:val>
        </c:ser>
        <c:shape val="box"/>
        <c:axId val="50089344"/>
        <c:axId val="50107520"/>
        <c:axId val="0"/>
      </c:bar3DChart>
      <c:catAx>
        <c:axId val="5008934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0107520"/>
        <c:crosses val="autoZero"/>
        <c:auto val="1"/>
        <c:lblAlgn val="ctr"/>
        <c:lblOffset val="100"/>
      </c:catAx>
      <c:valAx>
        <c:axId val="50107520"/>
        <c:scaling>
          <c:orientation val="minMax"/>
        </c:scaling>
        <c:delete val="1"/>
        <c:axPos val="l"/>
        <c:numFmt formatCode="0%" sourceLinked="1"/>
        <c:tickLblPos val="none"/>
        <c:crossAx val="50089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73098937736099"/>
          <c:y val="0.40077360023060532"/>
          <c:w val="0.1791596392542954"/>
          <c:h val="0.37005516654305681"/>
        </c:manualLayout>
      </c:layout>
      <c:spPr>
        <a:solidFill>
          <a:schemeClr val="accent1">
            <a:lumMod val="40000"/>
            <a:lumOff val="60000"/>
          </a:schemeClr>
        </a:solidFill>
      </c:spPr>
      <c:txPr>
        <a:bodyPr/>
        <a:lstStyle/>
        <a:p>
          <a:pPr>
            <a:defRPr sz="1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5432098765432126E-3"/>
          <c:y val="3.6478424591628346E-2"/>
          <c:w val="0.6198827403519005"/>
          <c:h val="0.938267281460320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7"/>
            <c:explosion val="21"/>
          </c:dPt>
          <c:dLbls>
            <c:dLbl>
              <c:idx val="0"/>
              <c:layout>
                <c:manualLayout>
                  <c:x val="-2.2079080392728691E-2"/>
                  <c:y val="-3.4317116600378755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5.2063405268785883E-2"/>
                  <c:y val="-4.3900270505967461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2.5269393409157216E-2"/>
                  <c:y val="-3.8989492401948517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5.6318654612617924E-3"/>
                  <c:y val="-3.4248843837212099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6.8745747059395434E-3"/>
                  <c:y val="-1.0078076201683489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-9.134465830660056E-3"/>
                  <c:y val="1.5849444637527996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6.1454505686789042E-2"/>
                  <c:y val="-6.3367287801513336E-2"/>
                </c:manualLayout>
              </c:layout>
              <c:dLblPos val="bestFit"/>
              <c:showVal val="1"/>
            </c:dLbl>
            <c:numFmt formatCode="#,##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единый налог на вмененный доход</c:v>
                </c:pt>
                <c:pt idx="3">
                  <c:v>налоги от использования муниципального имущества</c:v>
                </c:pt>
                <c:pt idx="4">
                  <c:v>доходы от платных услуг</c:v>
                </c:pt>
                <c:pt idx="5">
                  <c:v>прочие налоговые и неналоговые доходы</c:v>
                </c:pt>
                <c:pt idx="6">
                  <c:v>дотации на выравнивание бюджетной обеспеченности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8360</c:v>
                </c:pt>
                <c:pt idx="1">
                  <c:v>300670</c:v>
                </c:pt>
                <c:pt idx="2">
                  <c:v>26400</c:v>
                </c:pt>
                <c:pt idx="3">
                  <c:v>60124</c:v>
                </c:pt>
                <c:pt idx="4">
                  <c:v>34961</c:v>
                </c:pt>
                <c:pt idx="5">
                  <c:v>20148</c:v>
                </c:pt>
                <c:pt idx="6">
                  <c:v>557094</c:v>
                </c:pt>
                <c:pt idx="7">
                  <c:v>1057027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083722173617191"/>
          <c:y val="0"/>
          <c:w val="0.2899035190045694"/>
          <c:h val="1"/>
        </c:manualLayout>
      </c:layout>
      <c:spPr>
        <a:solidFill>
          <a:schemeClr val="accent1">
            <a:lumMod val="40000"/>
            <a:lumOff val="60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plotArea>
      <c:layout>
        <c:manualLayout>
          <c:layoutTarget val="inner"/>
          <c:xMode val="edge"/>
          <c:yMode val="edge"/>
          <c:x val="0"/>
          <c:y val="3.9714092800330475E-2"/>
          <c:w val="0.75193667979002621"/>
          <c:h val="0.80657978534466379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дохы всего</c:v>
                </c:pt>
              </c:strCache>
            </c:strRef>
          </c:tx>
          <c:dLbls>
            <c:dLbl>
              <c:idx val="0"/>
              <c:layout>
                <c:manualLayout>
                  <c:x val="-0.05"/>
                  <c:y val="-4.7197416249524775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3055555555555493E-2"/>
                  <c:y val="-2.980889447338404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5.1388888888888838E-2"/>
                  <c:y val="-5.2165565328422016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5.9722222222222336E-2"/>
                  <c:y val="-3.7261118091730064E-2"/>
                </c:manualLayout>
              </c:layout>
              <c:dLblPos val="r"/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r"/>
            <c:showVal val="1"/>
          </c:dLbls>
          <c:cat>
            <c:strRef>
              <c:f>Лист1!$A$2:$A$6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оценка 2018</c:v>
                </c:pt>
                <c:pt idx="4">
                  <c:v>прогноз 2019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366004</c:v>
                </c:pt>
                <c:pt idx="1">
                  <c:v>393180</c:v>
                </c:pt>
                <c:pt idx="2">
                  <c:v>362349</c:v>
                </c:pt>
                <c:pt idx="3">
                  <c:v>423915</c:v>
                </c:pt>
                <c:pt idx="4">
                  <c:v>450663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надоходы физических лиц</c:v>
                </c:pt>
              </c:strCache>
            </c:strRef>
          </c:tx>
          <c:dLbls>
            <c:dLbl>
              <c:idx val="0"/>
              <c:layout>
                <c:manualLayout>
                  <c:x val="-4.1666666666666664E-2"/>
                  <c:y val="-3.726111809173006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3055555555555493E-2"/>
                  <c:y val="-3.974519263117877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5.1388888888888838E-2"/>
                  <c:y val="-5.713371440731942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4444444444444495E-2"/>
                  <c:y val="-3.9745192631178698E-2"/>
                </c:manualLayout>
              </c:layout>
              <c:dLblPos val="r"/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r"/>
            <c:showVal val="1"/>
          </c:dLbls>
          <c:cat>
            <c:strRef>
              <c:f>Лист1!$A$2:$A$6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оценка 2018</c:v>
                </c:pt>
                <c:pt idx="4">
                  <c:v>прогноз 2019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205403</c:v>
                </c:pt>
                <c:pt idx="1">
                  <c:v>230473</c:v>
                </c:pt>
                <c:pt idx="2">
                  <c:v>201717</c:v>
                </c:pt>
                <c:pt idx="3">
                  <c:v>291402</c:v>
                </c:pt>
                <c:pt idx="4">
                  <c:v>300670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 использования муниципального имущества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t"/>
            <c:showVal val="1"/>
          </c:dLbls>
          <c:cat>
            <c:strRef>
              <c:f>Лист1!$A$2:$A$6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оценка 2018</c:v>
                </c:pt>
                <c:pt idx="4">
                  <c:v>прогноз 2019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62679</c:v>
                </c:pt>
                <c:pt idx="1">
                  <c:v>62250</c:v>
                </c:pt>
                <c:pt idx="2">
                  <c:v>38566</c:v>
                </c:pt>
                <c:pt idx="3">
                  <c:v>54881</c:v>
                </c:pt>
                <c:pt idx="4">
                  <c:v>60124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оказания платных услуг</c:v>
                </c:pt>
              </c:strCache>
            </c:strRef>
          </c:tx>
          <c:dLbls>
            <c:dLbl>
              <c:idx val="1"/>
              <c:layout>
                <c:manualLayout>
                  <c:x val="-4.035772090988634E-2"/>
                  <c:y val="-2.065615071087005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2466097987751607E-3"/>
                  <c:y val="-2.0656150710870052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2.6978346456692946E-3"/>
                  <c:y val="-2.065615071087005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3691054243219701E-2"/>
                  <c:y val="-1.6225858395299303E-2"/>
                </c:manualLayout>
              </c:layout>
              <c:dLblPos val="r"/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t"/>
            <c:showVal val="1"/>
          </c:dLbls>
          <c:cat>
            <c:strRef>
              <c:f>Лист1!$A$2:$A$6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оценка 2018</c:v>
                </c:pt>
                <c:pt idx="4">
                  <c:v>прогноз 2019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27308</c:v>
                </c:pt>
                <c:pt idx="1">
                  <c:v>32780</c:v>
                </c:pt>
                <c:pt idx="2">
                  <c:v>32701</c:v>
                </c:pt>
                <c:pt idx="3">
                  <c:v>33586</c:v>
                </c:pt>
                <c:pt idx="4">
                  <c:v>36300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единый налог на вмененный доход</c:v>
                </c:pt>
              </c:strCache>
            </c:strRef>
          </c:tx>
          <c:dLbls>
            <c:dLbl>
              <c:idx val="1"/>
              <c:layout>
                <c:manualLayout>
                  <c:x val="-4.035772090988634E-2"/>
                  <c:y val="2.2871471289612776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6191054243219598E-2"/>
                  <c:y val="2.2871471289612776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7579943132108495E-2"/>
                  <c:y val="2.065632513182737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0635608048993811E-2"/>
                  <c:y val="2.0656325131827379E-2"/>
                </c:manualLayout>
              </c:layout>
              <c:dLblPos val="r"/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b"/>
            <c:showVal val="1"/>
          </c:dLbls>
          <c:cat>
            <c:strRef>
              <c:f>Лист1!$A$2:$A$6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оценка 2018</c:v>
                </c:pt>
                <c:pt idx="4">
                  <c:v>прогноз 2019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28480</c:v>
                </c:pt>
                <c:pt idx="1">
                  <c:v>27815</c:v>
                </c:pt>
                <c:pt idx="2">
                  <c:v>27701</c:v>
                </c:pt>
                <c:pt idx="3">
                  <c:v>26350</c:v>
                </c:pt>
                <c:pt idx="4">
                  <c:v>26400</c:v>
                </c:pt>
              </c:numCache>
            </c:numRef>
          </c:val>
        </c:ser>
        <c:dLbls>
          <c:showVal val="1"/>
        </c:dLbls>
        <c:marker val="1"/>
        <c:axId val="50473600"/>
        <c:axId val="50487680"/>
      </c:lineChart>
      <c:catAx>
        <c:axId val="5047360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0487680"/>
        <c:crosses val="autoZero"/>
        <c:auto val="1"/>
        <c:lblAlgn val="ctr"/>
        <c:lblOffset val="100"/>
      </c:catAx>
      <c:valAx>
        <c:axId val="5048768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50473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34181977252839"/>
          <c:y val="6.2809335567782079E-2"/>
          <c:w val="0.18426706036745427"/>
          <c:h val="0.75314986806798834"/>
        </c:manualLayout>
      </c:layout>
      <c:spPr>
        <a:solidFill>
          <a:schemeClr val="accent1">
            <a:lumMod val="40000"/>
            <a:lumOff val="60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dLbls>
            <c:dLbl>
              <c:idx val="0"/>
              <c:layout>
                <c:manualLayout>
                  <c:x val="9.876543209876562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9.2592592592592851E-2"/>
                  <c:y val="-1.1224130643578087E-2"/>
                </c:manualLayout>
              </c:layout>
              <c:showVal val="1"/>
            </c:dLbl>
            <c:dLbl>
              <c:idx val="2"/>
              <c:layout>
                <c:manualLayout>
                  <c:x val="9.4135802469135929E-2"/>
                  <c:y val="-8.4180979826834704E-3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120107</c:v>
                </c:pt>
                <c:pt idx="1">
                  <c:v>60476</c:v>
                </c:pt>
                <c:pt idx="2">
                  <c:v>69212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dLbls>
            <c:dLbl>
              <c:idx val="0"/>
              <c:layout>
                <c:manualLayout>
                  <c:x val="-4.6296296296296233E-3"/>
                  <c:y val="1.1224130643577985E-2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1947673</c:v>
                </c:pt>
                <c:pt idx="1">
                  <c:v>1885022</c:v>
                </c:pt>
                <c:pt idx="2">
                  <c:v>1879117</c:v>
                </c:pt>
              </c:numCache>
            </c:numRef>
          </c:val>
        </c:ser>
        <c:shape val="box"/>
        <c:axId val="75119616"/>
        <c:axId val="75125504"/>
        <c:axId val="0"/>
      </c:bar3DChart>
      <c:catAx>
        <c:axId val="751196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5125504"/>
        <c:crosses val="autoZero"/>
        <c:auto val="1"/>
        <c:lblAlgn val="ctr"/>
        <c:lblOffset val="100"/>
      </c:catAx>
      <c:valAx>
        <c:axId val="75125504"/>
        <c:scaling>
          <c:orientation val="minMax"/>
        </c:scaling>
        <c:delete val="1"/>
        <c:axPos val="l"/>
        <c:numFmt formatCode="0%" sourceLinked="1"/>
        <c:tickLblPos val="none"/>
        <c:crossAx val="75119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93819869738563"/>
          <c:y val="0.32508683787295778"/>
          <c:w val="0.26480254204335568"/>
          <c:h val="0.31895974403679395"/>
        </c:manualLayout>
      </c:layout>
      <c:spPr>
        <a:solidFill>
          <a:schemeClr val="accent1">
            <a:lumMod val="40000"/>
            <a:lumOff val="60000"/>
          </a:schemeClr>
        </a:solidFill>
      </c:spPr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771929824561403E-3"/>
          <c:y val="4.7539062340487222E-2"/>
          <c:w val="0.62648098264032781"/>
          <c:h val="0.952460937659513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8"/>
            <c:explosion val="24"/>
          </c:dPt>
          <c:dPt>
            <c:idx val="10"/>
            <c:explosion val="22"/>
          </c:dPt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Лист1!$A$2:$A$14</c:f>
              <c:strCache>
                <c:ptCount val="12"/>
                <c:pt idx="0">
                  <c:v>Развитие образования Богучанского района</c:v>
                </c:pt>
                <c:pt idx="1">
                  <c:v>Система социальной защиты  населения Богучанского района</c:v>
                </c:pt>
                <c:pt idx="2">
                  <c:v>Реформирование и модернизация ЖКХ и повышение энергетической эффективности</c:v>
                </c:pt>
                <c:pt idx="3">
                  <c:v>Защита населения и территорий Богучанского района от чрезвычайных ситуаций природного и техногенного характера </c:v>
                </c:pt>
                <c:pt idx="4">
                  <c:v>Развитие культуры</c:v>
                </c:pt>
                <c:pt idx="5">
                  <c:v>Молодежь Приангарья</c:v>
                </c:pt>
                <c:pt idx="6">
                  <c:v>Развитие физической культуры и спорта в Богучанском районе</c:v>
                </c:pt>
                <c:pt idx="7">
                  <c:v>Развитие инвестиционной деятельности, малого и среднего предпринимательства на территории Богучанского района</c:v>
                </c:pt>
                <c:pt idx="8">
                  <c:v>Развитие транспортной системы Богучанского района</c:v>
                </c:pt>
                <c:pt idx="9">
                  <c:v>Обеспечения доступным и комфортным жильем граждан  Богучанского района</c:v>
                </c:pt>
                <c:pt idx="10">
                  <c:v>Управление муниципальными финансами</c:v>
                </c:pt>
                <c:pt idx="11">
                  <c:v>Развитие сельского хозяйства в Богучанском районе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1219251</c:v>
                </c:pt>
                <c:pt idx="1">
                  <c:v>86377</c:v>
                </c:pt>
                <c:pt idx="2">
                  <c:v>212102</c:v>
                </c:pt>
                <c:pt idx="3">
                  <c:v>23265</c:v>
                </c:pt>
                <c:pt idx="4">
                  <c:v>208526</c:v>
                </c:pt>
                <c:pt idx="5">
                  <c:v>11349</c:v>
                </c:pt>
                <c:pt idx="6">
                  <c:v>7612</c:v>
                </c:pt>
                <c:pt idx="7">
                  <c:v>393</c:v>
                </c:pt>
                <c:pt idx="8">
                  <c:v>38217</c:v>
                </c:pt>
                <c:pt idx="9">
                  <c:v>440</c:v>
                </c:pt>
                <c:pt idx="10">
                  <c:v>137977</c:v>
                </c:pt>
                <c:pt idx="11">
                  <c:v>2164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277777777777868"/>
          <c:y val="2.3769531170243597E-2"/>
          <c:w val="0.33796296296296424"/>
          <c:h val="0.97623046882975639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2.6945308545964108E-2"/>
          <c:w val="0.64433070866141762"/>
          <c:h val="0.972982940167141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4"/>
              <c:layout>
                <c:manualLayout>
                  <c:x val="6.9579930980849759E-3"/>
                  <c:y val="-2.1577849374760875E-2"/>
                </c:manualLayout>
              </c:layout>
              <c:showVal val="1"/>
            </c:dLbl>
            <c:dLbl>
              <c:idx val="5"/>
              <c:layout>
                <c:manualLayout>
                  <c:x val="-6.6558520462719941E-4"/>
                  <c:y val="4.7444574059672404E-3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1.6435480934217213E-2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обслуживание муниципального долга</c:v>
                </c:pt>
                <c:pt idx="12">
                  <c:v>межбюджетные трансферты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130228</c:v>
                </c:pt>
                <c:pt idx="1">
                  <c:v>4290</c:v>
                </c:pt>
                <c:pt idx="2">
                  <c:v>22977</c:v>
                </c:pt>
                <c:pt idx="3">
                  <c:v>42016</c:v>
                </c:pt>
                <c:pt idx="4">
                  <c:v>212141</c:v>
                </c:pt>
                <c:pt idx="5">
                  <c:v>47</c:v>
                </c:pt>
                <c:pt idx="6">
                  <c:v>1229631</c:v>
                </c:pt>
                <c:pt idx="7">
                  <c:v>166353</c:v>
                </c:pt>
                <c:pt idx="8">
                  <c:v>61</c:v>
                </c:pt>
                <c:pt idx="9">
                  <c:v>133527</c:v>
                </c:pt>
                <c:pt idx="10">
                  <c:v>7612</c:v>
                </c:pt>
                <c:pt idx="11">
                  <c:v>45</c:v>
                </c:pt>
                <c:pt idx="12">
                  <c:v>118852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587039467288988"/>
          <c:y val="2.2385733157783212E-2"/>
          <c:w val="0.33487034606785393"/>
          <c:h val="0.97761426684221653"/>
        </c:manualLayout>
      </c:layout>
      <c:spPr>
        <a:solidFill>
          <a:schemeClr val="accent1">
            <a:lumMod val="20000"/>
            <a:lumOff val="80000"/>
          </a:schemeClr>
        </a:solidFill>
      </c:spPr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9"/>
  <c:chart>
    <c:autoTitleDeleted val="1"/>
    <c:plotArea>
      <c:layout>
        <c:manualLayout>
          <c:layoutTarget val="inner"/>
          <c:xMode val="edge"/>
          <c:yMode val="edge"/>
          <c:x val="0.12029442500243041"/>
          <c:y val="3.2042052145721214E-2"/>
          <c:w val="0.86273026635559624"/>
          <c:h val="0.638179091212088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4.6296296296296372E-3"/>
                  <c:y val="-2.6581753893424612E-2"/>
                </c:manualLayout>
              </c:layout>
              <c:showVal val="1"/>
            </c:dLbl>
            <c:dLbl>
              <c:idx val="1"/>
              <c:layout>
                <c:manualLayout>
                  <c:x val="-1.0802469135802491E-2"/>
                  <c:y val="-3.6478424591628346E-2"/>
                </c:manualLayout>
              </c:layout>
              <c:showVal val="1"/>
            </c:dLbl>
            <c:dLbl>
              <c:idx val="2"/>
              <c:layout>
                <c:manualLayout>
                  <c:x val="-2.0061728395061731E-2"/>
                  <c:y val="-4.4896522574311905E-2"/>
                </c:manualLayout>
              </c:layout>
              <c:showVal val="1"/>
            </c:dLbl>
            <c:dLbl>
              <c:idx val="3"/>
              <c:layout>
                <c:manualLayout>
                  <c:x val="-1.2345679012345696E-2"/>
                  <c:y val="3.3672391930733854E-2"/>
                </c:manualLayout>
              </c:layout>
              <c:showVal val="1"/>
            </c:dLbl>
            <c:dLbl>
              <c:idx val="5"/>
              <c:layout>
                <c:manualLayout>
                  <c:x val="-1.8518518518518542E-2"/>
                  <c:y val="-3.6478424591628346E-2"/>
                </c:manualLayout>
              </c:layout>
              <c:showVal val="1"/>
            </c:dLbl>
            <c:dLbl>
              <c:idx val="6"/>
              <c:layout>
                <c:manualLayout>
                  <c:x val="-2.7777777777777853E-2"/>
                  <c:y val="2.8354394082524836E-2"/>
                </c:manualLayout>
              </c:layout>
              <c:showVal val="1"/>
            </c:dLbl>
            <c:dLbl>
              <c:idx val="7"/>
              <c:layout>
                <c:manualLayout>
                  <c:x val="-2.6234567901234605E-2"/>
                  <c:y val="-5.6120653217889761E-2"/>
                </c:manualLayout>
              </c:layout>
              <c:showVal val="1"/>
            </c:dLbl>
            <c:dLbl>
              <c:idx val="9"/>
              <c:layout>
                <c:manualLayout>
                  <c:x val="-9.2592592592593975E-3"/>
                  <c:y val="-2.6581753893424612E-2"/>
                </c:manualLayout>
              </c:layout>
              <c:showVal val="1"/>
            </c:dLbl>
            <c:dLbl>
              <c:idx val="10"/>
              <c:layout>
                <c:manualLayout>
                  <c:x val="-3.0864197530864244E-3"/>
                  <c:y val="-2.6581753893424612E-2"/>
                </c:manualLayout>
              </c:layout>
              <c:showVal val="1"/>
            </c:dLbl>
            <c:numFmt formatCode="#,##0.00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01.01.2016</c:v>
                </c:pt>
                <c:pt idx="1">
                  <c:v>01.01.2017</c:v>
                </c:pt>
                <c:pt idx="2">
                  <c:v>01.07.2017</c:v>
                </c:pt>
                <c:pt idx="3">
                  <c:v>01.10.2017</c:v>
                </c:pt>
                <c:pt idx="4">
                  <c:v>01.01.2018</c:v>
                </c:pt>
                <c:pt idx="5">
                  <c:v>01.03.2018</c:v>
                </c:pt>
                <c:pt idx="6">
                  <c:v>01.12.2018</c:v>
                </c:pt>
                <c:pt idx="7">
                  <c:v>01.01.2019 (прогноз)</c:v>
                </c:pt>
                <c:pt idx="8">
                  <c:v>01.01.2020 (прогноз)</c:v>
                </c:pt>
                <c:pt idx="9">
                  <c:v>01.01.2021 (прогноз)</c:v>
                </c:pt>
                <c:pt idx="10">
                  <c:v>01.01.2022 (прогноз)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0</c:v>
                </c:pt>
                <c:pt idx="1">
                  <c:v>103000</c:v>
                </c:pt>
                <c:pt idx="2">
                  <c:v>33000</c:v>
                </c:pt>
                <c:pt idx="3">
                  <c:v>33000</c:v>
                </c:pt>
                <c:pt idx="4">
                  <c:v>55000</c:v>
                </c:pt>
                <c:pt idx="5">
                  <c:v>22000</c:v>
                </c:pt>
                <c:pt idx="6">
                  <c:v>22000</c:v>
                </c:pt>
                <c:pt idx="7">
                  <c:v>38000</c:v>
                </c:pt>
                <c:pt idx="8">
                  <c:v>38000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marker val="1"/>
        <c:axId val="76614656"/>
        <c:axId val="76628736"/>
      </c:lineChart>
      <c:catAx>
        <c:axId val="76614656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6628736"/>
        <c:crosses val="autoZero"/>
        <c:auto val="1"/>
        <c:lblAlgn val="ctr"/>
        <c:lblOffset val="100"/>
      </c:catAx>
      <c:valAx>
        <c:axId val="76628736"/>
        <c:scaling>
          <c:orientation val="minMax"/>
        </c:scaling>
        <c:axPos val="l"/>
        <c:numFmt formatCode="General" sourceLinked="1"/>
        <c:tickLblPos val="nextTo"/>
        <c:crossAx val="766146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630112-963E-4C20-A9A9-92D7E54AF7B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</dgm:pt>
    <dgm:pt modelId="{E94945CA-EE46-48DF-A8ED-6062119BAC58}">
      <dgm:prSet phldrT="[Текст]"/>
      <dgm:spPr/>
      <dgm:t>
        <a:bodyPr/>
        <a:lstStyle/>
        <a:p>
          <a:r>
            <a:rPr lang="ru-RU" dirty="0" smtClean="0"/>
            <a:t>Содействие устойчивому развитию муниципальных образований района</a:t>
          </a:r>
          <a:endParaRPr lang="ru-RU" dirty="0"/>
        </a:p>
      </dgm:t>
    </dgm:pt>
    <dgm:pt modelId="{9715A340-162C-4494-924E-29A1751A0290}" type="parTrans" cxnId="{A46017D7-98DA-43BD-A2BA-0B1483FBF26F}">
      <dgm:prSet/>
      <dgm:spPr/>
      <dgm:t>
        <a:bodyPr/>
        <a:lstStyle/>
        <a:p>
          <a:endParaRPr lang="ru-RU"/>
        </a:p>
      </dgm:t>
    </dgm:pt>
    <dgm:pt modelId="{17176753-F058-45F3-8E8A-DA690732D6FD}" type="sibTrans" cxnId="{A46017D7-98DA-43BD-A2BA-0B1483FBF26F}">
      <dgm:prSet/>
      <dgm:spPr/>
      <dgm:t>
        <a:bodyPr/>
        <a:lstStyle/>
        <a:p>
          <a:endParaRPr lang="ru-RU"/>
        </a:p>
      </dgm:t>
    </dgm:pt>
    <dgm:pt modelId="{9FABFB09-992D-4314-AD51-9931786B47EB}">
      <dgm:prSet phldrT="[Текст]"/>
      <dgm:spPr/>
      <dgm:t>
        <a:bodyPr/>
        <a:lstStyle/>
        <a:p>
          <a:r>
            <a:rPr lang="ru-RU" dirty="0" smtClean="0"/>
            <a:t>Взаимодействие с краевыми органами власти по увеличению объема финансовой поддержки из краевого бюджета</a:t>
          </a:r>
          <a:endParaRPr lang="ru-RU" dirty="0"/>
        </a:p>
      </dgm:t>
    </dgm:pt>
    <dgm:pt modelId="{8379B9A9-496C-4C4F-9647-08D31EF3416E}" type="parTrans" cxnId="{827714C6-4B01-4CB0-BBB9-6676D770CBBA}">
      <dgm:prSet/>
      <dgm:spPr/>
      <dgm:t>
        <a:bodyPr/>
        <a:lstStyle/>
        <a:p>
          <a:endParaRPr lang="ru-RU"/>
        </a:p>
      </dgm:t>
    </dgm:pt>
    <dgm:pt modelId="{85198BA7-ED94-4B9B-83B4-47CAABDACB57}" type="sibTrans" cxnId="{827714C6-4B01-4CB0-BBB9-6676D770CBBA}">
      <dgm:prSet/>
      <dgm:spPr/>
      <dgm:t>
        <a:bodyPr/>
        <a:lstStyle/>
        <a:p>
          <a:endParaRPr lang="ru-RU"/>
        </a:p>
      </dgm:t>
    </dgm:pt>
    <dgm:pt modelId="{D1CED657-DE55-4CD6-B156-3807B5294D35}">
      <dgm:prSet phldrT="[Текст]"/>
      <dgm:spPr/>
      <dgm:t>
        <a:bodyPr/>
        <a:lstStyle/>
        <a:p>
          <a:r>
            <a:rPr lang="ru-RU" dirty="0" smtClean="0"/>
            <a:t>Обеспечение открытости бюджетного процесса и вовлечение в него граждан</a:t>
          </a:r>
          <a:endParaRPr lang="ru-RU" dirty="0"/>
        </a:p>
      </dgm:t>
    </dgm:pt>
    <dgm:pt modelId="{E9163CD7-27AF-4756-BCEA-50B538A618C0}" type="parTrans" cxnId="{0CC77B0A-3E79-4CB1-8397-EABFB1C42E80}">
      <dgm:prSet/>
      <dgm:spPr/>
      <dgm:t>
        <a:bodyPr/>
        <a:lstStyle/>
        <a:p>
          <a:endParaRPr lang="ru-RU"/>
        </a:p>
      </dgm:t>
    </dgm:pt>
    <dgm:pt modelId="{66E8DA26-BAC1-4FAF-BAEB-584ED3D6AAAD}" type="sibTrans" cxnId="{0CC77B0A-3E79-4CB1-8397-EABFB1C42E80}">
      <dgm:prSet/>
      <dgm:spPr/>
      <dgm:t>
        <a:bodyPr/>
        <a:lstStyle/>
        <a:p>
          <a:endParaRPr lang="ru-RU"/>
        </a:p>
      </dgm:t>
    </dgm:pt>
    <dgm:pt modelId="{9030FE83-D1BF-436E-86CE-42D1BD26D4AE}">
      <dgm:prSet phldrT="[Текст]"/>
      <dgm:spPr/>
      <dgm:t>
        <a:bodyPr/>
        <a:lstStyle/>
        <a:p>
          <a:r>
            <a:rPr lang="ru-RU" dirty="0" smtClean="0"/>
            <a:t>Повышение эффективности бюджетных расходов</a:t>
          </a:r>
          <a:endParaRPr lang="ru-RU" dirty="0"/>
        </a:p>
      </dgm:t>
    </dgm:pt>
    <dgm:pt modelId="{F0DE3102-3F9E-46CE-8467-51AC6308C8FC}" type="parTrans" cxnId="{2AD2D11D-1C9F-44B1-8D22-3778F2591E57}">
      <dgm:prSet/>
      <dgm:spPr/>
      <dgm:t>
        <a:bodyPr/>
        <a:lstStyle/>
        <a:p>
          <a:endParaRPr lang="ru-RU"/>
        </a:p>
      </dgm:t>
    </dgm:pt>
    <dgm:pt modelId="{3A40D5E0-66F0-4149-82B2-BAFCEBB1E3DF}" type="sibTrans" cxnId="{2AD2D11D-1C9F-44B1-8D22-3778F2591E57}">
      <dgm:prSet/>
      <dgm:spPr/>
      <dgm:t>
        <a:bodyPr/>
        <a:lstStyle/>
        <a:p>
          <a:endParaRPr lang="ru-RU"/>
        </a:p>
      </dgm:t>
    </dgm:pt>
    <dgm:pt modelId="{6AD3259E-5522-4FEB-9015-9CB0D1DBF557}" type="pres">
      <dgm:prSet presAssocID="{5A630112-963E-4C20-A9A9-92D7E54AF7B4}" presName="linear" presStyleCnt="0">
        <dgm:presLayoutVars>
          <dgm:animLvl val="lvl"/>
          <dgm:resizeHandles val="exact"/>
        </dgm:presLayoutVars>
      </dgm:prSet>
      <dgm:spPr/>
    </dgm:pt>
    <dgm:pt modelId="{1F3EE8F2-3CEB-4258-8757-CEB9A6FB9337}" type="pres">
      <dgm:prSet presAssocID="{E94945CA-EE46-48DF-A8ED-6062119BAC58}" presName="parentText" presStyleLbl="node1" presStyleIdx="0" presStyleCnt="4" custScaleY="585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3F8D0F-362F-4340-BC3F-5C14F4A114D5}" type="pres">
      <dgm:prSet presAssocID="{17176753-F058-45F3-8E8A-DA690732D6FD}" presName="spacer" presStyleCnt="0"/>
      <dgm:spPr/>
    </dgm:pt>
    <dgm:pt modelId="{0DD7F88A-BCB9-492B-97C3-84E7E2DE1388}" type="pres">
      <dgm:prSet presAssocID="{9030FE83-D1BF-436E-86CE-42D1BD26D4AE}" presName="parentText" presStyleLbl="node1" presStyleIdx="1" presStyleCnt="4" custScaleY="588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D5C466-E650-4376-AB19-4C538747D265}" type="pres">
      <dgm:prSet presAssocID="{3A40D5E0-66F0-4149-82B2-BAFCEBB1E3DF}" presName="spacer" presStyleCnt="0"/>
      <dgm:spPr/>
    </dgm:pt>
    <dgm:pt modelId="{1DF61970-6390-4E47-81A7-EB795E0325FC}" type="pres">
      <dgm:prSet presAssocID="{9FABFB09-992D-4314-AD51-9931786B47E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CDD1A-F2F5-4F64-B296-E4CB29492AF9}" type="pres">
      <dgm:prSet presAssocID="{85198BA7-ED94-4B9B-83B4-47CAABDACB57}" presName="spacer" presStyleCnt="0"/>
      <dgm:spPr/>
    </dgm:pt>
    <dgm:pt modelId="{0E1F0102-109B-45CE-8E50-E56391AC3D0F}" type="pres">
      <dgm:prSet presAssocID="{D1CED657-DE55-4CD6-B156-3807B5294D35}" presName="parentText" presStyleLbl="node1" presStyleIdx="3" presStyleCnt="4" custScaleY="75773" custLinFactNeighborX="-749" custLinFactNeighborY="-421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D2D11D-1C9F-44B1-8D22-3778F2591E57}" srcId="{5A630112-963E-4C20-A9A9-92D7E54AF7B4}" destId="{9030FE83-D1BF-436E-86CE-42D1BD26D4AE}" srcOrd="1" destOrd="0" parTransId="{F0DE3102-3F9E-46CE-8467-51AC6308C8FC}" sibTransId="{3A40D5E0-66F0-4149-82B2-BAFCEBB1E3DF}"/>
    <dgm:cxn modelId="{D70CB71D-82E3-4136-BDA0-2A8A1250AC38}" type="presOf" srcId="{5A630112-963E-4C20-A9A9-92D7E54AF7B4}" destId="{6AD3259E-5522-4FEB-9015-9CB0D1DBF557}" srcOrd="0" destOrd="0" presId="urn:microsoft.com/office/officeart/2005/8/layout/vList2"/>
    <dgm:cxn modelId="{827714C6-4B01-4CB0-BBB9-6676D770CBBA}" srcId="{5A630112-963E-4C20-A9A9-92D7E54AF7B4}" destId="{9FABFB09-992D-4314-AD51-9931786B47EB}" srcOrd="2" destOrd="0" parTransId="{8379B9A9-496C-4C4F-9647-08D31EF3416E}" sibTransId="{85198BA7-ED94-4B9B-83B4-47CAABDACB57}"/>
    <dgm:cxn modelId="{0CC77B0A-3E79-4CB1-8397-EABFB1C42E80}" srcId="{5A630112-963E-4C20-A9A9-92D7E54AF7B4}" destId="{D1CED657-DE55-4CD6-B156-3807B5294D35}" srcOrd="3" destOrd="0" parTransId="{E9163CD7-27AF-4756-BCEA-50B538A618C0}" sibTransId="{66E8DA26-BAC1-4FAF-BAEB-584ED3D6AAAD}"/>
    <dgm:cxn modelId="{A46017D7-98DA-43BD-A2BA-0B1483FBF26F}" srcId="{5A630112-963E-4C20-A9A9-92D7E54AF7B4}" destId="{E94945CA-EE46-48DF-A8ED-6062119BAC58}" srcOrd="0" destOrd="0" parTransId="{9715A340-162C-4494-924E-29A1751A0290}" sibTransId="{17176753-F058-45F3-8E8A-DA690732D6FD}"/>
    <dgm:cxn modelId="{73FDB121-AA1B-4218-BC1A-E16CC121D036}" type="presOf" srcId="{D1CED657-DE55-4CD6-B156-3807B5294D35}" destId="{0E1F0102-109B-45CE-8E50-E56391AC3D0F}" srcOrd="0" destOrd="0" presId="urn:microsoft.com/office/officeart/2005/8/layout/vList2"/>
    <dgm:cxn modelId="{8CE9748B-2B72-43DB-BF73-911F5156B839}" type="presOf" srcId="{9030FE83-D1BF-436E-86CE-42D1BD26D4AE}" destId="{0DD7F88A-BCB9-492B-97C3-84E7E2DE1388}" srcOrd="0" destOrd="0" presId="urn:microsoft.com/office/officeart/2005/8/layout/vList2"/>
    <dgm:cxn modelId="{5F559456-F966-4FB9-AE18-4ECB105C8B57}" type="presOf" srcId="{9FABFB09-992D-4314-AD51-9931786B47EB}" destId="{1DF61970-6390-4E47-81A7-EB795E0325FC}" srcOrd="0" destOrd="0" presId="urn:microsoft.com/office/officeart/2005/8/layout/vList2"/>
    <dgm:cxn modelId="{81771A7E-913F-4C60-A850-8CF666ADC918}" type="presOf" srcId="{E94945CA-EE46-48DF-A8ED-6062119BAC58}" destId="{1F3EE8F2-3CEB-4258-8757-CEB9A6FB9337}" srcOrd="0" destOrd="0" presId="urn:microsoft.com/office/officeart/2005/8/layout/vList2"/>
    <dgm:cxn modelId="{6BE50046-BC3E-46ED-AF9B-B52D0F26D5E9}" type="presParOf" srcId="{6AD3259E-5522-4FEB-9015-9CB0D1DBF557}" destId="{1F3EE8F2-3CEB-4258-8757-CEB9A6FB9337}" srcOrd="0" destOrd="0" presId="urn:microsoft.com/office/officeart/2005/8/layout/vList2"/>
    <dgm:cxn modelId="{F54D9288-6158-4F0D-87D1-79EC7D809A4B}" type="presParOf" srcId="{6AD3259E-5522-4FEB-9015-9CB0D1DBF557}" destId="{143F8D0F-362F-4340-BC3F-5C14F4A114D5}" srcOrd="1" destOrd="0" presId="urn:microsoft.com/office/officeart/2005/8/layout/vList2"/>
    <dgm:cxn modelId="{352C87EE-5299-476C-89A4-3A349B55B24D}" type="presParOf" srcId="{6AD3259E-5522-4FEB-9015-9CB0D1DBF557}" destId="{0DD7F88A-BCB9-492B-97C3-84E7E2DE1388}" srcOrd="2" destOrd="0" presId="urn:microsoft.com/office/officeart/2005/8/layout/vList2"/>
    <dgm:cxn modelId="{69564A07-3A3D-4172-AA41-80868B9761B5}" type="presParOf" srcId="{6AD3259E-5522-4FEB-9015-9CB0D1DBF557}" destId="{64D5C466-E650-4376-AB19-4C538747D265}" srcOrd="3" destOrd="0" presId="urn:microsoft.com/office/officeart/2005/8/layout/vList2"/>
    <dgm:cxn modelId="{C5C3089D-3F88-45E3-B1A7-1341C45FDB22}" type="presParOf" srcId="{6AD3259E-5522-4FEB-9015-9CB0D1DBF557}" destId="{1DF61970-6390-4E47-81A7-EB795E0325FC}" srcOrd="4" destOrd="0" presId="urn:microsoft.com/office/officeart/2005/8/layout/vList2"/>
    <dgm:cxn modelId="{295D577B-21CF-4B31-8BAF-FF10840448F4}" type="presParOf" srcId="{6AD3259E-5522-4FEB-9015-9CB0D1DBF557}" destId="{2E6CDD1A-F2F5-4F64-B296-E4CB29492AF9}" srcOrd="5" destOrd="0" presId="urn:microsoft.com/office/officeart/2005/8/layout/vList2"/>
    <dgm:cxn modelId="{1EFB4891-8E0C-44FE-B4F3-7F723547C13D}" type="presParOf" srcId="{6AD3259E-5522-4FEB-9015-9CB0D1DBF557}" destId="{0E1F0102-109B-45CE-8E50-E56391AC3D0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3EE8F2-3CEB-4258-8757-CEB9A6FB9337}">
      <dsp:nvSpPr>
        <dsp:cNvPr id="0" name=""/>
        <dsp:cNvSpPr/>
      </dsp:nvSpPr>
      <dsp:spPr>
        <a:xfrm>
          <a:off x="0" y="59716"/>
          <a:ext cx="8435280" cy="10159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Содействие устойчивому развитию муниципальных образований района</a:t>
          </a:r>
          <a:endParaRPr lang="ru-RU" sz="2500" kern="1200" dirty="0"/>
        </a:p>
      </dsp:txBody>
      <dsp:txXfrm>
        <a:off x="0" y="59716"/>
        <a:ext cx="8435280" cy="1015991"/>
      </dsp:txXfrm>
    </dsp:sp>
    <dsp:sp modelId="{0DD7F88A-BCB9-492B-97C3-84E7E2DE1388}">
      <dsp:nvSpPr>
        <dsp:cNvPr id="0" name=""/>
        <dsp:cNvSpPr/>
      </dsp:nvSpPr>
      <dsp:spPr>
        <a:xfrm>
          <a:off x="0" y="1164988"/>
          <a:ext cx="8435280" cy="10211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Повышение эффективности бюджетных расходов</a:t>
          </a:r>
          <a:endParaRPr lang="ru-RU" sz="2500" kern="1200" dirty="0"/>
        </a:p>
      </dsp:txBody>
      <dsp:txXfrm>
        <a:off x="0" y="1164988"/>
        <a:ext cx="8435280" cy="1021159"/>
      </dsp:txXfrm>
    </dsp:sp>
    <dsp:sp modelId="{1DF61970-6390-4E47-81A7-EB795E0325FC}">
      <dsp:nvSpPr>
        <dsp:cNvPr id="0" name=""/>
        <dsp:cNvSpPr/>
      </dsp:nvSpPr>
      <dsp:spPr>
        <a:xfrm>
          <a:off x="0" y="2275427"/>
          <a:ext cx="8435280" cy="17341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Взаимодействие с краевыми органами власти по увеличению объема финансовой поддержки из краевого бюджета</a:t>
          </a:r>
          <a:endParaRPr lang="ru-RU" sz="2500" kern="1200" dirty="0"/>
        </a:p>
      </dsp:txBody>
      <dsp:txXfrm>
        <a:off x="0" y="2275427"/>
        <a:ext cx="8435280" cy="1734159"/>
      </dsp:txXfrm>
    </dsp:sp>
    <dsp:sp modelId="{0E1F0102-109B-45CE-8E50-E56391AC3D0F}">
      <dsp:nvSpPr>
        <dsp:cNvPr id="0" name=""/>
        <dsp:cNvSpPr/>
      </dsp:nvSpPr>
      <dsp:spPr>
        <a:xfrm>
          <a:off x="0" y="4061232"/>
          <a:ext cx="8435280" cy="13140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Обеспечение открытости бюджетного процесса и вовлечение в него граждан</a:t>
          </a:r>
          <a:endParaRPr lang="ru-RU" sz="2500" kern="1200" dirty="0"/>
        </a:p>
      </dsp:txBody>
      <dsp:txXfrm>
        <a:off x="0" y="4061232"/>
        <a:ext cx="8435280" cy="1314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0.83193</cdr:x>
      <cdr:y>0.02632</cdr:y>
    </cdr:from>
    <cdr:to>
      <cdr:x>0.96639</cdr:x>
      <cdr:y>0.1934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792" y="144016"/>
          <a:ext cx="115212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(тысяч рублей)</a:t>
          </a:r>
        </a:p>
        <a:p xmlns:a="http://schemas.openxmlformats.org/drawingml/2006/main">
          <a:endParaRPr lang="ru-RU" sz="1800" dirty="0" smtClean="0"/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0.11413</cdr:x>
      <cdr:y>0.7973</cdr:y>
    </cdr:from>
    <cdr:to>
      <cdr:x>0.17713</cdr:x>
      <cdr:y>0.85135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43608" y="4248471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6A6-DD9B-45C4-AF8E-B188AD1823C5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C56A6-DD9B-45C4-AF8E-B188AD1823C5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94408-28D2-45EA-B292-F994735E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53344"/>
            <a:ext cx="7846640" cy="590465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ПРОЕКТ РАЙОННОГО БЮДЖЕТА БОГУЧАНСКОГО РАЙОНА НА 2019 ГОД И ПЛАНОВЫЙ ПЕРИОД   2020-2021 ГОДОВ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337592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Характеристика расходной части бюджета     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64288" y="1052737"/>
            <a:ext cx="1979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(тысяч рублей)</a:t>
            </a:r>
            <a:endParaRPr lang="ru-RU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Муниципальные программы района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" y="692696"/>
          <a:ext cx="9143999" cy="7272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705"/>
                <a:gridCol w="4430836"/>
                <a:gridCol w="1520169"/>
                <a:gridCol w="1440161"/>
                <a:gridCol w="1303128"/>
              </a:tblGrid>
              <a:tr h="491872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 программы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2021</a:t>
                      </a:r>
                      <a:endParaRPr lang="ru-RU" sz="1800" dirty="0"/>
                    </a:p>
                  </a:txBody>
                  <a:tcPr/>
                </a:tc>
              </a:tr>
              <a:tr h="32000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образования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1 219 251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1 219 251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1 217 834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4420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Система социальной защиты  населения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86 377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86 377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86 377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4901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Реформирование и модернизация ЖКХ и повышение энергетической эффективности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212 102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204 505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204 505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78878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Защита населения и территорий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района от чрезвычайных ситуаций природного и техногенного характера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23 265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23 249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23 249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30732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208 526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208 526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208 526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30732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Молодежь Приангарья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11 349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11 349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11 349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4420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физической культуры и спорта 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7 612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7 612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7 612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73603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инвестиционной деятельности, малого и среднего предпринимательства на территории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393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393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393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4420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транспортной системы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38 217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18 234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18 253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4901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Обеспечения доступным и комфортным жильем граждан 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440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440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440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43024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муниципальными финансами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137 977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103 203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98 698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43024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сельского хозяйства 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2 164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1 884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1 881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3585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1 947 673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1 885 022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1 879 117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43024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районного бюджета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2 067 780</a:t>
                      </a:r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1 945 498</a:t>
                      </a:r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1 948 329</a:t>
                      </a:r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236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программных расходов,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94,19</a:t>
                      </a:r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96,89</a:t>
                      </a:r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96,45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56376" y="260650"/>
            <a:ext cx="1187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(тыс.рублей)</a:t>
            </a:r>
            <a:endParaRPr lang="ru-RU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686800" cy="418058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Структура муниципальных программ района на 2019 год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68680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Структура расходной части бюджета на 2019 год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5072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76256" y="1052738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(тысяч рублей)</a:t>
            </a:r>
            <a:endParaRPr lang="ru-RU" sz="1400" b="1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Динамика муниципального долга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Богучанского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 района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4745"/>
          <a:ext cx="82296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4328" y="980730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(тысяч рублей)</a:t>
            </a:r>
            <a:endParaRPr lang="ru-R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648072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Параметры проекта районного бюджета на 2019-2021 годы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80735"/>
          <a:ext cx="9144000" cy="5877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1974"/>
                <a:gridCol w="1200134"/>
                <a:gridCol w="1280142"/>
                <a:gridCol w="1120124"/>
                <a:gridCol w="1211626"/>
              </a:tblGrid>
              <a:tr h="3991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Направления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2021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9910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ДОХОДЫ, в т.ч.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2 121 104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2 064 785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1 983 500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1 948 329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9107">
                <a:tc>
                  <a:txBody>
                    <a:bodyPr/>
                    <a:lstStyle/>
                    <a:p>
                      <a:r>
                        <a:rPr lang="ru-RU" dirty="0" smtClean="0"/>
                        <a:t>Собственные доходы, в т.ч.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966 631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1 009 557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936 147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906 904</a:t>
                      </a:r>
                      <a:endParaRPr lang="ru-RU" dirty="0"/>
                    </a:p>
                  </a:txBody>
                  <a:tcPr/>
                </a:tc>
              </a:tr>
              <a:tr h="39910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налоговые и неналоговые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454 906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450 663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462 538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459 429</a:t>
                      </a:r>
                      <a:endParaRPr lang="ru-RU" dirty="0"/>
                    </a:p>
                  </a:txBody>
                  <a:tcPr/>
                </a:tc>
              </a:tr>
              <a:tr h="39910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дотации из</a:t>
                      </a:r>
                      <a:r>
                        <a:rPr lang="ru-RU" sz="1600" baseline="0" dirty="0" smtClean="0"/>
                        <a:t> краевого бюджета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505 925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557 094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445 675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445 675</a:t>
                      </a:r>
                      <a:endParaRPr lang="ru-RU" dirty="0"/>
                    </a:p>
                  </a:txBody>
                  <a:tcPr/>
                </a:tc>
              </a:tr>
              <a:tr h="39910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прочие безвозмездные      поступления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5 800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1 800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27 934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1 800</a:t>
                      </a:r>
                      <a:endParaRPr lang="ru-RU" dirty="0"/>
                    </a:p>
                  </a:txBody>
                  <a:tcPr/>
                </a:tc>
              </a:tr>
              <a:tr h="688871">
                <a:tc>
                  <a:txBody>
                    <a:bodyPr/>
                    <a:lstStyle/>
                    <a:p>
                      <a:r>
                        <a:rPr lang="ru-RU" dirty="0" smtClean="0"/>
                        <a:t>Целевые средства из краевого бюджета и бюджетов</a:t>
                      </a:r>
                      <a:r>
                        <a:rPr lang="ru-RU" baseline="0" dirty="0" smtClean="0"/>
                        <a:t> поселений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1 154 473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1 055 228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1 047 353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1 041 425</a:t>
                      </a:r>
                      <a:endParaRPr lang="ru-RU" dirty="0"/>
                    </a:p>
                  </a:txBody>
                  <a:tcPr/>
                </a:tc>
              </a:tr>
              <a:tr h="39910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РАСХОДЫ, в т.ч.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2 147 509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2 067 780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1 945 498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1 948 329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9107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за счет собственных средств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993 036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1 012 552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898 145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906 904</a:t>
                      </a:r>
                      <a:endParaRPr lang="ru-RU" dirty="0"/>
                    </a:p>
                  </a:txBody>
                  <a:tcPr/>
                </a:tc>
              </a:tr>
              <a:tr h="399107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за счет целевых</a:t>
                      </a:r>
                      <a:r>
                        <a:rPr lang="ru-RU" baseline="0" dirty="0" smtClean="0"/>
                        <a:t> средств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1 154 473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1 055 228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1 047 353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1 041 425</a:t>
                      </a:r>
                      <a:endParaRPr lang="ru-RU" dirty="0"/>
                    </a:p>
                  </a:txBody>
                  <a:tcPr/>
                </a:tc>
              </a:tr>
              <a:tr h="39910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ДЕФИЦИТ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-26 405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-2 995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38 002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9107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ИСТОЧНИКИ: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26 405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2 995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-38 002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99107">
                <a:tc>
                  <a:txBody>
                    <a:bodyPr/>
                    <a:lstStyle/>
                    <a:p>
                      <a:r>
                        <a:rPr lang="ru-RU" dirty="0" smtClean="0"/>
                        <a:t>Бюджетные кредиты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-38 000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99107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26 405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2 995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12360" y="620688"/>
            <a:ext cx="1331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(тысяч рублей)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Основные направления бюджетной политики </a:t>
            </a:r>
            <a:r>
              <a:rPr lang="ru-RU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Богучанского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 района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43528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Общие характеристики районного бюджета на 2019 год и плановый период 2020-2021 годов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6296" y="17008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(тысяч рублей)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6712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Сравнительный анализ показателей бюджета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0" y="1052737"/>
          <a:ext cx="88204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flipV="1">
            <a:off x="8604448" y="6126165"/>
            <a:ext cx="8235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Характеристика доходной части бюджета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             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80729"/>
          <a:ext cx="91440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76256" y="90872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r>
              <a:rPr lang="ru-RU" b="1" dirty="0" smtClean="0"/>
              <a:t>тысяч рублей)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Структура доходной части бюджета на 2019 год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64288" y="83671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r>
              <a:rPr lang="ru-RU" b="1" dirty="0" smtClean="0"/>
              <a:t>тысяч рублей)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8"/>
            <a:ext cx="9144000" cy="576064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Сравнительный анализ поступления собственных доходов в районный бюджет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24745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межбюджетных трансфертов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2565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</a:t>
            </a:r>
            <a:r>
              <a:rPr lang="ru-RU" sz="2000" dirty="0" smtClean="0"/>
              <a:t>1</a:t>
            </a:r>
            <a:r>
              <a:rPr lang="ru-RU" dirty="0" smtClean="0"/>
              <a:t>                                 </a:t>
            </a:r>
          </a:p>
          <a:p>
            <a:pPr>
              <a:buNone/>
            </a:pPr>
            <a:r>
              <a:rPr lang="ru-RU" dirty="0" smtClean="0"/>
              <a:t>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15616" y="2060850"/>
            <a:ext cx="1728192" cy="165618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Краевой бюджет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923928" y="2132856"/>
            <a:ext cx="1728192" cy="151216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Районный бюджет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88224" y="1988840"/>
            <a:ext cx="1800200" cy="172819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Бюджеты поселений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059832" y="2780928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796136" y="242088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0800000">
            <a:off x="5724128" y="2996952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012160" y="20608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012160" y="26369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5536" y="4149081"/>
            <a:ext cx="8496944" cy="20882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55576" y="4293097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– Межбюджетные трансферты из краевого бюджета -  1 590 610,8 </a:t>
            </a:r>
            <a:r>
              <a:rPr lang="ru-RU" dirty="0" err="1" smtClean="0"/>
              <a:t>тыс.руб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55576" y="494116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– Межбюджетные трансферты из бюджетов поселений – 21 710,6 </a:t>
            </a:r>
            <a:r>
              <a:rPr lang="ru-RU" dirty="0" err="1" smtClean="0"/>
              <a:t>тыс.руб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55576" y="566125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– Межбюджетные трансферты в бюджеты поселений – 125 565,9 </a:t>
            </a:r>
            <a:r>
              <a:rPr lang="ru-RU" dirty="0" err="1" smtClean="0"/>
              <a:t>тыс.руб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288032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Особенности формирования расходов бюджета </a:t>
            </a:r>
            <a:b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Расчетные расходы районного бюджета на 2019 год увеличены на принимаемые обязательства, в том числе:</a:t>
            </a:r>
          </a:p>
          <a:p>
            <a:endParaRPr lang="ru-RU" sz="1800" dirty="0" smtClean="0"/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на оплату труда работников муниципальных учреждений, органов местного самоуправления  с 1 января 2018 года – на 4 %; 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индексация расходов на оплату коммунальных услуг  с 1 января 2019 года - на 5,1 %;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индексация расходов на приобретение продуктов  для организации питания в муниципальных образовательных учреждениях с 1 января 2019 года на 3,9%; 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ввод новой сети муниципальных учреждений со сроком открытия до 01.09.2019 (открытие двух детских дошкольных учреждений	 в п.Таежный);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сохранение объемов расходов на осуществление прочих расходов на уровне 2018 года.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обеспечение гарантий, предусмотренных действующим законодательством;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при финансовом обеспечении из краевого бюджета предусматривается индексация с 01 октября 2019 года размеров оплаты труда работников бюджетной сферы на 4,3%.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1981</TotalTime>
  <Words>724</Words>
  <Application>Microsoft Office PowerPoint</Application>
  <PresentationFormat>Экран (4:3)</PresentationFormat>
  <Paragraphs>251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ПРОЕКТ РАЙОННОГО БЮДЖЕТА БОГУЧАНСКОГО РАЙОНА НА 2019 ГОД И ПЛАНОВЫЙ ПЕРИОД   2020-2021 ГОДОВ  </vt:lpstr>
      <vt:lpstr>Основные направления бюджетной политики Богучанского района</vt:lpstr>
      <vt:lpstr>Общие характеристики районного бюджета на 2019 год и плановый период 2020-2021 годов </vt:lpstr>
      <vt:lpstr>Сравнительный анализ показателей бюджета</vt:lpstr>
      <vt:lpstr>Характеристика доходной части бюджета                </vt:lpstr>
      <vt:lpstr>Структура доходной части бюджета на 2019 год</vt:lpstr>
      <vt:lpstr>Сравнительный анализ поступления собственных доходов в районный бюджет</vt:lpstr>
      <vt:lpstr>Структура межбюджетных трансфертов </vt:lpstr>
      <vt:lpstr>Особенности формирования расходов бюджета  </vt:lpstr>
      <vt:lpstr>Характеристика расходной части бюджета     </vt:lpstr>
      <vt:lpstr>Муниципальные программы района</vt:lpstr>
      <vt:lpstr>Структура муниципальных программ района на 2019 год</vt:lpstr>
      <vt:lpstr>Структура расходной части бюджета на 2019 год</vt:lpstr>
      <vt:lpstr>Динамика муниципального долга Богучанского района</vt:lpstr>
      <vt:lpstr>Параметры проекта районного бюджета на 2019-2021 годы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РАЙОННОГО БЮДЖЕТА БОГУЧАНСКОГО РАЙОНА НА 2019 ГОД И ПЛАНОВЫЙ ПЕРИОД   2020-2021 ГОДОВ</dc:title>
  <dc:creator>Userrfu</dc:creator>
  <cp:lastModifiedBy>Userrfu</cp:lastModifiedBy>
  <cp:revision>109</cp:revision>
  <dcterms:created xsi:type="dcterms:W3CDTF">2018-11-22T03:36:08Z</dcterms:created>
  <dcterms:modified xsi:type="dcterms:W3CDTF">2018-12-06T08:37:48Z</dcterms:modified>
</cp:coreProperties>
</file>