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321" r:id="rId3"/>
    <p:sldId id="323" r:id="rId4"/>
    <p:sldId id="322" r:id="rId5"/>
    <p:sldId id="319" r:id="rId6"/>
    <p:sldId id="320" r:id="rId7"/>
    <p:sldId id="324" r:id="rId8"/>
    <p:sldId id="325" r:id="rId9"/>
    <p:sldId id="326" r:id="rId10"/>
    <p:sldId id="32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77" d="100"/>
          <a:sy n="77" d="100"/>
        </p:scale>
        <p:origin x="84" y="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92.168.15.80\din_dll\&#1055;&#1086;&#1083;&#1100;&#1079;&#1086;&#1074;&#1072;&#1090;&#1077;&#1083;&#1080;_new\&#1060;&#1080;&#1085;.&#1091;&#1087;&#1088;&#1072;&#1074;&#1083;&#1077;&#1085;&#1080;&#1077;\&#1050;&#1086;&#1089;&#1086;&#1083;&#1072;&#1087;&#1086;&#1074;&#1072;%20&#1058;.&#1042;\&#1080;&#1089;&#1087;&#1086;&#1083;&#1085;&#1077;&#1085;&#1080;&#1077;%20&#1082;%20&#1086;&#1090;&#1082;&#1088;&#1099;&#1090;&#1086;&#1084;&#1091;%20&#1073;&#1102;&#1076;&#1078;&#1077;&#1090;&#1091;%202014\&#1058;&#1040;&#1041;&#1051;&#1048;&#1062;&#1067;\&#1058;&#1072;&#1073;&#1083;&#1080;&#1094;&#1072;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5.80\din_dll\&#1055;&#1086;&#1083;&#1100;&#1079;&#1086;&#1074;&#1072;&#1090;&#1077;&#1083;&#1080;_new\&#1060;&#1080;&#1085;.&#1091;&#1087;&#1088;&#1072;&#1074;&#1083;&#1077;&#1085;&#1080;&#1077;\&#1050;&#1086;&#1089;&#1086;&#1083;&#1072;&#1087;&#1086;&#1074;&#1072;%20&#1058;.&#1042;\&#1080;&#1089;&#1087;&#1086;&#1083;&#1085;&#1077;&#1085;&#1080;&#1077;%20&#1082;%20&#1086;&#1090;&#1082;&#1088;&#1099;&#1090;&#1086;&#1084;&#1091;%20&#1073;&#1102;&#1076;&#1078;&#1077;&#1090;&#1091;%202014\&#1058;&#1040;&#1041;&#1051;&#1048;&#1062;&#1067;\&#1090;&#1072;&#1073;&#1083;&#1080;&#1094;&#1072;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192.168.15.80\din_dll\&#1055;&#1086;&#1083;&#1100;&#1079;&#1086;&#1074;&#1072;&#1090;&#1077;&#1083;&#1080;_new\&#1060;&#1080;&#1085;.&#1091;&#1087;&#1088;&#1072;&#1074;&#1083;&#1077;&#1085;&#1080;&#1077;\&#1050;&#1086;&#1089;&#1086;&#1083;&#1072;&#1087;&#1086;&#1074;&#1072;%20&#1058;.&#1042;\&#1080;&#1089;&#1087;&#1086;&#1083;&#1085;&#1077;&#1085;&#1080;&#1077;%20&#1082;%20&#1086;&#1090;&#1082;&#1088;&#1099;&#1090;&#1086;&#1084;&#1091;%20&#1073;&#1102;&#1076;&#1078;&#1077;&#1090;&#1091;%202014\&#1058;&#1040;&#1041;&#1051;&#1048;&#1062;&#1067;\&#1090;&#1072;&#1073;&#1083;&#1080;&#1094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5.80\din_dll\&#1055;&#1086;&#1083;&#1100;&#1079;&#1086;&#1074;&#1072;&#1090;&#1077;&#1083;&#1080;_new\&#1060;&#1080;&#1085;.&#1091;&#1087;&#1088;&#1072;&#1074;&#1083;&#1077;&#1085;&#1080;&#1077;\&#1050;&#1086;&#1089;&#1086;&#1083;&#1072;&#1087;&#1086;&#1074;&#1072;%20&#1058;.&#1042;\&#1080;&#1089;&#1087;&#1086;&#1083;&#1085;&#1077;&#1085;&#1080;&#1077;%20&#1082;%20&#1086;&#1090;&#1082;&#1088;&#1099;&#1090;&#1086;&#1084;&#1091;%20&#1073;&#1102;&#1076;&#1078;&#1077;&#1090;&#1091;%202014\&#1058;&#1040;&#1041;&#1051;&#1048;&#1062;&#1067;\&#1090;&#1072;&#1073;&#1083;&#1080;&#1094;&#1072;%203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192.168.15.80\din_dll\&#1055;&#1086;&#1083;&#1100;&#1079;&#1086;&#1074;&#1072;&#1090;&#1077;&#1083;&#1080;_new\&#1060;&#1080;&#1085;.&#1091;&#1087;&#1088;&#1072;&#1074;&#1083;&#1077;&#1085;&#1080;&#1077;\&#1050;&#1086;&#1089;&#1086;&#1083;&#1072;&#1087;&#1086;&#1074;&#1072;%20&#1058;.&#1042;\&#1080;&#1089;&#1087;&#1086;&#1083;&#1085;&#1077;&#1085;&#1080;&#1077;%20&#1082;%20&#1086;&#1090;&#1082;&#1088;&#1099;&#1090;&#1086;&#1084;&#1091;%20&#1073;&#1102;&#1076;&#1078;&#1077;&#1090;&#1091;%202014\&#1058;&#1040;&#1041;&#1051;&#1048;&#1062;&#1067;\&#1058;&#1072;&#1073;&#1083;&#1080;&#1094;&#1072;%20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5.80\din_dll\&#1055;&#1086;&#1083;&#1100;&#1079;&#1086;&#1074;&#1072;&#1090;&#1077;&#1083;&#1080;_new\&#1060;&#1080;&#1085;.&#1091;&#1087;&#1088;&#1072;&#1074;&#1083;&#1077;&#1085;&#1080;&#1077;\&#1050;&#1086;&#1089;&#1086;&#1083;&#1072;&#1087;&#1086;&#1074;&#1072;%20&#1058;.&#1042;\&#1055;&#1091;&#1090;&#1080;&#1074;&#1086;&#1076;&#1080;&#1090;&#1077;&#1083;&#1080;%20&#1087;&#1086;%20&#1073;&#1102;&#1076;&#1078;&#1077;&#1090;&#1091;\&#1080;&#1089;&#1087;&#1086;&#1083;&#1085;&#1077;&#1085;&#1080;&#1077;%20&#1082;%20&#1086;&#1090;&#1082;&#1088;&#1099;&#1090;&#1086;&#1084;&#1091;%20&#1073;&#1102;&#1076;&#1078;&#1077;&#1090;&#1091;%202014\&#1058;&#1040;&#1041;&#1051;&#1048;&#1062;&#1067;\&#1056;&#1072;&#1089;&#1093;&#1086;&#1076;&#1099;%20&#1087;&#1086;%20&#1088;&#1072;&#1079;&#1076;&#1077;&#1083;&#1072;&#1084;%20%202010-2014%20&#1088;&#1072;&#1081;&#1086;&#1085;&#1085;&#1099;&#1081;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192.168.15.80\din_dll\&#1055;&#1086;&#1083;&#1100;&#1079;&#1086;&#1074;&#1072;&#1090;&#1077;&#1083;&#1080;_new\&#1060;&#1080;&#1085;.&#1091;&#1087;&#1088;&#1072;&#1074;&#1083;&#1077;&#1085;&#1080;&#1077;\&#1050;&#1086;&#1089;&#1086;&#1083;&#1072;&#1087;&#1086;&#1074;&#1072;%20&#1058;.&#1042;\&#1055;&#1091;&#1090;&#1080;&#1074;&#1086;&#1076;&#1080;&#1090;&#1077;&#1083;&#1080;%20&#1087;&#1086;%20&#1073;&#1102;&#1076;&#1078;&#1077;&#1090;&#1091;\&#1080;&#1089;&#1087;&#1086;&#1083;&#1085;&#1077;&#1085;&#1080;&#1077;%20&#1082;%20&#1086;&#1090;&#1082;&#1088;&#1099;&#1090;&#1086;&#1084;&#1091;%20&#1073;&#1102;&#1076;&#1078;&#1077;&#1090;&#1091;%202014\&#1058;&#1040;&#1041;&#1051;&#1048;&#1062;&#1067;\&#1058;&#1072;&#1073;&#1083;&#1080;&#1094;&#1072;%20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5.80\din_dll\&#1055;&#1086;&#1083;&#1100;&#1079;&#1086;&#1074;&#1072;&#1090;&#1077;&#1083;&#1080;_new\&#1060;&#1080;&#1085;.&#1091;&#1087;&#1088;&#1072;&#1074;&#1083;&#1077;&#1085;&#1080;&#1077;\&#1050;&#1086;&#1089;&#1086;&#1083;&#1072;&#1087;&#1086;&#1074;&#1072;%20&#1058;.&#1042;\&#1055;&#1091;&#1090;&#1080;&#1074;&#1086;&#1076;&#1080;&#1090;&#1077;&#1083;&#1080;%20&#1087;&#1086;%20&#1073;&#1102;&#1076;&#1078;&#1077;&#1090;&#1091;\&#1080;&#1089;&#1087;&#1086;&#1083;&#1085;&#1077;&#1085;&#1080;&#1077;%20&#1082;%20&#1086;&#1090;&#1082;&#1088;&#1099;&#1090;&#1086;&#1084;&#1091;%20&#1073;&#1102;&#1076;&#1078;&#1077;&#1090;&#1091;%202014\&#1058;&#1040;&#1041;&#1051;&#1048;&#1062;&#1067;\&#1058;&#1072;&#1073;&#1083;&#1080;&#1094;&#1072;%20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7600717975780504"/>
          <c:y val="1.4269518394060127E-2"/>
          <c:w val="0.47494005295707886"/>
          <c:h val="0.900684150018437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Лист1!$C$5</c:f>
              <c:strCache>
                <c:ptCount val="1"/>
                <c:pt idx="0">
                  <c:v>Ассигнования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Лист1!$B$6:$B$17</c:f>
              <c:strCache>
                <c:ptCount val="12"/>
                <c:pt idx="0">
                  <c:v>Развитие образования Богучанского района</c:v>
                </c:pt>
                <c:pt idx="1">
                  <c:v>Система социальной защиты населения Богучанского района</c:v>
                </c:pt>
                <c:pt idx="2">
                  <c:v>Реформирование и модернизация жилищно-коммунального хозяйства и повышение энергетической эффективности</c:v>
                </c:pt>
                <c:pt idx="3">
                  <c:v>Защита населения и территории Богучанского района от чрезвычайных ситуаций природного и техногенного характера</c:v>
                </c:pt>
                <c:pt idx="4">
                  <c:v>Развитие культуры</c:v>
                </c:pt>
                <c:pt idx="5">
                  <c:v>Молодежь Приангарья</c:v>
                </c:pt>
                <c:pt idx="6">
                  <c:v>Развитие физической культуры и спорта, в Богучанском районе</c:v>
                </c:pt>
                <c:pt idx="7">
                  <c:v>Развитие инвестиционной, инновационной деятельности, малого и среднего предпринимательства на территории Богучанского района</c:v>
                </c:pt>
                <c:pt idx="8">
                  <c:v>Развитие транспортной системы Богучанского района</c:v>
                </c:pt>
                <c:pt idx="9">
                  <c:v>Обеспечение доступным и комфортным жильем граждан Богучанского района</c:v>
                </c:pt>
                <c:pt idx="10">
                  <c:v>Управление муниципальными финансами</c:v>
                </c:pt>
                <c:pt idx="11">
                  <c:v>Развитие сельского хозяйства в Богучанском районе</c:v>
                </c:pt>
              </c:strCache>
            </c:strRef>
          </c:cat>
          <c:val>
            <c:numRef>
              <c:f>Лист1!$C$6:$C$17</c:f>
              <c:numCache>
                <c:formatCode>0</c:formatCode>
                <c:ptCount val="12"/>
                <c:pt idx="0">
                  <c:v>966350</c:v>
                </c:pt>
                <c:pt idx="1">
                  <c:v>343863</c:v>
                </c:pt>
                <c:pt idx="2">
                  <c:v>278857</c:v>
                </c:pt>
                <c:pt idx="3">
                  <c:v>20425</c:v>
                </c:pt>
                <c:pt idx="4">
                  <c:v>165587</c:v>
                </c:pt>
                <c:pt idx="5">
                  <c:v>9521</c:v>
                </c:pt>
                <c:pt idx="6">
                  <c:v>2421</c:v>
                </c:pt>
                <c:pt idx="7">
                  <c:v>4950</c:v>
                </c:pt>
                <c:pt idx="8">
                  <c:v>27351</c:v>
                </c:pt>
                <c:pt idx="9">
                  <c:v>16774</c:v>
                </c:pt>
                <c:pt idx="10">
                  <c:v>119947</c:v>
                </c:pt>
                <c:pt idx="11">
                  <c:v>1819</c:v>
                </c:pt>
              </c:numCache>
            </c:numRef>
          </c:val>
        </c:ser>
        <c:ser>
          <c:idx val="1"/>
          <c:order val="1"/>
          <c:tx>
            <c:strRef>
              <c:f>Лист1!$D$5</c:f>
              <c:strCache>
                <c:ptCount val="1"/>
                <c:pt idx="0">
                  <c:v>Расход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Лист1!$B$6:$B$17</c:f>
              <c:strCache>
                <c:ptCount val="12"/>
                <c:pt idx="0">
                  <c:v>Развитие образования Богучанского района</c:v>
                </c:pt>
                <c:pt idx="1">
                  <c:v>Система социальной защиты населения Богучанского района</c:v>
                </c:pt>
                <c:pt idx="2">
                  <c:v>Реформирование и модернизация жилищно-коммунального хозяйства и повышение энергетической эффективности</c:v>
                </c:pt>
                <c:pt idx="3">
                  <c:v>Защита населения и территории Богучанского района от чрезвычайных ситуаций природного и техногенного характера</c:v>
                </c:pt>
                <c:pt idx="4">
                  <c:v>Развитие культуры</c:v>
                </c:pt>
                <c:pt idx="5">
                  <c:v>Молодежь Приангарья</c:v>
                </c:pt>
                <c:pt idx="6">
                  <c:v>Развитие физической культуры и спорта, в Богучанском районе</c:v>
                </c:pt>
                <c:pt idx="7">
                  <c:v>Развитие инвестиционной, инновационной деятельности, малого и среднего предпринимательства на территории Богучанского района</c:v>
                </c:pt>
                <c:pt idx="8">
                  <c:v>Развитие транспортной системы Богучанского района</c:v>
                </c:pt>
                <c:pt idx="9">
                  <c:v>Обеспечение доступным и комфортным жильем граждан Богучанского района</c:v>
                </c:pt>
                <c:pt idx="10">
                  <c:v>Управление муниципальными финансами</c:v>
                </c:pt>
                <c:pt idx="11">
                  <c:v>Развитие сельского хозяйства в Богучанском районе</c:v>
                </c:pt>
              </c:strCache>
            </c:strRef>
          </c:cat>
          <c:val>
            <c:numRef>
              <c:f>Лист1!$D$6:$D$17</c:f>
              <c:numCache>
                <c:formatCode>0</c:formatCode>
                <c:ptCount val="12"/>
                <c:pt idx="0">
                  <c:v>934706</c:v>
                </c:pt>
                <c:pt idx="1">
                  <c:v>330955</c:v>
                </c:pt>
                <c:pt idx="2">
                  <c:v>210607</c:v>
                </c:pt>
                <c:pt idx="3">
                  <c:v>20425</c:v>
                </c:pt>
                <c:pt idx="4">
                  <c:v>165585</c:v>
                </c:pt>
                <c:pt idx="5">
                  <c:v>7364</c:v>
                </c:pt>
                <c:pt idx="6">
                  <c:v>2144</c:v>
                </c:pt>
                <c:pt idx="7">
                  <c:v>4938</c:v>
                </c:pt>
                <c:pt idx="8">
                  <c:v>27325</c:v>
                </c:pt>
                <c:pt idx="9">
                  <c:v>94793</c:v>
                </c:pt>
                <c:pt idx="10">
                  <c:v>119874</c:v>
                </c:pt>
                <c:pt idx="11">
                  <c:v>1767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6"/>
        <c:axId val="143346880"/>
        <c:axId val="143593200"/>
      </c:barChart>
      <c:catAx>
        <c:axId val="1433468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43593200"/>
        <c:crosses val="autoZero"/>
        <c:auto val="1"/>
        <c:lblAlgn val="ctr"/>
        <c:lblOffset val="100"/>
        <c:noMultiLvlLbl val="0"/>
      </c:catAx>
      <c:valAx>
        <c:axId val="143593200"/>
        <c:scaling>
          <c:orientation val="minMax"/>
          <c:max val="1000000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43346880"/>
        <c:crosses val="autoZero"/>
        <c:crossBetween val="between"/>
        <c:majorUnit val="200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165139058623162"/>
          <c:y val="5.9209088008703094E-2"/>
          <c:w val="0.12468927063659602"/>
          <c:h val="0.10514001865469295"/>
        </c:manualLayout>
      </c:layout>
      <c:overlay val="0"/>
    </c:legend>
    <c:plotVisOnly val="1"/>
    <c:dispBlanksAs val="gap"/>
    <c:showDLblsOverMax val="0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b="1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Лист1!$B$18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4489551211026483E-2"/>
                  <c:y val="-4.83203540550306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6004257785171E-2"/>
                  <c:y val="9.66407081100577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711300346007485E-2"/>
                  <c:y val="-2.4160177027514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711300346007601E-2"/>
                  <c:y val="-8.858629241114367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478037975760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889125432509501E-2"/>
                  <c:y val="2.41601770275146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Лист1!$C$16:$H$17</c:f>
              <c:strCach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strCache>
            </c:strRef>
          </c:cat>
          <c:val>
            <c:numRef>
              <c:f>Лист1!$C$18:$H$18</c:f>
              <c:numCache>
                <c:formatCode>0</c:formatCode>
                <c:ptCount val="6"/>
                <c:pt idx="0">
                  <c:v>1407384</c:v>
                </c:pt>
                <c:pt idx="1">
                  <c:v>1458782</c:v>
                </c:pt>
                <c:pt idx="2">
                  <c:v>1646652</c:v>
                </c:pt>
                <c:pt idx="3">
                  <c:v>1697916</c:v>
                </c:pt>
                <c:pt idx="4">
                  <c:v>1883532</c:v>
                </c:pt>
                <c:pt idx="5">
                  <c:v>2028461</c:v>
                </c:pt>
              </c:numCache>
            </c:numRef>
          </c:val>
        </c:ser>
        <c:ser>
          <c:idx val="1"/>
          <c:order val="1"/>
          <c:tx>
            <c:strRef>
              <c:f>Лист1!$B$19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311726124524703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011513235266151E-2"/>
                  <c:y val="2.4160177027513561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655863062262352E-2"/>
                  <c:y val="2.4160177027513561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5334752595055833E-3"/>
                  <c:y val="4.8320354055028892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300212889258434E-2"/>
                  <c:y val="4.8320354055028892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72008515570342E-2"/>
                  <c:y val="7.2480531082543343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Лист1!$C$16:$H$17</c:f>
              <c:strCach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strCache>
            </c:strRef>
          </c:cat>
          <c:val>
            <c:numRef>
              <c:f>Лист1!$C$19:$H$19</c:f>
              <c:numCache>
                <c:formatCode>0</c:formatCode>
                <c:ptCount val="6"/>
                <c:pt idx="0">
                  <c:v>1412267</c:v>
                </c:pt>
                <c:pt idx="1">
                  <c:v>1459766</c:v>
                </c:pt>
                <c:pt idx="2">
                  <c:v>1617105</c:v>
                </c:pt>
                <c:pt idx="3">
                  <c:v>1713962</c:v>
                </c:pt>
                <c:pt idx="4">
                  <c:v>1891947</c:v>
                </c:pt>
                <c:pt idx="5">
                  <c:v>1899028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976312"/>
        <c:axId val="144316328"/>
      </c:barChart>
      <c:catAx>
        <c:axId val="1429763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44316328"/>
        <c:crosses val="autoZero"/>
        <c:auto val="1"/>
        <c:lblAlgn val="ctr"/>
        <c:lblOffset val="100"/>
        <c:noMultiLvlLbl val="0"/>
      </c:catAx>
      <c:valAx>
        <c:axId val="144316328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429763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006510972465042E-2"/>
          <c:y val="2.5527134411965923E-2"/>
          <c:w val="0.80830626519080728"/>
          <c:h val="0.916336781293306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Лист1!$B$8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1883962210826475E-3"/>
                  <c:y val="-5.3374917406838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829693386894634E-2"/>
                  <c:y val="-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188396221082647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829693386894634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112287718518491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470990552706619E-3"/>
                  <c:y val="-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Лист1!$C$7:$H$7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Лист1!$C$8:$H$8</c:f>
              <c:numCache>
                <c:formatCode>0</c:formatCode>
                <c:ptCount val="6"/>
                <c:pt idx="0">
                  <c:v>1484722</c:v>
                </c:pt>
                <c:pt idx="1">
                  <c:v>1529507</c:v>
                </c:pt>
                <c:pt idx="2">
                  <c:v>1728393</c:v>
                </c:pt>
                <c:pt idx="3">
                  <c:v>1794988</c:v>
                </c:pt>
                <c:pt idx="4">
                  <c:v>1988740</c:v>
                </c:pt>
                <c:pt idx="5">
                  <c:v>2141446</c:v>
                </c:pt>
              </c:numCache>
            </c:numRef>
          </c:val>
        </c:ser>
        <c:ser>
          <c:idx val="1"/>
          <c:order val="1"/>
          <c:tx>
            <c:strRef>
              <c:f>Лист1!$B$9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412971658119856E-3"/>
                  <c:y val="3.0168431577777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282594331623858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01808960797728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2825943316239713E-3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018089607977169E-2"/>
                  <c:y val="-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6412971658119861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Лист1!$C$7:$H$7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Лист1!$C$9:$H$9</c:f>
              <c:numCache>
                <c:formatCode>0</c:formatCode>
                <c:ptCount val="6"/>
                <c:pt idx="0">
                  <c:v>1491385</c:v>
                </c:pt>
                <c:pt idx="1">
                  <c:v>1528880</c:v>
                </c:pt>
                <c:pt idx="2">
                  <c:v>1700971</c:v>
                </c:pt>
                <c:pt idx="3">
                  <c:v>1802318</c:v>
                </c:pt>
                <c:pt idx="4">
                  <c:v>1995253</c:v>
                </c:pt>
                <c:pt idx="5">
                  <c:v>2009991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884752"/>
        <c:axId val="143068640"/>
      </c:barChart>
      <c:catAx>
        <c:axId val="1848847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43068640"/>
        <c:crosses val="autoZero"/>
        <c:auto val="1"/>
        <c:lblAlgn val="ctr"/>
        <c:lblOffset val="100"/>
        <c:noMultiLvlLbl val="0"/>
      </c:catAx>
      <c:valAx>
        <c:axId val="143068640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848847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Лист1!$B$4</c:f>
              <c:strCache>
                <c:ptCount val="1"/>
                <c:pt idx="0">
                  <c:v>Налог на прибыль (доход) организаций, зачисляемый в бюджет субъекта РФ</c:v>
                </c:pt>
              </c:strCache>
            </c:strRef>
          </c:tx>
          <c:invertIfNegative val="0"/>
          <c:cat>
            <c:strRef>
              <c:f>Лист1!$C$2:$I$3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Лист1!$C$4:$I$4</c:f>
              <c:numCache>
                <c:formatCode>General</c:formatCode>
                <c:ptCount val="5"/>
                <c:pt idx="0">
                  <c:v>16081</c:v>
                </c:pt>
                <c:pt idx="1">
                  <c:v>32887.599999999999</c:v>
                </c:pt>
                <c:pt idx="2">
                  <c:v>7998.8</c:v>
                </c:pt>
                <c:pt idx="3" formatCode="0.0">
                  <c:v>6945.9290000000001</c:v>
                </c:pt>
                <c:pt idx="4" formatCode="0.0">
                  <c:v>5739.7920000000004</c:v>
                </c:pt>
              </c:numCache>
            </c:numRef>
          </c:val>
        </c:ser>
        <c:ser>
          <c:idx val="1"/>
          <c:order val="1"/>
          <c:tx>
            <c:strRef>
              <c:f>Лист1!$B$5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cat>
            <c:strRef>
              <c:f>Лист1!$C$2:$I$3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Лист1!$C$5:$I$5</c:f>
              <c:numCache>
                <c:formatCode>General</c:formatCode>
                <c:ptCount val="5"/>
                <c:pt idx="0">
                  <c:v>161670</c:v>
                </c:pt>
                <c:pt idx="1">
                  <c:v>175062.7</c:v>
                </c:pt>
                <c:pt idx="2">
                  <c:v>616100.5</c:v>
                </c:pt>
                <c:pt idx="3" formatCode="0.0">
                  <c:v>660605.11300000001</c:v>
                </c:pt>
                <c:pt idx="4" formatCode="0.0">
                  <c:v>759949.29499999946</c:v>
                </c:pt>
              </c:numCache>
            </c:numRef>
          </c:val>
        </c:ser>
        <c:ser>
          <c:idx val="2"/>
          <c:order val="2"/>
          <c:tx>
            <c:strRef>
              <c:f>Лист1!$B$6</c:f>
              <c:strCache>
                <c:ptCount val="1"/>
                <c:pt idx="0">
                  <c:v>Единый налог на вменённый доход для определённых видов деятельности</c:v>
                </c:pt>
              </c:strCache>
            </c:strRef>
          </c:tx>
          <c:invertIfNegative val="0"/>
          <c:cat>
            <c:strRef>
              <c:f>Лист1!$C$2:$I$3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Лист1!$C$6:$I$6</c:f>
              <c:numCache>
                <c:formatCode>General</c:formatCode>
                <c:ptCount val="5"/>
                <c:pt idx="0">
                  <c:v>18027</c:v>
                </c:pt>
                <c:pt idx="1">
                  <c:v>21180.400000000001</c:v>
                </c:pt>
                <c:pt idx="2">
                  <c:v>27183.5</c:v>
                </c:pt>
                <c:pt idx="3" formatCode="0.0">
                  <c:v>24585.947260000001</c:v>
                </c:pt>
                <c:pt idx="4" formatCode="0.0">
                  <c:v>27117.551329999988</c:v>
                </c:pt>
              </c:numCache>
            </c:numRef>
          </c:val>
        </c:ser>
        <c:ser>
          <c:idx val="3"/>
          <c:order val="3"/>
          <c:tx>
            <c:strRef>
              <c:f>Лист1!$B$7</c:f>
              <c:strCache>
                <c:ptCount val="1"/>
                <c:pt idx="0">
                  <c:v>Доходы от использования муниципального имущества</c:v>
                </c:pt>
              </c:strCache>
            </c:strRef>
          </c:tx>
          <c:invertIfNegative val="0"/>
          <c:cat>
            <c:strRef>
              <c:f>Лист1!$C$2:$I$3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Лист1!$C$7:$I$7</c:f>
              <c:numCache>
                <c:formatCode>General</c:formatCode>
                <c:ptCount val="5"/>
                <c:pt idx="0">
                  <c:v>63451</c:v>
                </c:pt>
                <c:pt idx="1">
                  <c:v>55468.9</c:v>
                </c:pt>
                <c:pt idx="2">
                  <c:v>47118.3</c:v>
                </c:pt>
                <c:pt idx="3" formatCode="0.0">
                  <c:v>37850.17</c:v>
                </c:pt>
                <c:pt idx="4" formatCode="0.0">
                  <c:v>53034.239999999998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3402280"/>
        <c:axId val="143402672"/>
        <c:axId val="0"/>
      </c:bar3DChart>
      <c:catAx>
        <c:axId val="143402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3402672"/>
        <c:crosses val="autoZero"/>
        <c:auto val="1"/>
        <c:lblAlgn val="ctr"/>
        <c:lblOffset val="100"/>
        <c:noMultiLvlLbl val="0"/>
      </c:catAx>
      <c:valAx>
        <c:axId val="143402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34022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Лист1!$G$2:$G$3</c:f>
              <c:strCache>
                <c:ptCount val="1"/>
                <c:pt idx="0">
                  <c:v>Собственные доходы</c:v>
                </c:pt>
              </c:strCache>
            </c:strRef>
          </c:tx>
          <c:invertIfNegative val="0"/>
          <c:cat>
            <c:strRef>
              <c:f>Лист1!$F$4:$F$10</c:f>
              <c:strCache>
                <c:ptCount val="7"/>
                <c:pt idx="0">
                  <c:v>первоначальный план</c:v>
                </c:pt>
                <c:pt idx="1">
                  <c:v>уточненный план</c:v>
                </c:pt>
                <c:pt idx="2">
                  <c:v>исполнено</c:v>
                </c:pt>
                <c:pt idx="4">
                  <c:v>первоначальный план</c:v>
                </c:pt>
                <c:pt idx="5">
                  <c:v>уточненный план</c:v>
                </c:pt>
                <c:pt idx="6">
                  <c:v>исполнено</c:v>
                </c:pt>
              </c:strCache>
            </c:strRef>
          </c:cat>
          <c:val>
            <c:numRef>
              <c:f>Лист1!$G$4:$G$10</c:f>
              <c:numCache>
                <c:formatCode>General</c:formatCode>
                <c:ptCount val="7"/>
                <c:pt idx="0">
                  <c:v>897658.4</c:v>
                </c:pt>
                <c:pt idx="1">
                  <c:v>954343.4</c:v>
                </c:pt>
                <c:pt idx="2">
                  <c:v>1010220.9</c:v>
                </c:pt>
                <c:pt idx="4">
                  <c:v>788665.37</c:v>
                </c:pt>
                <c:pt idx="5">
                  <c:v>834389.71</c:v>
                </c:pt>
                <c:pt idx="6">
                  <c:v>879600.67999999947</c:v>
                </c:pt>
              </c:numCache>
            </c:numRef>
          </c:val>
        </c:ser>
        <c:ser>
          <c:idx val="1"/>
          <c:order val="1"/>
          <c:tx>
            <c:strRef>
              <c:f>Лист1!$H$2:$H$3</c:f>
              <c:strCache>
                <c:ptCount val="1"/>
                <c:pt idx="0">
                  <c:v>Межбюджетные трансферты из других бюджетов</c:v>
                </c:pt>
              </c:strCache>
            </c:strRef>
          </c:tx>
          <c:invertIfNegative val="0"/>
          <c:cat>
            <c:strRef>
              <c:f>Лист1!$F$4:$F$10</c:f>
              <c:strCache>
                <c:ptCount val="7"/>
                <c:pt idx="0">
                  <c:v>первоначальный план</c:v>
                </c:pt>
                <c:pt idx="1">
                  <c:v>уточненный план</c:v>
                </c:pt>
                <c:pt idx="2">
                  <c:v>исполнено</c:v>
                </c:pt>
                <c:pt idx="4">
                  <c:v>первоначальный план</c:v>
                </c:pt>
                <c:pt idx="5">
                  <c:v>уточненный план</c:v>
                </c:pt>
                <c:pt idx="6">
                  <c:v>исполнено</c:v>
                </c:pt>
              </c:strCache>
            </c:strRef>
          </c:cat>
          <c:val>
            <c:numRef>
              <c:f>Лист1!$H$4:$H$10</c:f>
              <c:numCache>
                <c:formatCode>General</c:formatCode>
                <c:ptCount val="7"/>
                <c:pt idx="0">
                  <c:v>1059608.7</c:v>
                </c:pt>
                <c:pt idx="1">
                  <c:v>1151479.6000000001</c:v>
                </c:pt>
                <c:pt idx="2">
                  <c:v>1131224.8</c:v>
                </c:pt>
                <c:pt idx="4">
                  <c:v>1075604.4000000004</c:v>
                </c:pt>
                <c:pt idx="5">
                  <c:v>1169115.5</c:v>
                </c:pt>
                <c:pt idx="6">
                  <c:v>1148860.6000000001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3403456"/>
        <c:axId val="144533856"/>
        <c:axId val="0"/>
      </c:bar3DChart>
      <c:catAx>
        <c:axId val="143403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4533856"/>
        <c:crosses val="autoZero"/>
        <c:auto val="1"/>
        <c:lblAlgn val="ctr"/>
        <c:lblOffset val="100"/>
        <c:noMultiLvlLbl val="0"/>
      </c:catAx>
      <c:valAx>
        <c:axId val="144533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34034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РЦП!$B$23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invertIfNegative val="0"/>
          <c:cat>
            <c:numRef>
              <c:f>РЦП!$C$22:$G$22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РЦП!$C$23:$G$23</c:f>
              <c:numCache>
                <c:formatCode>#,##0.0;[Red]\-#,##0.0;"-"</c:formatCode>
                <c:ptCount val="5"/>
                <c:pt idx="0" formatCode="General">
                  <c:v>193566.6</c:v>
                </c:pt>
                <c:pt idx="1">
                  <c:v>234556.7</c:v>
                </c:pt>
                <c:pt idx="2">
                  <c:v>278409.90000000002</c:v>
                </c:pt>
                <c:pt idx="3">
                  <c:v>265726.90000000002</c:v>
                </c:pt>
                <c:pt idx="4">
                  <c:v>223210.9</c:v>
                </c:pt>
              </c:numCache>
            </c:numRef>
          </c:val>
        </c:ser>
        <c:ser>
          <c:idx val="1"/>
          <c:order val="1"/>
          <c:tx>
            <c:strRef>
              <c:f>РЦП!$B$24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cat>
            <c:numRef>
              <c:f>РЦП!$C$22:$G$22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РЦП!$C$24:$G$24</c:f>
              <c:numCache>
                <c:formatCode>#,##0.0;[Red]\-#,##0.0;"-"</c:formatCode>
                <c:ptCount val="5"/>
                <c:pt idx="0" formatCode="General">
                  <c:v>556737.30000000005</c:v>
                </c:pt>
                <c:pt idx="1">
                  <c:v>692478.3</c:v>
                </c:pt>
                <c:pt idx="2">
                  <c:v>761490.4</c:v>
                </c:pt>
                <c:pt idx="3">
                  <c:v>910489.8</c:v>
                </c:pt>
                <c:pt idx="4">
                  <c:v>958727.1</c:v>
                </c:pt>
              </c:numCache>
            </c:numRef>
          </c:val>
        </c:ser>
        <c:ser>
          <c:idx val="2"/>
          <c:order val="2"/>
          <c:tx>
            <c:strRef>
              <c:f>РЦП!$B$25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cat>
            <c:numRef>
              <c:f>РЦП!$C$22:$G$22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РЦП!$C$25:$G$25</c:f>
              <c:numCache>
                <c:formatCode>#,##0.0;[Red]\-#,##0.0;"-"</c:formatCode>
                <c:ptCount val="5"/>
                <c:pt idx="0" formatCode="General">
                  <c:v>216389.6</c:v>
                </c:pt>
                <c:pt idx="1">
                  <c:v>117368.4</c:v>
                </c:pt>
                <c:pt idx="2">
                  <c:v>38754.400000000001</c:v>
                </c:pt>
                <c:pt idx="3">
                  <c:v>14184.2</c:v>
                </c:pt>
                <c:pt idx="4">
                  <c:v>60</c:v>
                </c:pt>
              </c:numCache>
            </c:numRef>
          </c:val>
        </c:ser>
        <c:ser>
          <c:idx val="3"/>
          <c:order val="3"/>
          <c:tx>
            <c:strRef>
              <c:f>РЦП!$B$26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cat>
            <c:numRef>
              <c:f>РЦП!$C$22:$G$22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РЦП!$C$26:$G$26</c:f>
              <c:numCache>
                <c:formatCode>#,##0.0;[Red]\-#,##0.0;"-"</c:formatCode>
                <c:ptCount val="5"/>
                <c:pt idx="0" formatCode="General">
                  <c:v>276647.5</c:v>
                </c:pt>
                <c:pt idx="1">
                  <c:v>325145.90000000002</c:v>
                </c:pt>
                <c:pt idx="2">
                  <c:v>327353</c:v>
                </c:pt>
                <c:pt idx="3">
                  <c:v>354978.4</c:v>
                </c:pt>
                <c:pt idx="4">
                  <c:v>354137.7</c:v>
                </c:pt>
              </c:numCache>
            </c:numRef>
          </c:val>
        </c:ser>
        <c:ser>
          <c:idx val="4"/>
          <c:order val="4"/>
          <c:tx>
            <c:strRef>
              <c:f>РЦП!$B$27</c:f>
              <c:strCache>
                <c:ptCount val="1"/>
                <c:pt idx="0">
                  <c:v>Культура и кинематография</c:v>
                </c:pt>
              </c:strCache>
            </c:strRef>
          </c:tx>
          <c:invertIfNegative val="0"/>
          <c:cat>
            <c:numRef>
              <c:f>РЦП!$C$22:$G$22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РЦП!$C$27:$G$27</c:f>
              <c:numCache>
                <c:formatCode>#,##0.0;[Red]\-#,##0.0;"-"</c:formatCode>
                <c:ptCount val="5"/>
                <c:pt idx="0" formatCode="General">
                  <c:v>55025.599999999999</c:v>
                </c:pt>
                <c:pt idx="1">
                  <c:v>68245.7</c:v>
                </c:pt>
                <c:pt idx="2">
                  <c:v>81654.600000000006</c:v>
                </c:pt>
                <c:pt idx="3">
                  <c:v>100908.7</c:v>
                </c:pt>
                <c:pt idx="4">
                  <c:v>131641.29999999999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4534640"/>
        <c:axId val="144535032"/>
        <c:axId val="0"/>
      </c:bar3DChart>
      <c:catAx>
        <c:axId val="14453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4535032"/>
        <c:crosses val="autoZero"/>
        <c:auto val="1"/>
        <c:lblAlgn val="ctr"/>
        <c:lblOffset val="100"/>
        <c:noMultiLvlLbl val="0"/>
      </c:catAx>
      <c:valAx>
        <c:axId val="144535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534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b="1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Лист1!$C$5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cat>
            <c:strRef>
              <c:f>Лист1!$B$6:$B$12</c:f>
              <c:strCache>
                <c:ptCount val="7"/>
                <c:pt idx="0">
                  <c:v>Общегосударственные вопросы</c:v>
                </c:pt>
                <c:pt idx="1">
                  <c:v>Жилищно-коммунальное хозяйство</c:v>
                </c:pt>
                <c:pt idx="2">
                  <c:v>Образование</c:v>
                </c:pt>
                <c:pt idx="3">
                  <c:v>Культура и кинематография</c:v>
                </c:pt>
                <c:pt idx="4">
                  <c:v>Социальная политика</c:v>
                </c:pt>
                <c:pt idx="5">
                  <c:v>Прочие расходы</c:v>
                </c:pt>
                <c:pt idx="6">
                  <c:v>Всего расходы</c:v>
                </c:pt>
              </c:strCache>
            </c:strRef>
          </c:cat>
          <c:val>
            <c:numRef>
              <c:f>Лист1!$C$6:$C$12</c:f>
              <c:numCache>
                <c:formatCode>#,##0.0;[Red]\-#,##0.0;"-"</c:formatCode>
                <c:ptCount val="7"/>
                <c:pt idx="0">
                  <c:v>153952.1</c:v>
                </c:pt>
                <c:pt idx="1">
                  <c:v>310612.3</c:v>
                </c:pt>
                <c:pt idx="2">
                  <c:v>910546.7</c:v>
                </c:pt>
                <c:pt idx="3">
                  <c:v>136132.5</c:v>
                </c:pt>
                <c:pt idx="4">
                  <c:v>355300.3</c:v>
                </c:pt>
                <c:pt idx="5" formatCode="General">
                  <c:v>128709.5</c:v>
                </c:pt>
                <c:pt idx="6" formatCode="General">
                  <c:v>1995253.4</c:v>
                </c:pt>
              </c:numCache>
            </c:numRef>
          </c:val>
        </c:ser>
        <c:ser>
          <c:idx val="1"/>
          <c:order val="1"/>
          <c:tx>
            <c:strRef>
              <c:f>Лист1!$D$5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cat>
            <c:strRef>
              <c:f>Лист1!$B$6:$B$12</c:f>
              <c:strCache>
                <c:ptCount val="7"/>
                <c:pt idx="0">
                  <c:v>Общегосударственные вопросы</c:v>
                </c:pt>
                <c:pt idx="1">
                  <c:v>Жилищно-коммунальное хозяйство</c:v>
                </c:pt>
                <c:pt idx="2">
                  <c:v>Образование</c:v>
                </c:pt>
                <c:pt idx="3">
                  <c:v>Культура и кинематография</c:v>
                </c:pt>
                <c:pt idx="4">
                  <c:v>Социальная политика</c:v>
                </c:pt>
                <c:pt idx="5">
                  <c:v>Прочие расходы</c:v>
                </c:pt>
                <c:pt idx="6">
                  <c:v>Всего расходы</c:v>
                </c:pt>
              </c:strCache>
            </c:strRef>
          </c:cat>
          <c:val>
            <c:numRef>
              <c:f>Лист1!$D$6:$D$12</c:f>
              <c:numCache>
                <c:formatCode>#,##0.0;[Red]\-#,##0.0;"-"</c:formatCode>
                <c:ptCount val="7"/>
                <c:pt idx="0">
                  <c:v>161195</c:v>
                </c:pt>
                <c:pt idx="1">
                  <c:v>272392.3</c:v>
                </c:pt>
                <c:pt idx="2">
                  <c:v>958824.2</c:v>
                </c:pt>
                <c:pt idx="3">
                  <c:v>156719.79999999999</c:v>
                </c:pt>
                <c:pt idx="4">
                  <c:v>354531.6</c:v>
                </c:pt>
                <c:pt idx="5" formatCode="General">
                  <c:v>106327.7</c:v>
                </c:pt>
                <c:pt idx="6" formatCode="General">
                  <c:v>2009990.6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4535816"/>
        <c:axId val="144536208"/>
        <c:axId val="0"/>
      </c:bar3DChart>
      <c:catAx>
        <c:axId val="144535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4536208"/>
        <c:crosses val="autoZero"/>
        <c:auto val="1"/>
        <c:lblAlgn val="ctr"/>
        <c:lblOffset val="100"/>
        <c:noMultiLvlLbl val="0"/>
      </c:catAx>
      <c:valAx>
        <c:axId val="144536208"/>
        <c:scaling>
          <c:orientation val="minMax"/>
          <c:max val="2200000"/>
        </c:scaling>
        <c:delete val="0"/>
        <c:axPos val="l"/>
        <c:majorGridlines/>
        <c:numFmt formatCode="#,##0.0;[Red]\-#,##0.0;&quot;-&quot;" sourceLinked="1"/>
        <c:majorTickMark val="out"/>
        <c:minorTickMark val="none"/>
        <c:tickLblPos val="nextTo"/>
        <c:crossAx val="144535816"/>
        <c:crosses val="autoZero"/>
        <c:crossBetween val="between"/>
        <c:majorUnit val="200000"/>
        <c:minorUnit val="5000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b="1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Лист1!$C$17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cat>
            <c:strRef>
              <c:f>Лист1!$B$18:$B$25</c:f>
              <c:strCache>
                <c:ptCount val="8"/>
                <c:pt idx="0">
                  <c:v>Общегосударственные вопросы</c:v>
                </c:pt>
                <c:pt idx="1">
                  <c:v>Жилищно-коммунальное хозяйство</c:v>
                </c:pt>
                <c:pt idx="2">
                  <c:v>Образование</c:v>
                </c:pt>
                <c:pt idx="3">
                  <c:v>Культура и кинематография</c:v>
                </c:pt>
                <c:pt idx="4">
                  <c:v>Социальная политика</c:v>
                </c:pt>
                <c:pt idx="5">
                  <c:v>Межбюджетные трансферты</c:v>
                </c:pt>
                <c:pt idx="6">
                  <c:v>Прочие расходы</c:v>
                </c:pt>
                <c:pt idx="7">
                  <c:v>Всего расходы</c:v>
                </c:pt>
              </c:strCache>
            </c:strRef>
          </c:cat>
          <c:val>
            <c:numRef>
              <c:f>Лист1!$C$18:$C$25</c:f>
              <c:numCache>
                <c:formatCode>#,##0.0;[Red]\-#,##0.0;"-"</c:formatCode>
                <c:ptCount val="8"/>
                <c:pt idx="0">
                  <c:v>69157.399999999994</c:v>
                </c:pt>
                <c:pt idx="1">
                  <c:v>265726.90000000002</c:v>
                </c:pt>
                <c:pt idx="2">
                  <c:v>910489.8</c:v>
                </c:pt>
                <c:pt idx="3">
                  <c:v>100908.7</c:v>
                </c:pt>
                <c:pt idx="4">
                  <c:v>354978.4</c:v>
                </c:pt>
                <c:pt idx="5">
                  <c:v>96756.9</c:v>
                </c:pt>
                <c:pt idx="6" formatCode="General">
                  <c:v>93929.2</c:v>
                </c:pt>
                <c:pt idx="7" formatCode="General">
                  <c:v>1891947.3</c:v>
                </c:pt>
              </c:numCache>
            </c:numRef>
          </c:val>
        </c:ser>
        <c:ser>
          <c:idx val="1"/>
          <c:order val="1"/>
          <c:tx>
            <c:strRef>
              <c:f>Лист1!$D$17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cat>
            <c:strRef>
              <c:f>Лист1!$B$18:$B$25</c:f>
              <c:strCache>
                <c:ptCount val="8"/>
                <c:pt idx="0">
                  <c:v>Общегосударственные вопросы</c:v>
                </c:pt>
                <c:pt idx="1">
                  <c:v>Жилищно-коммунальное хозяйство</c:v>
                </c:pt>
                <c:pt idx="2">
                  <c:v>Образование</c:v>
                </c:pt>
                <c:pt idx="3">
                  <c:v>Культура и кинематография</c:v>
                </c:pt>
                <c:pt idx="4">
                  <c:v>Социальная политика</c:v>
                </c:pt>
                <c:pt idx="5">
                  <c:v>Межбюджетные трансферты</c:v>
                </c:pt>
                <c:pt idx="6">
                  <c:v>Прочие расходы</c:v>
                </c:pt>
                <c:pt idx="7">
                  <c:v>Всего расходы</c:v>
                </c:pt>
              </c:strCache>
            </c:strRef>
          </c:cat>
          <c:val>
            <c:numRef>
              <c:f>Лист1!$D$18:$D$25</c:f>
              <c:numCache>
                <c:formatCode>#,##0.0;[Red]\-#,##0.0;"-"</c:formatCode>
                <c:ptCount val="8"/>
                <c:pt idx="0">
                  <c:v>68599.600000000006</c:v>
                </c:pt>
                <c:pt idx="1">
                  <c:v>223210.9</c:v>
                </c:pt>
                <c:pt idx="2">
                  <c:v>958727.1</c:v>
                </c:pt>
                <c:pt idx="3">
                  <c:v>131641.29999999999</c:v>
                </c:pt>
                <c:pt idx="4">
                  <c:v>354137.7</c:v>
                </c:pt>
                <c:pt idx="5">
                  <c:v>101258.2</c:v>
                </c:pt>
                <c:pt idx="6" formatCode="General">
                  <c:v>61453.8</c:v>
                </c:pt>
                <c:pt idx="7" formatCode="General">
                  <c:v>1899028.6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4536992"/>
        <c:axId val="144537384"/>
        <c:axId val="0"/>
      </c:bar3DChart>
      <c:catAx>
        <c:axId val="144536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4537384"/>
        <c:crosses val="autoZero"/>
        <c:auto val="1"/>
        <c:lblAlgn val="ctr"/>
        <c:lblOffset val="100"/>
        <c:noMultiLvlLbl val="0"/>
      </c:catAx>
      <c:valAx>
        <c:axId val="144537384"/>
        <c:scaling>
          <c:orientation val="minMax"/>
        </c:scaling>
        <c:delete val="0"/>
        <c:axPos val="l"/>
        <c:majorGridlines/>
        <c:numFmt formatCode="#,##0.0;[Red]\-#,##0.0;&quot;-&quot;" sourceLinked="1"/>
        <c:majorTickMark val="out"/>
        <c:minorTickMark val="none"/>
        <c:tickLblPos val="nextTo"/>
        <c:crossAx val="1445369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b="1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0.80833</cdr:x>
      <cdr:y>0.16883</cdr:y>
    </cdr:from>
    <cdr:to>
      <cdr:x>0.82249</cdr:x>
      <cdr:y>0.19481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984776" y="936104"/>
          <a:ext cx="122312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rgbClr val="92D05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0.83705</cdr:x>
      <cdr:y>0.00437</cdr:y>
    </cdr:from>
    <cdr:to>
      <cdr:x>1</cdr:x>
      <cdr:y>0.07186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71238" y="23942"/>
          <a:ext cx="133767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/>
            <a:t>т</a:t>
          </a:r>
          <a:r>
            <a:rPr lang="ru-RU" dirty="0" smtClean="0"/>
            <a:t>ыс. рублей</a:t>
          </a:r>
          <a:endParaRPr lang="ru-RU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0.83193</cdr:x>
      <cdr:y>0.01618</cdr:y>
    </cdr:from>
    <cdr:to>
      <cdr:x>0.98804</cdr:x>
      <cdr:y>0.08644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28792" y="85029"/>
          <a:ext cx="133767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/>
            <a:t>т</a:t>
          </a:r>
          <a:r>
            <a:rPr lang="ru-RU" dirty="0" smtClean="0"/>
            <a:t>ыс. рублей</a:t>
          </a:r>
          <a:endParaRPr lang="ru-RU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0.04545</cdr:x>
      <cdr:y>0.55492</cdr:y>
    </cdr:from>
    <cdr:to>
      <cdr:x>0.1656</cdr:x>
      <cdr:y>0.60554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040" y="3036874"/>
          <a:ext cx="951671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/>
            <a:t>т</a:t>
          </a:r>
          <a:r>
            <a:rPr lang="ru-RU" sz="1200" dirty="0" smtClean="0"/>
            <a:t>ыс. рублей</a:t>
          </a:r>
          <a:endParaRPr lang="ru-RU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91E67-F31D-4E49-BB43-AFF84690C686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74D01-4A27-4507-977E-4815550825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82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4D01-4A27-4507-977E-4815550825F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600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4D01-4A27-4507-977E-4815550825F7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195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4D01-4A27-4507-977E-4815550825F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973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4D01-4A27-4507-977E-4815550825F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441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4D01-4A27-4507-977E-4815550825F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422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4D01-4A27-4507-977E-4815550825F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628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4D01-4A27-4507-977E-4815550825F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912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4D01-4A27-4507-977E-4815550825F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945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4D01-4A27-4507-977E-4815550825F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064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4D01-4A27-4507-977E-4815550825F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764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D65C-E372-429E-B27C-E7C2D4277DCD}" type="datetime1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97C89-4C96-4B8D-8747-B31197C3B733}" type="datetime1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0852-0606-4590-8E18-A1D86A0DEC17}" type="datetime1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A0B1-27E6-49BE-9934-0F27B8C05E5D}" type="datetime1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A589-D064-4F51-B861-646DA784C2A6}" type="datetime1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ADED-B3A7-4DD8-BE81-A7E65A7F95EC}" type="datetime1">
              <a:rPr lang="ru-RU" smtClean="0"/>
              <a:pPr/>
              <a:t>23.06.2015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6D2C-3360-4985-BD50-033483AF4EB4}" type="datetime1">
              <a:rPr lang="ru-RU" smtClean="0"/>
              <a:pPr/>
              <a:t>23.06.2015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BD72-0B9D-4781-9F0E-A573A2EF4057}" type="datetime1">
              <a:rPr lang="ru-RU" smtClean="0"/>
              <a:pPr/>
              <a:t>23.06.2015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CDDB5-10C9-4F4E-B669-A881BCC879CE}" type="datetime1">
              <a:rPr lang="ru-RU" smtClean="0"/>
              <a:pPr/>
              <a:t>23.06.2015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416B-5603-4084-8622-CE17FEF9F980}" type="datetime1">
              <a:rPr lang="ru-RU" smtClean="0"/>
              <a:pPr/>
              <a:t>23.06.2015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B41C-DDEE-413B-B428-593C856673AA}" type="datetime1">
              <a:rPr lang="ru-RU" smtClean="0"/>
              <a:pPr/>
              <a:t>23.06.2015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685A-24CB-4753-811D-62840ADF991F}" type="datetime1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556792"/>
            <a:ext cx="91440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ИТОГИ ИСПОЛЕНИЯ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РАЙОННОГО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БЮДЖЕТА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ЗА 2014 год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99792" y="404664"/>
            <a:ext cx="36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РОССИЙСКАЯ ФЕДЕРАЦИЯ</a:t>
            </a:r>
            <a:endParaRPr lang="ru-RU" sz="900" b="1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КРАСНОЯРСКИЙ КРАЙ                                                       БОГУЧАНСКИЙ РАЙОН</a:t>
            </a:r>
            <a:endParaRPr lang="ru-RU" sz="900" b="1" dirty="0" smtClean="0"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2286000" y="5221287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БОГУЧАНЫ</a:t>
            </a:r>
            <a:endParaRPr lang="ru-RU" sz="900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2015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fld id="{3D2303EA-ABBB-472A-B0B1-8935162A5CB0}" type="slidenum">
              <a:rPr lang="ru-RU" sz="1400" b="1" i="1" smtClean="0">
                <a:solidFill>
                  <a:schemeClr val="tx1"/>
                </a:solidFill>
              </a:rPr>
              <a:pPr/>
              <a:t>1</a:t>
            </a:fld>
            <a:endParaRPr lang="ru-RU" sz="1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fld id="{3D2303EA-ABBB-472A-B0B1-8935162A5CB0}" type="slidenum">
              <a:rPr lang="ru-RU" sz="1400" b="1" i="1" smtClean="0">
                <a:solidFill>
                  <a:schemeClr val="tx1"/>
                </a:solidFill>
              </a:rPr>
              <a:pPr/>
              <a:t>10</a:t>
            </a:fld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выполнения  расходов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районного  бюджета за 2014 год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4231143827"/>
              </p:ext>
            </p:extLst>
          </p:nvPr>
        </p:nvGraphicFramePr>
        <p:xfrm>
          <a:off x="683568" y="1052736"/>
          <a:ext cx="792088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Прямоугольник 18"/>
          <p:cNvSpPr/>
          <p:nvPr/>
        </p:nvSpPr>
        <p:spPr>
          <a:xfrm rot="10800000" flipV="1">
            <a:off x="2339752" y="3494692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99%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10800000" flipV="1">
            <a:off x="2941266" y="3378615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84%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10800000" flipV="1">
            <a:off x="3275856" y="2636912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105%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0800000" flipV="1">
            <a:off x="3995936" y="4005064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130%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10800000" flipV="1">
            <a:off x="4716016" y="3645024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0800000" flipV="1">
            <a:off x="5508104" y="4077072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105%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rot="10800000" flipV="1">
            <a:off x="6228184" y="4077072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65%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10800000" flipV="1">
            <a:off x="6948264" y="980728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4045" y="3985387"/>
            <a:ext cx="9516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fld id="{3D2303EA-ABBB-472A-B0B1-8935162A5CB0}" type="slidenum">
              <a:rPr lang="ru-RU" sz="1400" b="1" i="1" smtClean="0">
                <a:solidFill>
                  <a:schemeClr val="tx1"/>
                </a:solidFill>
              </a:rPr>
              <a:pPr/>
              <a:t>2</a:t>
            </a:fld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9087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Исполнение муниципальных программ в 2014 году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251520" y="764704"/>
          <a:ext cx="849694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Прямоугольник 12"/>
          <p:cNvSpPr/>
          <p:nvPr/>
        </p:nvSpPr>
        <p:spPr>
          <a:xfrm rot="10800000" flipV="1">
            <a:off x="7236296" y="1700808"/>
            <a:ext cx="149391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ea typeface="Calibri" pitchFamily="34" charset="0"/>
                <a:cs typeface="Times New Roman" pitchFamily="18" charset="0"/>
              </a:rPr>
              <a:t>Процент выполнения</a:t>
            </a:r>
            <a:endParaRPr lang="ru-RU" sz="1000" b="1" dirty="0" smtClean="0"/>
          </a:p>
        </p:txBody>
      </p:sp>
      <p:sp>
        <p:nvSpPr>
          <p:cNvPr id="14" name="Прямоугольник 13"/>
          <p:cNvSpPr/>
          <p:nvPr/>
        </p:nvSpPr>
        <p:spPr>
          <a:xfrm rot="10800000" flipV="1">
            <a:off x="5076056" y="5085184"/>
            <a:ext cx="504056" cy="24622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96 %</a:t>
            </a:r>
            <a:endParaRPr lang="ru-RU" sz="1000" dirty="0" smtClean="0"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0800000" flipV="1">
            <a:off x="6948264" y="5532620"/>
            <a:ext cx="576064" cy="24622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97 %</a:t>
            </a:r>
            <a:endParaRPr lang="ru-RU" sz="1000" dirty="0" smtClean="0">
              <a:latin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0800000" flipV="1">
            <a:off x="4572000" y="4653136"/>
            <a:ext cx="576064" cy="24622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76 %</a:t>
            </a:r>
            <a:endParaRPr lang="ru-RU" sz="1000" dirty="0" smtClean="0">
              <a:latin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 rot="10800000" flipV="1">
            <a:off x="4932040" y="4293096"/>
            <a:ext cx="576064" cy="24622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100 %</a:t>
            </a:r>
            <a:endParaRPr lang="ru-RU" sz="1000" dirty="0" smtClean="0">
              <a:latin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10800000" flipV="1">
            <a:off x="5580112" y="3861048"/>
            <a:ext cx="576064" cy="24622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100 %</a:t>
            </a:r>
            <a:endParaRPr lang="ru-RU" sz="1000" dirty="0" smtClean="0">
              <a:latin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10800000" flipV="1">
            <a:off x="4860032" y="3429000"/>
            <a:ext cx="576064" cy="24622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77 %</a:t>
            </a:r>
            <a:endParaRPr lang="ru-RU" sz="1000" dirty="0" smtClean="0">
              <a:latin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0800000" flipV="1">
            <a:off x="4788024" y="2996952"/>
            <a:ext cx="576064" cy="24622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89 %</a:t>
            </a:r>
            <a:endParaRPr lang="ru-RU" sz="1000" dirty="0" smtClean="0">
              <a:latin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10800000" flipV="1">
            <a:off x="4788024" y="2636912"/>
            <a:ext cx="576064" cy="24622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100 %</a:t>
            </a:r>
            <a:endParaRPr lang="ru-RU" sz="1000" dirty="0" smtClean="0">
              <a:latin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0800000" flipV="1">
            <a:off x="5004048" y="2204864"/>
            <a:ext cx="576064" cy="24622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100 %</a:t>
            </a:r>
            <a:endParaRPr lang="ru-RU" sz="1000" dirty="0" smtClean="0">
              <a:latin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rot="10800000" flipV="1">
            <a:off x="5292080" y="1772816"/>
            <a:ext cx="576064" cy="24622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57 %</a:t>
            </a:r>
            <a:endParaRPr lang="ru-RU" sz="1000" dirty="0" smtClean="0">
              <a:latin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10800000" flipV="1">
            <a:off x="5436096" y="1340768"/>
            <a:ext cx="576064" cy="24622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100 %</a:t>
            </a:r>
            <a:endParaRPr lang="ru-RU" sz="1000" dirty="0" smtClean="0">
              <a:latin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 rot="10800000" flipV="1">
            <a:off x="4788024" y="908720"/>
            <a:ext cx="576064" cy="24622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97 %</a:t>
            </a:r>
            <a:endParaRPr lang="ru-RU" sz="10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fld id="{3D2303EA-ABBB-472A-B0B1-8935162A5CB0}" type="slidenum">
              <a:rPr lang="ru-RU" sz="1400" b="1" i="1" smtClean="0">
                <a:solidFill>
                  <a:schemeClr val="tx1"/>
                </a:solidFill>
              </a:rPr>
              <a:pPr/>
              <a:t>3</a:t>
            </a:fld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Параметры районного бюджета в 2014 году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560" y="1124748"/>
          <a:ext cx="7848872" cy="4752527"/>
        </p:xfrm>
        <a:graphic>
          <a:graphicData uri="http://schemas.openxmlformats.org/drawingml/2006/table">
            <a:tbl>
              <a:tblPr/>
              <a:tblGrid>
                <a:gridCol w="3490566"/>
                <a:gridCol w="1058937"/>
                <a:gridCol w="1196205"/>
                <a:gridCol w="941276"/>
                <a:gridCol w="1161888"/>
              </a:tblGrid>
              <a:tr h="7560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ПОКАЗАТЕЛЬ</a:t>
                      </a: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Первая редакция</a:t>
                      </a:r>
                    </a:p>
                    <a:p>
                      <a:pPr algn="ctr" fontAlgn="b"/>
                      <a:endParaRPr lang="ru-RU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Уточненный план</a:t>
                      </a: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Факт</a:t>
                      </a:r>
                    </a:p>
                    <a:p>
                      <a:pPr algn="ctr" fontAlgn="b"/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выполнения</a:t>
                      </a:r>
                    </a:p>
                    <a:p>
                      <a:pPr algn="ctr" fontAlgn="b"/>
                      <a:endParaRPr lang="ru-RU" sz="1100" b="1" i="0" u="none" strike="noStrike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83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ДОХОДЫ</a:t>
                      </a:r>
                    </a:p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1860341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2003505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2028461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101,25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83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Доходы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(налоговые и неналоговые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788665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834390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879601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105,42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83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Безвозмездные поступления</a:t>
                      </a:r>
                    </a:p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1071676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1169115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1148860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83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РАСХОДЫ</a:t>
                      </a:r>
                    </a:p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1870831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2026743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1899029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56967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Расходы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 рамках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муниципальных</a:t>
                      </a:r>
                    </a:p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программ</a:t>
                      </a:r>
                    </a:p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1803336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1957865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1835169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93,73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83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Прочие расходы</a:t>
                      </a:r>
                    </a:p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67495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68878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63860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83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ДЕФИЦИТ</a:t>
                      </a:r>
                    </a:p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-10490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-23238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129432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свыше 100</a:t>
                      </a:r>
                    </a:p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49811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Источники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финансирования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дефицита</a:t>
                      </a:r>
                    </a:p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-10490</a:t>
                      </a:r>
                    </a:p>
                    <a:p>
                      <a:pPr algn="r" fontAlgn="b"/>
                      <a:endParaRPr lang="ru-RU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-23238</a:t>
                      </a:r>
                    </a:p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129432</a:t>
                      </a:r>
                    </a:p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628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 Изменение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остатков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средств </a:t>
                      </a:r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на счетах</a:t>
                      </a:r>
                    </a:p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10490</a:t>
                      </a:r>
                    </a:p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23238</a:t>
                      </a:r>
                    </a:p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129432</a:t>
                      </a:r>
                    </a:p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fld id="{3D2303EA-ABBB-472A-B0B1-8935162A5CB0}" type="slidenum">
              <a:rPr lang="ru-RU" sz="1400" b="1" i="1" smtClean="0">
                <a:solidFill>
                  <a:schemeClr val="tx1"/>
                </a:solidFill>
              </a:rPr>
              <a:pPr/>
              <a:t>4</a:t>
            </a:fld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Динамика параметров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районного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398272504"/>
              </p:ext>
            </p:extLst>
          </p:nvPr>
        </p:nvGraphicFramePr>
        <p:xfrm>
          <a:off x="611560" y="980728"/>
          <a:ext cx="799288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236296" y="932662"/>
            <a:ext cx="1337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</a:t>
            </a:r>
            <a:r>
              <a:rPr lang="ru-RU" dirty="0" smtClean="0"/>
              <a:t>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fld id="{3D2303EA-ABBB-472A-B0B1-8935162A5CB0}" type="slidenum">
              <a:rPr lang="ru-RU" sz="1400" b="1" i="1" smtClean="0">
                <a:solidFill>
                  <a:schemeClr val="tx1"/>
                </a:solidFill>
              </a:rPr>
              <a:pPr/>
              <a:t>5</a:t>
            </a:fld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Динамика параметров консолидированного бюджета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0042753"/>
              </p:ext>
            </p:extLst>
          </p:nvPr>
        </p:nvGraphicFramePr>
        <p:xfrm>
          <a:off x="467544" y="908720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fld id="{3D2303EA-ABBB-472A-B0B1-8935162A5CB0}" type="slidenum">
              <a:rPr lang="ru-RU" sz="1400" b="1" i="1" smtClean="0">
                <a:solidFill>
                  <a:schemeClr val="tx1"/>
                </a:solidFill>
              </a:rPr>
              <a:pPr/>
              <a:t>6</a:t>
            </a:fld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основных доходов районного бюджета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 2010-2014 года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95521839"/>
              </p:ext>
            </p:extLst>
          </p:nvPr>
        </p:nvGraphicFramePr>
        <p:xfrm>
          <a:off x="827584" y="1196752"/>
          <a:ext cx="7416823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fld id="{3D2303EA-ABBB-472A-B0B1-8935162A5CB0}" type="slidenum">
              <a:rPr lang="ru-RU" sz="1400" b="1" i="1" smtClean="0">
                <a:solidFill>
                  <a:schemeClr val="tx1"/>
                </a:solidFill>
              </a:rPr>
              <a:pPr/>
              <a:t>7</a:t>
            </a:fld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выполнения  доходов бюджета за 2014 год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89868909"/>
              </p:ext>
            </p:extLst>
          </p:nvPr>
        </p:nvGraphicFramePr>
        <p:xfrm>
          <a:off x="323528" y="1052736"/>
          <a:ext cx="856895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 rot="10800000" flipV="1">
            <a:off x="1259632" y="1165974"/>
            <a:ext cx="1728192" cy="461665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Консолидированный бюджет</a:t>
            </a:r>
            <a:endParaRPr lang="ru-RU" sz="1200" dirty="0" smtClean="0"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4283968" y="1181364"/>
            <a:ext cx="1728192" cy="430887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Районный бюджет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dirty="0" smtClean="0"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2627783" y="1795693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107%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3131839" y="1387689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113%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5148064" y="2344412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107%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5535971" y="1676286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112% </a:t>
            </a:r>
            <a:endParaRPr lang="ru-RU" sz="9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fld id="{3D2303EA-ABBB-472A-B0B1-8935162A5CB0}" type="slidenum">
              <a:rPr lang="ru-RU" sz="1400" b="1" i="1" smtClean="0">
                <a:solidFill>
                  <a:schemeClr val="tx1"/>
                </a:solidFill>
              </a:rPr>
              <a:pPr/>
              <a:t>8</a:t>
            </a:fld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основных расходов районного бюджета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 2010-2014 года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408193206"/>
              </p:ext>
            </p:extLst>
          </p:nvPr>
        </p:nvGraphicFramePr>
        <p:xfrm>
          <a:off x="683568" y="1124744"/>
          <a:ext cx="784887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fld id="{3D2303EA-ABBB-472A-B0B1-8935162A5CB0}" type="slidenum">
              <a:rPr lang="ru-RU" sz="1400" b="1" i="1" smtClean="0">
                <a:solidFill>
                  <a:schemeClr val="tx1"/>
                </a:solidFill>
              </a:rPr>
              <a:pPr/>
              <a:t>9</a:t>
            </a:fld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выполнения  расходов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консолидированного  бюджета за 2014 год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857551595"/>
              </p:ext>
            </p:extLst>
          </p:nvPr>
        </p:nvGraphicFramePr>
        <p:xfrm>
          <a:off x="683568" y="1052736"/>
          <a:ext cx="792088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рямоугольник 9"/>
          <p:cNvSpPr/>
          <p:nvPr/>
        </p:nvSpPr>
        <p:spPr>
          <a:xfrm rot="10800000" flipV="1">
            <a:off x="2267744" y="3498023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105%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2951819" y="3498023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88%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3474831" y="2708920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105%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4319972" y="3825991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115%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0800000" flipV="1">
            <a:off x="5004048" y="3617431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0800000" flipV="1">
            <a:off x="5580112" y="4064808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83%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0800000" flipV="1">
            <a:off x="6444208" y="1412776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101% </a:t>
            </a:r>
            <a:endParaRPr lang="ru-RU" sz="9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3147</TotalTime>
  <Words>290</Words>
  <Application>Microsoft Office PowerPoint</Application>
  <PresentationFormat>Экран (4:3)</PresentationFormat>
  <Paragraphs>156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Фин.управление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290</cp:revision>
  <dcterms:created xsi:type="dcterms:W3CDTF">2014-02-05T08:33:40Z</dcterms:created>
  <dcterms:modified xsi:type="dcterms:W3CDTF">2015-06-23T06:43:35Z</dcterms:modified>
</cp:coreProperties>
</file>