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5" r:id="rId2"/>
    <p:sldId id="288" r:id="rId3"/>
    <p:sldId id="290" r:id="rId4"/>
    <p:sldId id="291" r:id="rId5"/>
    <p:sldId id="289"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284" r:id="rId30"/>
    <p:sldId id="316" r:id="rId31"/>
    <p:sldId id="317"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25" autoAdjust="0"/>
  </p:normalViewPr>
  <p:slideViewPr>
    <p:cSldViewPr>
      <p:cViewPr varScale="1">
        <p:scale>
          <a:sx n="100" d="100"/>
          <a:sy n="100" d="100"/>
        </p:scale>
        <p:origin x="-294" y="-90"/>
      </p:cViewPr>
      <p:guideLst>
        <p:guide orient="horz" pos="2160"/>
        <p:guide pos="2880"/>
      </p:guideLst>
    </p:cSldViewPr>
  </p:slideViewPr>
  <p:outlineViewPr>
    <p:cViewPr>
      <p:scale>
        <a:sx n="33" d="100"/>
        <a:sy n="33" d="100"/>
      </p:scale>
      <p:origin x="0" y="512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04.08.2016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zn24.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kh24.ru/" TargetMode="External"/><Relationship Id="rId2" Type="http://schemas.openxmlformats.org/officeDocument/2006/relationships/hyperlink" Target="http://zakon.krskstate.r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gkh24.r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gkh24.r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2143140"/>
          </a:xfrm>
        </p:spPr>
        <p:txBody>
          <a:bodyPr>
            <a:normAutofit/>
          </a:bodyPr>
          <a:lstStyle/>
          <a:p>
            <a:pPr algn="ctr"/>
            <a:r>
              <a:rPr lang="ru-RU" sz="3600" dirty="0" smtClean="0"/>
              <a:t>Капитальный </a:t>
            </a:r>
            <a:r>
              <a:rPr lang="ru-RU" sz="3600" dirty="0" smtClean="0"/>
              <a:t>ремонт</a:t>
            </a:r>
            <a:br>
              <a:rPr lang="ru-RU" sz="3600" dirty="0" smtClean="0"/>
            </a:br>
            <a:r>
              <a:rPr lang="ru-RU" sz="3600" dirty="0" smtClean="0"/>
              <a:t>многоквартирных жилых домов</a:t>
            </a:r>
            <a:br>
              <a:rPr lang="ru-RU" sz="3600" dirty="0" smtClean="0"/>
            </a:br>
            <a:r>
              <a:rPr lang="ru-RU" sz="3600" dirty="0" smtClean="0"/>
              <a:t>Богучанского района Красноярского края</a:t>
            </a:r>
            <a:endParaRPr lang="ru-RU" sz="3600" dirty="0"/>
          </a:p>
        </p:txBody>
      </p:sp>
      <p:pic>
        <p:nvPicPr>
          <p:cNvPr id="5" name="Содержимое 4" descr="жкх 1.jpg"/>
          <p:cNvPicPr>
            <a:picLocks noGrp="1" noChangeAspect="1"/>
          </p:cNvPicPr>
          <p:nvPr>
            <p:ph sz="half" idx="1"/>
          </p:nvPr>
        </p:nvPicPr>
        <p:blipFill>
          <a:blip r:embed="rId2"/>
          <a:stretch>
            <a:fillRect/>
          </a:stretch>
        </p:blipFill>
        <p:spPr>
          <a:xfrm rot="20504668">
            <a:off x="1040669" y="3167130"/>
            <a:ext cx="2765828" cy="2071702"/>
          </a:xfrm>
          <a:prstGeom prst="rect">
            <a:avLst/>
          </a:prstGeom>
          <a:ln w="88900" cap="sq" cmpd="thickThin">
            <a:solidFill>
              <a:srgbClr val="000000"/>
            </a:solidFill>
            <a:prstDash val="solid"/>
            <a:miter lim="800000"/>
          </a:ln>
          <a:effectLst>
            <a:innerShdw blurRad="76200">
              <a:srgbClr val="000000"/>
            </a:innerShdw>
          </a:effectLst>
        </p:spPr>
      </p:pic>
      <p:pic>
        <p:nvPicPr>
          <p:cNvPr id="6" name="Содержимое 5" descr="жкх 2.jpg"/>
          <p:cNvPicPr>
            <a:picLocks noGrp="1" noChangeAspect="1"/>
          </p:cNvPicPr>
          <p:nvPr>
            <p:ph sz="half" idx="2"/>
          </p:nvPr>
        </p:nvPicPr>
        <p:blipFill>
          <a:blip r:embed="rId3"/>
          <a:stretch>
            <a:fillRect/>
          </a:stretch>
        </p:blipFill>
        <p:spPr>
          <a:xfrm>
            <a:off x="5548312" y="3113881"/>
            <a:ext cx="2238375" cy="204787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7158" y="214290"/>
            <a:ext cx="8229600" cy="785818"/>
          </a:xfrm>
        </p:spPr>
        <p:txBody>
          <a:bodyPr>
            <a:normAutofit/>
          </a:bodyPr>
          <a:lstStyle/>
          <a:p>
            <a:pPr algn="ctr"/>
            <a:r>
              <a:rPr lang="ru-RU" sz="3200" dirty="0" smtClean="0"/>
              <a:t>Каков порядок накопления средств фонда?</a:t>
            </a:r>
            <a:endParaRPr lang="ru-RU" sz="3200" dirty="0"/>
          </a:p>
        </p:txBody>
      </p:sp>
      <p:sp>
        <p:nvSpPr>
          <p:cNvPr id="2" name="Содержимое 1"/>
          <p:cNvSpPr>
            <a:spLocks noGrp="1"/>
          </p:cNvSpPr>
          <p:nvPr>
            <p:ph idx="1"/>
          </p:nvPr>
        </p:nvSpPr>
        <p:spPr>
          <a:xfrm>
            <a:off x="0" y="1357298"/>
            <a:ext cx="9001156" cy="4929222"/>
          </a:xfrm>
        </p:spPr>
        <p:txBody>
          <a:bodyPr>
            <a:normAutofit lnSpcReduction="10000"/>
          </a:bodyPr>
          <a:lstStyle/>
          <a:p>
            <a:pPr algn="just"/>
            <a:r>
              <a:rPr lang="ru-RU" sz="1400" dirty="0" smtClean="0">
                <a:latin typeface="Times New Roman" pitchFamily="18" charset="0"/>
                <a:cs typeface="Times New Roman" pitchFamily="18" charset="0"/>
              </a:rPr>
              <a:t>После опубликования региональной программы у собственников будет шесть месяцев, чтобы выбрать способ накопления средств на капитальный ремонт (в ближайшее время будут внесены соответствующие изменения в краевой закон). Решение принимается двумя третями голосов на общем собрании. Если собственники не смогли принять решение на собрании (не провели собрание, не было кворума, не было подано двух третей голосов) - организовать проведение общего собрания в доме должен орган местного самоуправления. В случае если собственники и на это собрание не придут, их дом автоматически попадет на счет регионального оператора, и уже оператор займется начислением средств, их сбором, утверждением смет, выбором подрядчика и контролем качества работ.</a:t>
            </a:r>
          </a:p>
          <a:p>
            <a:pPr algn="just"/>
            <a:r>
              <a:rPr lang="ru-RU" sz="1400" dirty="0" smtClean="0">
                <a:latin typeface="Times New Roman" pitchFamily="18" charset="0"/>
                <a:cs typeface="Times New Roman" pitchFamily="18" charset="0"/>
              </a:rPr>
              <a:t>Если домом управляет ТСЖ (ЖСК), организованное в одном доме, и жители выберут способ накопления на специальном счете, то обязанность по начислению, сбору взносов, а затем организации и проведению капитального ремонта, ответственность за выбор подрядчиков и проверку качества работ будет лежать непосредственно на жильцах (или по их поручению – на ТСЖ, ЖСК).</a:t>
            </a:r>
          </a:p>
          <a:p>
            <a:pPr algn="just"/>
            <a:r>
              <a:rPr lang="ru-RU" sz="1400" dirty="0" smtClean="0">
                <a:latin typeface="Times New Roman" pitchFamily="18" charset="0"/>
                <a:cs typeface="Times New Roman" pitchFamily="18" charset="0"/>
              </a:rPr>
              <a:t>Если домом управляет управляющая организация или ТСЖ, созданное в двух и более домах, то жители дома могут также выбрать способ накопления средств на специальном счете, но владельцем счета в данном случае будет региональный оператор. Однако обязанность по начислению, сбору взносов, а затем организации и проведению капитального ремонта, ответственность за выбор подрядчиков и проверку качества работ будет лежать на жильцах (либо по согласованию с управляющей организацией они поручат это ей).</a:t>
            </a:r>
          </a:p>
          <a:p>
            <a:pPr algn="just"/>
            <a:r>
              <a:rPr lang="ru-RU" sz="1400" dirty="0" smtClean="0">
                <a:latin typeface="Times New Roman" pitchFamily="18" charset="0"/>
                <a:cs typeface="Times New Roman" pitchFamily="18" charset="0"/>
              </a:rPr>
              <a:t>Также собственники могут между собой установить размер взноса, если решат, что он будет больше, чем минимальный.</a:t>
            </a:r>
          </a:p>
          <a:p>
            <a:pPr algn="just"/>
            <a:r>
              <a:rPr lang="ru-RU" sz="1400" dirty="0" smtClean="0">
                <a:latin typeface="Times New Roman" pitchFamily="18" charset="0"/>
                <a:cs typeface="Times New Roman" pitchFamily="18" charset="0"/>
              </a:rPr>
              <a:t>На </a:t>
            </a:r>
            <a:r>
              <a:rPr lang="ru-RU" sz="1400" dirty="0" err="1" smtClean="0">
                <a:latin typeface="Times New Roman" pitchFamily="18" charset="0"/>
                <a:cs typeface="Times New Roman" pitchFamily="18" charset="0"/>
              </a:rPr>
              <a:t>спецсчете</a:t>
            </a:r>
            <a:r>
              <a:rPr lang="ru-RU" sz="1400" dirty="0" smtClean="0">
                <a:latin typeface="Times New Roman" pitchFamily="18" charset="0"/>
                <a:cs typeface="Times New Roman" pitchFamily="18" charset="0"/>
              </a:rPr>
              <a:t> буду храниться только средства конкретного дома, фонд оператора будет накапливаться средства всех собственников, которые выбрали порядок работы с региональным оператором. Важно, что это будет объединенный счет одного муниципального образования. Например, у Красноярска и Ачинска будут разные счета регионального оператора.</a:t>
            </a:r>
          </a:p>
          <a:p>
            <a:pPr algn="just"/>
            <a:r>
              <a:rPr lang="ru-RU" sz="1400" dirty="0" smtClean="0">
                <a:latin typeface="Times New Roman" pitchFamily="18" charset="0"/>
                <a:cs typeface="Times New Roman" pitchFamily="18" charset="0"/>
              </a:rPr>
              <a:t>Первые начисления начнутся ближе к концу года.</a:t>
            </a:r>
          </a:p>
          <a:p>
            <a:endParaRPr lang="ru-RU" sz="14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7158" y="214290"/>
            <a:ext cx="8229600" cy="1285884"/>
          </a:xfrm>
        </p:spPr>
        <p:txBody>
          <a:bodyPr>
            <a:normAutofit/>
          </a:bodyPr>
          <a:lstStyle/>
          <a:p>
            <a:pPr algn="ctr"/>
            <a:r>
              <a:rPr lang="ru-RU" sz="3200" dirty="0" smtClean="0"/>
              <a:t>Сможет ли собственник поменять со временем счет?</a:t>
            </a:r>
            <a:endParaRPr lang="ru-RU" sz="3200" dirty="0"/>
          </a:p>
        </p:txBody>
      </p:sp>
      <p:sp>
        <p:nvSpPr>
          <p:cNvPr id="2" name="Содержимое 1"/>
          <p:cNvSpPr>
            <a:spLocks noGrp="1"/>
          </p:cNvSpPr>
          <p:nvPr>
            <p:ph idx="1"/>
          </p:nvPr>
        </p:nvSpPr>
        <p:spPr>
          <a:xfrm>
            <a:off x="0" y="2143116"/>
            <a:ext cx="8929718" cy="3214710"/>
          </a:xfrm>
        </p:spPr>
        <p:txBody>
          <a:bodyPr>
            <a:normAutofit/>
          </a:bodyPr>
          <a:lstStyle/>
          <a:p>
            <a:pPr algn="just"/>
            <a:r>
              <a:rPr lang="ru-RU" sz="1400" dirty="0" smtClean="0">
                <a:latin typeface="Times New Roman" pitchFamily="18" charset="0"/>
                <a:cs typeface="Times New Roman" pitchFamily="18" charset="0"/>
              </a:rPr>
              <a:t>По Закону Красноярского края «Об организации проведения капитального ремонта общего имущества в многоквартирных домах», способ формирования фонда капитального ремонта может быть изменен в любое время на основании общего решения собственников. В этом случае собственники обязаны одновременно передать информацию о размере обязательств по уплате взносов на капитальный ремонт каждого владельца помещений с указанием суммы и периода имеющейся задолженности.</a:t>
            </a:r>
          </a:p>
          <a:p>
            <a:pPr algn="just"/>
            <a:r>
              <a:rPr lang="ru-RU" sz="1400" dirty="0" smtClean="0">
                <a:latin typeface="Times New Roman" pitchFamily="18" charset="0"/>
                <a:cs typeface="Times New Roman" pitchFamily="18" charset="0"/>
              </a:rPr>
              <a:t>Если ремонтные работы уже прошли, но осталась задолженность(кредит, заем, долги по оплате услуг), необходимо сначала оплатить всю сумму долга. Только после этого будет возможно поменять счет.</a:t>
            </a:r>
          </a:p>
          <a:p>
            <a:pPr algn="just"/>
            <a:r>
              <a:rPr lang="ru-RU" sz="1400" dirty="0" smtClean="0">
                <a:latin typeface="Times New Roman" pitchFamily="18" charset="0"/>
                <a:cs typeface="Times New Roman" pitchFamily="18" charset="0"/>
              </a:rPr>
              <a:t>Решение о переходе со счета регионального оператора на </a:t>
            </a:r>
            <a:r>
              <a:rPr lang="ru-RU" sz="1400" dirty="0" err="1" smtClean="0">
                <a:latin typeface="Times New Roman" pitchFamily="18" charset="0"/>
                <a:cs typeface="Times New Roman" pitchFamily="18" charset="0"/>
              </a:rPr>
              <a:t>спецсчет</a:t>
            </a:r>
            <a:r>
              <a:rPr lang="ru-RU" sz="1400" dirty="0" smtClean="0">
                <a:latin typeface="Times New Roman" pitchFamily="18" charset="0"/>
                <a:cs typeface="Times New Roman" pitchFamily="18" charset="0"/>
              </a:rPr>
              <a:t> вступает в силу через 2 года после того, как собственники направят решение региональному оператору. Средства будут перечислены в течение пяти дней после того, как решение вступит в силу.(п.5 ст.173 ЖК РФ)</a:t>
            </a:r>
          </a:p>
          <a:p>
            <a:pPr algn="just"/>
            <a:r>
              <a:rPr lang="ru-RU" sz="1400" dirty="0" smtClean="0">
                <a:latin typeface="Times New Roman" pitchFamily="18" charset="0"/>
                <a:cs typeface="Times New Roman" pitchFamily="18" charset="0"/>
              </a:rPr>
              <a:t>Решение о переходе со </a:t>
            </a:r>
            <a:r>
              <a:rPr lang="ru-RU" sz="1400" dirty="0" err="1" smtClean="0">
                <a:latin typeface="Times New Roman" pitchFamily="18" charset="0"/>
                <a:cs typeface="Times New Roman" pitchFamily="18" charset="0"/>
              </a:rPr>
              <a:t>спецсчета</a:t>
            </a:r>
            <a:r>
              <a:rPr lang="ru-RU" sz="1400" dirty="0" smtClean="0">
                <a:latin typeface="Times New Roman" pitchFamily="18" charset="0"/>
                <a:cs typeface="Times New Roman" pitchFamily="18" charset="0"/>
              </a:rPr>
              <a:t> на счет регионального оператора вступает в силу через месяц после того, как собственники направят решение владельцу </a:t>
            </a:r>
            <a:r>
              <a:rPr lang="ru-RU" sz="1400" dirty="0" err="1" smtClean="0">
                <a:latin typeface="Times New Roman" pitchFamily="18" charset="0"/>
                <a:cs typeface="Times New Roman" pitchFamily="18" charset="0"/>
              </a:rPr>
              <a:t>спецсчета</a:t>
            </a:r>
            <a:r>
              <a:rPr lang="ru-RU" sz="1400" dirty="0" smtClean="0">
                <a:latin typeface="Times New Roman" pitchFamily="18" charset="0"/>
                <a:cs typeface="Times New Roman" pitchFamily="18" charset="0"/>
              </a:rPr>
              <a:t>. Средства будут перечислены в течение пяти дней после того, как решение вступит в силу(п.6 ст.173 ЖК РФ)</a:t>
            </a:r>
          </a:p>
          <a:p>
            <a:endParaRPr lang="ru-RU" sz="1400"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7158" y="214290"/>
            <a:ext cx="8229600" cy="1285884"/>
          </a:xfrm>
        </p:spPr>
        <p:txBody>
          <a:bodyPr>
            <a:normAutofit/>
          </a:bodyPr>
          <a:lstStyle/>
          <a:p>
            <a:pPr algn="ctr"/>
            <a:r>
              <a:rPr lang="ru-RU" sz="3200" dirty="0" smtClean="0"/>
              <a:t>Сколько нужно будет платить?</a:t>
            </a:r>
            <a:endParaRPr lang="ru-RU" sz="3200" dirty="0"/>
          </a:p>
        </p:txBody>
      </p:sp>
      <p:sp>
        <p:nvSpPr>
          <p:cNvPr id="2" name="Содержимое 1"/>
          <p:cNvSpPr>
            <a:spLocks noGrp="1"/>
          </p:cNvSpPr>
          <p:nvPr>
            <p:ph idx="1"/>
          </p:nvPr>
        </p:nvSpPr>
        <p:spPr>
          <a:xfrm>
            <a:off x="0" y="2143116"/>
            <a:ext cx="8929718" cy="2286016"/>
          </a:xfrm>
        </p:spPr>
        <p:txBody>
          <a:bodyPr>
            <a:normAutofit/>
          </a:bodyPr>
          <a:lstStyle/>
          <a:p>
            <a:pPr algn="just"/>
            <a:r>
              <a:rPr lang="ru-RU" sz="1400" dirty="0" smtClean="0">
                <a:latin typeface="Times New Roman" pitchFamily="18" charset="0"/>
                <a:cs typeface="Times New Roman" pitchFamily="18" charset="0"/>
              </a:rPr>
              <a:t>Минимальный размер взноса на капитальный ремонт утвержден постановлением Правительства края 13 декабря 2013 года. На ближайшие 3 года размер минимального взноса в крае будет составлять в центральных районах от 6,0 до 8,3 руб.за кв.м., в территориях, приравненных к районам Крайнего Севера – от 6,9 до 7,3 руб.за кв.м., и в районах Крайнего Севера – от 8,3 до 8,7 руб.за кв.м. Расчет минимального размера взноса произведен с применением федеральных методических рекомендаций и соответствует уровню федерального стандарта для Красноярского края. Установленный размер взноса является экономически обоснованным и отвечает логике создания системы капитального ремонта, в которой собираемых средств будет хватать на обеспечение качественных ремонтов в нормативные сроки. Первые платежи будут начислены не раньше конца 2014 года.</a:t>
            </a:r>
          </a:p>
          <a:p>
            <a:endParaRPr lang="ru-RU" sz="1400"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Как часто нужно будет делать взносы?</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ctr"/>
            <a:r>
              <a:rPr lang="ru-RU" sz="1400" dirty="0" smtClean="0"/>
              <a:t>Ежемесячно</a:t>
            </a:r>
            <a:endParaRPr lang="ru-RU" sz="1400"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Будет ли меняться сумма минимального взноса?</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Минимальный размер взноса устанавливается ежегодно на трехлетний период с разбивкой по годам. Минимальный размер взноса на второй и третий год указанного трехлетнего периода определяется с учетом уровня инфляции. (п.3 ст.5 Закона Красноярского края об организации проведения капитальных ремонтов)</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fontScale="90000"/>
          </a:bodyPr>
          <a:lstStyle/>
          <a:p>
            <a:pPr algn="ctr"/>
            <a:r>
              <a:rPr lang="ru-RU" sz="3200" dirty="0" smtClean="0"/>
              <a:t>Почему собственники квартир в новых домах должны что-то платить, если ближайший десяток лет дому ремонт не понадобится?</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Фонд запускает полноценный цикл капитального ремонта, в который войдут все дома. Новым домам через 10-15 лет уже понадобится один из видов капитального </a:t>
            </a:r>
            <a:r>
              <a:rPr lang="ru-RU" sz="1400" dirty="0" smtClean="0">
                <a:latin typeface="Times New Roman" pitchFamily="18" charset="0"/>
                <a:cs typeface="Times New Roman" pitchFamily="18" charset="0"/>
              </a:rPr>
              <a:t>ремонта (</a:t>
            </a:r>
            <a:r>
              <a:rPr lang="ru-RU" sz="1400" dirty="0" smtClean="0">
                <a:latin typeface="Times New Roman" pitchFamily="18" charset="0"/>
                <a:cs typeface="Times New Roman" pitchFamily="18" charset="0"/>
              </a:rPr>
              <a:t>например, замена кровли). Чтобы к этому времени деньги на ремонт уже были, вносить их нужно начинать уже сегодня.</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На что пойдут деньги, если собственник внесет больше?</a:t>
            </a:r>
            <a:endParaRPr lang="ru-RU" sz="3200" dirty="0"/>
          </a:p>
        </p:txBody>
      </p:sp>
      <p:sp>
        <p:nvSpPr>
          <p:cNvPr id="2" name="Содержимое 1"/>
          <p:cNvSpPr>
            <a:spLocks noGrp="1"/>
          </p:cNvSpPr>
          <p:nvPr>
            <p:ph idx="1"/>
          </p:nvPr>
        </p:nvSpPr>
        <p:spPr>
          <a:xfrm>
            <a:off x="0" y="3214686"/>
            <a:ext cx="8929718" cy="2857520"/>
          </a:xfrm>
        </p:spPr>
        <p:txBody>
          <a:bodyPr>
            <a:normAutofit/>
          </a:bodyPr>
          <a:lstStyle/>
          <a:p>
            <a:pPr algn="just"/>
            <a:r>
              <a:rPr lang="ru-RU" sz="1400" dirty="0" smtClean="0">
                <a:latin typeface="Times New Roman" pitchFamily="18" charset="0"/>
                <a:cs typeface="Times New Roman" pitchFamily="18" charset="0"/>
              </a:rPr>
              <a:t>По решению общего собрания собственники могут установить размер взноса для своего дома больше, чем минимальный. В таком случае они могут не дожидаться своей очереди, и отремонтировать дом, как только накопят необходимую сумму, если их средства хранятся на </a:t>
            </a:r>
            <a:r>
              <a:rPr lang="ru-RU" sz="1400" dirty="0" err="1" smtClean="0">
                <a:latin typeface="Times New Roman" pitchFamily="18" charset="0"/>
                <a:cs typeface="Times New Roman" pitchFamily="18" charset="0"/>
              </a:rPr>
              <a:t>спецсчете</a:t>
            </a:r>
            <a:r>
              <a:rPr lang="ru-RU" sz="1400" dirty="0" smtClean="0">
                <a:latin typeface="Times New Roman" pitchFamily="18" charset="0"/>
                <a:cs typeface="Times New Roman" pitchFamily="18" charset="0"/>
              </a:rPr>
              <a:t>. Если же собственники копят деньги у регионального оператора, внося больше, они смогут продвинуться вперед по очереди, либо включить в капитальный ремонт дополнительные виды работ, как возведение детских площадок, </a:t>
            </a:r>
            <a:r>
              <a:rPr lang="ru-RU" sz="1400" dirty="0" err="1" smtClean="0">
                <a:latin typeface="Times New Roman" pitchFamily="18" charset="0"/>
                <a:cs typeface="Times New Roman" pitchFamily="18" charset="0"/>
              </a:rPr>
              <a:t>отмостки</a:t>
            </a:r>
            <a:r>
              <a:rPr lang="ru-RU" sz="1400" dirty="0" smtClean="0">
                <a:latin typeface="Times New Roman" pitchFamily="18" charset="0"/>
                <a:cs typeface="Times New Roman" pitchFamily="18" charset="0"/>
              </a:rPr>
              <a:t> и т.д.</a:t>
            </a:r>
          </a:p>
          <a:p>
            <a:pPr algn="just"/>
            <a:r>
              <a:rPr lang="ru-RU" sz="1400" dirty="0" smtClean="0">
                <a:latin typeface="Times New Roman" pitchFamily="18" charset="0"/>
                <a:cs typeface="Times New Roman" pitchFamily="18" charset="0"/>
              </a:rPr>
              <a:t>Средства, накопленные УК или ТСЖ в предыдущие годы на цели капитального ремонта, при условии, что ремонт не был проведен, возвращаются собственникам либо по решению общего собрания могут быть переданы региональному оператору, либо храниться на </a:t>
            </a:r>
            <a:r>
              <a:rPr lang="ru-RU" sz="1400" dirty="0" err="1" smtClean="0">
                <a:latin typeface="Times New Roman" pitchFamily="18" charset="0"/>
                <a:cs typeface="Times New Roman" pitchFamily="18" charset="0"/>
              </a:rPr>
              <a:t>спецсчете</a:t>
            </a:r>
            <a:r>
              <a:rPr lang="ru-RU" sz="1400" dirty="0" smtClean="0">
                <a:latin typeface="Times New Roman" pitchFamily="18" charset="0"/>
                <a:cs typeface="Times New Roman" pitchFamily="18" charset="0"/>
              </a:rPr>
              <a:t>.</a:t>
            </a:r>
          </a:p>
          <a:p>
            <a:pPr algn="just"/>
            <a:r>
              <a:rPr lang="ru-RU" sz="1400" dirty="0" smtClean="0">
                <a:latin typeface="Times New Roman" pitchFamily="18" charset="0"/>
                <a:cs typeface="Times New Roman" pitchFamily="18" charset="0"/>
              </a:rPr>
              <a:t>По достижении минимального размера фонда капитального ремонта собственники на общем собрании вправе принять решение о приостановлении обязанности по уплате взносов, за исключением тех, у кого есть задолженность по уплате этих взносов.</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fontScale="90000"/>
          </a:bodyPr>
          <a:lstStyle/>
          <a:p>
            <a:pPr algn="ctr"/>
            <a:r>
              <a:rPr lang="ru-RU" sz="3200" dirty="0" smtClean="0"/>
              <a:t>Что будет с деньгами на капитальный ремонт, которые уже собраны управляющими компаниями?</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ctr"/>
            <a:r>
              <a:rPr lang="ru-RU" sz="1400" dirty="0" smtClean="0"/>
              <a:t>Деньги, которые были собраны ранее, будут переданы в фонд на счет каждого конкретного дома</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Будут ли платить собственники нежилых помещений?</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r>
              <a:rPr lang="ru-RU" sz="1400" dirty="0" smtClean="0"/>
              <a:t>Собственники нежилых помещений будут вносить тот же минимальный обязательный платеж, что и собственники жилых помещений.</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Будут ли существовать субсидии для низко</a:t>
            </a:r>
            <a:r>
              <a:rPr sz="3200" smtClean="0"/>
              <a:t> </a:t>
            </a:r>
            <a:r>
              <a:rPr lang="ru-RU" sz="3200" dirty="0" smtClean="0"/>
              <a:t>доходных групп населения?</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Сбор средств на капитальный ремонт так же, как работа дворников, уборщиков и вывоз мусора, относится к жилищным услугам. Государством предусмотрены меры поддержки для льготных категорий граждан, которые получают субсидию на оплату жилищно-коммунальных услуг с учетом доходов. Сумма субсидии будет рассчитана уже с учетом дополнительного взноса на капитальный ремонт.</a:t>
            </a:r>
          </a:p>
          <a:p>
            <a:pPr algn="just"/>
            <a:r>
              <a:rPr lang="ru-RU" sz="1400" dirty="0" smtClean="0">
                <a:latin typeface="Times New Roman" pitchFamily="18" charset="0"/>
                <a:cs typeface="Times New Roman" pitchFamily="18" charset="0"/>
              </a:rPr>
              <a:t>Узнать все о начислении субсидии можно в ближайшем отделении соцзащиты, а на сайте краевого министерства социальной политики </a:t>
            </a:r>
            <a:r>
              <a:rPr lang="ru-RU" sz="1400" dirty="0" smtClean="0">
                <a:latin typeface="Times New Roman" pitchFamily="18" charset="0"/>
                <a:cs typeface="Times New Roman" pitchFamily="18" charset="0"/>
                <a:hlinkClick r:id="rId2"/>
              </a:rPr>
              <a:t>www.szn24.ru</a:t>
            </a:r>
            <a:r>
              <a:rPr lang="ru-RU" sz="1400" dirty="0" smtClean="0">
                <a:latin typeface="Times New Roman" pitchFamily="18" charset="0"/>
                <a:cs typeface="Times New Roman" pitchFamily="18" charset="0"/>
              </a:rPr>
              <a:t> можно даже рассчитать размер полагающейся субсидии.</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428604"/>
            <a:ext cx="8229600" cy="1219200"/>
          </a:xfrm>
        </p:spPr>
        <p:txBody>
          <a:bodyPr>
            <a:normAutofit/>
          </a:bodyPr>
          <a:lstStyle/>
          <a:p>
            <a:pPr algn="ctr"/>
            <a:r>
              <a:rPr lang="ru-RU" sz="3200" b="1" dirty="0" smtClean="0"/>
              <a:t>Что такое капитальный ремонт?</a:t>
            </a:r>
            <a:r>
              <a:rPr lang="ru-RU" sz="3200" dirty="0" smtClean="0"/>
              <a:t/>
            </a:r>
            <a:br>
              <a:rPr lang="ru-RU" sz="3200" dirty="0" smtClean="0"/>
            </a:br>
            <a:endParaRPr lang="ru-RU" sz="3200" dirty="0"/>
          </a:p>
        </p:txBody>
      </p:sp>
      <p:sp>
        <p:nvSpPr>
          <p:cNvPr id="2" name="Содержимое 1"/>
          <p:cNvSpPr>
            <a:spLocks noGrp="1"/>
          </p:cNvSpPr>
          <p:nvPr>
            <p:ph idx="1"/>
          </p:nvPr>
        </p:nvSpPr>
        <p:spPr>
          <a:xfrm>
            <a:off x="428596" y="1928802"/>
            <a:ext cx="8229600" cy="3357586"/>
          </a:xfrm>
        </p:spPr>
        <p:txBody>
          <a:bodyPr>
            <a:normAutofit/>
          </a:bodyPr>
          <a:lstStyle/>
          <a:p>
            <a:pPr algn="just"/>
            <a:r>
              <a:rPr lang="ru-RU" sz="1400" dirty="0" smtClean="0">
                <a:latin typeface="Times New Roman" pitchFamily="18" charset="0"/>
                <a:cs typeface="Times New Roman" pitchFamily="18" charset="0"/>
              </a:rPr>
              <a:t>Капитальный ремонт - это ремонт здания с целью устранения неисправностей его конструкций и систем инженерного оборудования, а также поддержания эксплуатационных показателей здания и его функционального назначения.</a:t>
            </a:r>
          </a:p>
          <a:p>
            <a:pPr algn="just"/>
            <a:r>
              <a:rPr lang="ru-RU" sz="1400" dirty="0" smtClean="0">
                <a:latin typeface="Times New Roman" pitchFamily="18" charset="0"/>
                <a:cs typeface="Times New Roman" pitchFamily="18" charset="0"/>
              </a:rPr>
              <a:t>Перечень работ по капитальному ремонту, предусмотренный в программе, включает ремонт внутридомовых инженерных систем </a:t>
            </a:r>
            <a:r>
              <a:rPr lang="ru-RU" sz="1400" dirty="0" err="1" smtClean="0">
                <a:latin typeface="Times New Roman" pitchFamily="18" charset="0"/>
                <a:cs typeface="Times New Roman" pitchFamily="18" charset="0"/>
              </a:rPr>
              <a:t>электро</a:t>
            </a:r>
            <a:r>
              <a:rPr lang="ru-RU" sz="1400" dirty="0" smtClean="0">
                <a:latin typeface="Times New Roman" pitchFamily="18" charset="0"/>
                <a:cs typeface="Times New Roman" pitchFamily="18" charset="0"/>
              </a:rPr>
              <a:t>-, тепло-, </a:t>
            </a:r>
            <a:r>
              <a:rPr lang="ru-RU" sz="1400" dirty="0" err="1" smtClean="0">
                <a:latin typeface="Times New Roman" pitchFamily="18" charset="0"/>
                <a:cs typeface="Times New Roman" pitchFamily="18" charset="0"/>
              </a:rPr>
              <a:t>газо</a:t>
            </a:r>
            <a:r>
              <a:rPr lang="ru-RU" sz="1400" dirty="0" smtClean="0">
                <a:latin typeface="Times New Roman" pitchFamily="18" charset="0"/>
                <a:cs typeface="Times New Roman" pitchFamily="18" charset="0"/>
              </a:rPr>
              <a:t>-, водоснабжения, водоотведения; лифтового оборудования; крыши; подвальных помещений; фасадов; фундаментов. В опубликованном варианте программы три либо четыре раза для каждого дома указан ремонт внутридомовых инженерных систем, куда включены ремонт электропроводки, отопления, газового оборудования и </a:t>
            </a:r>
            <a:r>
              <a:rPr lang="ru-RU" sz="1400" dirty="0" err="1" smtClean="0">
                <a:latin typeface="Times New Roman" pitchFamily="18" charset="0"/>
                <a:cs typeface="Times New Roman" pitchFamily="18" charset="0"/>
              </a:rPr>
              <a:t>водоснабжающих</a:t>
            </a:r>
            <a:r>
              <a:rPr lang="ru-RU" sz="1400" dirty="0" smtClean="0">
                <a:latin typeface="Times New Roman" pitchFamily="18" charset="0"/>
                <a:cs typeface="Times New Roman" pitchFamily="18" charset="0"/>
              </a:rPr>
              <a:t> систем. Какой именно вид ремонта будет проводиться – будет зависеть от актуального обследования технического состояния дома на момент, когда подойдет срок ремонта. При этом собственники могут принять решение по первоочередному ремонту той или иной инженерной системы дома, например теплоснабжения или электроснабжения.</a:t>
            </a:r>
          </a:p>
          <a:p>
            <a:pPr algn="just"/>
            <a:r>
              <a:rPr lang="ru-RU" sz="1400" i="1" dirty="0" smtClean="0">
                <a:latin typeface="Times New Roman" pitchFamily="18" charset="0"/>
                <a:cs typeface="Times New Roman" pitchFamily="18" charset="0"/>
              </a:rPr>
              <a:t>Такой ремонт, как побелка стен в подъезде, к капитальному не относится, и выполняется в рамках текущего ремонта.</a:t>
            </a:r>
            <a:endParaRPr lang="ru-RU" sz="1400" dirty="0" smtClean="0">
              <a:latin typeface="Times New Roman" pitchFamily="18" charset="0"/>
              <a:cs typeface="Times New Roman" pitchFamily="18" charset="0"/>
            </a:endParaRPr>
          </a:p>
          <a:p>
            <a:endParaRPr lang="ru-RU" sz="1400" dirty="0"/>
          </a:p>
        </p:txBody>
      </p:sp>
    </p:spTree>
  </p:cSld>
  <p:clrMapOvr>
    <a:masterClrMapping/>
  </p:clrMapOvr>
  <p:transition spd="med" advClick="0" advTm="10000">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В каких кредитных организациях будет формироваться фонд?</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Счет может быть открыт в российских кредитных организациях, осуществляющих деятельность по открытию и ведению специальных счетов на территории Красноярского края и величина капитала которых составляет не менее 20 млрд. руб. Центральный Банк РФ ежеквартально размещает информацию о кредитных организациях, которые соответствуют требованиям.</a:t>
            </a:r>
          </a:p>
          <a:p>
            <a:pPr algn="just"/>
            <a:r>
              <a:rPr lang="ru-RU" sz="1400" dirty="0" smtClean="0">
                <a:latin typeface="Times New Roman" pitchFamily="18" charset="0"/>
                <a:cs typeface="Times New Roman" pitchFamily="18" charset="0"/>
              </a:rPr>
              <a:t>Сейчас в перечень банков, разработавших продукты и ведущих обслуживание по специальному счету для формирования фонда капитального ремонта и специальному счету регионального оператора входят: ОАО «Сбербанк России», ОАО «Банк Москвы», ОАО Банк «</a:t>
            </a:r>
            <a:r>
              <a:rPr lang="ru-RU" sz="1400" dirty="0" err="1" smtClean="0">
                <a:latin typeface="Times New Roman" pitchFamily="18" charset="0"/>
                <a:cs typeface="Times New Roman" pitchFamily="18" charset="0"/>
              </a:rPr>
              <a:t>Петрокоммерц</a:t>
            </a:r>
            <a:r>
              <a:rPr lang="ru-RU" sz="1400" dirty="0" smtClean="0">
                <a:latin typeface="Times New Roman" pitchFamily="18" charset="0"/>
                <a:cs typeface="Times New Roman" pitchFamily="18" charset="0"/>
              </a:rPr>
              <a:t>», ОАО «Банк «Санкт-Петербург», ОАО «Банк ВТБ».</a:t>
            </a:r>
          </a:p>
          <a:p>
            <a:pPr algn="ctr"/>
            <a:endParaRPr lang="ru-RU"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Что станет гарантией сохранности средств фонда?</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r>
              <a:rPr lang="ru-RU" sz="1400" dirty="0" smtClean="0"/>
              <a:t>Средства как на счете регионального оператора, так и на специальном счете полностью защищены: их нельзя использовать для оплаты обязательств владельцев счета или других целей. Деньги могут быть использованы только на капитальный ремонт</a:t>
            </a:r>
          </a:p>
          <a:p>
            <a:r>
              <a:rPr lang="ru-RU" sz="1400" dirty="0" smtClean="0"/>
              <a:t>По ст.177 ЖК РФ, средства счета могут быть использованы только на капитальный ремонт и защищены от притязаний третьих лиц. «В случае признания владельца специального счета банкротом денежные средства, находящиеся на специальном счете, не включаются в конкурсную массу.»(ст. 175 ЖК РФ).</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Не пойдут ли деньги фонда на другие нужды: текущий ремонт, благоустройство?</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Нет, деньги пойдут только на перечень работ по капитальному ремонту, установленных законом. Однако если жильцы соберут больше, чем будет необходимо на капитальный ремонт, общим решением собственников они могут дополнить этот </a:t>
            </a:r>
            <a:r>
              <a:rPr lang="ru-RU" sz="1400" dirty="0" smtClean="0">
                <a:latin typeface="Times New Roman" pitchFamily="18" charset="0"/>
                <a:cs typeface="Times New Roman" pitchFamily="18" charset="0"/>
              </a:rPr>
              <a:t>перечень.</a:t>
            </a:r>
            <a:endParaRPr lang="ru-RU" sz="14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071546"/>
            <a:ext cx="8229600" cy="1285884"/>
          </a:xfrm>
        </p:spPr>
        <p:txBody>
          <a:bodyPr>
            <a:normAutofit/>
          </a:bodyPr>
          <a:lstStyle/>
          <a:p>
            <a:pPr algn="ctr"/>
            <a:r>
              <a:rPr lang="ru-RU" sz="3200" dirty="0" smtClean="0"/>
              <a:t>Кто будет осуществлять надзор за деятельностью регионального оператора?</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По ст.186 ЖК РФ, уполномоченный орган исполнительной власти субъекта РФ контролирует деятельность регионального оператора. В частности, следит за использованием средств </a:t>
            </a:r>
            <a:r>
              <a:rPr lang="ru-RU" sz="1400" dirty="0" err="1" smtClean="0">
                <a:latin typeface="Times New Roman" pitchFamily="18" charset="0"/>
                <a:cs typeface="Times New Roman" pitchFamily="18" charset="0"/>
              </a:rPr>
              <a:t>гос.поддержки</a:t>
            </a:r>
            <a:r>
              <a:rPr lang="ru-RU" sz="1400" dirty="0" smtClean="0">
                <a:latin typeface="Times New Roman" pitchFamily="18" charset="0"/>
                <a:cs typeface="Times New Roman" pitchFamily="18" charset="0"/>
              </a:rPr>
              <a:t>, и средств собственников, направляет региональному оператору предписания об устранении выявленных нарушений.</a:t>
            </a:r>
          </a:p>
          <a:p>
            <a:pPr algn="just"/>
            <a:r>
              <a:rPr lang="ru-RU" sz="1400" dirty="0" smtClean="0">
                <a:latin typeface="Times New Roman" pitchFamily="18" charset="0"/>
                <a:cs typeface="Times New Roman" pitchFamily="18" charset="0"/>
              </a:rPr>
              <a:t>Финансовый контроль за использованием региональным оператором средств соответствующих бюджетов осуществляют органы государственного финансового контроля субъектов Российской Федерации и органы муниципального финансового контроля муниципальных образований, Счетная палата Российской Федерации, контрольно-счетные и финансовые органы субъектов Российской Федерации и муниципальных образований.</a:t>
            </a:r>
          </a:p>
          <a:p>
            <a:pPr algn="ctr"/>
            <a:endParaRPr lang="ru-RU" sz="14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500042"/>
            <a:ext cx="8229600" cy="1857388"/>
          </a:xfrm>
        </p:spPr>
        <p:txBody>
          <a:bodyPr>
            <a:normAutofit/>
          </a:bodyPr>
          <a:lstStyle/>
          <a:p>
            <a:pPr algn="ctr"/>
            <a:r>
              <a:rPr lang="ru-RU" sz="3200" dirty="0" smtClean="0"/>
              <a:t>Каким образом представители фонда будут отчитываться о проделанной работе перед собственниками?</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Годовой отчет регионального оператора включает в себя отчет о деятельности регионального оператора за прошедший отчетный период, годовую финансовую (бухгалтерскую) отчетность регионального оператора, аудиторское заключение по финансовой (бухгалтерской) отчетности регионального оператора за отчетный год. В целях настоящего Закона годовой финансовой (бухгалтерской) отчетностью регионального оператора признаются бухгалтерский баланс, отчет о целевом использовании средств и приложения к ним.</a:t>
            </a:r>
          </a:p>
          <a:p>
            <a:pPr algn="just"/>
            <a:r>
              <a:rPr lang="ru-RU" sz="1400" dirty="0" smtClean="0">
                <a:latin typeface="Times New Roman" pitchFamily="18" charset="0"/>
                <a:cs typeface="Times New Roman" pitchFamily="18" charset="0"/>
              </a:rPr>
              <a:t>Годовой отчет регионального оператора направляется в Законодательное Собрание Красноярского края, Правительство Красноярского края, Гражданскую ассамблею Красноярского края (Общественную палату Красноярского края), а также размещается на официальном сайте регионального оператора в сети Интернет в срок до 1 апреля года, следующего за отчетным годом</a:t>
            </a:r>
            <a:endParaRPr lang="ru-RU" sz="14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500042"/>
            <a:ext cx="8229600" cy="1857388"/>
          </a:xfrm>
        </p:spPr>
        <p:txBody>
          <a:bodyPr>
            <a:normAutofit/>
          </a:bodyPr>
          <a:lstStyle/>
          <a:p>
            <a:pPr algn="ctr"/>
            <a:r>
              <a:rPr lang="ru-RU" sz="3200" dirty="0" smtClean="0"/>
              <a:t>Из каких средств будет обеспечиваться деятельность фонда?</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pPr algn="just"/>
            <a:r>
              <a:rPr lang="ru-RU" sz="1400" dirty="0" smtClean="0">
                <a:latin typeface="Times New Roman" pitchFamily="18" charset="0"/>
                <a:cs typeface="Times New Roman" pitchFamily="18" charset="0"/>
              </a:rPr>
              <a:t>Содержание фонда будет обеспечено из средств бюджета субъекта РФ, средства собственников пойдут только на капитальный ремонт.</a:t>
            </a:r>
          </a:p>
          <a:p>
            <a:endParaRPr lang="ru-RU" sz="1400"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500042"/>
            <a:ext cx="8229600" cy="1857388"/>
          </a:xfrm>
        </p:spPr>
        <p:txBody>
          <a:bodyPr>
            <a:normAutofit/>
          </a:bodyPr>
          <a:lstStyle/>
          <a:p>
            <a:pPr algn="ctr"/>
            <a:r>
              <a:rPr lang="ru-RU" sz="3200" dirty="0" smtClean="0"/>
              <a:t>Где будет публиковаться </a:t>
            </a:r>
            <a:r>
              <a:rPr lang="ru-RU" sz="3200" dirty="0" smtClean="0"/>
              <a:t>региональная программа капитального ремонта?</a:t>
            </a:r>
            <a:endParaRPr lang="ru-RU" sz="3200" dirty="0"/>
          </a:p>
        </p:txBody>
      </p:sp>
      <p:sp>
        <p:nvSpPr>
          <p:cNvPr id="2" name="Содержимое 1"/>
          <p:cNvSpPr>
            <a:spLocks noGrp="1"/>
          </p:cNvSpPr>
          <p:nvPr>
            <p:ph idx="1"/>
          </p:nvPr>
        </p:nvSpPr>
        <p:spPr>
          <a:xfrm>
            <a:off x="0" y="3214686"/>
            <a:ext cx="8929718" cy="6286544"/>
          </a:xfrm>
        </p:spPr>
        <p:txBody>
          <a:bodyPr>
            <a:normAutofit/>
          </a:bodyPr>
          <a:lstStyle/>
          <a:p>
            <a:r>
              <a:rPr lang="ru-RU" sz="1400" dirty="0" smtClean="0">
                <a:latin typeface="Times New Roman" pitchFamily="18" charset="0"/>
                <a:cs typeface="Times New Roman" pitchFamily="18" charset="0"/>
              </a:rPr>
              <a:t>10 февраля 2014 года региональная программа капитального ремонта многоквартирных домов на территории Красноярского края опубликована на официальном портале Красноярского края в разделе «Документы</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hlinkClick r:id="rId2"/>
              </a:rPr>
              <a:t>http://</a:t>
            </a:r>
            <a:r>
              <a:rPr lang="en-US" sz="1400" dirty="0" smtClean="0">
                <a:latin typeface="Times New Roman" pitchFamily="18" charset="0"/>
                <a:cs typeface="Times New Roman" pitchFamily="18" charset="0"/>
                <a:hlinkClick r:id="rId2"/>
              </a:rPr>
              <a:t>zakon.krskstate.ru</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a:t>
            </a:r>
            <a:endParaRPr lang="ru-RU" sz="1400" dirty="0" smtClean="0"/>
          </a:p>
          <a:p>
            <a:pPr algn="just"/>
            <a:r>
              <a:rPr lang="ru-RU" sz="1400" dirty="0" smtClean="0">
                <a:latin typeface="Times New Roman" pitchFamily="18" charset="0"/>
                <a:cs typeface="Times New Roman" pitchFamily="18" charset="0"/>
              </a:rPr>
              <a:t>11 февраля 2014 года </a:t>
            </a:r>
            <a:r>
              <a:rPr lang="ru-RU" sz="1400" dirty="0" smtClean="0">
                <a:latin typeface="Times New Roman" pitchFamily="18" charset="0"/>
                <a:cs typeface="Times New Roman" pitchFamily="18" charset="0"/>
              </a:rPr>
              <a:t>программа </a:t>
            </a:r>
            <a:r>
              <a:rPr lang="ru-RU" sz="1400" dirty="0" smtClean="0">
                <a:latin typeface="Times New Roman" pitchFamily="18" charset="0"/>
                <a:cs typeface="Times New Roman" pitchFamily="18" charset="0"/>
              </a:rPr>
              <a:t>опубликована </a:t>
            </a:r>
            <a:r>
              <a:rPr lang="ru-RU" sz="1400" dirty="0" smtClean="0">
                <a:latin typeface="Times New Roman" pitchFamily="18" charset="0"/>
                <a:cs typeface="Times New Roman" pitchFamily="18" charset="0"/>
              </a:rPr>
              <a:t>на портале министерства энергетики и жилищно-коммунального хозяйства Красноярского </a:t>
            </a:r>
            <a:r>
              <a:rPr lang="ru-RU" sz="1400" dirty="0" smtClean="0">
                <a:latin typeface="Times New Roman" pitchFamily="18" charset="0"/>
                <a:cs typeface="Times New Roman" pitchFamily="18" charset="0"/>
              </a:rPr>
              <a:t>края </a:t>
            </a:r>
            <a:r>
              <a:rPr lang="en-US" sz="1400" dirty="0" smtClean="0">
                <a:latin typeface="Times New Roman" pitchFamily="18" charset="0"/>
                <a:cs typeface="Times New Roman" pitchFamily="18" charset="0"/>
                <a:hlinkClick r:id="rId3"/>
              </a:rPr>
              <a:t>http://</a:t>
            </a:r>
            <a:r>
              <a:rPr lang="en-US" sz="1400" dirty="0" smtClean="0">
                <a:latin typeface="Times New Roman" pitchFamily="18" charset="0"/>
                <a:cs typeface="Times New Roman" pitchFamily="18" charset="0"/>
                <a:hlinkClick r:id="rId3"/>
              </a:rPr>
              <a:t>gkh24.ru</a:t>
            </a:r>
            <a:r>
              <a:rPr lang="ru-RU" sz="1400" dirty="0" smtClean="0">
                <a:latin typeface="Times New Roman" pitchFamily="18" charset="0"/>
                <a:cs typeface="Times New Roman" pitchFamily="18" charset="0"/>
              </a:rPr>
              <a:t> в разделе «Капитальный ремонт»</a:t>
            </a:r>
            <a:r>
              <a:rPr lang="ru-RU"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endParaRPr lang="ru-RU" sz="1400"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500042"/>
            <a:ext cx="8229600" cy="1857388"/>
          </a:xfrm>
        </p:spPr>
        <p:txBody>
          <a:bodyPr>
            <a:normAutofit/>
          </a:bodyPr>
          <a:lstStyle/>
          <a:p>
            <a:pPr algn="ctr"/>
            <a:r>
              <a:rPr lang="ru-RU" sz="3200" dirty="0" smtClean="0"/>
              <a:t>Что должны будут делать собственники? Сколько голосов нужно для принятия решения на общем собрании?</a:t>
            </a:r>
            <a:endParaRPr lang="ru-RU" sz="3200" dirty="0"/>
          </a:p>
        </p:txBody>
      </p:sp>
      <p:sp>
        <p:nvSpPr>
          <p:cNvPr id="2" name="Содержимое 1"/>
          <p:cNvSpPr>
            <a:spLocks noGrp="1"/>
          </p:cNvSpPr>
          <p:nvPr>
            <p:ph idx="1"/>
          </p:nvPr>
        </p:nvSpPr>
        <p:spPr>
          <a:xfrm>
            <a:off x="0" y="2500306"/>
            <a:ext cx="8929718" cy="3357586"/>
          </a:xfrm>
        </p:spPr>
        <p:txBody>
          <a:bodyPr>
            <a:normAutofit/>
          </a:bodyPr>
          <a:lstStyle/>
          <a:p>
            <a:pPr algn="just"/>
            <a:r>
              <a:rPr lang="ru-RU" sz="1400" dirty="0" smtClean="0">
                <a:latin typeface="Times New Roman" pitchFamily="18" charset="0"/>
                <a:cs typeface="Times New Roman" pitchFamily="18" charset="0"/>
              </a:rPr>
              <a:t>На </a:t>
            </a:r>
            <a:r>
              <a:rPr lang="ru-RU" sz="1400" dirty="0" smtClean="0">
                <a:latin typeface="Times New Roman" pitchFamily="18" charset="0"/>
                <a:cs typeface="Times New Roman" pitchFamily="18" charset="0"/>
              </a:rPr>
              <a:t>общем собрании собственники должны выбрать тип счета, на котором будут копить </a:t>
            </a:r>
            <a:r>
              <a:rPr lang="ru-RU" sz="1400" dirty="0" smtClean="0">
                <a:latin typeface="Times New Roman" pitchFamily="18" charset="0"/>
                <a:cs typeface="Times New Roman" pitchFamily="18" charset="0"/>
              </a:rPr>
              <a:t>деньги (</a:t>
            </a:r>
            <a:r>
              <a:rPr lang="ru-RU" sz="1400" dirty="0" smtClean="0">
                <a:latin typeface="Times New Roman" pitchFamily="18" charset="0"/>
                <a:cs typeface="Times New Roman" pitchFamily="18" charset="0"/>
              </a:rPr>
              <a:t>специальный счет или счет регионального оператора) и отправить копию протокола собрания на адрес регионального оператора. Если это решение не было принято, общее собрание собственников собирает орган местного самоуправления. Также собственники могут между собой установить размер взноса, если решат, что он будет больше, чем минимальный.</a:t>
            </a:r>
          </a:p>
          <a:p>
            <a:pPr algn="just"/>
            <a:r>
              <a:rPr lang="ru-RU" sz="1400" dirty="0" smtClean="0">
                <a:latin typeface="Times New Roman" pitchFamily="18" charset="0"/>
                <a:cs typeface="Times New Roman" pitchFamily="18" charset="0"/>
              </a:rPr>
              <a:t>Для того, чтобы решение было действительным, за него должны проголосовать 67%(или две третьих) собственников. Важно, что количество голосов каждого собственника рассчитывается из количества квадратных метров в его собственности относительно общей площади помещений дома. Например, если 3 собственника квартир по 30 кв.м. проголосуют за </a:t>
            </a:r>
            <a:r>
              <a:rPr lang="ru-RU" sz="1400" dirty="0" err="1" smtClean="0">
                <a:latin typeface="Times New Roman" pitchFamily="18" charset="0"/>
                <a:cs typeface="Times New Roman" pitchFamily="18" charset="0"/>
              </a:rPr>
              <a:t>спецсчет</a:t>
            </a:r>
            <a:r>
              <a:rPr lang="ru-RU" sz="1400" dirty="0" smtClean="0">
                <a:latin typeface="Times New Roman" pitchFamily="18" charset="0"/>
                <a:cs typeface="Times New Roman" pitchFamily="18" charset="0"/>
              </a:rPr>
              <a:t>, а один собственник 250 кв.м. проголосует за счет регионального оператора, решающее слово будет за владельцем большей квартиры.</a:t>
            </a:r>
          </a:p>
          <a:p>
            <a:pPr algn="just"/>
            <a:r>
              <a:rPr lang="ru-RU" sz="1400" dirty="0" smtClean="0">
                <a:latin typeface="Times New Roman" pitchFamily="18" charset="0"/>
                <a:cs typeface="Times New Roman" pitchFamily="18" charset="0"/>
              </a:rPr>
              <a:t>Для собственников, принявших решение копить средства на специальном счете, на сайте </a:t>
            </a:r>
            <a:r>
              <a:rPr lang="en-US" sz="1400" dirty="0" smtClean="0">
                <a:latin typeface="Times New Roman" pitchFamily="18" charset="0"/>
                <a:cs typeface="Times New Roman" pitchFamily="18" charset="0"/>
                <a:hlinkClick r:id="rId2"/>
              </a:rPr>
              <a:t>http://</a:t>
            </a:r>
            <a:r>
              <a:rPr lang="en-US" sz="1400" dirty="0" smtClean="0">
                <a:latin typeface="Times New Roman" pitchFamily="18" charset="0"/>
                <a:cs typeface="Times New Roman" pitchFamily="18" charset="0"/>
                <a:hlinkClick r:id="rId2"/>
              </a:rPr>
              <a:t>gkh24.ru</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представлен подробный алгоритм действий с момента опубликования региональной программы, методические рекомендации по проведению общего собрания, а также все необходимые документы.</a:t>
            </a:r>
          </a:p>
          <a:p>
            <a:endParaRPr lang="ru-RU" sz="1400"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42852"/>
            <a:ext cx="8229600" cy="928694"/>
          </a:xfrm>
        </p:spPr>
        <p:txBody>
          <a:bodyPr>
            <a:normAutofit fontScale="90000"/>
          </a:bodyPr>
          <a:lstStyle/>
          <a:p>
            <a:pPr algn="ctr"/>
            <a:r>
              <a:rPr lang="ru-RU" sz="3200" dirty="0" smtClean="0"/>
              <a:t>Как собственники смогут участвовать в процессах капитального ремонта?</a:t>
            </a:r>
            <a:endParaRPr lang="ru-RU" sz="3200" dirty="0"/>
          </a:p>
        </p:txBody>
      </p:sp>
      <p:sp>
        <p:nvSpPr>
          <p:cNvPr id="4" name="Прямоугольник 3"/>
          <p:cNvSpPr/>
          <p:nvPr/>
        </p:nvSpPr>
        <p:spPr>
          <a:xfrm>
            <a:off x="428596" y="1161052"/>
            <a:ext cx="8429684" cy="4339650"/>
          </a:xfrm>
          <a:prstGeom prst="rect">
            <a:avLst/>
          </a:prstGeom>
        </p:spPr>
        <p:txBody>
          <a:bodyPr wrap="square">
            <a:spAutoFit/>
          </a:bodyPr>
          <a:lstStyle/>
          <a:p>
            <a:pPr algn="just"/>
            <a:r>
              <a:rPr lang="ru-RU" sz="1200" dirty="0" smtClean="0">
                <a:latin typeface="Times New Roman" pitchFamily="18" charset="0"/>
                <a:cs typeface="Times New Roman" pitchFamily="18" charset="0"/>
              </a:rPr>
              <a:t>            По </a:t>
            </a:r>
            <a:r>
              <a:rPr lang="ru-RU" sz="1200" dirty="0" smtClean="0">
                <a:latin typeface="Times New Roman" pitchFamily="18" charset="0"/>
                <a:cs typeface="Times New Roman" pitchFamily="18" charset="0"/>
              </a:rPr>
              <a:t>ст.28 Закона Красноярского края об организации проведения капитального ремонта, региональный оператор обязан обеспечить возможность участия собственников помещений многоквартирного дома в проведении конкурсного отбора подрядных организаций, а также в осуществлении контроля за ходом выполнения работ по капитальному ремонту.</a:t>
            </a:r>
          </a:p>
          <a:p>
            <a:pPr algn="just"/>
            <a:r>
              <a:rPr lang="ru-RU" sz="1200" dirty="0" smtClean="0">
                <a:latin typeface="Times New Roman" pitchFamily="18" charset="0"/>
                <a:cs typeface="Times New Roman" pitchFamily="18" charset="0"/>
              </a:rPr>
              <a:t>            Если </a:t>
            </a:r>
            <a:r>
              <a:rPr lang="ru-RU" sz="1200" dirty="0" smtClean="0">
                <a:latin typeface="Times New Roman" pitchFamily="18" charset="0"/>
                <a:cs typeface="Times New Roman" pitchFamily="18" charset="0"/>
              </a:rPr>
              <a:t>собственники хотят самостоятельно заниматься процессом капитального ремонта, они могут провести общее собрание и выбрать специальный счет в качестве способа накопления средств. ТСЖ или ЖСК, организованное на одном многоквартирном доме, могут открыть счет в банке. А управляющая организация или ТСЖ, работающее на двух и более домах – могут открыть </a:t>
            </a:r>
            <a:r>
              <a:rPr lang="ru-RU" sz="1200" dirty="0" err="1" smtClean="0">
                <a:latin typeface="Times New Roman" pitchFamily="18" charset="0"/>
                <a:cs typeface="Times New Roman" pitchFamily="18" charset="0"/>
              </a:rPr>
              <a:t>спецсчет</a:t>
            </a:r>
            <a:r>
              <a:rPr lang="ru-RU" sz="1200" dirty="0" smtClean="0">
                <a:latin typeface="Times New Roman" pitchFamily="18" charset="0"/>
                <a:cs typeface="Times New Roman" pitchFamily="18" charset="0"/>
              </a:rPr>
              <a:t> у регионального оператора.. Необходимо, чтобы две трети владельцев квартир проголосовали за накопление средств на специальном счете. В этом случае средства пойдут на ремонт только этого дома тогда, когда жильцы накопят необходимую сумму. В этом случае собственникам (или их представителю) придется самостоятельно:</a:t>
            </a:r>
          </a:p>
          <a:p>
            <a:pPr algn="just"/>
            <a:r>
              <a:rPr lang="ru-RU"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1. Выбрать </a:t>
            </a:r>
            <a:r>
              <a:rPr lang="ru-RU" sz="1200" dirty="0" smtClean="0">
                <a:latin typeface="Times New Roman" pitchFamily="18" charset="0"/>
                <a:cs typeface="Times New Roman" pitchFamily="18" charset="0"/>
              </a:rPr>
              <a:t>банк для открытия счета.</a:t>
            </a:r>
          </a:p>
          <a:p>
            <a:pPr algn="just"/>
            <a:r>
              <a:rPr lang="ru-RU" sz="1200" dirty="0" smtClean="0">
                <a:latin typeface="Times New Roman" pitchFamily="18" charset="0"/>
                <a:cs typeface="Times New Roman" pitchFamily="18" charset="0"/>
              </a:rPr>
              <a:t>   2. Уведомить </a:t>
            </a:r>
            <a:r>
              <a:rPr lang="ru-RU" sz="1200" dirty="0" smtClean="0">
                <a:latin typeface="Times New Roman" pitchFamily="18" charset="0"/>
                <a:cs typeface="Times New Roman" pitchFamily="18" charset="0"/>
              </a:rPr>
              <a:t>регионального оператора, направив заказным письмом все требуемые документы.</a:t>
            </a:r>
          </a:p>
          <a:p>
            <a:pPr algn="just"/>
            <a:r>
              <a:rPr lang="ru-RU" sz="1200" dirty="0" smtClean="0">
                <a:latin typeface="Times New Roman" pitchFamily="18" charset="0"/>
                <a:cs typeface="Times New Roman" pitchFamily="18" charset="0"/>
              </a:rPr>
              <a:t>   3. Начислять </a:t>
            </a:r>
            <a:r>
              <a:rPr lang="ru-RU" sz="1200" dirty="0" smtClean="0">
                <a:latin typeface="Times New Roman" pitchFamily="18" charset="0"/>
                <a:cs typeface="Times New Roman" pitchFamily="18" charset="0"/>
              </a:rPr>
              <a:t>платежи и печатать платежки.</a:t>
            </a:r>
          </a:p>
          <a:p>
            <a:pPr algn="just"/>
            <a:r>
              <a:rPr lang="ru-RU" sz="1200" dirty="0" smtClean="0">
                <a:latin typeface="Times New Roman" pitchFamily="18" charset="0"/>
                <a:cs typeface="Times New Roman" pitchFamily="18" charset="0"/>
              </a:rPr>
              <a:t>   4. Производить </a:t>
            </a:r>
            <a:r>
              <a:rPr lang="ru-RU" sz="1200" dirty="0" smtClean="0">
                <a:latin typeface="Times New Roman" pitchFamily="18" charset="0"/>
                <a:cs typeface="Times New Roman" pitchFamily="18" charset="0"/>
              </a:rPr>
              <a:t>сбор и перечисление платежей.</a:t>
            </a:r>
          </a:p>
          <a:p>
            <a:pPr algn="just"/>
            <a:r>
              <a:rPr lang="ru-RU" sz="1200" dirty="0" smtClean="0">
                <a:latin typeface="Times New Roman" pitchFamily="18" charset="0"/>
                <a:cs typeface="Times New Roman" pitchFamily="18" charset="0"/>
              </a:rPr>
              <a:t>   5. Работать </a:t>
            </a:r>
            <a:r>
              <a:rPr lang="ru-RU" sz="1200" dirty="0" smtClean="0">
                <a:latin typeface="Times New Roman" pitchFamily="18" charset="0"/>
                <a:cs typeface="Times New Roman" pitchFamily="18" charset="0"/>
              </a:rPr>
              <a:t>с недобросовестными соседями-должниками.</a:t>
            </a:r>
          </a:p>
          <a:p>
            <a:pPr algn="just"/>
            <a:r>
              <a:rPr lang="ru-RU" sz="1200" dirty="0" smtClean="0">
                <a:latin typeface="Times New Roman" pitchFamily="18" charset="0"/>
                <a:cs typeface="Times New Roman" pitchFamily="18" charset="0"/>
              </a:rPr>
              <a:t>   6. Утвердить </a:t>
            </a:r>
            <a:r>
              <a:rPr lang="ru-RU" sz="1200" dirty="0" smtClean="0">
                <a:latin typeface="Times New Roman" pitchFamily="18" charset="0"/>
                <a:cs typeface="Times New Roman" pitchFamily="18" charset="0"/>
              </a:rPr>
              <a:t>графики и смету ремонта.</a:t>
            </a:r>
          </a:p>
          <a:p>
            <a:pPr algn="just"/>
            <a:r>
              <a:rPr lang="ru-RU" sz="1200" dirty="0" smtClean="0">
                <a:latin typeface="Times New Roman" pitchFamily="18" charset="0"/>
                <a:cs typeface="Times New Roman" pitchFamily="18" charset="0"/>
              </a:rPr>
              <a:t>   7. Выбрать </a:t>
            </a:r>
            <a:r>
              <a:rPr lang="ru-RU" sz="1200" dirty="0" smtClean="0">
                <a:latin typeface="Times New Roman" pitchFamily="18" charset="0"/>
                <a:cs typeface="Times New Roman" pitchFamily="18" charset="0"/>
              </a:rPr>
              <a:t>подрядчика.</a:t>
            </a:r>
          </a:p>
          <a:p>
            <a:pPr algn="just"/>
            <a:r>
              <a:rPr lang="ru-RU" sz="1200" dirty="0" smtClean="0">
                <a:latin typeface="Times New Roman" pitchFamily="18" charset="0"/>
                <a:cs typeface="Times New Roman" pitchFamily="18" charset="0"/>
              </a:rPr>
              <a:t>   8. Контролировать </a:t>
            </a:r>
            <a:r>
              <a:rPr lang="ru-RU" sz="1200" dirty="0" smtClean="0">
                <a:latin typeface="Times New Roman" pitchFamily="18" charset="0"/>
                <a:cs typeface="Times New Roman" pitchFamily="18" charset="0"/>
              </a:rPr>
              <a:t>процесс капитального ремонта.</a:t>
            </a:r>
          </a:p>
          <a:p>
            <a:pPr algn="just"/>
            <a:r>
              <a:rPr lang="ru-RU" sz="1200" dirty="0" smtClean="0">
                <a:latin typeface="Times New Roman" pitchFamily="18" charset="0"/>
                <a:cs typeface="Times New Roman" pitchFamily="18" charset="0"/>
              </a:rPr>
              <a:t>   9. Принять </a:t>
            </a:r>
            <a:r>
              <a:rPr lang="ru-RU" sz="1200" dirty="0" smtClean="0">
                <a:latin typeface="Times New Roman" pitchFamily="18" charset="0"/>
                <a:cs typeface="Times New Roman" pitchFamily="18" charset="0"/>
              </a:rPr>
              <a:t>работу.</a:t>
            </a:r>
          </a:p>
          <a:p>
            <a:pPr algn="just"/>
            <a:r>
              <a:rPr lang="ru-RU" sz="1200" dirty="0" smtClean="0">
                <a:latin typeface="Times New Roman" pitchFamily="18" charset="0"/>
                <a:cs typeface="Times New Roman" pitchFamily="18" charset="0"/>
              </a:rPr>
              <a:t>   10. Устранить </a:t>
            </a:r>
            <a:r>
              <a:rPr lang="ru-RU" sz="1200" dirty="0" smtClean="0">
                <a:latin typeface="Times New Roman" pitchFamily="18" charset="0"/>
                <a:cs typeface="Times New Roman" pitchFamily="18" charset="0"/>
              </a:rPr>
              <a:t>недоработки подрядчика (возможно, через суд).</a:t>
            </a:r>
          </a:p>
          <a:p>
            <a:pPr algn="just"/>
            <a:r>
              <a:rPr lang="ru-RU" sz="1200" dirty="0" smtClean="0">
                <a:latin typeface="Times New Roman" pitchFamily="18" charset="0"/>
                <a:cs typeface="Times New Roman" pitchFamily="18" charset="0"/>
              </a:rPr>
              <a:t>           Для </a:t>
            </a:r>
            <a:r>
              <a:rPr lang="ru-RU" sz="1200" dirty="0" smtClean="0">
                <a:latin typeface="Times New Roman" pitchFamily="18" charset="0"/>
                <a:cs typeface="Times New Roman" pitchFamily="18" charset="0"/>
              </a:rPr>
              <a:t>собственников, принявших решение копить средства на специальном счете, на сайте </a:t>
            </a:r>
            <a:r>
              <a:rPr lang="en-US" sz="1200" dirty="0" smtClean="0">
                <a:latin typeface="Times New Roman" pitchFamily="18" charset="0"/>
                <a:cs typeface="Times New Roman" pitchFamily="18" charset="0"/>
                <a:hlinkClick r:id="rId2"/>
              </a:rPr>
              <a:t>http://</a:t>
            </a:r>
            <a:r>
              <a:rPr lang="en-US" sz="1200" dirty="0" smtClean="0">
                <a:latin typeface="Times New Roman" pitchFamily="18" charset="0"/>
                <a:cs typeface="Times New Roman" pitchFamily="18" charset="0"/>
                <a:hlinkClick r:id="rId2"/>
              </a:rPr>
              <a:t>gkh24.ru</a:t>
            </a:r>
            <a:r>
              <a:rPr lang="ru-RU"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представлен </a:t>
            </a:r>
            <a:r>
              <a:rPr lang="ru-RU" sz="1200" dirty="0" smtClean="0">
                <a:latin typeface="Times New Roman" pitchFamily="18" charset="0"/>
                <a:cs typeface="Times New Roman" pitchFamily="18" charset="0"/>
              </a:rPr>
              <a:t>подробный алгоритм действий с момента опубликования региональной программы, методические рекомендации по проведению общего собрания, а также все необходимые документы.</a:t>
            </a: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8572560" cy="2285992"/>
          </a:xfrm>
        </p:spPr>
        <p:txBody>
          <a:bodyPr>
            <a:normAutofit fontScale="90000"/>
          </a:bodyPr>
          <a:lstStyle/>
          <a:p>
            <a:pPr algn="ctr"/>
            <a:r>
              <a:rPr lang="ru-RU" sz="3200" dirty="0" smtClean="0"/>
              <a:t>Перечень </a:t>
            </a:r>
            <a:r>
              <a:rPr lang="ru-RU" sz="3200" dirty="0" smtClean="0"/>
              <a:t>многоквартирных жилых домов включенных в программу краткосрочного капитального ремонта на территории </a:t>
            </a:r>
            <a:r>
              <a:rPr lang="ru-RU" sz="3200" dirty="0" smtClean="0"/>
              <a:t>Богучанского </a:t>
            </a:r>
            <a:r>
              <a:rPr lang="ru-RU" sz="3200" dirty="0" smtClean="0"/>
              <a:t>района Красноярского края в </a:t>
            </a:r>
            <a:r>
              <a:rPr lang="ru-RU" sz="3200" dirty="0" smtClean="0"/>
              <a:t>2016, 2017 годах.</a:t>
            </a:r>
            <a:r>
              <a:rPr lang="ru-RU" sz="3200" dirty="0" smtClean="0"/>
              <a:t/>
            </a:r>
            <a:br>
              <a:rPr lang="ru-RU" sz="3200" dirty="0" smtClean="0"/>
            </a:br>
            <a:endParaRPr lang="ru-RU" sz="3200" dirty="0">
              <a:latin typeface="+mn-lt"/>
            </a:endParaRPr>
          </a:p>
        </p:txBody>
      </p:sp>
      <p:graphicFrame>
        <p:nvGraphicFramePr>
          <p:cNvPr id="5" name="Рисунок 4"/>
          <p:cNvGraphicFramePr>
            <a:graphicFrameLocks noGrp="1"/>
          </p:cNvGraphicFramePr>
          <p:nvPr>
            <p:ph type="pic" idx="1"/>
          </p:nvPr>
        </p:nvGraphicFramePr>
        <p:xfrm>
          <a:off x="500034" y="2857496"/>
          <a:ext cx="8001056" cy="2928958"/>
        </p:xfrm>
        <a:graphic>
          <a:graphicData uri="http://schemas.openxmlformats.org/drawingml/2006/table">
            <a:tbl>
              <a:tblPr/>
              <a:tblGrid>
                <a:gridCol w="2725515"/>
                <a:gridCol w="1554988"/>
                <a:gridCol w="2496533"/>
                <a:gridCol w="1224020"/>
              </a:tblGrid>
              <a:tr h="2928958">
                <a:tc>
                  <a:txBody>
                    <a:bodyPr/>
                    <a:lstStyle/>
                    <a:p>
                      <a:pPr>
                        <a:lnSpc>
                          <a:spcPct val="115000"/>
                        </a:lnSpc>
                        <a:spcAft>
                          <a:spcPts val="1000"/>
                        </a:spcAft>
                      </a:pPr>
                      <a:endParaRPr lang="ru-RU" sz="1200" dirty="0" smtClean="0">
                        <a:latin typeface="Franklin Gothic Medium" pitchFamily="34" charset="0"/>
                        <a:ea typeface="Times New Roman"/>
                        <a:cs typeface="Times New Roman"/>
                      </a:endParaRPr>
                    </a:p>
                    <a:p>
                      <a:pPr>
                        <a:lnSpc>
                          <a:spcPct val="115000"/>
                        </a:lnSpc>
                        <a:spcAft>
                          <a:spcPts val="1000"/>
                        </a:spcAft>
                      </a:pPr>
                      <a:r>
                        <a:rPr lang="ru-RU" sz="1200" b="1" dirty="0" smtClean="0">
                          <a:latin typeface="Franklin Gothic Medium" pitchFamily="34" charset="0"/>
                          <a:ea typeface="Times New Roman"/>
                          <a:cs typeface="Times New Roman"/>
                        </a:rPr>
                        <a:t>2016г</a:t>
                      </a:r>
                    </a:p>
                    <a:p>
                      <a:pPr>
                        <a:lnSpc>
                          <a:spcPct val="115000"/>
                        </a:lnSpc>
                        <a:spcAft>
                          <a:spcPts val="1000"/>
                        </a:spcAft>
                      </a:pPr>
                      <a:r>
                        <a:rPr lang="ru-RU" sz="1200" dirty="0" smtClean="0">
                          <a:latin typeface="Franklin Gothic Medium" pitchFamily="34" charset="0"/>
                          <a:ea typeface="Times New Roman"/>
                          <a:cs typeface="Times New Roman"/>
                        </a:rPr>
                        <a:t>с. Богучаны, ул. Аэровокзальная, 30</a:t>
                      </a:r>
                    </a:p>
                    <a:p>
                      <a:pPr>
                        <a:lnSpc>
                          <a:spcPct val="115000"/>
                        </a:lnSpc>
                        <a:spcAft>
                          <a:spcPts val="1000"/>
                        </a:spcAft>
                      </a:pPr>
                      <a:r>
                        <a:rPr lang="ru-RU" sz="1200" dirty="0" smtClean="0">
                          <a:latin typeface="Franklin Gothic Medium" pitchFamily="34" charset="0"/>
                          <a:ea typeface="Times New Roman"/>
                          <a:cs typeface="Times New Roman"/>
                        </a:rPr>
                        <a:t>с. Богучаны ул. Береговая, 8</a:t>
                      </a:r>
                    </a:p>
                    <a:p>
                      <a:pPr>
                        <a:lnSpc>
                          <a:spcPct val="115000"/>
                        </a:lnSpc>
                        <a:spcAft>
                          <a:spcPts val="1000"/>
                        </a:spcAft>
                      </a:pPr>
                      <a:r>
                        <a:rPr lang="ru-RU" sz="1200" dirty="0" smtClean="0">
                          <a:latin typeface="Franklin Gothic Medium" pitchFamily="34" charset="0"/>
                          <a:ea typeface="Times New Roman"/>
                          <a:cs typeface="Times New Roman"/>
                        </a:rPr>
                        <a:t>с. Богучаны, пер.</a:t>
                      </a:r>
                      <a:r>
                        <a:rPr lang="ru-RU" sz="1200" baseline="0" dirty="0" smtClean="0">
                          <a:latin typeface="Franklin Gothic Medium" pitchFamily="34" charset="0"/>
                          <a:ea typeface="Times New Roman"/>
                          <a:cs typeface="Times New Roman"/>
                        </a:rPr>
                        <a:t> Маяковского, 19</a:t>
                      </a:r>
                    </a:p>
                    <a:p>
                      <a:pPr>
                        <a:lnSpc>
                          <a:spcPct val="115000"/>
                        </a:lnSpc>
                        <a:spcAft>
                          <a:spcPts val="1000"/>
                        </a:spcAft>
                      </a:pPr>
                      <a:r>
                        <a:rPr lang="ru-RU" sz="1200" baseline="0" dirty="0" smtClean="0">
                          <a:latin typeface="Franklin Gothic Medium" pitchFamily="34" charset="0"/>
                          <a:ea typeface="Times New Roman"/>
                          <a:cs typeface="Times New Roman"/>
                        </a:rPr>
                        <a:t>п. Таежный, ул. Строителей, 9</a:t>
                      </a:r>
                    </a:p>
                    <a:p>
                      <a:pPr>
                        <a:lnSpc>
                          <a:spcPct val="115000"/>
                        </a:lnSpc>
                        <a:spcAft>
                          <a:spcPts val="1000"/>
                        </a:spcAft>
                      </a:pPr>
                      <a:endParaRPr lang="ru-RU" sz="1200" dirty="0">
                        <a:latin typeface="Franklin Gothic Medium" pitchFamily="34" charset="0"/>
                        <a:ea typeface="Times New Roman"/>
                        <a:cs typeface="Times New Roman"/>
                      </a:endParaRPr>
                    </a:p>
                  </a:txBody>
                  <a:tcPr marL="64231" marR="64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200" dirty="0" smtClean="0">
                        <a:latin typeface="Franklin Gothic Medium" pitchFamily="34" charset="0"/>
                        <a:ea typeface="Times New Roman"/>
                        <a:cs typeface="Times New Roman"/>
                      </a:endParaRPr>
                    </a:p>
                    <a:p>
                      <a:pPr marL="7620">
                        <a:lnSpc>
                          <a:spcPct val="115000"/>
                        </a:lnSpc>
                        <a:spcAft>
                          <a:spcPts val="1000"/>
                        </a:spcAft>
                      </a:pPr>
                      <a:endParaRPr lang="ru-RU" sz="1200" dirty="0" smtClean="0">
                        <a:latin typeface="Franklin Gothic Medium" pitchFamily="34" charset="0"/>
                        <a:ea typeface="Times New Roman"/>
                        <a:cs typeface="Times New Roman"/>
                      </a:endParaRPr>
                    </a:p>
                    <a:p>
                      <a:pPr marL="7620">
                        <a:lnSpc>
                          <a:spcPct val="115000"/>
                        </a:lnSpc>
                        <a:spcAft>
                          <a:spcPts val="1000"/>
                        </a:spcAft>
                      </a:pPr>
                      <a:r>
                        <a:rPr lang="ru-RU" sz="1200" dirty="0" smtClean="0">
                          <a:latin typeface="Franklin Gothic Medium" pitchFamily="34" charset="0"/>
                          <a:ea typeface="Times New Roman"/>
                          <a:cs typeface="Times New Roman"/>
                        </a:rPr>
                        <a:t>ремонт крыши  </a:t>
                      </a:r>
                    </a:p>
                    <a:p>
                      <a:pPr marL="7620">
                        <a:lnSpc>
                          <a:spcPct val="115000"/>
                        </a:lnSpc>
                        <a:spcAft>
                          <a:spcPts val="1000"/>
                        </a:spcAft>
                      </a:pPr>
                      <a:r>
                        <a:rPr lang="ru-RU" sz="1200" dirty="0" smtClean="0">
                          <a:latin typeface="Franklin Gothic Medium" pitchFamily="34" charset="0"/>
                          <a:ea typeface="Times New Roman"/>
                          <a:cs typeface="Times New Roman"/>
                        </a:rPr>
                        <a:t>ремонт крыши</a:t>
                      </a:r>
                    </a:p>
                    <a:p>
                      <a:pPr marL="7620">
                        <a:lnSpc>
                          <a:spcPct val="115000"/>
                        </a:lnSpc>
                        <a:spcAft>
                          <a:spcPts val="1000"/>
                        </a:spcAft>
                      </a:pPr>
                      <a:r>
                        <a:rPr lang="ru-RU" sz="1200" dirty="0" smtClean="0">
                          <a:latin typeface="Franklin Gothic Medium" pitchFamily="34" charset="0"/>
                          <a:ea typeface="Times New Roman"/>
                          <a:cs typeface="Times New Roman"/>
                        </a:rPr>
                        <a:t>ремонт крыши</a:t>
                      </a:r>
                    </a:p>
                    <a:p>
                      <a:pPr marL="7620">
                        <a:lnSpc>
                          <a:spcPct val="115000"/>
                        </a:lnSpc>
                        <a:spcAft>
                          <a:spcPts val="1000"/>
                        </a:spcAft>
                      </a:pPr>
                      <a:r>
                        <a:rPr lang="ru-RU" sz="1200" dirty="0" smtClean="0">
                          <a:latin typeface="Franklin Gothic Medium" pitchFamily="34" charset="0"/>
                          <a:ea typeface="Times New Roman"/>
                          <a:cs typeface="Times New Roman"/>
                        </a:rPr>
                        <a:t>ремонт крыши</a:t>
                      </a:r>
                    </a:p>
                    <a:p>
                      <a:pPr>
                        <a:lnSpc>
                          <a:spcPct val="115000"/>
                        </a:lnSpc>
                        <a:spcAft>
                          <a:spcPts val="1000"/>
                        </a:spcAft>
                      </a:pPr>
                      <a:endParaRPr lang="ru-RU" sz="1200" dirty="0">
                        <a:latin typeface="Franklin Gothic Medium" pitchFamily="34" charset="0"/>
                        <a:ea typeface="Times New Roman"/>
                        <a:cs typeface="Times New Roman"/>
                      </a:endParaRPr>
                    </a:p>
                  </a:txBody>
                  <a:tcPr marL="64231" marR="64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ru-RU" sz="1200" dirty="0" smtClean="0">
                        <a:latin typeface="Franklin Gothic Medium" pitchFamily="34" charset="0"/>
                        <a:ea typeface="Times New Roman"/>
                        <a:cs typeface="Times New Roman"/>
                      </a:endParaRPr>
                    </a:p>
                    <a:p>
                      <a:pPr>
                        <a:lnSpc>
                          <a:spcPct val="115000"/>
                        </a:lnSpc>
                        <a:spcAft>
                          <a:spcPts val="1000"/>
                        </a:spcAft>
                      </a:pPr>
                      <a:r>
                        <a:rPr lang="ru-RU" sz="1200" b="1" dirty="0" smtClean="0">
                          <a:latin typeface="Franklin Gothic Medium" pitchFamily="34" charset="0"/>
                          <a:ea typeface="Times New Roman"/>
                          <a:cs typeface="Times New Roman"/>
                        </a:rPr>
                        <a:t>2017г</a:t>
                      </a:r>
                    </a:p>
                    <a:p>
                      <a:pPr>
                        <a:lnSpc>
                          <a:spcPct val="115000"/>
                        </a:lnSpc>
                        <a:spcAft>
                          <a:spcPts val="1000"/>
                        </a:spcAft>
                      </a:pPr>
                      <a:r>
                        <a:rPr lang="ru-RU" sz="1200" dirty="0" smtClean="0">
                          <a:latin typeface="Franklin Gothic Medium" pitchFamily="34" charset="0"/>
                          <a:ea typeface="Times New Roman"/>
                          <a:cs typeface="Times New Roman"/>
                        </a:rPr>
                        <a:t>с. Богучаны, ул. Киселева, 23</a:t>
                      </a:r>
                    </a:p>
                    <a:p>
                      <a:pPr>
                        <a:lnSpc>
                          <a:spcPct val="115000"/>
                        </a:lnSpc>
                        <a:spcAft>
                          <a:spcPts val="1000"/>
                        </a:spcAft>
                      </a:pPr>
                      <a:r>
                        <a:rPr lang="ru-RU" sz="1200" dirty="0" smtClean="0">
                          <a:latin typeface="Franklin Gothic Medium" pitchFamily="34" charset="0"/>
                          <a:ea typeface="Times New Roman"/>
                          <a:cs typeface="Times New Roman"/>
                        </a:rPr>
                        <a:t>с. Богучаны, ул.  Космонавтов, 19</a:t>
                      </a:r>
                    </a:p>
                    <a:p>
                      <a:pPr>
                        <a:lnSpc>
                          <a:spcPct val="115000"/>
                        </a:lnSpc>
                        <a:spcAft>
                          <a:spcPts val="1000"/>
                        </a:spcAft>
                      </a:pPr>
                      <a:r>
                        <a:rPr lang="ru-RU" sz="1200" dirty="0" smtClean="0">
                          <a:latin typeface="Franklin Gothic Medium" pitchFamily="34" charset="0"/>
                          <a:ea typeface="Times New Roman"/>
                          <a:cs typeface="Times New Roman"/>
                        </a:rPr>
                        <a:t>с. Богучаны, пер.</a:t>
                      </a:r>
                      <a:r>
                        <a:rPr lang="ru-RU" sz="1200" baseline="0" dirty="0" smtClean="0">
                          <a:latin typeface="Franklin Gothic Medium" pitchFamily="34" charset="0"/>
                          <a:ea typeface="Times New Roman"/>
                          <a:cs typeface="Times New Roman"/>
                        </a:rPr>
                        <a:t> Маяковского, 21</a:t>
                      </a:r>
                    </a:p>
                    <a:p>
                      <a:pPr>
                        <a:lnSpc>
                          <a:spcPct val="115000"/>
                        </a:lnSpc>
                        <a:spcAft>
                          <a:spcPts val="1000"/>
                        </a:spcAft>
                      </a:pPr>
                      <a:r>
                        <a:rPr lang="ru-RU" sz="1200" baseline="0" dirty="0" smtClean="0">
                          <a:latin typeface="Franklin Gothic Medium" pitchFamily="34" charset="0"/>
                          <a:ea typeface="Times New Roman"/>
                          <a:cs typeface="Times New Roman"/>
                        </a:rPr>
                        <a:t>п. Таежный, ул.  Вокзальная, 7</a:t>
                      </a:r>
                    </a:p>
                    <a:p>
                      <a:pPr>
                        <a:lnSpc>
                          <a:spcPct val="115000"/>
                        </a:lnSpc>
                        <a:spcAft>
                          <a:spcPts val="1000"/>
                        </a:spcAft>
                      </a:pPr>
                      <a:r>
                        <a:rPr lang="ru-RU" sz="1200" baseline="0" dirty="0" smtClean="0">
                          <a:latin typeface="Franklin Gothic Medium" pitchFamily="34" charset="0"/>
                          <a:ea typeface="Times New Roman"/>
                          <a:cs typeface="Times New Roman"/>
                        </a:rPr>
                        <a:t>п. Таежный, ул.  Вокзальная, 8</a:t>
                      </a:r>
                    </a:p>
                    <a:p>
                      <a:pPr>
                        <a:lnSpc>
                          <a:spcPct val="115000"/>
                        </a:lnSpc>
                        <a:spcAft>
                          <a:spcPts val="1000"/>
                        </a:spcAft>
                      </a:pPr>
                      <a:r>
                        <a:rPr lang="ru-RU" sz="1200" baseline="0" dirty="0" smtClean="0">
                          <a:latin typeface="Franklin Gothic Medium" pitchFamily="34" charset="0"/>
                          <a:ea typeface="Times New Roman"/>
                          <a:cs typeface="Times New Roman"/>
                        </a:rPr>
                        <a:t>п. Октябрьский, ул. Вокзальная, 10 </a:t>
                      </a:r>
                      <a:endParaRPr lang="ru-RU" sz="1200" dirty="0">
                        <a:latin typeface="Franklin Gothic Medium" pitchFamily="34" charset="0"/>
                        <a:ea typeface="Times New Roman"/>
                        <a:cs typeface="Times New Roman"/>
                      </a:endParaRPr>
                    </a:p>
                  </a:txBody>
                  <a:tcPr marL="64231" marR="64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nSpc>
                          <a:spcPct val="115000"/>
                        </a:lnSpc>
                        <a:spcAft>
                          <a:spcPts val="1000"/>
                        </a:spcAft>
                      </a:pPr>
                      <a:endParaRPr lang="ru-RU" sz="1200" dirty="0">
                        <a:latin typeface="Franklin Gothic Medium" pitchFamily="34" charset="0"/>
                        <a:ea typeface="Times New Roman"/>
                        <a:cs typeface="Times New Roman"/>
                      </a:endParaRPr>
                    </a:p>
                    <a:p>
                      <a:pPr marL="7620">
                        <a:lnSpc>
                          <a:spcPct val="115000"/>
                        </a:lnSpc>
                        <a:spcAft>
                          <a:spcPts val="1000"/>
                        </a:spcAft>
                      </a:pPr>
                      <a:endParaRPr lang="ru-RU" sz="1200" dirty="0">
                        <a:latin typeface="Franklin Gothic Medium" pitchFamily="34" charset="0"/>
                        <a:ea typeface="Times New Roman"/>
                        <a:cs typeface="Times New Roman"/>
                      </a:endParaRPr>
                    </a:p>
                    <a:p>
                      <a:pPr marL="7620">
                        <a:lnSpc>
                          <a:spcPct val="115000"/>
                        </a:lnSpc>
                        <a:spcAft>
                          <a:spcPts val="1000"/>
                        </a:spcAft>
                      </a:pPr>
                      <a:r>
                        <a:rPr lang="ru-RU" sz="1200" dirty="0">
                          <a:latin typeface="Franklin Gothic Medium" pitchFamily="34" charset="0"/>
                          <a:ea typeface="Times New Roman"/>
                          <a:cs typeface="Times New Roman"/>
                        </a:rPr>
                        <a:t>ремонт крыши</a:t>
                      </a:r>
                    </a:p>
                    <a:p>
                      <a:pPr marL="7620">
                        <a:lnSpc>
                          <a:spcPct val="115000"/>
                        </a:lnSpc>
                        <a:spcAft>
                          <a:spcPts val="1000"/>
                        </a:spcAft>
                      </a:pPr>
                      <a:r>
                        <a:rPr lang="ru-RU" sz="1200" dirty="0">
                          <a:latin typeface="Franklin Gothic Medium" pitchFamily="34" charset="0"/>
                          <a:ea typeface="Times New Roman"/>
                          <a:cs typeface="Times New Roman"/>
                        </a:rPr>
                        <a:t>ремонт крыши</a:t>
                      </a:r>
                    </a:p>
                    <a:p>
                      <a:pPr marL="7620">
                        <a:lnSpc>
                          <a:spcPct val="115000"/>
                        </a:lnSpc>
                        <a:spcAft>
                          <a:spcPts val="1000"/>
                        </a:spcAft>
                      </a:pPr>
                      <a:r>
                        <a:rPr lang="ru-RU" sz="1200" dirty="0">
                          <a:latin typeface="Franklin Gothic Medium" pitchFamily="34" charset="0"/>
                          <a:ea typeface="Times New Roman"/>
                          <a:cs typeface="Times New Roman"/>
                        </a:rPr>
                        <a:t>ремонт крыши</a:t>
                      </a:r>
                    </a:p>
                    <a:p>
                      <a:pPr marL="7620">
                        <a:lnSpc>
                          <a:spcPct val="115000"/>
                        </a:lnSpc>
                        <a:spcAft>
                          <a:spcPts val="1000"/>
                        </a:spcAft>
                      </a:pPr>
                      <a:r>
                        <a:rPr lang="ru-RU" sz="1200" dirty="0">
                          <a:latin typeface="Franklin Gothic Medium" pitchFamily="34" charset="0"/>
                          <a:ea typeface="Times New Roman"/>
                          <a:cs typeface="Times New Roman"/>
                        </a:rPr>
                        <a:t>ремонт крыши</a:t>
                      </a:r>
                    </a:p>
                    <a:p>
                      <a:pPr>
                        <a:lnSpc>
                          <a:spcPct val="115000"/>
                        </a:lnSpc>
                        <a:spcAft>
                          <a:spcPts val="1000"/>
                        </a:spcAft>
                      </a:pPr>
                      <a:r>
                        <a:rPr lang="ru-RU" sz="1200" dirty="0">
                          <a:latin typeface="Franklin Gothic Medium" pitchFamily="34" charset="0"/>
                          <a:ea typeface="Times New Roman"/>
                          <a:cs typeface="Times New Roman"/>
                        </a:rPr>
                        <a:t>ремонт </a:t>
                      </a:r>
                      <a:r>
                        <a:rPr lang="ru-RU" sz="1200" dirty="0" smtClean="0">
                          <a:latin typeface="Franklin Gothic Medium" pitchFamily="34" charset="0"/>
                          <a:ea typeface="Times New Roman"/>
                          <a:cs typeface="Times New Roman"/>
                        </a:rPr>
                        <a:t>крыши</a:t>
                      </a:r>
                    </a:p>
                    <a:p>
                      <a:pPr>
                        <a:lnSpc>
                          <a:spcPct val="115000"/>
                        </a:lnSpc>
                        <a:spcAft>
                          <a:spcPts val="1000"/>
                        </a:spcAft>
                      </a:pPr>
                      <a:r>
                        <a:rPr lang="ru-RU" sz="1200" dirty="0" smtClean="0">
                          <a:latin typeface="Franklin Gothic Medium" pitchFamily="34" charset="0"/>
                          <a:ea typeface="Times New Roman"/>
                          <a:cs typeface="Times New Roman"/>
                        </a:rPr>
                        <a:t>ремонт крыши</a:t>
                      </a:r>
                      <a:endParaRPr lang="ru-RU" sz="1200" dirty="0">
                        <a:latin typeface="Franklin Gothic Medium" pitchFamily="34" charset="0"/>
                        <a:ea typeface="Times New Roman"/>
                        <a:cs typeface="Times New Roman"/>
                      </a:endParaRPr>
                    </a:p>
                  </a:txBody>
                  <a:tcPr marL="64231" marR="64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229600" cy="928694"/>
          </a:xfrm>
        </p:spPr>
        <p:txBody>
          <a:bodyPr>
            <a:normAutofit fontScale="90000"/>
          </a:bodyPr>
          <a:lstStyle/>
          <a:p>
            <a:pPr algn="ctr"/>
            <a:r>
              <a:rPr lang="ru-RU" sz="3200" dirty="0" smtClean="0"/>
              <a:t/>
            </a:r>
            <a:br>
              <a:rPr lang="ru-RU" sz="3200" dirty="0" smtClean="0"/>
            </a:br>
            <a:r>
              <a:rPr lang="ru-RU" sz="3200" b="1" dirty="0" smtClean="0"/>
              <a:t> Что относится к </a:t>
            </a:r>
            <a:r>
              <a:rPr lang="ru-RU" sz="3200" b="1" dirty="0" err="1" smtClean="0"/>
              <a:t>общедомовому</a:t>
            </a:r>
            <a:r>
              <a:rPr lang="ru-RU" sz="3200" b="1" dirty="0" smtClean="0"/>
              <a:t> имуществу?</a:t>
            </a:r>
            <a:r>
              <a:rPr lang="ru-RU" sz="3200" dirty="0" smtClean="0"/>
              <a:t/>
            </a:r>
            <a:br>
              <a:rPr lang="ru-RU" sz="3200" dirty="0" smtClean="0"/>
            </a:br>
            <a:endParaRPr lang="ru-RU" sz="3200" dirty="0"/>
          </a:p>
        </p:txBody>
      </p:sp>
      <p:sp>
        <p:nvSpPr>
          <p:cNvPr id="2" name="Содержимое 1"/>
          <p:cNvSpPr>
            <a:spLocks noGrp="1"/>
          </p:cNvSpPr>
          <p:nvPr>
            <p:ph idx="1"/>
          </p:nvPr>
        </p:nvSpPr>
        <p:spPr>
          <a:xfrm>
            <a:off x="0" y="642918"/>
            <a:ext cx="9144000" cy="5643602"/>
          </a:xfrm>
        </p:spPr>
        <p:txBody>
          <a:bodyPr>
            <a:normAutofit/>
          </a:bodyPr>
          <a:lstStyle/>
          <a:p>
            <a:pPr algn="just"/>
            <a:r>
              <a:rPr lang="ru-RU" sz="1200" dirty="0" err="1" smtClean="0">
                <a:latin typeface="Times New Roman" pitchFamily="18" charset="0"/>
                <a:cs typeface="Times New Roman" pitchFamily="18" charset="0"/>
              </a:rPr>
              <a:t>Общедомовое</a:t>
            </a:r>
            <a:r>
              <a:rPr lang="ru-RU" sz="1200" dirty="0" smtClean="0">
                <a:latin typeface="Times New Roman" pitchFamily="18" charset="0"/>
                <a:cs typeface="Times New Roman" pitchFamily="18" charset="0"/>
              </a:rPr>
              <a:t> имущество предназначено для обслуживания более, чем одной квартиры и находится в </a:t>
            </a:r>
            <a:r>
              <a:rPr lang="ru-RU" sz="1200" dirty="0" err="1" smtClean="0">
                <a:latin typeface="Times New Roman" pitchFamily="18" charset="0"/>
                <a:cs typeface="Times New Roman" pitchFamily="18" charset="0"/>
              </a:rPr>
              <a:t>общедолевой</a:t>
            </a:r>
            <a:r>
              <a:rPr lang="ru-RU" sz="1200" dirty="0" smtClean="0">
                <a:latin typeface="Times New Roman" pitchFamily="18" charset="0"/>
                <a:cs typeface="Times New Roman" pitchFamily="18" charset="0"/>
              </a:rPr>
              <a:t> собственности собственников помещений, пользоваться же им могут все жильцы дома. Обслуживание и ремонт этого имущества – задача организации, осуществляющей управление многоквартирным домом (УК, ТСЖ, ЖСК), за это жильцы платят ему каждый месяц определенную сумму денег.</a:t>
            </a:r>
          </a:p>
          <a:p>
            <a:pPr algn="just"/>
            <a:r>
              <a:rPr lang="ru-RU" sz="1200" dirty="0" smtClean="0">
                <a:latin typeface="Times New Roman" pitchFamily="18" charset="0"/>
                <a:cs typeface="Times New Roman" pitchFamily="18" charset="0"/>
              </a:rPr>
              <a:t>К </a:t>
            </a:r>
            <a:r>
              <a:rPr lang="ru-RU" sz="1200" dirty="0" err="1" smtClean="0">
                <a:latin typeface="Times New Roman" pitchFamily="18" charset="0"/>
                <a:cs typeface="Times New Roman" pitchFamily="18" charset="0"/>
              </a:rPr>
              <a:t>общедомовому</a:t>
            </a:r>
            <a:r>
              <a:rPr lang="ru-RU" sz="1200" dirty="0" smtClean="0">
                <a:latin typeface="Times New Roman" pitchFamily="18" charset="0"/>
                <a:cs typeface="Times New Roman" pitchFamily="18" charset="0"/>
              </a:rPr>
              <a:t> имуществу относится система отопления дома (непосредственно приборы отопления в квартирах сюда включаются только если нет запорной арматуры – вентилей на радиаторах). Стояки, ответвления от стояка до первого вентиля в системах горячего и холодного водоснабжения, газоснабжения. Приборы учета коммунальных ресурсов и индивидуальные тепловые пункты, если они установлены. Система электроснабжения дома от внешней границы стены до индивидуальных счетчиков электроэнергии. Крыша, чердак, подвал, фундамент, несущие стены и колонны, фасады, перекрытия, балконные плиты, окна и двери подъездов, лестницы, лифты, коридоры.</a:t>
            </a:r>
          </a:p>
          <a:p>
            <a:pPr algn="just"/>
            <a:r>
              <a:rPr lang="ru-RU" sz="1200" dirty="0" smtClean="0">
                <a:latin typeface="Times New Roman" pitchFamily="18" charset="0"/>
                <a:cs typeface="Times New Roman" pitchFamily="18" charset="0"/>
              </a:rPr>
              <a:t>Справка: согласно «Правилам содержания общего имущества в многоквартирном доме», утвержденным Постановлением Правительства РФ № 491 от 13 августа 2006 года, в состав общего имущества входят:</a:t>
            </a:r>
          </a:p>
          <a:p>
            <a:pPr algn="just"/>
            <a:r>
              <a:rPr lang="ru-RU" sz="1200" dirty="0" smtClean="0">
                <a:latin typeface="Times New Roman" pitchFamily="18" charset="0"/>
                <a:cs typeface="Times New Roman" pitchFamily="18" charset="0"/>
              </a:rPr>
              <a:t>2. В состав общего имущества включаются:</a:t>
            </a:r>
          </a:p>
          <a:p>
            <a:pPr algn="just"/>
            <a:r>
              <a:rPr lang="ru-RU" sz="1200" dirty="0" smtClean="0">
                <a:latin typeface="Times New Roman" pitchFamily="18" charset="0"/>
                <a:cs typeface="Times New Roman" pitchFamily="18" charset="0"/>
              </a:rPr>
              <a:t>а) помещения в многоквартирном доме, не являющиеся частями квартир и предназначенные для обслуживания более одного жилого и (или) нежилого помещения в этом многоквартирном доме (далее - помещения общего пользования), в том числе межквартирные лестничные площадки, лестницы, лифты, лифтовые и иные шахты, коридоры, колясочные, чердаки, технические этажи (включая построенные за счет средств собственников помещений встроенные гаражи и площадки для автомобильного транспорта, мастерские, технические чердаки) и технические подвалы, в которых имеются инженерные коммуникации, иное обслуживающее более одного жилого и (или) нежилого помещения в многоквартирном доме оборудование (включая котельные, бойлерные, элеваторные узлы и другое инженерное оборудование);</a:t>
            </a:r>
          </a:p>
          <a:p>
            <a:pPr algn="just"/>
            <a:r>
              <a:rPr lang="ru-RU" sz="1200" dirty="0" smtClean="0">
                <a:latin typeface="Times New Roman" pitchFamily="18" charset="0"/>
                <a:cs typeface="Times New Roman" pitchFamily="18" charset="0"/>
              </a:rPr>
              <a:t>б) крыши;</a:t>
            </a:r>
          </a:p>
          <a:p>
            <a:pPr algn="just"/>
            <a:r>
              <a:rPr lang="ru-RU" sz="1200" dirty="0" smtClean="0">
                <a:latin typeface="Times New Roman" pitchFamily="18" charset="0"/>
                <a:cs typeface="Times New Roman" pitchFamily="18" charset="0"/>
              </a:rPr>
              <a:t>в) ограждающие несущие конструкции многоквартирного дома (включая фундаменты, несущие стены, плиты перекрытий, балконные и иные плиты, несущие колонны и иные ограждающие несущие конструкции);</a:t>
            </a:r>
          </a:p>
          <a:p>
            <a:pPr algn="just"/>
            <a:r>
              <a:rPr lang="ru-RU" sz="1200" dirty="0" smtClean="0">
                <a:latin typeface="Times New Roman" pitchFamily="18" charset="0"/>
                <a:cs typeface="Times New Roman" pitchFamily="18" charset="0"/>
              </a:rPr>
              <a:t>г) ограждающие ненесущие конструкции многоквартирного дома, обслуживающие более одного жилого и (или) нежилого помещения (включая окна и двери помещений общего пользования, перила, парапеты и иные ограждающие ненесущие конструкции);</a:t>
            </a:r>
          </a:p>
          <a:p>
            <a:pPr algn="just"/>
            <a:r>
              <a:rPr lang="ru-RU" sz="1200" dirty="0" err="1" smtClean="0">
                <a:latin typeface="Times New Roman" pitchFamily="18" charset="0"/>
                <a:cs typeface="Times New Roman" pitchFamily="18" charset="0"/>
              </a:rPr>
              <a:t>д</a:t>
            </a:r>
            <a:r>
              <a:rPr lang="ru-RU" sz="1200" dirty="0" smtClean="0">
                <a:latin typeface="Times New Roman" pitchFamily="18" charset="0"/>
                <a:cs typeface="Times New Roman" pitchFamily="18" charset="0"/>
              </a:rPr>
              <a:t>) механическое, электрическое, санитарно-техническое и иное оборудование, находящееся в многоквартирном доме за пределами или внутри помещений и обслуживающее более одного жилого и (или) нежилого помещения (квартиры).</a:t>
            </a:r>
          </a:p>
          <a:p>
            <a:pPr algn="just"/>
            <a:endParaRPr lang="ru-RU" sz="12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928802"/>
            <a:ext cx="8229600" cy="1500198"/>
          </a:xfrm>
        </p:spPr>
        <p:txBody>
          <a:bodyPr>
            <a:normAutofit fontScale="90000"/>
          </a:bodyPr>
          <a:lstStyle/>
          <a:p>
            <a:pPr algn="ct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2200" dirty="0" smtClean="0"/>
              <a:t>Администрация  Богучанского района</a:t>
            </a:r>
            <a:r>
              <a:rPr lang="ru-RU" sz="2200" dirty="0" smtClean="0"/>
              <a:t/>
            </a:r>
            <a:br>
              <a:rPr lang="ru-RU" sz="2200" dirty="0" smtClean="0"/>
            </a:br>
            <a:r>
              <a:rPr lang="ru-RU" sz="2200" dirty="0" smtClean="0"/>
              <a:t> </a:t>
            </a:r>
            <a:r>
              <a:rPr lang="ru-RU" sz="2200" b="1" dirty="0" smtClean="0"/>
              <a:t>РАСПОРЯЖЕНИЕ </a:t>
            </a:r>
            <a:r>
              <a:rPr lang="ru-RU" sz="2200" dirty="0" smtClean="0"/>
              <a:t/>
            </a:r>
            <a:br>
              <a:rPr lang="ru-RU" sz="2200" dirty="0" smtClean="0"/>
            </a:br>
            <a:r>
              <a:rPr lang="ru-RU" sz="2200" dirty="0" smtClean="0"/>
              <a:t>«05</a:t>
            </a:r>
            <a:r>
              <a:rPr lang="ru-RU" sz="2200" dirty="0" smtClean="0"/>
              <a:t>» апреля  2016 г.                </a:t>
            </a:r>
            <a:r>
              <a:rPr lang="ru-RU" sz="2200" dirty="0" smtClean="0"/>
              <a:t>                                                         </a:t>
            </a:r>
            <a:r>
              <a:rPr lang="ru-RU" sz="2200" dirty="0" smtClean="0"/>
              <a:t>№ </a:t>
            </a:r>
            <a:r>
              <a:rPr lang="ru-RU" sz="2200" dirty="0" smtClean="0"/>
              <a:t>84-р</a:t>
            </a:r>
            <a:br>
              <a:rPr lang="ru-RU" sz="2200" dirty="0" smtClean="0"/>
            </a:br>
            <a:r>
              <a:rPr lang="ru-RU" sz="2200" dirty="0" smtClean="0"/>
              <a:t/>
            </a:r>
            <a:br>
              <a:rPr lang="ru-RU" sz="2200" dirty="0" smtClean="0"/>
            </a:br>
            <a:r>
              <a:rPr lang="ru-RU" sz="2000" dirty="0" smtClean="0"/>
              <a:t>«О создании рабочей группы»</a:t>
            </a:r>
            <a:r>
              <a:rPr lang="ru-RU" sz="2800" dirty="0" smtClean="0"/>
              <a:t/>
            </a:r>
            <a:br>
              <a:rPr lang="ru-RU" sz="2800" dirty="0" smtClean="0"/>
            </a:br>
            <a:r>
              <a:rPr lang="ru-RU" sz="3200" dirty="0" smtClean="0"/>
              <a:t/>
            </a:r>
            <a:br>
              <a:rPr lang="ru-RU" sz="3200" dirty="0" smtClean="0"/>
            </a:br>
            <a:endParaRPr lang="ru-RU" sz="3200" dirty="0">
              <a:latin typeface="+mn-lt"/>
            </a:endParaRPr>
          </a:p>
        </p:txBody>
      </p:sp>
      <p:sp>
        <p:nvSpPr>
          <p:cNvPr id="3" name="Содержимое 2"/>
          <p:cNvSpPr>
            <a:spLocks noGrp="1"/>
          </p:cNvSpPr>
          <p:nvPr>
            <p:ph idx="1"/>
          </p:nvPr>
        </p:nvSpPr>
        <p:spPr>
          <a:xfrm>
            <a:off x="357158" y="2500306"/>
            <a:ext cx="8229600" cy="4500594"/>
          </a:xfrm>
        </p:spPr>
        <p:txBody>
          <a:bodyPr/>
          <a:lstStyle/>
          <a:p>
            <a:pPr algn="just">
              <a:buNone/>
            </a:pPr>
            <a:r>
              <a:rPr lang="ru-RU" sz="1200" dirty="0" smtClean="0">
                <a:latin typeface="Times New Roman" pitchFamily="18" charset="0"/>
                <a:cs typeface="Times New Roman" pitchFamily="18" charset="0"/>
              </a:rPr>
              <a:t>	</a:t>
            </a:r>
            <a:r>
              <a:rPr lang="ru-RU" sz="1100" dirty="0" smtClean="0">
                <a:latin typeface="Times New Roman" pitchFamily="18" charset="0"/>
                <a:cs typeface="Times New Roman" pitchFamily="18" charset="0"/>
              </a:rPr>
              <a:t>        </a:t>
            </a:r>
            <a:r>
              <a:rPr lang="ru-RU" sz="1200" dirty="0" smtClean="0"/>
              <a:t>В соответствии с распоряжением Губернатора Красноярского края от 04.05.2016 № 226-рг “О мерах, направленных на реализацию региональной программы капитального ремонта  общего имущества в многоквартирных домах, расположенных на территории Красноярского края”</a:t>
            </a:r>
          </a:p>
          <a:p>
            <a:pPr algn="just"/>
            <a:r>
              <a:rPr lang="ru-RU" sz="1200" dirty="0" smtClean="0">
                <a:ea typeface="Arial Unicode MS" pitchFamily="34" charset="-128"/>
                <a:cs typeface="Arial Unicode MS" pitchFamily="34" charset="-128"/>
              </a:rPr>
              <a:t>Создать на территории Богучанского района Красноярского края рабочую группу </a:t>
            </a:r>
            <a:r>
              <a:rPr lang="ru-RU" sz="1200" dirty="0" smtClean="0">
                <a:ea typeface="Arial Unicode MS" pitchFamily="34" charset="-128"/>
                <a:cs typeface="Arial Unicode MS" pitchFamily="34" charset="-128"/>
              </a:rPr>
              <a:t>рабочую группу по реализации </a:t>
            </a:r>
            <a:r>
              <a:rPr lang="ru-RU" sz="1200" dirty="0" smtClean="0"/>
              <a:t>региональной программы капитального ремонта общего имущества в многоквартирных домах, расположенных на территории Красноярского края, утвержденной постановлением Правительства Красноярского края от 27.12.2013 № </a:t>
            </a:r>
            <a:r>
              <a:rPr lang="ru-RU" sz="1200" dirty="0" smtClean="0"/>
              <a:t>709-п.</a:t>
            </a:r>
            <a:endParaRPr lang="ru-RU" sz="1200" dirty="0" smtClean="0"/>
          </a:p>
          <a:p>
            <a:pPr algn="just"/>
            <a:r>
              <a:rPr lang="ru-RU" sz="1200" dirty="0" smtClean="0"/>
              <a:t>Утвердить Положение о рабочей группе по реализации региональной программы капитального ремонта общего имущества в многоквартирных домах, расположенных на территории Красноярского края, утвержденной постановлением Правительства Красноярского края от 27.12.2013 № 709-п согласно приложению №1. </a:t>
            </a:r>
            <a:endParaRPr lang="ru-RU" sz="1200" dirty="0" smtClean="0"/>
          </a:p>
          <a:p>
            <a:pPr algn="just"/>
            <a:r>
              <a:rPr lang="ru-RU" sz="1200" dirty="0" smtClean="0"/>
              <a:t>Утвердить </a:t>
            </a:r>
            <a:r>
              <a:rPr lang="ru-RU" sz="1200" dirty="0" smtClean="0"/>
              <a:t>состав рабочей группы по реализации региональной программы капитального ремонта общего имущества в многоквартирных домах, расположенных на территории Красноярского края, утвержденной постановлением Правительства Красноярского края от 27.12.2013 № 709-п согласно приложению № 2.</a:t>
            </a:r>
          </a:p>
          <a:p>
            <a:r>
              <a:rPr lang="ru-RU" sz="1200" dirty="0" smtClean="0"/>
              <a:t>Контроль за исполнением настоящего распоряжения возложить на заместителя Главы Богучанского района по жизнеобеспечению А.Ю.Машинистова.</a:t>
            </a:r>
          </a:p>
          <a:p>
            <a:r>
              <a:rPr lang="ru-RU" sz="1200" dirty="0" smtClean="0"/>
              <a:t>Распоряжение вступает в силу со дня его подписания.</a:t>
            </a:r>
          </a:p>
          <a:p>
            <a:pPr algn="just">
              <a:buNone/>
            </a:pPr>
            <a:endParaRPr lang="ru-RU" sz="1200" dirty="0" smtClean="0"/>
          </a:p>
          <a:p>
            <a:pPr algn="just">
              <a:buNone/>
            </a:pPr>
            <a:r>
              <a:rPr lang="ru-RU" sz="1200" dirty="0" smtClean="0"/>
              <a:t>И.о</a:t>
            </a:r>
            <a:r>
              <a:rPr lang="ru-RU" sz="1200" dirty="0" smtClean="0"/>
              <a:t>. Главы Богучанского района </a:t>
            </a:r>
            <a:r>
              <a:rPr lang="ru-RU" sz="1200" dirty="0" smtClean="0">
                <a:latin typeface="Times New Roman" pitchFamily="18" charset="0"/>
                <a:cs typeface="Times New Roman" pitchFamily="18" charset="0"/>
              </a:rPr>
              <a:t>			 </a:t>
            </a:r>
            <a:r>
              <a:rPr lang="ru-RU" sz="1200" dirty="0" smtClean="0"/>
              <a:t>В.Ю. Карнаухов</a:t>
            </a:r>
            <a:endParaRPr lang="ru-RU" sz="1200" dirty="0" smtClean="0">
              <a:latin typeface="Times New Roman" pitchFamily="18" charset="0"/>
              <a:cs typeface="Times New Roman" pitchFamily="18" charset="0"/>
            </a:endParaRPr>
          </a:p>
          <a:p>
            <a:endParaRPr lang="ru-RU" sz="1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1643074"/>
          </a:xfrm>
        </p:spPr>
        <p:txBody>
          <a:bodyPr>
            <a:normAutofit/>
          </a:bodyPr>
          <a:lstStyle/>
          <a:p>
            <a:pPr algn="ctr"/>
            <a:r>
              <a:rPr lang="ru-RU" sz="2000" b="1" dirty="0" smtClean="0"/>
              <a:t>Состав рабочей группы </a:t>
            </a:r>
            <a:r>
              <a:rPr lang="ru-RU" sz="2000" b="1" dirty="0" smtClean="0"/>
              <a:t/>
            </a:r>
            <a:br>
              <a:rPr lang="ru-RU" sz="2000" b="1" dirty="0" smtClean="0"/>
            </a:br>
            <a:r>
              <a:rPr lang="ru-RU" sz="1600" b="1" dirty="0" smtClean="0"/>
              <a:t>по </a:t>
            </a:r>
            <a:r>
              <a:rPr lang="ru-RU" sz="1600" b="1" dirty="0" smtClean="0"/>
              <a:t>реализации региональной программы </a:t>
            </a:r>
            <a:r>
              <a:rPr lang="ru-RU" sz="1600" b="1" dirty="0" smtClean="0"/>
              <a:t>капитального ремонта общего имущества в </a:t>
            </a:r>
            <a:r>
              <a:rPr lang="ru-RU" sz="1600" b="1" dirty="0" smtClean="0"/>
              <a:t>многоквартирных </a:t>
            </a:r>
            <a:r>
              <a:rPr lang="ru-RU" sz="1600" b="1" dirty="0" smtClean="0"/>
              <a:t>домах,   </a:t>
            </a:r>
            <a:r>
              <a:rPr lang="ru-RU" sz="1600" b="1" dirty="0" smtClean="0"/>
              <a:t>расположенных на территории  </a:t>
            </a:r>
            <a:r>
              <a:rPr lang="ru-RU" sz="1600" b="1" dirty="0" smtClean="0"/>
              <a:t>Красноярского края, утвержденной постановлением Правительства Красноярского края от 27.12.2013 № 709-п</a:t>
            </a:r>
            <a:r>
              <a:rPr lang="ru-RU" sz="1400" dirty="0" smtClean="0"/>
              <a:t/>
            </a:r>
            <a:br>
              <a:rPr lang="ru-RU" sz="1400" dirty="0" smtClean="0"/>
            </a:br>
            <a:endParaRPr lang="ru-RU" sz="1400" dirty="0">
              <a:latin typeface="+mn-lt"/>
            </a:endParaRPr>
          </a:p>
        </p:txBody>
      </p:sp>
      <p:graphicFrame>
        <p:nvGraphicFramePr>
          <p:cNvPr id="4" name="Таблица 3"/>
          <p:cNvGraphicFramePr>
            <a:graphicFrameLocks noGrp="1"/>
          </p:cNvGraphicFramePr>
          <p:nvPr/>
        </p:nvGraphicFramePr>
        <p:xfrm>
          <a:off x="214282" y="1817669"/>
          <a:ext cx="8715436" cy="4362824"/>
        </p:xfrm>
        <a:graphic>
          <a:graphicData uri="http://schemas.openxmlformats.org/drawingml/2006/table">
            <a:tbl>
              <a:tblPr firstRow="1" bandRow="1">
                <a:tableStyleId>{5C22544A-7EE6-4342-B048-85BDC9FD1C3A}</a:tableStyleId>
              </a:tblPr>
              <a:tblGrid>
                <a:gridCol w="2732806"/>
                <a:gridCol w="5982630"/>
              </a:tblGrid>
              <a:tr h="539761">
                <a:tc>
                  <a:txBody>
                    <a:bodyPr/>
                    <a:lstStyle/>
                    <a:p>
                      <a:pPr algn="just"/>
                      <a:r>
                        <a:rPr lang="ru-RU" sz="1200" b="0" dirty="0" smtClean="0">
                          <a:solidFill>
                            <a:schemeClr val="tx1"/>
                          </a:solidFill>
                          <a:latin typeface="Times New Roman" pitchFamily="18" charset="0"/>
                          <a:cs typeface="Times New Roman" pitchFamily="18" charset="0"/>
                        </a:rPr>
                        <a:t>Машинистов Андрей</a:t>
                      </a:r>
                      <a:r>
                        <a:rPr lang="ru-RU" sz="1200" b="0" baseline="0" dirty="0" smtClean="0">
                          <a:solidFill>
                            <a:schemeClr val="tx1"/>
                          </a:solidFill>
                          <a:latin typeface="Times New Roman" pitchFamily="18" charset="0"/>
                          <a:cs typeface="Times New Roman" pitchFamily="18" charset="0"/>
                        </a:rPr>
                        <a:t> Юрьевич</a:t>
                      </a:r>
                      <a:endParaRPr lang="ru-RU" sz="1200" b="0" dirty="0">
                        <a:solidFill>
                          <a:schemeClr val="tx1"/>
                        </a:solidFill>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b="0" dirty="0" smtClean="0">
                          <a:solidFill>
                            <a:schemeClr val="tx1"/>
                          </a:solidFill>
                          <a:latin typeface="Times New Roman" pitchFamily="18" charset="0"/>
                          <a:cs typeface="Times New Roman" pitchFamily="18" charset="0"/>
                        </a:rPr>
                        <a:t>Заместитель Главы Богучанского района по жизнеобеспечению,</a:t>
                      </a:r>
                      <a:r>
                        <a:rPr lang="ru-RU" sz="1200" b="0" baseline="0" dirty="0" smtClean="0">
                          <a:solidFill>
                            <a:schemeClr val="tx1"/>
                          </a:solidFill>
                          <a:latin typeface="Times New Roman" pitchFamily="18" charset="0"/>
                          <a:cs typeface="Times New Roman" pitchFamily="18" charset="0"/>
                        </a:rPr>
                        <a:t> председатель рабочий группы;</a:t>
                      </a:r>
                      <a:endParaRPr lang="ru-RU" sz="1200" b="0" dirty="0">
                        <a:solidFill>
                          <a:schemeClr val="tx1"/>
                        </a:solidFill>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511189">
                <a:tc>
                  <a:txBody>
                    <a:bodyPr/>
                    <a:lstStyle/>
                    <a:p>
                      <a:pPr algn="just"/>
                      <a:r>
                        <a:rPr lang="ru-RU" sz="1200" dirty="0" smtClean="0">
                          <a:latin typeface="Times New Roman" pitchFamily="18" charset="0"/>
                          <a:cs typeface="Times New Roman" pitchFamily="18" charset="0"/>
                        </a:rPr>
                        <a:t>Дружинина Лейла Геннадьевна</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Начальник отдела лесного хозяйства, жилищной политики, транспорта и связи администрации Богучанского района, заместитель председателя рабочей группы;</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560381">
                <a:tc>
                  <a:txBody>
                    <a:bodyPr/>
                    <a:lstStyle/>
                    <a:p>
                      <a:pPr algn="just"/>
                      <a:r>
                        <a:rPr lang="ru-RU" sz="1200" dirty="0" smtClean="0">
                          <a:latin typeface="Times New Roman" pitchFamily="18" charset="0"/>
                          <a:cs typeface="Times New Roman" pitchFamily="18" charset="0"/>
                        </a:rPr>
                        <a:t>Кучковская Екатерина Алексеевна</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Заместитель начальника отдела лесного хозяйства, жилищной политики, транспорта и связи администрации Богучанского района, секретарь рабочей группы;</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357190">
                <a:tc>
                  <a:txBody>
                    <a:bodyPr/>
                    <a:lstStyle/>
                    <a:p>
                      <a:pPr algn="just"/>
                      <a:r>
                        <a:rPr lang="ru-RU" sz="1200" dirty="0" smtClean="0">
                          <a:latin typeface="Times New Roman" pitchFamily="18" charset="0"/>
                          <a:cs typeface="Times New Roman" pitchFamily="18" charset="0"/>
                        </a:rPr>
                        <a:t>ЧЛЕНЫ КОМИССИИ:</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269609">
                <a:tc>
                  <a:txBody>
                    <a:bodyPr/>
                    <a:lstStyle/>
                    <a:p>
                      <a:pPr algn="just"/>
                      <a:r>
                        <a:rPr lang="ru-RU" sz="1200" dirty="0" smtClean="0">
                          <a:latin typeface="Times New Roman" pitchFamily="18" charset="0"/>
                          <a:cs typeface="Times New Roman" pitchFamily="18" charset="0"/>
                        </a:rPr>
                        <a:t>Сташков Артем</a:t>
                      </a:r>
                      <a:r>
                        <a:rPr lang="ru-RU" sz="1200" baseline="0" dirty="0" smtClean="0">
                          <a:latin typeface="Times New Roman" pitchFamily="18" charset="0"/>
                          <a:cs typeface="Times New Roman" pitchFamily="18" charset="0"/>
                        </a:rPr>
                        <a:t> Сергеевич</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Начальник МКУ «Муниципальная служба Заказчика»;</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269609">
                <a:tc>
                  <a:txBody>
                    <a:bodyPr/>
                    <a:lstStyle/>
                    <a:p>
                      <a:pPr algn="just"/>
                      <a:r>
                        <a:rPr lang="ru-RU" sz="1200" dirty="0" smtClean="0">
                          <a:latin typeface="Times New Roman" pitchFamily="18" charset="0"/>
                          <a:cs typeface="Times New Roman" pitchFamily="18" charset="0"/>
                        </a:rPr>
                        <a:t>Илиндеев Александр Петрович</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Глава Богучанского сельсовета (по согласованию);</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274235">
                <a:tc>
                  <a:txBody>
                    <a:bodyPr/>
                    <a:lstStyle/>
                    <a:p>
                      <a:pPr algn="just"/>
                      <a:r>
                        <a:rPr lang="ru-RU" sz="1200" dirty="0" smtClean="0">
                          <a:latin typeface="Times New Roman" pitchFamily="18" charset="0"/>
                          <a:cs typeface="Times New Roman" pitchFamily="18" charset="0"/>
                        </a:rPr>
                        <a:t>Потиенко Юрий Антонович</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Глава Красногорьевского сельсовета (по согласованию);</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274235">
                <a:tc>
                  <a:txBody>
                    <a:bodyPr/>
                    <a:lstStyle/>
                    <a:p>
                      <a:pPr algn="just"/>
                      <a:r>
                        <a:rPr lang="ru-RU" sz="1200" dirty="0" err="1" smtClean="0">
                          <a:latin typeface="Times New Roman" pitchFamily="18" charset="0"/>
                          <a:cs typeface="Times New Roman" pitchFamily="18" charset="0"/>
                        </a:rPr>
                        <a:t>Розбицкая</a:t>
                      </a:r>
                      <a:r>
                        <a:rPr lang="ru-RU" sz="1200" dirty="0" smtClean="0">
                          <a:latin typeface="Times New Roman" pitchFamily="18" charset="0"/>
                          <a:cs typeface="Times New Roman" pitchFamily="18" charset="0"/>
                        </a:rPr>
                        <a:t> Наталья Юрьевна</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Глава Октябрьского сельсовета (по согласованию);</a:t>
                      </a: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280409">
                <a:tc>
                  <a:txBody>
                    <a:bodyPr/>
                    <a:lstStyle/>
                    <a:p>
                      <a:pPr algn="just"/>
                      <a:r>
                        <a:rPr lang="ru-RU" sz="1200" dirty="0" err="1" smtClean="0">
                          <a:latin typeface="Times New Roman" pitchFamily="18" charset="0"/>
                          <a:cs typeface="Times New Roman" pitchFamily="18" charset="0"/>
                        </a:rPr>
                        <a:t>Жаркомбаев</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Раушан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Ибрахимович</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Глава Таежнинского сельсовета (по согласованию);</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280409">
                <a:tc>
                  <a:txBody>
                    <a:bodyPr/>
                    <a:lstStyle/>
                    <a:p>
                      <a:pPr algn="just"/>
                      <a:r>
                        <a:rPr lang="ru-RU" sz="1200" dirty="0" smtClean="0">
                          <a:latin typeface="Times New Roman" pitchFamily="18" charset="0"/>
                          <a:cs typeface="Times New Roman" pitchFamily="18" charset="0"/>
                        </a:rPr>
                        <a:t>Степанов Игорь Павлович</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Председатель ТСЖ «Интерьер» (по согласованию);</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449348">
                <a:tc>
                  <a:txBody>
                    <a:bodyPr/>
                    <a:lstStyle/>
                    <a:p>
                      <a:pPr algn="l"/>
                      <a:r>
                        <a:rPr lang="ru-RU" sz="1200" dirty="0" smtClean="0">
                          <a:latin typeface="Times New Roman" pitchFamily="18" charset="0"/>
                          <a:cs typeface="Times New Roman" pitchFamily="18" charset="0"/>
                        </a:rPr>
                        <a:t>Уполномоченное лицо от собственников МКД</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Председатель Совета МКД или лицо уполномоченное решением общего собрания собственников (по согласованию);</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r h="279005">
                <a:tc>
                  <a:txBody>
                    <a:bodyPr/>
                    <a:lstStyle/>
                    <a:p>
                      <a:pPr algn="just"/>
                      <a:r>
                        <a:rPr lang="ru-RU" sz="1200" dirty="0" smtClean="0">
                          <a:latin typeface="Times New Roman" pitchFamily="18" charset="0"/>
                          <a:cs typeface="Times New Roman" pitchFamily="18" charset="0"/>
                        </a:rPr>
                        <a:t>Руденко Анатолий Владимирович</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ru-RU" sz="1200" dirty="0" smtClean="0">
                          <a:latin typeface="Times New Roman" pitchFamily="18" charset="0"/>
                          <a:cs typeface="Times New Roman" pitchFamily="18" charset="0"/>
                        </a:rPr>
                        <a:t>Депутат Богучанского районного Совета депутатов (по согласованию).</a:t>
                      </a:r>
                      <a:endParaRPr lang="ru-RU" sz="1200" dirty="0">
                        <a:latin typeface="Times New Roman" pitchFamily="18" charset="0"/>
                        <a:cs typeface="Times New Roman" pitchFamily="18" charset="0"/>
                      </a:endParaRPr>
                    </a:p>
                  </a:txBody>
                  <a:tc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229600" cy="1428760"/>
          </a:xfrm>
        </p:spPr>
        <p:txBody>
          <a:bodyPr>
            <a:normAutofit fontScale="90000"/>
          </a:bodyPr>
          <a:lstStyle/>
          <a:p>
            <a:pPr algn="ctr"/>
            <a:r>
              <a:rPr lang="ru-RU" sz="3200" dirty="0" smtClean="0"/>
              <a:t>Почему капитальный ремонт должен осуществляться за счет средств собственников квартир?</a:t>
            </a:r>
            <a:endParaRPr lang="ru-RU" sz="3200" dirty="0"/>
          </a:p>
        </p:txBody>
      </p:sp>
      <p:sp>
        <p:nvSpPr>
          <p:cNvPr id="2" name="Содержимое 1"/>
          <p:cNvSpPr>
            <a:spLocks noGrp="1"/>
          </p:cNvSpPr>
          <p:nvPr>
            <p:ph idx="1"/>
          </p:nvPr>
        </p:nvSpPr>
        <p:spPr>
          <a:xfrm>
            <a:off x="0" y="2071678"/>
            <a:ext cx="8929718" cy="3500462"/>
          </a:xfrm>
        </p:spPr>
        <p:txBody>
          <a:bodyPr>
            <a:normAutofit/>
          </a:bodyPr>
          <a:lstStyle/>
          <a:p>
            <a:pPr algn="just"/>
            <a:r>
              <a:rPr lang="ru-RU" sz="1400" dirty="0" smtClean="0">
                <a:latin typeface="Times New Roman" pitchFamily="18" charset="0"/>
                <a:cs typeface="Times New Roman" pitchFamily="18" charset="0"/>
              </a:rPr>
              <a:t>По ст. 210 Гражданского Кодекса РФ, «Собственник несет бремя содержания принадлежащего ему имущества», также в Жилищном кодексе РФ говорится: «собственники помещений в многоквартирном доме несут бремя расходов на содержание общего имущества в многоквартирном доме»( п. 1 ст. 39 ЖК РФ), и «собственник помещения в многоквартирном доме обязан нести расходы на содержание принадлежащего ему помещения, а также участвовать в расходах на содержание общего имущества в многоквартирном доме соразмерно своей доле в праве общей собственности на это имущество путем внесения платы за содержание и ремонт жилого помещения» (п. 1 ст. 158 ЖК РФ). При этом обязанность по оплате расходов на капитальный ремонт многоквартирного дома распространяется на всех собственников помещений в этом доме с момента возникновения права собственности на помещения в этом доме.</a:t>
            </a:r>
          </a:p>
          <a:p>
            <a:pPr algn="just"/>
            <a:r>
              <a:rPr lang="ru-RU" sz="1400" dirty="0" smtClean="0">
                <a:latin typeface="Times New Roman" pitchFamily="18" charset="0"/>
                <a:cs typeface="Times New Roman" pitchFamily="18" charset="0"/>
              </a:rPr>
              <a:t>Можно провести аналогию с другим дорогостоящим имуществом – автомобилем. Когда мы покупаем автомобиль, не возникает вопроса, кто будет платить за его ремонт</a:t>
            </a:r>
          </a:p>
          <a:p>
            <a:pPr algn="just"/>
            <a:r>
              <a:rPr lang="ru-RU" sz="1400" dirty="0" smtClean="0">
                <a:latin typeface="Times New Roman" pitchFamily="18" charset="0"/>
                <a:cs typeface="Times New Roman" pitchFamily="18" charset="0"/>
              </a:rPr>
              <a:t>Следовательно мы ,собственники, приватизировав и купив свои квартиры, обязаны капитальный ремонт общего имущества многоквартирного дома осуществлять за свои деньги. За муниципальные квартиры, в которых люди проживают по договору социально найма, финансирование капитального ремонта- обязанность органов местного самоуправления.</a:t>
            </a:r>
          </a:p>
          <a:p>
            <a:endParaRPr lang="ru-RU" sz="14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928670"/>
            <a:ext cx="8229600" cy="1076324"/>
          </a:xfrm>
        </p:spPr>
        <p:txBody>
          <a:bodyPr>
            <a:normAutofit fontScale="90000"/>
          </a:bodyPr>
          <a:lstStyle/>
          <a:p>
            <a:pPr algn="ctr"/>
            <a:r>
              <a:rPr lang="ru-RU" sz="3200" dirty="0" smtClean="0"/>
              <a:t>Какие работы относятся к текущему ремонту, а какие к капитальному? </a:t>
            </a:r>
            <a:br>
              <a:rPr lang="ru-RU" sz="3200" dirty="0" smtClean="0"/>
            </a:br>
            <a:endParaRPr lang="ru-RU" sz="3200" dirty="0"/>
          </a:p>
        </p:txBody>
      </p:sp>
      <p:sp>
        <p:nvSpPr>
          <p:cNvPr id="2" name="Содержимое 1"/>
          <p:cNvSpPr>
            <a:spLocks noGrp="1"/>
          </p:cNvSpPr>
          <p:nvPr>
            <p:ph idx="1"/>
          </p:nvPr>
        </p:nvSpPr>
        <p:spPr>
          <a:xfrm>
            <a:off x="428596" y="2357430"/>
            <a:ext cx="8229600" cy="2643206"/>
          </a:xfrm>
        </p:spPr>
        <p:txBody>
          <a:bodyPr>
            <a:normAutofit/>
          </a:bodyPr>
          <a:lstStyle/>
          <a:p>
            <a:pPr algn="just"/>
            <a:r>
              <a:rPr lang="ru-RU" sz="1400" dirty="0" smtClean="0">
                <a:latin typeface="Times New Roman" pitchFamily="18" charset="0"/>
                <a:cs typeface="Times New Roman" pitchFamily="18" charset="0"/>
              </a:rPr>
              <a:t>Текущий ремонт общего имущества проводится по решению общего собрания собственников помещений для предупреждения преждевременного износа и поддержания эксплуатационных показателей и работоспособности, устранения несущественных повреждений и неисправностей общего имущества или его отдельных элементов. Текущий ремонт может выполняться управляющими организациями или их подрядными организациями. Фактически текущий ремонт производится по разным элементам постоянно. Однако в отличие от капитального ремонта он не приводит к существенному изменению свойств конструктивных элементов многоквартирного дома.</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Например, замена нескольких метров трубопровода или нескольких листов шифера на кровле будет относиться к текущему ремонту, а замена всей системы водопровода или всей кровли- к капитальному ремонту. </a:t>
            </a:r>
            <a:r>
              <a:rPr lang="ru-RU" sz="1400" i="1" dirty="0" smtClean="0">
                <a:latin typeface="Times New Roman" pitchFamily="18" charset="0"/>
                <a:cs typeface="Times New Roman" pitchFamily="18" charset="0"/>
              </a:rPr>
              <a:t>Такие работы в подъезде как покраска и побелка также относятся к текущему ремонту дома.</a:t>
            </a:r>
            <a:endParaRPr lang="ru-RU" sz="1400" dirty="0" smtClean="0">
              <a:latin typeface="Times New Roman" pitchFamily="18" charset="0"/>
              <a:cs typeface="Times New Roman" pitchFamily="18" charset="0"/>
            </a:endParaRPr>
          </a:p>
          <a:p>
            <a:endParaRPr lang="ru-RU" sz="14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229600" cy="1428760"/>
          </a:xfrm>
        </p:spPr>
        <p:txBody>
          <a:bodyPr>
            <a:normAutofit/>
          </a:bodyPr>
          <a:lstStyle/>
          <a:p>
            <a:pPr algn="ctr"/>
            <a:r>
              <a:rPr lang="ru-RU" sz="3200" dirty="0" smtClean="0"/>
              <a:t>Кто будет определять сроки капитального ремонта?</a:t>
            </a:r>
            <a:endParaRPr lang="ru-RU" sz="3200" dirty="0"/>
          </a:p>
        </p:txBody>
      </p:sp>
      <p:sp>
        <p:nvSpPr>
          <p:cNvPr id="2" name="Содержимое 1"/>
          <p:cNvSpPr>
            <a:spLocks noGrp="1"/>
          </p:cNvSpPr>
          <p:nvPr>
            <p:ph idx="1"/>
          </p:nvPr>
        </p:nvSpPr>
        <p:spPr>
          <a:xfrm>
            <a:off x="0" y="1857364"/>
            <a:ext cx="8929718" cy="4071966"/>
          </a:xfrm>
        </p:spPr>
        <p:txBody>
          <a:bodyPr>
            <a:normAutofit/>
          </a:bodyPr>
          <a:lstStyle/>
          <a:p>
            <a:pPr algn="just"/>
            <a:r>
              <a:rPr lang="ru-RU" sz="1400" dirty="0" smtClean="0">
                <a:latin typeface="Times New Roman" pitchFamily="18" charset="0"/>
                <a:cs typeface="Times New Roman" pitchFamily="18" charset="0"/>
              </a:rPr>
              <a:t>27 декабря 2013 года в крае была принята региональная программа капитального ремонта многоквартирных домов, которая каждый год будет актуализироваться.</a:t>
            </a:r>
          </a:p>
          <a:p>
            <a:pPr algn="just"/>
            <a:r>
              <a:rPr lang="ru-RU" sz="1400" dirty="0" smtClean="0">
                <a:latin typeface="Times New Roman" pitchFamily="18" charset="0"/>
                <a:cs typeface="Times New Roman" pitchFamily="18" charset="0"/>
              </a:rPr>
              <a:t>Программа составлена на основе реестров, сформированных муниципальными образованиями края в соответствии с критериями, установленными федеральным и краевым законодательством, в нее вошли более 15 тысяч домов.</a:t>
            </a:r>
          </a:p>
          <a:p>
            <a:pPr algn="just"/>
            <a:r>
              <a:rPr lang="ru-RU" sz="1400" dirty="0" smtClean="0">
                <a:latin typeface="Times New Roman" pitchFamily="18" charset="0"/>
                <a:cs typeface="Times New Roman" pitchFamily="18" charset="0"/>
              </a:rPr>
              <a:t>До проведения общих собраний собственников по выбору способа накопления средств невозможно спланировать, жители каких домов решат формировать фонд капитального ремонта дома на </a:t>
            </a:r>
            <a:r>
              <a:rPr lang="ru-RU" sz="1400" dirty="0" err="1" smtClean="0">
                <a:latin typeface="Times New Roman" pitchFamily="18" charset="0"/>
                <a:cs typeface="Times New Roman" pitchFamily="18" charset="0"/>
              </a:rPr>
              <a:t>спецсчетах</a:t>
            </a:r>
            <a:r>
              <a:rPr lang="ru-RU" sz="1400" dirty="0" smtClean="0">
                <a:latin typeface="Times New Roman" pitchFamily="18" charset="0"/>
                <a:cs typeface="Times New Roman" pitchFamily="18" charset="0"/>
              </a:rPr>
              <a:t>, а какие – на счете регионального оператора. В связи с этим изначально программа сформирована с условием, что все жители будут накапливать средства на </a:t>
            </a:r>
            <a:r>
              <a:rPr lang="ru-RU" sz="1400" dirty="0" err="1" smtClean="0">
                <a:latin typeface="Times New Roman" pitchFamily="18" charset="0"/>
                <a:cs typeface="Times New Roman" pitchFamily="18" charset="0"/>
              </a:rPr>
              <a:t>спецсчетах</a:t>
            </a:r>
            <a:r>
              <a:rPr lang="ru-RU" sz="1400" dirty="0" smtClean="0">
                <a:latin typeface="Times New Roman" pitchFamily="18" charset="0"/>
                <a:cs typeface="Times New Roman" pitchFamily="18" charset="0"/>
              </a:rPr>
              <a:t>. После того, как все собственники определятся со способом накопления средств, региональная программа будет актуализирована и сроки ремонта для домов, которые уйдут на общий счет регионального оператора, будут еще приближены.</a:t>
            </a:r>
          </a:p>
          <a:p>
            <a:pPr algn="just"/>
            <a:r>
              <a:rPr lang="ru-RU" sz="1400" dirty="0" smtClean="0">
                <a:latin typeface="Times New Roman" pitchFamily="18" charset="0"/>
                <a:cs typeface="Times New Roman" pitchFamily="18" charset="0"/>
              </a:rPr>
              <a:t>Сроки ремонта указаны периодами: 2014-2023 годы и далее по пять лет. В первый, десятилетний период один или два вида капитального ремонта будут проведены практически во всех домах. Конкретный год ремонта дома будет уточняться в плане ремонта, принимаемом на три года и включающем уточненные виды работ, их стоимость и сроки проведения.</a:t>
            </a:r>
          </a:p>
          <a:p>
            <a:pPr algn="just"/>
            <a:r>
              <a:rPr lang="ru-RU" sz="1400" i="1" dirty="0" smtClean="0">
                <a:latin typeface="Times New Roman" pitchFamily="18" charset="0"/>
                <a:cs typeface="Times New Roman" pitchFamily="18" charset="0"/>
              </a:rPr>
              <a:t>В случае, если решение не было принято, ремонт будет проходить в соответствии с региональной программой.</a:t>
            </a:r>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229600" cy="1428760"/>
          </a:xfrm>
        </p:spPr>
        <p:txBody>
          <a:bodyPr>
            <a:normAutofit/>
          </a:bodyPr>
          <a:lstStyle/>
          <a:p>
            <a:pPr algn="ctr"/>
            <a:r>
              <a:rPr lang="ru-RU" sz="3200" dirty="0" smtClean="0"/>
              <a:t>Зачем нужен фонд капитального ремонта?</a:t>
            </a:r>
            <a:br>
              <a:rPr lang="ru-RU" sz="3200" dirty="0" smtClean="0"/>
            </a:br>
            <a:endParaRPr lang="ru-RU" sz="3200" dirty="0"/>
          </a:p>
        </p:txBody>
      </p:sp>
      <p:sp>
        <p:nvSpPr>
          <p:cNvPr id="2" name="Содержимое 1"/>
          <p:cNvSpPr>
            <a:spLocks noGrp="1"/>
          </p:cNvSpPr>
          <p:nvPr>
            <p:ph idx="1"/>
          </p:nvPr>
        </p:nvSpPr>
        <p:spPr>
          <a:xfrm>
            <a:off x="0" y="2071678"/>
            <a:ext cx="8929718" cy="4000528"/>
          </a:xfrm>
        </p:spPr>
        <p:txBody>
          <a:bodyPr>
            <a:normAutofit/>
          </a:bodyPr>
          <a:lstStyle/>
          <a:p>
            <a:pPr algn="just"/>
            <a:r>
              <a:rPr lang="ru-RU" sz="1400" dirty="0" smtClean="0">
                <a:latin typeface="Times New Roman" pitchFamily="18" charset="0"/>
                <a:cs typeface="Times New Roman" pitchFamily="18" charset="0"/>
              </a:rPr>
              <a:t>Как мы знаем, в конце 2012 года Жилищный кодекс РФ дополнен разделом «Организация проведения капитального ремонта общего имущества в многоквартирных домах». На органы государственной власти и органы местного самоуправления возложена обязанность организовать своевременное проведение капитального ремонта в многоквартирных домах за счет взносов собственников. Для этого в крае создан региональный оператор в форме фонда.</a:t>
            </a:r>
          </a:p>
          <a:p>
            <a:pPr algn="just"/>
            <a:r>
              <a:rPr lang="ru-RU" sz="1400" dirty="0" smtClean="0">
                <a:latin typeface="Times New Roman" pitchFamily="18" charset="0"/>
                <a:cs typeface="Times New Roman" pitchFamily="18" charset="0"/>
              </a:rPr>
              <a:t>Если на общем собрании собственники решили копить средства в фонде регионального оператора, он обязуется:</a:t>
            </a:r>
          </a:p>
          <a:p>
            <a:pPr algn="just"/>
            <a:r>
              <a:rPr lang="ru-RU" sz="1400" dirty="0" smtClean="0">
                <a:latin typeface="Times New Roman" pitchFamily="18" charset="0"/>
                <a:cs typeface="Times New Roman" pitchFamily="18" charset="0"/>
              </a:rPr>
              <a:t>- Начислять взносы и печатать платежки.</a:t>
            </a:r>
          </a:p>
          <a:p>
            <a:pPr algn="just"/>
            <a:r>
              <a:rPr lang="ru-RU" sz="1400" dirty="0" smtClean="0">
                <a:latin typeface="Times New Roman" pitchFamily="18" charset="0"/>
                <a:cs typeface="Times New Roman" pitchFamily="18" charset="0"/>
              </a:rPr>
              <a:t>- Производить сбор платежей.</a:t>
            </a:r>
          </a:p>
          <a:p>
            <a:pPr algn="just"/>
            <a:r>
              <a:rPr lang="ru-RU" sz="1400" dirty="0" smtClean="0">
                <a:latin typeface="Times New Roman" pitchFamily="18" charset="0"/>
                <a:cs typeface="Times New Roman" pitchFamily="18" charset="0"/>
              </a:rPr>
              <a:t>- Вести прозрачный учет средств по каждому собственнику.</a:t>
            </a:r>
          </a:p>
          <a:p>
            <a:pPr algn="just"/>
            <a:r>
              <a:rPr lang="ru-RU" sz="1400" dirty="0" smtClean="0">
                <a:latin typeface="Times New Roman" pitchFamily="18" charset="0"/>
                <a:cs typeface="Times New Roman" pitchFamily="18" charset="0"/>
              </a:rPr>
              <a:t>- Работать с неплательщиками.</a:t>
            </a:r>
          </a:p>
          <a:p>
            <a:pPr algn="just"/>
            <a:r>
              <a:rPr lang="ru-RU" sz="1400" dirty="0" smtClean="0">
                <a:latin typeface="Times New Roman" pitchFamily="18" charset="0"/>
                <a:cs typeface="Times New Roman" pitchFamily="18" charset="0"/>
              </a:rPr>
              <a:t>- Организовать процесс капитального ремонта, утвердить сметы.</a:t>
            </a:r>
          </a:p>
          <a:p>
            <a:pPr algn="just"/>
            <a:r>
              <a:rPr lang="ru-RU" sz="1400" dirty="0" smtClean="0">
                <a:latin typeface="Times New Roman" pitchFamily="18" charset="0"/>
                <a:cs typeface="Times New Roman" pitchFamily="18" charset="0"/>
              </a:rPr>
              <a:t>- Выбрать подрядчика.</a:t>
            </a:r>
          </a:p>
          <a:p>
            <a:pPr algn="just"/>
            <a:r>
              <a:rPr lang="ru-RU" sz="1400" dirty="0" smtClean="0">
                <a:latin typeface="Times New Roman" pitchFamily="18" charset="0"/>
                <a:cs typeface="Times New Roman" pitchFamily="18" charset="0"/>
              </a:rPr>
              <a:t>- Принять выполненную работу.</a:t>
            </a:r>
          </a:p>
          <a:p>
            <a:pPr algn="just"/>
            <a:r>
              <a:rPr lang="ru-RU" sz="1400" dirty="0" smtClean="0">
                <a:latin typeface="Times New Roman" pitchFamily="18" charset="0"/>
                <a:cs typeface="Times New Roman" pitchFamily="18" charset="0"/>
              </a:rPr>
              <a:t>- Провести работу с подрядчиком по исправлению недочетов.</a:t>
            </a:r>
          </a:p>
          <a:p>
            <a:endParaRPr lang="ru-RU" sz="14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229600" cy="1428760"/>
          </a:xfrm>
        </p:spPr>
        <p:txBody>
          <a:bodyPr>
            <a:normAutofit/>
          </a:bodyPr>
          <a:lstStyle/>
          <a:p>
            <a:pPr algn="ctr"/>
            <a:r>
              <a:rPr lang="ru-RU" sz="3200" dirty="0" smtClean="0"/>
              <a:t>Каким образом Фонд выберет подрядчиков? </a:t>
            </a:r>
            <a:br>
              <a:rPr lang="ru-RU" sz="3200" dirty="0" smtClean="0"/>
            </a:br>
            <a:endParaRPr lang="ru-RU" sz="3200" dirty="0"/>
          </a:p>
        </p:txBody>
      </p:sp>
      <p:sp>
        <p:nvSpPr>
          <p:cNvPr id="2" name="Содержимое 1"/>
          <p:cNvSpPr>
            <a:spLocks noGrp="1"/>
          </p:cNvSpPr>
          <p:nvPr>
            <p:ph idx="1"/>
          </p:nvPr>
        </p:nvSpPr>
        <p:spPr>
          <a:xfrm>
            <a:off x="0" y="2500306"/>
            <a:ext cx="8929718" cy="2214578"/>
          </a:xfrm>
        </p:spPr>
        <p:txBody>
          <a:bodyPr>
            <a:normAutofit/>
          </a:bodyPr>
          <a:lstStyle/>
          <a:p>
            <a:pPr algn="just"/>
            <a:r>
              <a:rPr lang="ru-RU" sz="1400" dirty="0" smtClean="0">
                <a:latin typeface="Times New Roman" pitchFamily="18" charset="0"/>
                <a:cs typeface="Times New Roman" pitchFamily="18" charset="0"/>
              </a:rPr>
              <a:t>Дополнительно к региональной адресной программе капитального ремонта принимается краткосрочный план реализации, где указаны конкретные сроки, виды работ, смета и другая подробная информация. Эта информация может помочь потенциальным подрядчикам сориентироваться в своих перспективах участия в конкурсах</a:t>
            </a:r>
          </a:p>
          <a:p>
            <a:pPr algn="just"/>
            <a:r>
              <a:rPr lang="ru-RU" sz="1400" dirty="0" smtClean="0">
                <a:latin typeface="Times New Roman" pitchFamily="18" charset="0"/>
                <a:cs typeface="Times New Roman" pitchFamily="18" charset="0"/>
              </a:rPr>
              <a:t>По ст. 18 Закона Красноярского края о организации проведения капитального ремонта, региональный оператор привлекает подрядные организации на основании открытого конкурса, с условиями, равными для всех организаций. Далее, в ст. 28 указано, что региональный оператор обязан обеспечить собственникам возможность участвовать в проведении конкурса и выборе подрядной организации, а также в контроле за ходом работ.</a:t>
            </a:r>
          </a:p>
          <a:p>
            <a:endParaRPr lang="ru-RU" sz="14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7158" y="571480"/>
            <a:ext cx="8229600" cy="1428760"/>
          </a:xfrm>
        </p:spPr>
        <p:txBody>
          <a:bodyPr>
            <a:normAutofit fontScale="90000"/>
          </a:bodyPr>
          <a:lstStyle/>
          <a:p>
            <a:pPr algn="ctr"/>
            <a:r>
              <a:rPr lang="ru-RU" sz="3200" dirty="0" smtClean="0"/>
              <a:t/>
            </a:r>
            <a:br>
              <a:rPr lang="ru-RU" sz="3200" dirty="0" smtClean="0"/>
            </a:br>
            <a:r>
              <a:rPr lang="ru-RU" sz="3200" dirty="0" smtClean="0"/>
              <a:t> Когда начнется формирование фонда и накопление средств на капитальные ремонты?</a:t>
            </a:r>
            <a:endParaRPr lang="ru-RU" sz="3200" dirty="0"/>
          </a:p>
        </p:txBody>
      </p:sp>
      <p:sp>
        <p:nvSpPr>
          <p:cNvPr id="2" name="Содержимое 1"/>
          <p:cNvSpPr>
            <a:spLocks noGrp="1"/>
          </p:cNvSpPr>
          <p:nvPr>
            <p:ph idx="1"/>
          </p:nvPr>
        </p:nvSpPr>
        <p:spPr>
          <a:xfrm>
            <a:off x="0" y="2786058"/>
            <a:ext cx="8929718" cy="2143140"/>
          </a:xfrm>
        </p:spPr>
        <p:txBody>
          <a:bodyPr>
            <a:normAutofit/>
          </a:bodyPr>
          <a:lstStyle/>
          <a:p>
            <a:pPr algn="just"/>
            <a:r>
              <a:rPr lang="ru-RU" sz="1400" dirty="0" smtClean="0">
                <a:latin typeface="Times New Roman" pitchFamily="18" charset="0"/>
                <a:cs typeface="Times New Roman" pitchFamily="18" charset="0"/>
              </a:rPr>
              <a:t>27 декабря 2013 года в крае была принята региональная программа капитального ремонта многоквартирных домов, которая каждый год будет актуализироваться. 10 февраля 2014 года региональная программа опубликована на официальном портале Красноярского края.</a:t>
            </a:r>
          </a:p>
          <a:p>
            <a:pPr algn="just"/>
            <a:r>
              <a:rPr lang="ru-RU" sz="1400" dirty="0" smtClean="0">
                <a:latin typeface="Times New Roman" pitchFamily="18" charset="0"/>
                <a:cs typeface="Times New Roman" pitchFamily="18" charset="0"/>
              </a:rPr>
              <a:t>После опубликования региональной программы у собственников будет шесть месяцев, чтобы выбрать способ накопления средств на капитальный ремонт (в ближайшее время будут внесены соответствующие изменения в краевой закон). Решение принимается двумя третями голосов на общем собрании. Первые начисления платежей начнутся к концу года.</a:t>
            </a:r>
          </a:p>
          <a:p>
            <a:endParaRPr lang="ru-RU" sz="1400"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1352</TotalTime>
  <Words>3828</Words>
  <Application>Microsoft Office PowerPoint</Application>
  <PresentationFormat>Экран (4:3)</PresentationFormat>
  <Paragraphs>174</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Поток</vt:lpstr>
      <vt:lpstr>Капитальный ремонт многоквартирных жилых домов Богучанского района Красноярского края</vt:lpstr>
      <vt:lpstr>Что такое капитальный ремонт? </vt:lpstr>
      <vt:lpstr>  Что относится к общедомовому имуществу? </vt:lpstr>
      <vt:lpstr>Почему капитальный ремонт должен осуществляться за счет средств собственников квартир?</vt:lpstr>
      <vt:lpstr>Какие работы относятся к текущему ремонту, а какие к капитальному?  </vt:lpstr>
      <vt:lpstr>Кто будет определять сроки капитального ремонта?</vt:lpstr>
      <vt:lpstr>Зачем нужен фонд капитального ремонта? </vt:lpstr>
      <vt:lpstr>Каким образом Фонд выберет подрядчиков?  </vt:lpstr>
      <vt:lpstr>  Когда начнется формирование фонда и накопление средств на капитальные ремонты?</vt:lpstr>
      <vt:lpstr>Каков порядок накопления средств фонда?</vt:lpstr>
      <vt:lpstr>Сможет ли собственник поменять со временем счет?</vt:lpstr>
      <vt:lpstr>Сколько нужно будет платить?</vt:lpstr>
      <vt:lpstr>Как часто нужно будет делать взносы?</vt:lpstr>
      <vt:lpstr>Будет ли меняться сумма минимального взноса?</vt:lpstr>
      <vt:lpstr>Почему собственники квартир в новых домах должны что-то платить, если ближайший десяток лет дому ремонт не понадобится?</vt:lpstr>
      <vt:lpstr>На что пойдут деньги, если собственник внесет больше?</vt:lpstr>
      <vt:lpstr>Что будет с деньгами на капитальный ремонт, которые уже собраны управляющими компаниями?</vt:lpstr>
      <vt:lpstr>Будут ли платить собственники нежилых помещений?</vt:lpstr>
      <vt:lpstr>Будут ли существовать субсидии для низко доходных групп населения?</vt:lpstr>
      <vt:lpstr>В каких кредитных организациях будет формироваться фонд?</vt:lpstr>
      <vt:lpstr>Что станет гарантией сохранности средств фонда?</vt:lpstr>
      <vt:lpstr>Не пойдут ли деньги фонда на другие нужды: текущий ремонт, благоустройство?</vt:lpstr>
      <vt:lpstr>Кто будет осуществлять надзор за деятельностью регионального оператора?</vt:lpstr>
      <vt:lpstr>Каким образом представители фонда будут отчитываться о проделанной работе перед собственниками?</vt:lpstr>
      <vt:lpstr>Из каких средств будет обеспечиваться деятельность фонда?</vt:lpstr>
      <vt:lpstr>Где будет публиковаться региональная программа капитального ремонта?</vt:lpstr>
      <vt:lpstr>Что должны будут делать собственники? Сколько голосов нужно для принятия решения на общем собрании?</vt:lpstr>
      <vt:lpstr>Как собственники смогут участвовать в процессах капитального ремонта?</vt:lpstr>
      <vt:lpstr>Перечень многоквартирных жилых домов включенных в программу краткосрочного капитального ремонта на территории Богучанского района Красноярского края в 2016, 2017 годах. </vt:lpstr>
      <vt:lpstr>      Администрация  Богучанского района  РАСПОРЯЖЕНИЕ  «05» апреля  2016 г.                                                                         № 84-р  «О создании рабочей группы»  </vt:lpstr>
      <vt:lpstr>Состав рабочей группы  по реализации региональной программы капитального ремонта общего имущества в многоквартирных домах,   расположенных на территории  Красноярского края, утвержденной постановлением Правительства Красноярского края от 27.12.2013 № 709-п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Капитальный ремонт многоквартирных жилых домов Березовского района</dc:title>
  <dc:creator>ГДВ</dc:creator>
  <cp:lastModifiedBy>User</cp:lastModifiedBy>
  <cp:revision>62</cp:revision>
  <dcterms:created xsi:type="dcterms:W3CDTF">2016-05-17T07:21:59Z</dcterms:created>
  <dcterms:modified xsi:type="dcterms:W3CDTF">2016-08-04T09:46:10Z</dcterms:modified>
</cp:coreProperties>
</file>