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notesMasterIdLst>
    <p:notesMasterId r:id="rId23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12599988" cy="864076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82" y="-86"/>
      </p:cViewPr>
      <p:guideLst>
        <p:guide orient="horz" pos="2721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37" name="PlaceHolder 2"/>
          <p:cNvSpPr>
            <a:spLocks noGrp="1"/>
          </p:cNvSpPr>
          <p:nvPr>
            <p:ph type="hd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338" name="PlaceHolder 3"/>
          <p:cNvSpPr>
            <a:spLocks noGrp="1"/>
          </p:cNvSpPr>
          <p:nvPr>
            <p:ph type="dt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39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40" name="PlaceHolder 5"/>
          <p:cNvSpPr>
            <a:spLocks noGrp="1"/>
          </p:cNvSpPr>
          <p:nvPr>
            <p:ph type="sldNum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DE6F7C0-4203-42F9-9149-9D6F237CCC19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82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52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1080C21-AEA4-4A24-A955-94AB1021C76C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54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DA51798-E206-40F5-8260-ECF8C4499106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56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7C60D0B-A546-4E7B-87AA-6CA585380408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58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CB9388-EA18-4CCC-81F5-54494B22E969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60" name="TextShape 2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34FD374-65C9-40A0-A314-68209DA0235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extShape 1"/>
          <p:cNvSpPr txBox="1"/>
          <p:nvPr/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CDA9435-011F-4905-B05C-F19029C7E80E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62" name="CustomShape 2"/>
          <p:cNvSpPr/>
          <p:nvPr/>
        </p:nvSpPr>
        <p:spPr>
          <a:xfrm>
            <a:off x="3849840" y="9428760"/>
            <a:ext cx="2945880" cy="49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PlaceHolder 3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8520" cy="446652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464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298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298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464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30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886400" y="3000240"/>
            <a:ext cx="8827200" cy="1728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64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298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298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464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30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1886400" y="3000240"/>
            <a:ext cx="8827200" cy="1728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464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8298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8298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4464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30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1886400" y="3000240"/>
            <a:ext cx="8827200" cy="1728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464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298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8298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464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30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1886400" y="3000240"/>
            <a:ext cx="8827200" cy="1728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886400" y="3000240"/>
            <a:ext cx="8827200" cy="1728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464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8298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8298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4464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630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ubTitle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ubTitle"/>
          </p:nvPr>
        </p:nvSpPr>
        <p:spPr>
          <a:xfrm>
            <a:off x="1886400" y="3000240"/>
            <a:ext cx="8827200" cy="1728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464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8298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5"/>
          <p:cNvSpPr>
            <a:spLocks noGrp="1"/>
          </p:cNvSpPr>
          <p:nvPr>
            <p:ph type="body"/>
          </p:nvPr>
        </p:nvSpPr>
        <p:spPr>
          <a:xfrm>
            <a:off x="8298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6"/>
          <p:cNvSpPr>
            <a:spLocks noGrp="1"/>
          </p:cNvSpPr>
          <p:nvPr>
            <p:ph type="body"/>
          </p:nvPr>
        </p:nvSpPr>
        <p:spPr>
          <a:xfrm>
            <a:off x="4464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7"/>
          <p:cNvSpPr>
            <a:spLocks noGrp="1"/>
          </p:cNvSpPr>
          <p:nvPr>
            <p:ph type="body"/>
          </p:nvPr>
        </p:nvSpPr>
        <p:spPr>
          <a:xfrm>
            <a:off x="630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1886400" y="3000240"/>
            <a:ext cx="8827200" cy="1728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464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8298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8298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6"/>
          <p:cNvSpPr>
            <a:spLocks noGrp="1"/>
          </p:cNvSpPr>
          <p:nvPr>
            <p:ph type="body"/>
          </p:nvPr>
        </p:nvSpPr>
        <p:spPr>
          <a:xfrm>
            <a:off x="4464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7"/>
          <p:cNvSpPr>
            <a:spLocks noGrp="1"/>
          </p:cNvSpPr>
          <p:nvPr>
            <p:ph type="body"/>
          </p:nvPr>
        </p:nvSpPr>
        <p:spPr>
          <a:xfrm>
            <a:off x="630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1886400" y="3000240"/>
            <a:ext cx="8827200" cy="1728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30000" y="4639320"/>
            <a:ext cx="1133964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6440760" y="202176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44076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630000" y="4639320"/>
            <a:ext cx="553356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630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464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8298000" y="202176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8298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PlaceHolder 6"/>
          <p:cNvSpPr>
            <a:spLocks noGrp="1"/>
          </p:cNvSpPr>
          <p:nvPr>
            <p:ph type="body"/>
          </p:nvPr>
        </p:nvSpPr>
        <p:spPr>
          <a:xfrm>
            <a:off x="4464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7"/>
          <p:cNvSpPr>
            <a:spLocks noGrp="1"/>
          </p:cNvSpPr>
          <p:nvPr>
            <p:ph type="body"/>
          </p:nvPr>
        </p:nvSpPr>
        <p:spPr>
          <a:xfrm>
            <a:off x="630000" y="4639320"/>
            <a:ext cx="3651120" cy="2390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53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dt"/>
          </p:nvPr>
        </p:nvSpPr>
        <p:spPr>
          <a:xfrm>
            <a:off x="866160" y="8008560"/>
            <a:ext cx="2834640" cy="459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73212C8-AA17-45EE-B896-C38E118BF3BC}" type="datetime1">
              <a:rPr lang="ru-RU" sz="1510" b="0" strike="noStrike" spc="-1">
                <a:solidFill>
                  <a:srgbClr val="8B8B8B"/>
                </a:solidFill>
                <a:latin typeface="Calibri"/>
              </a:rPr>
              <a:t>05.02.2018</a:t>
            </a:fld>
            <a:endParaRPr lang="ru-RU" sz="1510" b="0" strike="noStrike" spc="-1"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/>
          </p:nvPr>
        </p:nvSpPr>
        <p:spPr>
          <a:xfrm>
            <a:off x="4173840" y="8008560"/>
            <a:ext cx="4251960" cy="45972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898840" y="8008560"/>
            <a:ext cx="2834640" cy="4597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B1F5D76-2B39-4D28-8077-4D1F87F1B7F7}" type="slidenum">
              <a:rPr lang="ru-RU" sz="151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510" b="0" strike="noStrike" spc="-1">
              <a:latin typeface="Times New Roman"/>
            </a:endParaRPr>
          </a:p>
        </p:txBody>
      </p:sp>
      <p:pic>
        <p:nvPicPr>
          <p:cNvPr id="3" name="Рисунок 4"/>
          <p:cNvPicPr/>
          <p:nvPr/>
        </p:nvPicPr>
        <p:blipFill>
          <a:blip r:embed="rId14"/>
          <a:srcRect t="10339" b="12495"/>
          <a:stretch/>
        </p:blipFill>
        <p:spPr>
          <a:xfrm>
            <a:off x="66960" y="133920"/>
            <a:ext cx="1990440" cy="698760"/>
          </a:xfrm>
          <a:prstGeom prst="rect">
            <a:avLst/>
          </a:prstGeom>
          <a:ln>
            <a:noFill/>
          </a:ln>
        </p:spPr>
      </p:pic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30000" y="344520"/>
            <a:ext cx="11339640" cy="144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2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1867040" y="8258040"/>
            <a:ext cx="387360" cy="18144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3427200" y="152280"/>
            <a:ext cx="8827200" cy="698400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51360" y="1062000"/>
            <a:ext cx="11903040" cy="7254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pic>
        <p:nvPicPr>
          <p:cNvPr id="45" name="Рисунок 7"/>
          <p:cNvPicPr/>
          <p:nvPr/>
        </p:nvPicPr>
        <p:blipFill>
          <a:blip r:embed="rId14"/>
          <a:srcRect l="2085" t="12027" r="15212" b="51227"/>
          <a:stretch/>
        </p:blipFill>
        <p:spPr>
          <a:xfrm>
            <a:off x="0" y="-5040"/>
            <a:ext cx="3426840" cy="8557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-987480" y="307440"/>
            <a:ext cx="987120" cy="230400"/>
          </a:xfrm>
          <a:prstGeom prst="homePlate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480" tIns="0" rIns="0" bIns="0" anchor="ctr"/>
          <a:lstStyle/>
          <a:p>
            <a:pPr>
              <a:lnSpc>
                <a:spcPct val="100000"/>
              </a:lnSpc>
            </a:pPr>
            <a:r>
              <a:rPr lang="ru-RU" sz="1180" b="0" strike="noStrike" spc="-1">
                <a:solidFill>
                  <a:srgbClr val="FFFFFF"/>
                </a:solidFill>
                <a:latin typeface="Arial"/>
              </a:rPr>
              <a:t>Space before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-15840" y="8659080"/>
            <a:ext cx="882360" cy="284400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180" b="0" strike="noStrike" spc="-1">
                <a:solidFill>
                  <a:srgbClr val="FFFFFF"/>
                </a:solidFill>
                <a:latin typeface="Arial"/>
              </a:rPr>
              <a:t>Left indent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-1003680" y="2030400"/>
            <a:ext cx="987120" cy="230400"/>
          </a:xfrm>
          <a:prstGeom prst="homePlate">
            <a:avLst>
              <a:gd name="adj" fmla="val 50000"/>
            </a:avLst>
          </a:pr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480" tIns="0" rIns="0" bIns="0" anchor="ctr"/>
          <a:lstStyle/>
          <a:p>
            <a:pPr>
              <a:lnSpc>
                <a:spcPct val="100000"/>
              </a:lnSpc>
            </a:pPr>
            <a:r>
              <a:rPr lang="ru-RU" sz="1180" b="0" strike="noStrike" spc="-1">
                <a:solidFill>
                  <a:srgbClr val="FFFFFF"/>
                </a:solidFill>
                <a:latin typeface="Arial"/>
              </a:rPr>
              <a:t>Placeholder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0" y="1164600"/>
            <a:ext cx="11135160" cy="57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25880">
              <a:lnSpc>
                <a:spcPct val="100000"/>
              </a:lnSpc>
              <a:spcBef>
                <a:spcPts val="1261"/>
              </a:spcBef>
            </a:pPr>
            <a:r>
              <a:rPr lang="en-US" sz="2360" b="0" strike="noStrike" spc="-1">
                <a:solidFill>
                  <a:srgbClr val="5B9BD5"/>
                </a:solidFill>
                <a:latin typeface="Calibri"/>
              </a:rPr>
              <a:t>Enter your subheadline here</a:t>
            </a:r>
            <a:endParaRPr lang="en-US" sz="23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title"/>
          </p:nvPr>
        </p:nvSpPr>
        <p:spPr>
          <a:xfrm>
            <a:off x="0" y="422640"/>
            <a:ext cx="11135160" cy="730800"/>
          </a:xfrm>
          <a:prstGeom prst="rect">
            <a:avLst/>
          </a:prstGeom>
        </p:spPr>
        <p:txBody>
          <a:bodyPr lIns="90000" tIns="0" bIns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590" b="1" strike="noStrike" spc="-1">
                <a:solidFill>
                  <a:srgbClr val="232323"/>
                </a:solidFill>
                <a:latin typeface="Calibri Light"/>
              </a:rPr>
              <a:t>Enter your headline here</a:t>
            </a:r>
            <a:endParaRPr lang="en-US" sz="2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-987480" y="8120880"/>
            <a:ext cx="971280" cy="230400"/>
          </a:xfrm>
          <a:prstGeom prst="homePlate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480" tIns="0" rIns="0" bIns="0" anchor="ctr"/>
          <a:lstStyle/>
          <a:p>
            <a:pPr>
              <a:lnSpc>
                <a:spcPct val="100000"/>
              </a:lnSpc>
            </a:pPr>
            <a:r>
              <a:rPr lang="ru-RU" sz="1180" b="0" strike="noStrike" spc="-1">
                <a:solidFill>
                  <a:srgbClr val="FFFFFF"/>
                </a:solidFill>
                <a:latin typeface="Arial"/>
              </a:rPr>
              <a:t>Space after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88" name="CustomShape 7"/>
          <p:cNvSpPr/>
          <p:nvPr/>
        </p:nvSpPr>
        <p:spPr>
          <a:xfrm>
            <a:off x="11719080" y="8661600"/>
            <a:ext cx="882360" cy="284400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180" b="0" strike="noStrike" spc="-1">
                <a:solidFill>
                  <a:srgbClr val="FFFFFF"/>
                </a:solidFill>
                <a:latin typeface="Arial"/>
              </a:rPr>
              <a:t>Right indent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89" name="CustomShape 8"/>
          <p:cNvSpPr/>
          <p:nvPr/>
        </p:nvSpPr>
        <p:spPr>
          <a:xfrm>
            <a:off x="1006560" y="8658360"/>
            <a:ext cx="882360" cy="284400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180" b="0" strike="noStrike" spc="-1">
                <a:solidFill>
                  <a:srgbClr val="FFFFFF"/>
                </a:solidFill>
                <a:latin typeface="Arial"/>
              </a:rPr>
              <a:t>Placeholder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90" name="CustomShape 9"/>
          <p:cNvSpPr/>
          <p:nvPr/>
        </p:nvSpPr>
        <p:spPr>
          <a:xfrm>
            <a:off x="10710720" y="8658360"/>
            <a:ext cx="882360" cy="284400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180" b="0" strike="noStrike" spc="-1">
                <a:solidFill>
                  <a:srgbClr val="FFFFFF"/>
                </a:solidFill>
                <a:latin typeface="Arial"/>
              </a:rPr>
              <a:t>Placeholder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91" name="CustomShape 10"/>
          <p:cNvSpPr/>
          <p:nvPr/>
        </p:nvSpPr>
        <p:spPr>
          <a:xfrm>
            <a:off x="-1003680" y="7199280"/>
            <a:ext cx="987120" cy="230400"/>
          </a:xfrm>
          <a:prstGeom prst="homePlate">
            <a:avLst>
              <a:gd name="adj" fmla="val 50000"/>
            </a:avLst>
          </a:prstGeom>
          <a:solidFill>
            <a:schemeClr val="tx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2480" tIns="0" rIns="0" bIns="0" anchor="ctr"/>
          <a:lstStyle/>
          <a:p>
            <a:pPr>
              <a:lnSpc>
                <a:spcPct val="100000"/>
              </a:lnSpc>
            </a:pPr>
            <a:r>
              <a:rPr lang="ru-RU" sz="1180" b="0" strike="noStrike" spc="-1">
                <a:solidFill>
                  <a:srgbClr val="FFFFFF"/>
                </a:solidFill>
                <a:latin typeface="Arial"/>
              </a:rPr>
              <a:t>Placeholder</a:t>
            </a:r>
            <a:endParaRPr lang="ru-RU" sz="1180" b="0" strike="noStrike" spc="-1">
              <a:latin typeface="Arial"/>
            </a:endParaRPr>
          </a:p>
        </p:txBody>
      </p:sp>
      <p:sp>
        <p:nvSpPr>
          <p:cNvPr id="92" name="PlaceHolder 11"/>
          <p:cNvSpPr>
            <a:spLocks noGrp="1"/>
          </p:cNvSpPr>
          <p:nvPr>
            <p:ph type="sldNum"/>
          </p:nvPr>
        </p:nvSpPr>
        <p:spPr>
          <a:xfrm>
            <a:off x="11152080" y="7963560"/>
            <a:ext cx="1008000" cy="27252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8049EB4C-4B48-4E08-A428-82CF497BBCF6}" type="slidenum">
              <a:rPr lang="ru-RU" sz="1300" b="0" strike="noStrike" spc="-1">
                <a:solidFill>
                  <a:srgbClr val="9BBAE0"/>
                </a:solidFill>
                <a:latin typeface="Calibri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  <p:pic>
        <p:nvPicPr>
          <p:cNvPr id="93" name="Рисунок 13"/>
          <p:cNvPicPr/>
          <p:nvPr/>
        </p:nvPicPr>
        <p:blipFill>
          <a:blip r:embed="rId14"/>
          <a:srcRect t="10339" b="12495"/>
          <a:stretch/>
        </p:blipFill>
        <p:spPr>
          <a:xfrm>
            <a:off x="66960" y="133920"/>
            <a:ext cx="1990440" cy="6987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66160" y="460080"/>
            <a:ext cx="10866960" cy="1669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55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55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866160" y="2300040"/>
            <a:ext cx="10866960" cy="5482080"/>
          </a:xfrm>
          <a:prstGeom prst="rect">
            <a:avLst/>
          </a:prstGeom>
        </p:spPr>
        <p:txBody>
          <a:bodyPr/>
          <a:lstStyle/>
          <a:p>
            <a:pPr marL="288000" indent="-287640">
              <a:lnSpc>
                <a:spcPct val="100000"/>
              </a:lnSpc>
              <a:spcBef>
                <a:spcPts val="12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53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64000" lvl="1" indent="-287640">
              <a:lnSpc>
                <a:spcPct val="100000"/>
              </a:lnSpc>
              <a:spcBef>
                <a:spcPts val="62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03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440360" lvl="2" indent="-287640">
              <a:lnSpc>
                <a:spcPct val="100000"/>
              </a:lnSpc>
              <a:spcBef>
                <a:spcPts val="62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52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2016360" lvl="3" indent="-287640">
              <a:lnSpc>
                <a:spcPct val="100000"/>
              </a:lnSpc>
              <a:spcBef>
                <a:spcPts val="62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592360" lvl="4" indent="-287640">
              <a:lnSpc>
                <a:spcPct val="100000"/>
              </a:lnSpc>
              <a:spcBef>
                <a:spcPts val="62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32" name="PlaceHolder 3"/>
          <p:cNvSpPr>
            <a:spLocks noGrp="1"/>
          </p:cNvSpPr>
          <p:nvPr>
            <p:ph type="dt"/>
          </p:nvPr>
        </p:nvSpPr>
        <p:spPr>
          <a:xfrm>
            <a:off x="866160" y="8008560"/>
            <a:ext cx="2834640" cy="459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00D57C8-709D-436E-BAEF-DEF21BF66385}" type="datetime1">
              <a:rPr lang="ru-RU" sz="1510" b="0" strike="noStrike" spc="-1">
                <a:solidFill>
                  <a:srgbClr val="8B8B8B"/>
                </a:solidFill>
                <a:latin typeface="Calibri"/>
              </a:rPr>
              <a:t>05.02.2018</a:t>
            </a:fld>
            <a:endParaRPr lang="ru-RU" sz="1510" b="0" strike="noStrike" spc="-1"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ftr"/>
          </p:nvPr>
        </p:nvSpPr>
        <p:spPr>
          <a:xfrm>
            <a:off x="4173840" y="8008560"/>
            <a:ext cx="4251960" cy="45972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sldNum"/>
          </p:nvPr>
        </p:nvSpPr>
        <p:spPr>
          <a:xfrm>
            <a:off x="8898840" y="8008560"/>
            <a:ext cx="2834640" cy="4597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608B325-E5A4-4738-8DFB-44085801995F}" type="slidenum">
              <a:rPr lang="ru-RU" sz="151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510" b="0" strike="noStrike" spc="-1">
              <a:latin typeface="Times New Roman"/>
            </a:endParaRPr>
          </a:p>
        </p:txBody>
      </p:sp>
      <p:pic>
        <p:nvPicPr>
          <p:cNvPr id="135" name="Рисунок 6"/>
          <p:cNvPicPr/>
          <p:nvPr/>
        </p:nvPicPr>
        <p:blipFill>
          <a:blip r:embed="rId14"/>
          <a:srcRect t="10339" b="12495"/>
          <a:stretch/>
        </p:blipFill>
        <p:spPr>
          <a:xfrm>
            <a:off x="66960" y="133920"/>
            <a:ext cx="1990440" cy="69876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dt"/>
          </p:nvPr>
        </p:nvSpPr>
        <p:spPr>
          <a:xfrm>
            <a:off x="866160" y="8008560"/>
            <a:ext cx="2834640" cy="459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F47BFE1-A024-43A7-9F1C-9E865475E2BD}" type="datetime1">
              <a:rPr lang="ru-RU" sz="1510" b="0" strike="noStrike" spc="-1">
                <a:solidFill>
                  <a:srgbClr val="8B8B8B"/>
                </a:solidFill>
                <a:latin typeface="Calibri"/>
              </a:rPr>
              <a:t>05.02.2018</a:t>
            </a:fld>
            <a:endParaRPr lang="ru-RU" sz="1510" b="0" strike="noStrike" spc="-1"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ftr"/>
          </p:nvPr>
        </p:nvSpPr>
        <p:spPr>
          <a:xfrm>
            <a:off x="4173840" y="8008560"/>
            <a:ext cx="4251960" cy="45972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/>
          </p:nvPr>
        </p:nvSpPr>
        <p:spPr>
          <a:xfrm>
            <a:off x="8898840" y="8008560"/>
            <a:ext cx="2834640" cy="4597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67436B1-52BC-4500-886D-C39CDFE23925}" type="slidenum">
              <a:rPr lang="ru-RU" sz="151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510" b="0" strike="noStrike" spc="-1">
              <a:latin typeface="Times New Roman"/>
            </a:endParaRPr>
          </a:p>
        </p:txBody>
      </p:sp>
      <p:pic>
        <p:nvPicPr>
          <p:cNvPr id="175" name="Рисунок 4"/>
          <p:cNvPicPr/>
          <p:nvPr/>
        </p:nvPicPr>
        <p:blipFill>
          <a:blip r:embed="rId14"/>
          <a:srcRect t="10339" b="12495"/>
          <a:stretch/>
        </p:blipFill>
        <p:spPr>
          <a:xfrm>
            <a:off x="66960" y="133920"/>
            <a:ext cx="1990440" cy="698760"/>
          </a:xfrm>
          <a:prstGeom prst="rect">
            <a:avLst/>
          </a:prstGeom>
          <a:ln>
            <a:noFill/>
          </a:ln>
        </p:spPr>
      </p:pic>
      <p:sp>
        <p:nvSpPr>
          <p:cNvPr id="176" name="PlaceHolder 4"/>
          <p:cNvSpPr>
            <a:spLocks noGrp="1"/>
          </p:cNvSpPr>
          <p:nvPr>
            <p:ph type="title"/>
          </p:nvPr>
        </p:nvSpPr>
        <p:spPr>
          <a:xfrm>
            <a:off x="630000" y="344520"/>
            <a:ext cx="11339640" cy="14425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2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66160" y="460080"/>
            <a:ext cx="10866960" cy="1669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555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55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dt"/>
          </p:nvPr>
        </p:nvSpPr>
        <p:spPr>
          <a:xfrm>
            <a:off x="866160" y="8008560"/>
            <a:ext cx="2834640" cy="459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784991B-2ADC-4388-85CC-5EC6857F1E4E}" type="datetime1">
              <a:rPr lang="ru-RU" sz="1510" b="0" strike="noStrike" spc="-1">
                <a:solidFill>
                  <a:srgbClr val="8B8B8B"/>
                </a:solidFill>
                <a:latin typeface="Calibri"/>
              </a:rPr>
              <a:t>05.02.2018</a:t>
            </a:fld>
            <a:endParaRPr lang="ru-RU" sz="1510" b="0" strike="noStrike" spc="-1"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ftr"/>
          </p:nvPr>
        </p:nvSpPr>
        <p:spPr>
          <a:xfrm>
            <a:off x="4173840" y="8008560"/>
            <a:ext cx="4251960" cy="45972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sldNum"/>
          </p:nvPr>
        </p:nvSpPr>
        <p:spPr>
          <a:xfrm>
            <a:off x="8898840" y="8008560"/>
            <a:ext cx="2834640" cy="4597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48A9E25-72A4-4B4F-806B-A9FAD4A17C7E}" type="slidenum">
              <a:rPr lang="ru-RU" sz="151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510" b="0" strike="noStrike" spc="-1">
              <a:latin typeface="Times New Roman"/>
            </a:endParaRPr>
          </a:p>
        </p:txBody>
      </p:sp>
      <p:pic>
        <p:nvPicPr>
          <p:cNvPr id="218" name="Рисунок 6"/>
          <p:cNvPicPr/>
          <p:nvPr/>
        </p:nvPicPr>
        <p:blipFill>
          <a:blip r:embed="rId14"/>
          <a:srcRect t="10339" b="12495"/>
          <a:stretch/>
        </p:blipFill>
        <p:spPr>
          <a:xfrm>
            <a:off x="66960" y="133920"/>
            <a:ext cx="1990440" cy="698760"/>
          </a:xfrm>
          <a:prstGeom prst="rect">
            <a:avLst/>
          </a:prstGeom>
          <a:ln>
            <a:noFill/>
          </a:ln>
        </p:spPr>
      </p:pic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2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945000" y="1414080"/>
            <a:ext cx="10709640" cy="300780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756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75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dt"/>
          </p:nvPr>
        </p:nvSpPr>
        <p:spPr>
          <a:xfrm>
            <a:off x="866160" y="8008560"/>
            <a:ext cx="2834640" cy="459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CA8DD22-FE2D-4F3F-BDC5-217EFE607E51}" type="datetime1">
              <a:rPr lang="ru-RU" sz="1510" b="0" strike="noStrike" spc="-1">
                <a:solidFill>
                  <a:srgbClr val="8B8B8B"/>
                </a:solidFill>
                <a:latin typeface="Calibri"/>
              </a:rPr>
              <a:t>05.02.2018</a:t>
            </a:fld>
            <a:endParaRPr lang="ru-RU" sz="1510" b="0" strike="noStrike" spc="-1">
              <a:latin typeface="Times New Roman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ftr"/>
          </p:nvPr>
        </p:nvSpPr>
        <p:spPr>
          <a:xfrm>
            <a:off x="4173840" y="8008560"/>
            <a:ext cx="4251960" cy="45972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sldNum"/>
          </p:nvPr>
        </p:nvSpPr>
        <p:spPr>
          <a:xfrm>
            <a:off x="8898840" y="8008560"/>
            <a:ext cx="2834640" cy="4597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DE9812A-D97F-46B7-8D1C-6259A28D8C57}" type="slidenum">
              <a:rPr lang="ru-RU" sz="151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510" b="0" strike="noStrike" spc="-1">
              <a:latin typeface="Times New Roman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2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0" y="2059200"/>
            <a:ext cx="12599640" cy="413388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PlaceHolder 2"/>
          <p:cNvSpPr>
            <a:spLocks noGrp="1"/>
          </p:cNvSpPr>
          <p:nvPr>
            <p:ph type="title"/>
          </p:nvPr>
        </p:nvSpPr>
        <p:spPr>
          <a:xfrm>
            <a:off x="1886400" y="2059200"/>
            <a:ext cx="8827200" cy="4133880"/>
          </a:xfrm>
          <a:prstGeom prst="rect">
            <a:avLst/>
          </a:prstGeom>
        </p:spPr>
        <p:txBody>
          <a:bodyPr anchor="ctr"/>
          <a:lstStyle/>
          <a:p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630000" y="2021760"/>
            <a:ext cx="11339640" cy="5011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53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52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7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0" y="3455280"/>
            <a:ext cx="12599640" cy="410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Arial Narrow"/>
              </a:rPr>
              <a:t>Материалы 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Arial Narrow"/>
              </a:rPr>
              <a:t>о ходе оказания мер поддержки</a:t>
            </a:r>
            <a:r>
              <a:t/>
            </a:r>
            <a:br/>
            <a:r>
              <a:rPr lang="ru-RU" sz="3200" b="1" strike="noStrike" spc="-1">
                <a:solidFill>
                  <a:srgbClr val="002060"/>
                </a:solidFill>
                <a:latin typeface="Arial Narrow"/>
              </a:rPr>
              <a:t> субъектам малого и среднего предпринимательства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Arial Narrow"/>
              </a:rPr>
              <a:t>Корпорацией МСП в 2017 году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latin typeface="Arial Narrow"/>
              </a:rPr>
              <a:t>(по состоянию на 28.08.2017)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5457600" y="7558200"/>
            <a:ext cx="19094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 Narrow"/>
              </a:rPr>
              <a:t>Москва, 2017 г</a:t>
            </a:r>
            <a:r>
              <a:rPr lang="ru-RU" sz="1800" b="1" strike="noStrike" spc="-1">
                <a:solidFill>
                  <a:srgbClr val="002060"/>
                </a:solidFill>
                <a:latin typeface="Arial Narrow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343" name="Рисунок 5"/>
          <p:cNvPicPr/>
          <p:nvPr/>
        </p:nvPicPr>
        <p:blipFill>
          <a:blip r:embed="rId2"/>
          <a:stretch/>
        </p:blipFill>
        <p:spPr>
          <a:xfrm>
            <a:off x="3207600" y="229680"/>
            <a:ext cx="7090560" cy="3225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265320" y="1845000"/>
            <a:ext cx="12051000" cy="52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Объем финансирования субъектов МСП с участием гарантийной поддержки НГС – </a:t>
            </a:r>
            <a:r>
              <a:rPr lang="ru-RU" sz="2000" b="1" strike="noStrike" spc="-1">
                <a:solidFill>
                  <a:srgbClr val="ED7D31"/>
                </a:solidFill>
                <a:latin typeface="Arial Narrow"/>
                <a:ea typeface="Calibri"/>
              </a:rPr>
              <a:t>147,89 млрд руб.*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58" name="CustomShape 2"/>
          <p:cNvSpPr/>
          <p:nvPr/>
        </p:nvSpPr>
        <p:spPr>
          <a:xfrm>
            <a:off x="281160" y="1498320"/>
            <a:ext cx="12039120" cy="52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002060"/>
                </a:solidFill>
                <a:uFillTx/>
                <a:latin typeface="Arial Narrow"/>
              </a:rPr>
              <a:t>СОСТОЯНИЕ 2017 ГОДА:</a:t>
            </a:r>
            <a:r>
              <a:rPr lang="ru-RU" sz="2000" b="1" strike="noStrike" spc="-1">
                <a:solidFill>
                  <a:srgbClr val="002060"/>
                </a:solidFill>
                <a:latin typeface="Arial Narrow"/>
              </a:rPr>
              <a:t>     </a:t>
            </a:r>
            <a:r>
              <a:rPr lang="ru-RU" sz="2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Объем выданных в 2017 г. гарантий и поручительств в рамках НГС – </a:t>
            </a:r>
            <a:r>
              <a:rPr lang="ru-RU" sz="2000" b="1" strike="noStrike" spc="-1">
                <a:solidFill>
                  <a:srgbClr val="ED7D31"/>
                </a:solidFill>
                <a:latin typeface="Arial Narrow"/>
                <a:ea typeface="Calibri"/>
              </a:rPr>
              <a:t>85,89 млрд руб.*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59" name="CustomShape 3"/>
          <p:cNvSpPr/>
          <p:nvPr/>
        </p:nvSpPr>
        <p:spPr>
          <a:xfrm>
            <a:off x="322560" y="2999880"/>
            <a:ext cx="5214960" cy="47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Результаты гарантийной поддержки по результатам 2014-2017 гг.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808080"/>
                </a:solidFill>
                <a:latin typeface="Arial Narrow"/>
              </a:rPr>
              <a:t> по состоянию на 28 августа  2017 г.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560" name="CustomShape 4"/>
          <p:cNvSpPr/>
          <p:nvPr/>
        </p:nvSpPr>
        <p:spPr>
          <a:xfrm>
            <a:off x="5866920" y="3010320"/>
            <a:ext cx="6622560" cy="470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Проекты, поступившие в рамках «Корпоративного канала» в 2016-2017 гг.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808080"/>
                </a:solidFill>
                <a:latin typeface="Arial Narrow"/>
              </a:rPr>
              <a:t> по состоянию на 28 августа 2017 г.</a:t>
            </a:r>
            <a:endParaRPr lang="ru-RU" sz="1100" b="0" strike="noStrike" spc="-1">
              <a:latin typeface="Arial"/>
            </a:endParaRPr>
          </a:p>
        </p:txBody>
      </p:sp>
      <p:graphicFrame>
        <p:nvGraphicFramePr>
          <p:cNvPr id="561" name="Table 5"/>
          <p:cNvGraphicFramePr/>
          <p:nvPr/>
        </p:nvGraphicFramePr>
        <p:xfrm>
          <a:off x="268560" y="6963840"/>
          <a:ext cx="5114520" cy="1143000"/>
        </p:xfrm>
        <a:graphic>
          <a:graphicData uri="http://schemas.openxmlformats.org/drawingml/2006/table">
            <a:tbl>
              <a:tblPr/>
              <a:tblGrid>
                <a:gridCol w="2289240"/>
                <a:gridCol w="698400"/>
                <a:gridCol w="977400"/>
                <a:gridCol w="1149480"/>
              </a:tblGrid>
              <a:tr h="2883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Значение КПЭ, </a:t>
                      </a: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млрд рублей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262626"/>
                          </a:solidFill>
                          <a:latin typeface="Arial Narrow"/>
                        </a:rPr>
                        <a:t>Показатель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5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Целевое</a:t>
                      </a:r>
                      <a:endParaRPr lang="ru-RU" sz="125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5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Повышенное</a:t>
                      </a:r>
                      <a:endParaRPr lang="ru-RU" sz="125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5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Максимальное</a:t>
                      </a:r>
                      <a:endParaRPr lang="ru-RU" sz="125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33F4F"/>
                    </a:solidFill>
                  </a:tcPr>
                </a:tc>
              </a:tr>
              <a:tr h="486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Объем выданных гарантий </a:t>
                      </a:r>
                      <a:endParaRPr lang="ru-RU" sz="13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и поручительств в рамках НГС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104,8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FFFFFF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106,8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45000" marR="45000">
                    <a:lnT w="12240">
                      <a:solidFill>
                        <a:srgbClr val="FFFFFF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108,8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45000" marR="45000">
                    <a:lnT w="12240">
                      <a:solidFill>
                        <a:srgbClr val="FFFFFF"/>
                      </a:solidFill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62" name="CustomShape 6"/>
          <p:cNvSpPr/>
          <p:nvPr/>
        </p:nvSpPr>
        <p:spPr>
          <a:xfrm>
            <a:off x="244440" y="6096960"/>
            <a:ext cx="57441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Ключевые показатели эффективности Программы на 2017 г.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63" name="Line 7"/>
          <p:cNvSpPr/>
          <p:nvPr/>
        </p:nvSpPr>
        <p:spPr>
          <a:xfrm>
            <a:off x="315000" y="3483360"/>
            <a:ext cx="50655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4" name="Line 8"/>
          <p:cNvSpPr/>
          <p:nvPr/>
        </p:nvSpPr>
        <p:spPr>
          <a:xfrm>
            <a:off x="244440" y="6435360"/>
            <a:ext cx="50655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5" name="CustomShape 9"/>
          <p:cNvSpPr/>
          <p:nvPr/>
        </p:nvSpPr>
        <p:spPr>
          <a:xfrm>
            <a:off x="3807360" y="41040"/>
            <a:ext cx="720720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36000" rIns="0" bIns="36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 Ключевые показатели гарантийной поддержки субъектов МСП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(выдача независимых гарантий и поручительств)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566" name="Table 10"/>
          <p:cNvGraphicFramePr/>
          <p:nvPr/>
        </p:nvGraphicFramePr>
        <p:xfrm>
          <a:off x="292680" y="3915720"/>
          <a:ext cx="5090400" cy="1735200"/>
        </p:xfrm>
        <a:graphic>
          <a:graphicData uri="http://schemas.openxmlformats.org/drawingml/2006/table">
            <a:tbl>
              <a:tblPr/>
              <a:tblGrid>
                <a:gridCol w="2138760"/>
                <a:gridCol w="1035000"/>
                <a:gridCol w="957960"/>
                <a:gridCol w="958680"/>
              </a:tblGrid>
              <a:tr h="506520"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Количество заявок, </a:t>
                      </a: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шт.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Сумма, </a:t>
                      </a:r>
                      <a:r>
                        <a:rPr lang="ru-RU" sz="1300" b="0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млрд рублей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</a:tr>
              <a:tr h="7725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Объем текущего портфеля Корпорации МСП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ED7D31"/>
                          </a:solidFill>
                          <a:latin typeface="Arial Narrow"/>
                        </a:rPr>
                        <a:t>6 585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FFFFFF"/>
                      </a:solidFill>
                    </a:lnT>
                    <a:lnB w="2880">
                      <a:solidFill>
                        <a:srgbClr val="BFBFB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ED7D31"/>
                          </a:solidFill>
                          <a:latin typeface="Arial Narrow"/>
                        </a:rPr>
                        <a:t>111,1**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T w="12240">
                      <a:solidFill>
                        <a:srgbClr val="FFFFFF"/>
                      </a:solidFill>
                    </a:lnT>
                    <a:lnB w="2880">
                      <a:solidFill>
                        <a:srgbClr val="BFBFBF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456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000" marR="45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2880">
                      <a:solidFill>
                        <a:srgbClr val="BFBFB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7" name="CustomShape 11"/>
          <p:cNvSpPr/>
          <p:nvPr/>
        </p:nvSpPr>
        <p:spPr>
          <a:xfrm>
            <a:off x="5866920" y="6096960"/>
            <a:ext cx="55584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Сроки рассмотрения заявок по сегментам (Корпорация МСП)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68" name="Line 12"/>
          <p:cNvSpPr/>
          <p:nvPr/>
        </p:nvSpPr>
        <p:spPr>
          <a:xfrm>
            <a:off x="5879520" y="3483360"/>
            <a:ext cx="64497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9" name="Line 13"/>
          <p:cNvSpPr/>
          <p:nvPr/>
        </p:nvSpPr>
        <p:spPr>
          <a:xfrm>
            <a:off x="5791320" y="6435360"/>
            <a:ext cx="653796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CustomShape 14"/>
          <p:cNvSpPr/>
          <p:nvPr/>
        </p:nvSpPr>
        <p:spPr>
          <a:xfrm rot="5400000">
            <a:off x="10516320" y="6135480"/>
            <a:ext cx="1353600" cy="2247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CustomShape 15"/>
          <p:cNvSpPr/>
          <p:nvPr/>
        </p:nvSpPr>
        <p:spPr>
          <a:xfrm rot="5400000">
            <a:off x="6460560" y="6567480"/>
            <a:ext cx="804960" cy="1929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2" name="CustomShape 16"/>
          <p:cNvSpPr/>
          <p:nvPr/>
        </p:nvSpPr>
        <p:spPr>
          <a:xfrm rot="5400000">
            <a:off x="8432640" y="6348600"/>
            <a:ext cx="1028520" cy="205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3" name="CustomShape 17"/>
          <p:cNvSpPr/>
          <p:nvPr/>
        </p:nvSpPr>
        <p:spPr>
          <a:xfrm>
            <a:off x="6129720" y="7249320"/>
            <a:ext cx="1466280" cy="303840"/>
          </a:xfrm>
          <a:prstGeom prst="rect">
            <a:avLst/>
          </a:prstGeom>
          <a:solidFill>
            <a:srgbClr val="A2C9F4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&lt; 15 млн руб.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Arial Narrow"/>
              </a:rPr>
              <a:t>до 3 дней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74" name="CustomShape 18"/>
          <p:cNvSpPr/>
          <p:nvPr/>
        </p:nvSpPr>
        <p:spPr>
          <a:xfrm>
            <a:off x="8179200" y="7173720"/>
            <a:ext cx="1547280" cy="20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15 – 50 млн руб.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Arial Narrow"/>
              </a:rPr>
              <a:t>до 5 дней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75" name="CustomShape 19"/>
          <p:cNvSpPr/>
          <p:nvPr/>
        </p:nvSpPr>
        <p:spPr>
          <a:xfrm>
            <a:off x="10360080" y="6694560"/>
            <a:ext cx="1662120" cy="716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&gt; 50 млн руб.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E79"/>
                </a:solidFill>
                <a:latin typeface="Arial Narrow"/>
              </a:rPr>
              <a:t>до 10 дней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76" name="CustomShape 20"/>
          <p:cNvSpPr/>
          <p:nvPr/>
        </p:nvSpPr>
        <p:spPr>
          <a:xfrm rot="10800000">
            <a:off x="12316680" y="8098200"/>
            <a:ext cx="6418440" cy="4078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7" name="CustomShape 21"/>
          <p:cNvSpPr/>
          <p:nvPr/>
        </p:nvSpPr>
        <p:spPr>
          <a:xfrm>
            <a:off x="5816880" y="7781400"/>
            <a:ext cx="2118240" cy="18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Микро-сегмент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78" name="CustomShape 22"/>
          <p:cNvSpPr/>
          <p:nvPr/>
        </p:nvSpPr>
        <p:spPr>
          <a:xfrm>
            <a:off x="8066880" y="7801920"/>
            <a:ext cx="2118240" cy="18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Малый сегмент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79" name="CustomShape 23"/>
          <p:cNvSpPr/>
          <p:nvPr/>
        </p:nvSpPr>
        <p:spPr>
          <a:xfrm>
            <a:off x="10256040" y="7801920"/>
            <a:ext cx="2118240" cy="183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Средний сегмент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80" name="Picture 2"/>
          <p:cNvPicPr/>
          <p:nvPr/>
        </p:nvPicPr>
        <p:blipFill>
          <a:blip r:embed="rId2"/>
          <a:srcRect r="48233"/>
          <a:stretch/>
        </p:blipFill>
        <p:spPr>
          <a:xfrm rot="5400000">
            <a:off x="6949080" y="3866400"/>
            <a:ext cx="1626120" cy="2336760"/>
          </a:xfrm>
          <a:prstGeom prst="rect">
            <a:avLst/>
          </a:prstGeom>
          <a:ln>
            <a:noFill/>
          </a:ln>
        </p:spPr>
      </p:pic>
      <p:sp>
        <p:nvSpPr>
          <p:cNvPr id="581" name="CustomShape 24"/>
          <p:cNvSpPr/>
          <p:nvPr/>
        </p:nvSpPr>
        <p:spPr>
          <a:xfrm rot="10800000">
            <a:off x="9329760" y="5835600"/>
            <a:ext cx="3135600" cy="1694880"/>
          </a:xfrm>
          <a:prstGeom prst="triangle">
            <a:avLst>
              <a:gd name="adj" fmla="val 50000"/>
            </a:avLst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2" name="CustomShape 25"/>
          <p:cNvSpPr/>
          <p:nvPr/>
        </p:nvSpPr>
        <p:spPr>
          <a:xfrm rot="16200000" flipH="1">
            <a:off x="6375960" y="4935240"/>
            <a:ext cx="2009160" cy="220680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26"/>
          <p:cNvSpPr/>
          <p:nvPr/>
        </p:nvSpPr>
        <p:spPr>
          <a:xfrm rot="16200000" flipH="1">
            <a:off x="6756480" y="4935240"/>
            <a:ext cx="2009160" cy="220680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27"/>
          <p:cNvSpPr/>
          <p:nvPr/>
        </p:nvSpPr>
        <p:spPr>
          <a:xfrm rot="16200000" flipH="1">
            <a:off x="7137360" y="4935240"/>
            <a:ext cx="2009160" cy="220680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28"/>
          <p:cNvSpPr/>
          <p:nvPr/>
        </p:nvSpPr>
        <p:spPr>
          <a:xfrm rot="5400000">
            <a:off x="7482240" y="2937960"/>
            <a:ext cx="444600" cy="325044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Проекты, принятые под «оферту»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86" name="CustomShape 29"/>
          <p:cNvSpPr/>
          <p:nvPr/>
        </p:nvSpPr>
        <p:spPr>
          <a:xfrm rot="5400000">
            <a:off x="7468920" y="3488400"/>
            <a:ext cx="466200" cy="325044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Проекты, находящиеся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на рассмотрении в банках-партнерах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87" name="CustomShape 30"/>
          <p:cNvSpPr/>
          <p:nvPr/>
        </p:nvSpPr>
        <p:spPr>
          <a:xfrm>
            <a:off x="7106400" y="3548160"/>
            <a:ext cx="1125720" cy="373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8" name="CustomShape 31"/>
          <p:cNvSpPr/>
          <p:nvPr/>
        </p:nvSpPr>
        <p:spPr>
          <a:xfrm>
            <a:off x="7140600" y="3637080"/>
            <a:ext cx="1125720" cy="373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9" name="CustomShape 32"/>
          <p:cNvSpPr/>
          <p:nvPr/>
        </p:nvSpPr>
        <p:spPr>
          <a:xfrm>
            <a:off x="7175160" y="3726000"/>
            <a:ext cx="1125720" cy="373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8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" tIns="36000" rIns="36000" bIns="36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 Narrow"/>
              </a:rPr>
              <a:t>Проекты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90" name="CustomShape 33"/>
          <p:cNvSpPr/>
          <p:nvPr/>
        </p:nvSpPr>
        <p:spPr>
          <a:xfrm rot="5400000">
            <a:off x="7545960" y="4010040"/>
            <a:ext cx="312120" cy="32504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Итого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91" name="CustomShape 34"/>
          <p:cNvSpPr/>
          <p:nvPr/>
        </p:nvSpPr>
        <p:spPr>
          <a:xfrm>
            <a:off x="5866920" y="3505680"/>
            <a:ext cx="6451560" cy="25880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2" name="CustomShape 35"/>
          <p:cNvSpPr/>
          <p:nvPr/>
        </p:nvSpPr>
        <p:spPr>
          <a:xfrm>
            <a:off x="279360" y="8107920"/>
            <a:ext cx="116899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0" i="1" strike="noStrike" spc="-1">
                <a:solidFill>
                  <a:srgbClr val="767171"/>
                </a:solidFill>
                <a:latin typeface="Arial Narrow"/>
              </a:rPr>
              <a:t>* - объем гарантийной и финансовой поддержки предоставленной в 2017 г. </a:t>
            </a:r>
            <a:r>
              <a:rPr lang="ru-RU" sz="1000" b="1" i="1" strike="noStrike" spc="-1">
                <a:solidFill>
                  <a:srgbClr val="767171"/>
                </a:solidFill>
                <a:latin typeface="Arial Narrow"/>
              </a:rPr>
              <a:t>Корпорацией МСП, МСП Банком и РГО</a:t>
            </a:r>
            <a:r>
              <a:rPr lang="ru-RU" sz="1000" b="0" i="1" strike="noStrike" spc="-1">
                <a:solidFill>
                  <a:srgbClr val="767171"/>
                </a:solidFill>
                <a:latin typeface="Arial Narrow"/>
              </a:rPr>
              <a:t> (по состоянию на 28 августа 2017 г.)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00" b="0" i="1" strike="noStrike" spc="-1">
                <a:solidFill>
                  <a:srgbClr val="767171"/>
                </a:solidFill>
                <a:latin typeface="Arial Narrow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140,0 млрд рублей</a:t>
            </a:r>
            <a:endParaRPr lang="ru-RU" sz="1000" b="0" strike="noStrike" spc="-1">
              <a:latin typeface="Arial"/>
            </a:endParaRPr>
          </a:p>
        </p:txBody>
      </p:sp>
      <p:pic>
        <p:nvPicPr>
          <p:cNvPr id="593" name="Рисунок 47"/>
          <p:cNvPicPr/>
          <p:nvPr/>
        </p:nvPicPr>
        <p:blipFill>
          <a:blip r:embed="rId3"/>
          <a:stretch/>
        </p:blipFill>
        <p:spPr>
          <a:xfrm>
            <a:off x="68040" y="22320"/>
            <a:ext cx="2163240" cy="983880"/>
          </a:xfrm>
          <a:prstGeom prst="rect">
            <a:avLst/>
          </a:prstGeom>
          <a:ln>
            <a:noFill/>
          </a:ln>
        </p:spPr>
      </p:pic>
      <p:sp>
        <p:nvSpPr>
          <p:cNvPr id="594" name="CustomShape 36"/>
          <p:cNvSpPr/>
          <p:nvPr/>
        </p:nvSpPr>
        <p:spPr>
          <a:xfrm>
            <a:off x="279000" y="971280"/>
            <a:ext cx="12049920" cy="643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37"/>
          <p:cNvSpPr/>
          <p:nvPr/>
        </p:nvSpPr>
        <p:spPr>
          <a:xfrm>
            <a:off x="11917800" y="8268840"/>
            <a:ext cx="59076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10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96" name="Line 38"/>
          <p:cNvSpPr/>
          <p:nvPr/>
        </p:nvSpPr>
        <p:spPr>
          <a:xfrm>
            <a:off x="282240" y="868680"/>
            <a:ext cx="12036600" cy="36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597" name="Table 39"/>
          <p:cNvGraphicFramePr/>
          <p:nvPr/>
        </p:nvGraphicFramePr>
        <p:xfrm>
          <a:off x="9421920" y="3563640"/>
          <a:ext cx="2871720" cy="2464080"/>
        </p:xfrm>
        <a:graphic>
          <a:graphicData uri="http://schemas.openxmlformats.org/drawingml/2006/table">
            <a:tbl>
              <a:tblPr/>
              <a:tblGrid>
                <a:gridCol w="469440"/>
                <a:gridCol w="594720"/>
                <a:gridCol w="903600"/>
                <a:gridCol w="903960"/>
              </a:tblGrid>
              <a:tr h="723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Кол-во </a:t>
                      </a:r>
                      <a:r>
                        <a:rPr lang="ru-RU" sz="1000" b="0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шт.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Гарантии </a:t>
                      </a:r>
                      <a:r>
                        <a:rPr lang="ru-RU" sz="1000" b="0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млрд рублей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Поручительства          </a:t>
                      </a:r>
                      <a:r>
                        <a:rPr lang="ru-RU" sz="1000" b="0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млрд руб.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Всего, </a:t>
                      </a:r>
                      <a:endParaRPr lang="ru-RU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гарантии и поручительства          </a:t>
                      </a:r>
                      <a:r>
                        <a:rPr lang="ru-RU" sz="1000" b="0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млрд руб.</a:t>
                      </a:r>
                      <a:endParaRPr lang="ru-RU" sz="1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</a:tr>
              <a:tr h="536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22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7,2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7,2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14,4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536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65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23,2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19,8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43,0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537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ED7D31"/>
                          </a:solidFill>
                          <a:latin typeface="Arial Narrow"/>
                        </a:rPr>
                        <a:t>87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ED7D31"/>
                          </a:solidFill>
                          <a:latin typeface="Arial Narrow"/>
                        </a:rPr>
                        <a:t>30,4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ED7D31"/>
                          </a:solidFill>
                          <a:latin typeface="Arial Narrow"/>
                        </a:rPr>
                        <a:t>27,0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ED7D31"/>
                          </a:solidFill>
                          <a:latin typeface="Arial Narrow"/>
                        </a:rPr>
                        <a:t>57,4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>
                    <a:lnL w="76320">
                      <a:solidFill>
                        <a:srgbClr val="FFFFFF"/>
                      </a:solidFill>
                    </a:lnL>
                    <a:lnR w="76320">
                      <a:solidFill>
                        <a:srgbClr val="FFFFFF"/>
                      </a:solidFill>
                    </a:lnR>
                    <a:lnT w="76320">
                      <a:solidFill>
                        <a:srgbClr val="FFFFFF"/>
                      </a:solidFill>
                    </a:lnT>
                    <a:lnB w="76320">
                      <a:solidFill>
                        <a:srgbClr val="FFFFFF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598" name="Рисунок 54"/>
          <p:cNvPicPr/>
          <p:nvPr/>
        </p:nvPicPr>
        <p:blipFill>
          <a:blip r:embed="rId4"/>
          <a:stretch/>
        </p:blipFill>
        <p:spPr>
          <a:xfrm>
            <a:off x="10769760" y="54720"/>
            <a:ext cx="1549080" cy="778680"/>
          </a:xfrm>
          <a:prstGeom prst="rect">
            <a:avLst/>
          </a:prstGeom>
          <a:ln>
            <a:noFill/>
          </a:ln>
        </p:spPr>
      </p:pic>
      <p:sp>
        <p:nvSpPr>
          <p:cNvPr id="599" name="CustomShape 40"/>
          <p:cNvSpPr/>
          <p:nvPr/>
        </p:nvSpPr>
        <p:spPr>
          <a:xfrm>
            <a:off x="355680" y="1041840"/>
            <a:ext cx="14810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ED7D31"/>
                </a:solidFill>
                <a:latin typeface="Arial Narrow"/>
                <a:ea typeface="Calibri"/>
              </a:rPr>
              <a:t>2016 год: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600" name="CustomShape 41"/>
          <p:cNvSpPr/>
          <p:nvPr/>
        </p:nvSpPr>
        <p:spPr>
          <a:xfrm>
            <a:off x="1790640" y="947160"/>
            <a:ext cx="10934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ED7D31"/>
                </a:solidFill>
                <a:latin typeface="Arial Narrow"/>
                <a:ea typeface="Calibri"/>
              </a:rPr>
              <a:t>Объем выданных гарантий и поручительств в рамках НГС составил 100,08 млрд руб.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ED7D31"/>
                </a:solidFill>
                <a:latin typeface="Arial Narrow"/>
                <a:ea typeface="Calibri"/>
              </a:rPr>
              <a:t>Объем финансирования субъектов МСП, полученный с участием гарантийной поддержки НГС - 172 млрд руб.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01" name="CustomShape 42"/>
          <p:cNvSpPr/>
          <p:nvPr/>
        </p:nvSpPr>
        <p:spPr>
          <a:xfrm>
            <a:off x="293040" y="2174040"/>
            <a:ext cx="12051000" cy="52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К концу 2017 года: целевой показатель – </a:t>
            </a:r>
            <a:r>
              <a:rPr lang="ru-RU" sz="2000" b="1" strike="noStrike" spc="-1">
                <a:solidFill>
                  <a:srgbClr val="ED7D31"/>
                </a:solidFill>
                <a:latin typeface="Arial Narrow"/>
                <a:ea typeface="Calibri"/>
              </a:rPr>
              <a:t>185,00 млрд руб. </a:t>
            </a:r>
            <a:r>
              <a:rPr lang="ru-RU" sz="2000" b="1" strike="noStrike" spc="-1">
                <a:solidFill>
                  <a:srgbClr val="FFFFFF"/>
                </a:solidFill>
                <a:latin typeface="Arial Narrow"/>
                <a:ea typeface="Calibri"/>
              </a:rPr>
              <a:t>.</a:t>
            </a:r>
            <a:r>
              <a:rPr lang="ru-RU" sz="2000" b="1" strike="noStrike" spc="-1">
                <a:solidFill>
                  <a:srgbClr val="ED7D31"/>
                </a:solidFill>
                <a:latin typeface="Arial Narrow"/>
                <a:ea typeface="Calibri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02" name="CustomShape 43"/>
          <p:cNvSpPr/>
          <p:nvPr/>
        </p:nvSpPr>
        <p:spPr>
          <a:xfrm>
            <a:off x="289440" y="2482560"/>
            <a:ext cx="12051000" cy="52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  <a:ea typeface="Calibri"/>
              </a:rPr>
              <a:t>К концу 2018 года (нарастающим итогом за 2016 - 2018гг.): целевой показатель – </a:t>
            </a:r>
            <a:r>
              <a:rPr lang="ru-RU" sz="2000" b="1" strike="noStrike" spc="-1">
                <a:solidFill>
                  <a:srgbClr val="ED7D31"/>
                </a:solidFill>
                <a:latin typeface="Arial Narrow"/>
                <a:ea typeface="Calibri"/>
              </a:rPr>
              <a:t>500,00 млрд руб. </a:t>
            </a:r>
            <a:r>
              <a:rPr lang="ru-RU" sz="2000" b="1" strike="noStrike" spc="-1">
                <a:solidFill>
                  <a:srgbClr val="FFFFFF"/>
                </a:solidFill>
                <a:latin typeface="Arial Narrow"/>
                <a:ea typeface="Calibri"/>
              </a:rPr>
              <a:t>.</a:t>
            </a:r>
            <a:r>
              <a:rPr lang="ru-RU" sz="2000" b="1" strike="noStrike" spc="-1">
                <a:solidFill>
                  <a:srgbClr val="ED7D31"/>
                </a:solidFill>
                <a:latin typeface="Arial Narrow"/>
                <a:ea typeface="Calibri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Рисунок 13"/>
          <p:cNvPicPr/>
          <p:nvPr/>
        </p:nvPicPr>
        <p:blipFill>
          <a:blip r:embed="rId2"/>
          <a:stretch/>
        </p:blipFill>
        <p:spPr>
          <a:xfrm>
            <a:off x="72000" y="-38880"/>
            <a:ext cx="2163240" cy="983880"/>
          </a:xfrm>
          <a:prstGeom prst="rect">
            <a:avLst/>
          </a:prstGeom>
          <a:ln>
            <a:noFill/>
          </a:ln>
        </p:spPr>
      </p:pic>
      <p:sp>
        <p:nvSpPr>
          <p:cNvPr id="604" name="CustomShape 1"/>
          <p:cNvSpPr/>
          <p:nvPr/>
        </p:nvSpPr>
        <p:spPr>
          <a:xfrm>
            <a:off x="293400" y="1618200"/>
            <a:ext cx="7094160" cy="502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ED7D31"/>
                </a:solidFill>
                <a:latin typeface="Arial Narrow"/>
              </a:rPr>
              <a:t>Ключевые условия Программы стимулирования кредитования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05" name="CustomShape 2"/>
          <p:cNvSpPr/>
          <p:nvPr/>
        </p:nvSpPr>
        <p:spPr>
          <a:xfrm>
            <a:off x="187920" y="2118960"/>
            <a:ext cx="7199280" cy="47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4572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Процентная ставка – </a:t>
            </a: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10,6%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для субъектов малого предпринимательства и </a:t>
            </a: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9,6%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 - для субъектов среднего предпринимательства</a:t>
            </a:r>
            <a:endParaRPr lang="ru-RU" sz="1800" b="0" strike="noStrike" spc="-1">
              <a:latin typeface="Arial"/>
            </a:endParaRPr>
          </a:p>
          <a:p>
            <a:pPr indent="4572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Срок льготного фондирования </a:t>
            </a: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до 3 лет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(срок кредита может превышать срок льготного фондирования)</a:t>
            </a:r>
            <a:endParaRPr lang="ru-RU" sz="1800" b="0" strike="noStrike" spc="-1">
              <a:latin typeface="Arial"/>
            </a:endParaRPr>
          </a:p>
          <a:p>
            <a:pPr indent="4572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Размер кредита: от</a:t>
            </a: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 5 млн руб.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до </a:t>
            </a: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1 млрд руб.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(общий кредитный лимит на заемщика - до</a:t>
            </a: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 4 млрд руб.)</a:t>
            </a:r>
            <a:endParaRPr lang="ru-RU" sz="1800" b="0" strike="noStrike" spc="-1">
              <a:latin typeface="Arial"/>
            </a:endParaRPr>
          </a:p>
          <a:p>
            <a:pPr indent="4572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Приоритетные отрасли: </a:t>
            </a:r>
            <a:endParaRPr lang="ru-RU" sz="1800" b="0" strike="noStrike" spc="-1"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201"/>
              </a:spcBef>
              <a:buClr>
                <a:srgbClr val="1F4E79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1F4E79"/>
                </a:solidFill>
                <a:latin typeface="Arial Narrow"/>
              </a:rPr>
              <a:t>сельское хозяйство, </a:t>
            </a:r>
            <a:endParaRPr lang="ru-RU" sz="1800" b="0" strike="noStrike" spc="-1"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201"/>
              </a:spcBef>
              <a:buClr>
                <a:srgbClr val="1F4E79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1F4E79"/>
                </a:solidFill>
                <a:latin typeface="Arial Narrow"/>
              </a:rPr>
              <a:t>обрабатывающее производство, </a:t>
            </a:r>
            <a:endParaRPr lang="ru-RU" sz="1800" b="0" strike="noStrike" spc="-1"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201"/>
              </a:spcBef>
              <a:buClr>
                <a:srgbClr val="1F4E79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1F4E79"/>
                </a:solidFill>
                <a:latin typeface="Arial Narrow"/>
              </a:rPr>
              <a:t>производство и распределение электроэнергии, газа и воды, </a:t>
            </a:r>
            <a:endParaRPr lang="ru-RU" sz="1800" b="0" strike="noStrike" spc="-1"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201"/>
              </a:spcBef>
              <a:buClr>
                <a:srgbClr val="1F4E79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1F4E79"/>
                </a:solidFill>
                <a:latin typeface="Arial Narrow"/>
              </a:rPr>
              <a:t>строительство, </a:t>
            </a:r>
            <a:endParaRPr lang="ru-RU" sz="1800" b="0" strike="noStrike" spc="-1"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201"/>
              </a:spcBef>
              <a:buClr>
                <a:srgbClr val="1F4E79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1F4E79"/>
                </a:solidFill>
                <a:latin typeface="Arial Narrow"/>
              </a:rPr>
              <a:t>транспорт и связь, </a:t>
            </a:r>
            <a:endParaRPr lang="ru-RU" sz="1800" b="0" strike="noStrike" spc="-1"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201"/>
              </a:spcBef>
              <a:buClr>
                <a:srgbClr val="1F4E79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1F4E79"/>
                </a:solidFill>
                <a:latin typeface="Arial Narrow"/>
              </a:rPr>
              <a:t>туристская деятельность, </a:t>
            </a:r>
            <a:endParaRPr lang="ru-RU" sz="1800" b="0" strike="noStrike" spc="-1"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201"/>
              </a:spcBef>
              <a:buClr>
                <a:srgbClr val="1F4E79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1F4E79"/>
                </a:solidFill>
                <a:latin typeface="Arial Narrow"/>
              </a:rPr>
              <a:t>здравоохранение, </a:t>
            </a:r>
            <a:endParaRPr lang="ru-RU" sz="1800" b="0" strike="noStrike" spc="-1">
              <a:latin typeface="Arial"/>
            </a:endParaRPr>
          </a:p>
          <a:p>
            <a:pPr marL="743040" lvl="1" indent="-285480" algn="just">
              <a:lnSpc>
                <a:spcPct val="100000"/>
              </a:lnSpc>
              <a:spcBef>
                <a:spcPts val="201"/>
              </a:spcBef>
              <a:buClr>
                <a:srgbClr val="1F4E79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1F4E79"/>
                </a:solidFill>
                <a:latin typeface="Arial Narrow"/>
              </a:rPr>
              <a:t>сбор, обработка и утилизация отходов, 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606" name="CustomShape 3"/>
          <p:cNvSpPr/>
          <p:nvPr/>
        </p:nvSpPr>
        <p:spPr>
          <a:xfrm>
            <a:off x="7617600" y="1617120"/>
            <a:ext cx="4692960" cy="41896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72000" rIns="72000" bIns="72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ED7D31"/>
                </a:solidFill>
                <a:latin typeface="Arial Narrow"/>
              </a:rPr>
              <a:t>Результаты реализации Программы стимулирования кредитования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 Narrow"/>
              </a:rPr>
              <a:t>по состоянию на  28 августа 2017 г.</a:t>
            </a:r>
            <a:endParaRPr lang="ru-RU" sz="1200" b="0" strike="noStrike" spc="-1">
              <a:latin typeface="Arial"/>
            </a:endParaRPr>
          </a:p>
        </p:txBody>
      </p:sp>
      <p:graphicFrame>
        <p:nvGraphicFramePr>
          <p:cNvPr id="607" name="Table 4"/>
          <p:cNvGraphicFramePr/>
          <p:nvPr/>
        </p:nvGraphicFramePr>
        <p:xfrm>
          <a:off x="7744680" y="2496600"/>
          <a:ext cx="4440960" cy="3191040"/>
        </p:xfrm>
        <a:graphic>
          <a:graphicData uri="http://schemas.openxmlformats.org/drawingml/2006/table">
            <a:tbl>
              <a:tblPr/>
              <a:tblGrid>
                <a:gridCol w="3424320"/>
                <a:gridCol w="1016640"/>
              </a:tblGrid>
              <a:tr h="6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Показатель               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Значение,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млрд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333F4F"/>
                    </a:solidFill>
                  </a:tcPr>
                </a:tc>
              </a:tr>
              <a:tr h="6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Лимит,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утвержденный Банком России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70C0"/>
                          </a:solidFill>
                          <a:latin typeface="Arial Narrow"/>
                        </a:rPr>
                        <a:t>175,00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EBF7"/>
                    </a:solidFill>
                  </a:tcPr>
                </a:tc>
              </a:tr>
              <a:tr h="71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Выбрано уполномоченными банками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под поручительства Корпорации МСП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70C0"/>
                          </a:solidFill>
                          <a:latin typeface="Arial Narrow"/>
                        </a:rPr>
                        <a:t>81,89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82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Выбрано МСП Банком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0" strike="noStrike" spc="-1">
                          <a:solidFill>
                            <a:srgbClr val="0070C0"/>
                          </a:solidFill>
                          <a:latin typeface="Arial Narrow"/>
                        </a:rPr>
                        <a:t>27,05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3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Итого выбрано Корпорацией МСП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1F4E79"/>
                          </a:solidFill>
                          <a:latin typeface="Arial Narrow"/>
                        </a:rPr>
                        <a:t>и МСП Банком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70C0"/>
                          </a:solidFill>
                          <a:latin typeface="Arial Narrow"/>
                        </a:rPr>
                        <a:t>108,94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08" name="CustomShape 5"/>
          <p:cNvSpPr/>
          <p:nvPr/>
        </p:nvSpPr>
        <p:spPr>
          <a:xfrm>
            <a:off x="3863160" y="45360"/>
            <a:ext cx="9172440" cy="8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36000" rIns="0" bIns="36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Программа стимулирования кредитования субъектов МСП</a:t>
            </a:r>
            <a:r>
              <a:t/>
            </a:r>
            <a:br/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(«Программа стимулирования кредитования»)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09" name="CustomShape 6"/>
          <p:cNvSpPr/>
          <p:nvPr/>
        </p:nvSpPr>
        <p:spPr>
          <a:xfrm>
            <a:off x="7759440" y="5807160"/>
            <a:ext cx="45050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i="1" strike="noStrike" spc="-1">
                <a:solidFill>
                  <a:srgbClr val="404040"/>
                </a:solidFill>
                <a:latin typeface="Arial Narrow"/>
              </a:rPr>
              <a:t>Источник: Реестр заявок, формируемый ДСГО на ежедневной основе, оперативные данные МСП Банка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610" name="CustomShape 7"/>
          <p:cNvSpPr/>
          <p:nvPr/>
        </p:nvSpPr>
        <p:spPr>
          <a:xfrm>
            <a:off x="284040" y="7743600"/>
            <a:ext cx="12034800" cy="5457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ED7D31"/>
                </a:solidFill>
                <a:latin typeface="Arial Narrow"/>
              </a:rPr>
              <a:t>В Программе стимулирования кредитования участвует 39 уполномоченных банков-партнеров Корпорации МСП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11" name="CustomShape 8"/>
          <p:cNvSpPr/>
          <p:nvPr/>
        </p:nvSpPr>
        <p:spPr>
          <a:xfrm>
            <a:off x="223920" y="965880"/>
            <a:ext cx="12153600" cy="60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700" b="1" strike="noStrike" spc="-1">
                <a:solidFill>
                  <a:srgbClr val="002060"/>
                </a:solidFill>
                <a:latin typeface="Arial Narrow"/>
                <a:ea typeface="Calibri"/>
              </a:rPr>
              <a:t>7 июля 2017 года Банк России принял решение об увеличении лимита Программы стимулирования кредитования</a:t>
            </a:r>
            <a:endParaRPr lang="ru-RU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700" b="1" strike="noStrike" spc="-1">
                <a:solidFill>
                  <a:srgbClr val="002060"/>
                </a:solidFill>
                <a:latin typeface="Arial Narrow"/>
                <a:ea typeface="Calibri"/>
              </a:rPr>
              <a:t>  со 125 до 175 млрд руб. 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612" name="CustomShape 9"/>
          <p:cNvSpPr/>
          <p:nvPr/>
        </p:nvSpPr>
        <p:spPr>
          <a:xfrm>
            <a:off x="11917800" y="8268840"/>
            <a:ext cx="59076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11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13" name="Line 10"/>
          <p:cNvSpPr/>
          <p:nvPr/>
        </p:nvSpPr>
        <p:spPr>
          <a:xfrm>
            <a:off x="282240" y="900000"/>
            <a:ext cx="12036600" cy="36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4" name="CustomShape 11"/>
          <p:cNvSpPr/>
          <p:nvPr/>
        </p:nvSpPr>
        <p:spPr>
          <a:xfrm>
            <a:off x="173520" y="6519240"/>
            <a:ext cx="121608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43040" lvl="1" indent="-285480" algn="just">
              <a:lnSpc>
                <a:spcPct val="100000"/>
              </a:lnSpc>
              <a:spcBef>
                <a:spcPts val="201"/>
              </a:spcBef>
              <a:buClr>
                <a:srgbClr val="1F4E79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1F4E79"/>
                </a:solidFill>
                <a:latin typeface="Arial Narrow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615" name="Рисунок 21"/>
          <p:cNvPicPr/>
          <p:nvPr/>
        </p:nvPicPr>
        <p:blipFill>
          <a:blip r:embed="rId3"/>
          <a:stretch/>
        </p:blipFill>
        <p:spPr>
          <a:xfrm>
            <a:off x="10769760" y="54720"/>
            <a:ext cx="1549080" cy="77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1"/>
          <p:cNvSpPr txBox="1"/>
          <p:nvPr/>
        </p:nvSpPr>
        <p:spPr>
          <a:xfrm>
            <a:off x="945000" y="1414080"/>
            <a:ext cx="10709640" cy="3007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7" name="TextShape 2"/>
          <p:cNvSpPr txBox="1"/>
          <p:nvPr/>
        </p:nvSpPr>
        <p:spPr>
          <a:xfrm>
            <a:off x="1575000" y="4538520"/>
            <a:ext cx="9449640" cy="2085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Рисунок 35"/>
          <p:cNvPicPr/>
          <p:nvPr/>
        </p:nvPicPr>
        <p:blipFill>
          <a:blip r:embed="rId2"/>
          <a:stretch/>
        </p:blipFill>
        <p:spPr>
          <a:xfrm>
            <a:off x="72000" y="-38880"/>
            <a:ext cx="2163240" cy="983880"/>
          </a:xfrm>
          <a:prstGeom prst="rect">
            <a:avLst/>
          </a:prstGeom>
          <a:ln>
            <a:noFill/>
          </a:ln>
        </p:spPr>
      </p:pic>
      <p:sp>
        <p:nvSpPr>
          <p:cNvPr id="619" name="CustomShape 1"/>
          <p:cNvSpPr/>
          <p:nvPr/>
        </p:nvSpPr>
        <p:spPr>
          <a:xfrm>
            <a:off x="3886920" y="-59760"/>
            <a:ext cx="8431200" cy="91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9040" tIns="29520" rIns="0" bIns="2952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  <a:ea typeface="Tahoma"/>
              </a:rPr>
              <a:t>Инвестиционный лифт: консолидация мер поддержки</a:t>
            </a:r>
            <a:r>
              <a:t/>
            </a:r>
            <a:br/>
            <a:r>
              <a:rPr lang="ru-RU" sz="2000" b="1" strike="noStrike" spc="-1">
                <a:solidFill>
                  <a:srgbClr val="1F4E79"/>
                </a:solidFill>
                <a:latin typeface="Arial Narrow"/>
                <a:ea typeface="Tahoma"/>
              </a:rPr>
              <a:t> субъектам МСП, оказываемых институтами развития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20" name="CustomShape 2"/>
          <p:cNvSpPr/>
          <p:nvPr/>
        </p:nvSpPr>
        <p:spPr>
          <a:xfrm>
            <a:off x="300960" y="3999600"/>
            <a:ext cx="2076480" cy="1428480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0" tIns="45000" rIns="72000" bIns="4500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 Narrow"/>
              </a:rPr>
              <a:t>Параметры финансирования                           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621" name="Рисунок 58"/>
          <p:cNvPicPr/>
          <p:nvPr/>
        </p:nvPicPr>
        <p:blipFill>
          <a:blip r:embed="rId3"/>
          <a:stretch/>
        </p:blipFill>
        <p:spPr>
          <a:xfrm>
            <a:off x="432360" y="4442400"/>
            <a:ext cx="281880" cy="285480"/>
          </a:xfrm>
          <a:prstGeom prst="rect">
            <a:avLst/>
          </a:prstGeom>
          <a:ln>
            <a:noFill/>
          </a:ln>
        </p:spPr>
      </p:pic>
      <p:sp>
        <p:nvSpPr>
          <p:cNvPr id="622" name="CustomShape 3"/>
          <p:cNvSpPr/>
          <p:nvPr/>
        </p:nvSpPr>
        <p:spPr>
          <a:xfrm>
            <a:off x="551520" y="4518360"/>
            <a:ext cx="270720" cy="370080"/>
          </a:xfrm>
          <a:custGeom>
            <a:avLst/>
            <a:gdLst/>
            <a:ahLst/>
            <a:cxnLst/>
            <a:rect l="l" t="t" r="r" b="b"/>
            <a:pathLst>
              <a:path w="157" h="212">
                <a:moveTo>
                  <a:pt x="90" y="212"/>
                </a:moveTo>
                <a:cubicBezTo>
                  <a:pt x="18" y="212"/>
                  <a:pt x="18" y="212"/>
                  <a:pt x="18" y="212"/>
                </a:cubicBezTo>
                <a:cubicBezTo>
                  <a:pt x="8" y="212"/>
                  <a:pt x="0" y="204"/>
                  <a:pt x="0" y="19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8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9" y="0"/>
                  <a:pt x="157" y="8"/>
                  <a:pt x="157" y="17"/>
                </a:cubicBezTo>
                <a:cubicBezTo>
                  <a:pt x="157" y="145"/>
                  <a:pt x="157" y="145"/>
                  <a:pt x="157" y="145"/>
                </a:cubicBezTo>
                <a:lnTo>
                  <a:pt x="90" y="212"/>
                </a:lnTo>
                <a:close/>
                <a:moveTo>
                  <a:pt x="18" y="12"/>
                </a:moveTo>
                <a:cubicBezTo>
                  <a:pt x="15" y="12"/>
                  <a:pt x="12" y="14"/>
                  <a:pt x="12" y="17"/>
                </a:cubicBezTo>
                <a:cubicBezTo>
                  <a:pt x="12" y="194"/>
                  <a:pt x="12" y="194"/>
                  <a:pt x="12" y="194"/>
                </a:cubicBezTo>
                <a:cubicBezTo>
                  <a:pt x="12" y="197"/>
                  <a:pt x="15" y="200"/>
                  <a:pt x="18" y="200"/>
                </a:cubicBezTo>
                <a:cubicBezTo>
                  <a:pt x="85" y="200"/>
                  <a:pt x="85" y="200"/>
                  <a:pt x="85" y="200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5" y="14"/>
                  <a:pt x="143" y="12"/>
                  <a:pt x="140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4"/>
          <p:cNvSpPr/>
          <p:nvPr/>
        </p:nvSpPr>
        <p:spPr>
          <a:xfrm>
            <a:off x="693360" y="4755960"/>
            <a:ext cx="118800" cy="122040"/>
          </a:xfrm>
          <a:custGeom>
            <a:avLst/>
            <a:gdLst/>
            <a:ahLst/>
            <a:cxnLst/>
            <a:rect l="l" t="t" r="r" b="b"/>
            <a:pathLst>
              <a:path w="69" h="70">
                <a:moveTo>
                  <a:pt x="12" y="70"/>
                </a:moveTo>
                <a:cubicBezTo>
                  <a:pt x="0" y="70"/>
                  <a:pt x="0" y="70"/>
                  <a:pt x="0" y="7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12"/>
                  <a:pt x="69" y="12"/>
                  <a:pt x="69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4" y="12"/>
                  <a:pt x="12" y="15"/>
                  <a:pt x="12" y="18"/>
                </a:cubicBezTo>
                <a:lnTo>
                  <a:pt x="12" y="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24" name="Изображение 21"/>
          <p:cNvPicPr/>
          <p:nvPr/>
        </p:nvPicPr>
        <p:blipFill>
          <a:blip r:embed="rId4"/>
          <a:stretch/>
        </p:blipFill>
        <p:spPr>
          <a:xfrm>
            <a:off x="3157200" y="1073880"/>
            <a:ext cx="981360" cy="272520"/>
          </a:xfrm>
          <a:prstGeom prst="rect">
            <a:avLst/>
          </a:prstGeom>
          <a:ln>
            <a:noFill/>
          </a:ln>
        </p:spPr>
      </p:pic>
      <p:pic>
        <p:nvPicPr>
          <p:cNvPr id="625" name="Рисунок 64"/>
          <p:cNvPicPr/>
          <p:nvPr/>
        </p:nvPicPr>
        <p:blipFill>
          <a:blip r:embed="rId5"/>
          <a:stretch/>
        </p:blipFill>
        <p:spPr>
          <a:xfrm>
            <a:off x="7745760" y="1015200"/>
            <a:ext cx="1898280" cy="385200"/>
          </a:xfrm>
          <a:prstGeom prst="rect">
            <a:avLst/>
          </a:prstGeom>
          <a:ln>
            <a:noFill/>
          </a:ln>
        </p:spPr>
      </p:pic>
      <p:sp>
        <p:nvSpPr>
          <p:cNvPr id="626" name="CustomShape 5"/>
          <p:cNvSpPr/>
          <p:nvPr/>
        </p:nvSpPr>
        <p:spPr>
          <a:xfrm>
            <a:off x="299160" y="2448000"/>
            <a:ext cx="2081160" cy="1441800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0" tIns="45000" rIns="72000" bIns="4500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 Narrow"/>
              </a:rPr>
              <a:t>Ключевые </a:t>
            </a:r>
            <a:r>
              <a:t/>
            </a:r>
            <a:br/>
            <a:r>
              <a:rPr lang="ru-RU" sz="1200" b="1" strike="noStrike" spc="-1">
                <a:solidFill>
                  <a:srgbClr val="000000"/>
                </a:solidFill>
                <a:latin typeface="Arial Narrow"/>
              </a:rPr>
              <a:t>требования </a:t>
            </a:r>
            <a:r>
              <a:t/>
            </a:r>
            <a:br/>
            <a:r>
              <a:rPr lang="ru-RU" sz="1200" b="1" strike="noStrike" spc="-1">
                <a:solidFill>
                  <a:srgbClr val="000000"/>
                </a:solidFill>
                <a:latin typeface="Arial Narrow"/>
              </a:rPr>
              <a:t>к проектам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627" name="Рисунок 69"/>
          <p:cNvPicPr/>
          <p:nvPr/>
        </p:nvPicPr>
        <p:blipFill>
          <a:blip r:embed="rId6"/>
          <a:stretch/>
        </p:blipFill>
        <p:spPr>
          <a:xfrm>
            <a:off x="481320" y="2985840"/>
            <a:ext cx="484920" cy="484920"/>
          </a:xfrm>
          <a:prstGeom prst="rect">
            <a:avLst/>
          </a:prstGeom>
          <a:ln>
            <a:noFill/>
          </a:ln>
        </p:spPr>
      </p:pic>
      <p:sp>
        <p:nvSpPr>
          <p:cNvPr id="628" name="CustomShape 6"/>
          <p:cNvSpPr/>
          <p:nvPr/>
        </p:nvSpPr>
        <p:spPr>
          <a:xfrm>
            <a:off x="298080" y="1683360"/>
            <a:ext cx="2082240" cy="698040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64000" tIns="45000" rIns="72000" bIns="4500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 Narrow"/>
              </a:rPr>
              <a:t>Возможная роль участников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29" name="CustomShape 7"/>
          <p:cNvSpPr/>
          <p:nvPr/>
        </p:nvSpPr>
        <p:spPr>
          <a:xfrm>
            <a:off x="605520" y="1913400"/>
            <a:ext cx="182160" cy="182160"/>
          </a:xfrm>
          <a:prstGeom prst="ellipse">
            <a:avLst/>
          </a:prstGeom>
          <a:noFill/>
          <a:ln w="381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</a:rPr>
              <a:t>₽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30" name="CustomShape 8"/>
          <p:cNvSpPr/>
          <p:nvPr/>
        </p:nvSpPr>
        <p:spPr>
          <a:xfrm>
            <a:off x="809280" y="2054520"/>
            <a:ext cx="182160" cy="182160"/>
          </a:xfrm>
          <a:prstGeom prst="ellipse">
            <a:avLst/>
          </a:prstGeom>
          <a:noFill/>
          <a:ln w="381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</a:rPr>
              <a:t>€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31" name="CustomShape 9"/>
          <p:cNvSpPr/>
          <p:nvPr/>
        </p:nvSpPr>
        <p:spPr>
          <a:xfrm>
            <a:off x="830160" y="1825200"/>
            <a:ext cx="182160" cy="182160"/>
          </a:xfrm>
          <a:prstGeom prst="ellipse">
            <a:avLst/>
          </a:prstGeom>
          <a:noFill/>
          <a:ln w="381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Calibri"/>
              </a:rPr>
              <a:t>£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32" name="CustomShape 10"/>
          <p:cNvSpPr/>
          <p:nvPr/>
        </p:nvSpPr>
        <p:spPr>
          <a:xfrm rot="16200000">
            <a:off x="551880" y="2062440"/>
            <a:ext cx="160920" cy="280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3" name="CustomShape 11"/>
          <p:cNvSpPr/>
          <p:nvPr/>
        </p:nvSpPr>
        <p:spPr>
          <a:xfrm>
            <a:off x="342360" y="5482440"/>
            <a:ext cx="206316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FFFFFF"/>
                </a:solidFill>
                <a:latin typeface="Arial Narrow"/>
              </a:rPr>
              <a:t>: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634" name="Рисунок 27"/>
          <p:cNvPicPr/>
          <p:nvPr/>
        </p:nvPicPr>
        <p:blipFill>
          <a:blip r:embed="rId7"/>
          <a:srcRect t="13333" b="15157"/>
          <a:stretch/>
        </p:blipFill>
        <p:spPr>
          <a:xfrm>
            <a:off x="5557680" y="995760"/>
            <a:ext cx="1397520" cy="454320"/>
          </a:xfrm>
          <a:prstGeom prst="rect">
            <a:avLst/>
          </a:prstGeom>
          <a:ln>
            <a:noFill/>
          </a:ln>
        </p:spPr>
      </p:pic>
      <p:sp>
        <p:nvSpPr>
          <p:cNvPr id="635" name="Line 12"/>
          <p:cNvSpPr/>
          <p:nvPr/>
        </p:nvSpPr>
        <p:spPr>
          <a:xfrm>
            <a:off x="282240" y="1600560"/>
            <a:ext cx="1203624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6" name="Line 13"/>
          <p:cNvSpPr/>
          <p:nvPr/>
        </p:nvSpPr>
        <p:spPr>
          <a:xfrm>
            <a:off x="282240" y="900000"/>
            <a:ext cx="12036600" cy="36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7" name="Line 14"/>
          <p:cNvSpPr/>
          <p:nvPr/>
        </p:nvSpPr>
        <p:spPr>
          <a:xfrm>
            <a:off x="282240" y="5496480"/>
            <a:ext cx="1203624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638" name="Table 15"/>
          <p:cNvGraphicFramePr/>
          <p:nvPr/>
        </p:nvGraphicFramePr>
        <p:xfrm>
          <a:off x="2377800" y="1756080"/>
          <a:ext cx="10141200" cy="3890160"/>
        </p:xfrm>
        <a:graphic>
          <a:graphicData uri="http://schemas.openxmlformats.org/drawingml/2006/table">
            <a:tbl>
              <a:tblPr/>
              <a:tblGrid>
                <a:gridCol w="2592000"/>
                <a:gridCol w="2664000"/>
                <a:gridCol w="2527200"/>
                <a:gridCol w="2358000"/>
              </a:tblGrid>
              <a:tr h="623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Кредитное финансирование субъектов МСП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Осуществление кредитно-гарантийной поддержки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субъектов МСП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Вхождение в капитал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субъектов МСП / мезонинное финансирование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541520"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Основной фокус - импортозамещение, высокотехнологичные компании.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50% - софинансирование от заемщика (включая банковские кредиты).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 менее 15% средств предоставляет акционер.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Обеспечение: гарантия, залог, поручительство.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Соответствие требованиям ст.4 Федерального закона №209-ФЗ.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Регистрация бизнеса на территории РФ.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Отсутствие отрицательной кредитной истории и отсутствие просроченной задолженности.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Несырьевой сектор экономики.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27000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Наличие экспортной выручки.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27000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Выручка компании от 0,5 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до 2 млрд руб.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27000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Бюджет проекта от 500 млн 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до 20 млрд руб.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27000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Конечные бенефициары – резиденты РФ.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Ведение экспортной деятельности.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Поддержка только несырьевого сектора.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Доля российской составляющей в экспортном контракте – не менее 30%.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725480"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Финансирование на проектной основе.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Стоимость финансирования: 5% годовых.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Срок кредита: 5-7 лет.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Объем финансирования: до 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500 млн руб. на одну сделку.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Срок гарантии: до 15 лет.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Вознаграждение за гарантию: 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0,75% годовых от суммы гарантии за весь срок действия гарантии.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Сумма гарантии: до 50% от суммы кредита, при участии РГО до 70%.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Программа стимулирования кредитования (9,6%-10,6% годовых).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00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Участие в акционерном капитале до 50%.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27000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Объем инвестирования: до 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1 млрд руб. в один проект.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27000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Внутренняя норма доходности превышает 13,5% в рублях.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27000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Выход РФПИ из инвестиции через </a:t>
                      </a:r>
                      <a:r>
                        <a:t/>
                      </a:r>
                      <a:br/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5-7 лет.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9 страховых продуктов ЭКСАР.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Кредитование: Размер кредита – 85-100% от суммы экспортного контракта.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Срок кредита: до 10 лет.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 marL="171360" indent="-17100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"/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2000" marR="72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39" name="Line 16"/>
          <p:cNvSpPr/>
          <p:nvPr/>
        </p:nvSpPr>
        <p:spPr>
          <a:xfrm flipV="1">
            <a:off x="4964400" y="1634400"/>
            <a:ext cx="360" cy="3750480"/>
          </a:xfrm>
          <a:prstGeom prst="line">
            <a:avLst/>
          </a:prstGeom>
          <a:ln w="12600">
            <a:solidFill>
              <a:srgbClr val="A2C9F4"/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0" name="Line 17"/>
          <p:cNvSpPr/>
          <p:nvPr/>
        </p:nvSpPr>
        <p:spPr>
          <a:xfrm flipV="1">
            <a:off x="7745760" y="1634400"/>
            <a:ext cx="360" cy="3750480"/>
          </a:xfrm>
          <a:prstGeom prst="line">
            <a:avLst/>
          </a:prstGeom>
          <a:ln w="12600">
            <a:solidFill>
              <a:srgbClr val="A2C9F4"/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1" name="Line 18"/>
          <p:cNvSpPr/>
          <p:nvPr/>
        </p:nvSpPr>
        <p:spPr>
          <a:xfrm flipV="1">
            <a:off x="10193040" y="1634400"/>
            <a:ext cx="360" cy="3750480"/>
          </a:xfrm>
          <a:prstGeom prst="line">
            <a:avLst/>
          </a:prstGeom>
          <a:ln w="12600">
            <a:solidFill>
              <a:srgbClr val="A2C9F4"/>
            </a:solidFill>
            <a:custDash>
              <a:ds d="400000" sp="300000"/>
            </a:custDash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42" name="Рисунок 34"/>
          <p:cNvPicPr/>
          <p:nvPr/>
        </p:nvPicPr>
        <p:blipFill>
          <a:blip r:embed="rId8"/>
          <a:stretch/>
        </p:blipFill>
        <p:spPr>
          <a:xfrm>
            <a:off x="10764720" y="46440"/>
            <a:ext cx="1535040" cy="777960"/>
          </a:xfrm>
          <a:prstGeom prst="rect">
            <a:avLst/>
          </a:prstGeom>
          <a:ln>
            <a:noFill/>
          </a:ln>
        </p:spPr>
      </p:pic>
      <p:pic>
        <p:nvPicPr>
          <p:cNvPr id="643" name="Рисунок 7"/>
          <p:cNvPicPr/>
          <p:nvPr/>
        </p:nvPicPr>
        <p:blipFill>
          <a:blip r:embed="rId9"/>
          <a:stretch/>
        </p:blipFill>
        <p:spPr>
          <a:xfrm>
            <a:off x="10193400" y="962280"/>
            <a:ext cx="1591920" cy="636480"/>
          </a:xfrm>
          <a:prstGeom prst="rect">
            <a:avLst/>
          </a:prstGeom>
          <a:ln>
            <a:noFill/>
          </a:ln>
        </p:spPr>
      </p:pic>
      <p:graphicFrame>
        <p:nvGraphicFramePr>
          <p:cNvPr id="644" name="Table 19"/>
          <p:cNvGraphicFramePr/>
          <p:nvPr/>
        </p:nvGraphicFramePr>
        <p:xfrm>
          <a:off x="298080" y="6371640"/>
          <a:ext cx="12020400" cy="1575360"/>
        </p:xfrm>
        <a:graphic>
          <a:graphicData uri="http://schemas.openxmlformats.org/drawingml/2006/table">
            <a:tbl>
              <a:tblPr/>
              <a:tblGrid>
                <a:gridCol w="280440"/>
                <a:gridCol w="8524080"/>
                <a:gridCol w="1992960"/>
                <a:gridCol w="1222920"/>
              </a:tblGrid>
              <a:tr h="997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№</a:t>
                      </a: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                                    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Примеры проектов на стадии рассмотрения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Отрасль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Бюджет, млн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</a:tr>
              <a:tr h="384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Производство комплектов зданий и сооружений жилого и промышленного назначения на основе конструкционного строительного материала – панели CLT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Лесная промышленность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2 701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26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Организация производства и радиохимического выделения активной фармацевтической субстанции стронция-82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Фармацевтика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3 580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384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Расширение собственных производственных мощностей химического предприятия и увеличение объемов производства перспективных видов продукции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Химическая промышленность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656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26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Строительство завода по выпуску технических дисперсий для картона и бумаги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Химическая промышленность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423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36000" marR="36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45" name="CustomShape 20"/>
          <p:cNvSpPr/>
          <p:nvPr/>
        </p:nvSpPr>
        <p:spPr>
          <a:xfrm>
            <a:off x="11917800" y="8268840"/>
            <a:ext cx="59076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13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46" name="CustomShape 21"/>
          <p:cNvSpPr/>
          <p:nvPr/>
        </p:nvSpPr>
        <p:spPr>
          <a:xfrm>
            <a:off x="292680" y="5635080"/>
            <a:ext cx="12009960" cy="700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ED7D31"/>
                </a:solidFill>
                <a:latin typeface="Arial Narrow"/>
              </a:rPr>
              <a:t>В рамках Порядка взаимодействия институтов развития в 2016-2017 гг.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ED7D31"/>
                </a:solidFill>
                <a:latin typeface="Arial Narrow"/>
              </a:rPr>
              <a:t>одобрено финансирование 9 проектов общим бюджетом 10,096 млрд рублей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647" name="CustomShape 22"/>
          <p:cNvSpPr/>
          <p:nvPr/>
        </p:nvSpPr>
        <p:spPr>
          <a:xfrm>
            <a:off x="342360" y="8163000"/>
            <a:ext cx="1200708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1" strike="noStrike" spc="-1">
                <a:latin typeface="Arial Narrow"/>
              </a:rPr>
              <a:t>На рассмотрении в рамках механизма Инвестиционный лифт находятся 5 проектов фармацевтической, химической, лесной промышленности, </a:t>
            </a:r>
            <a:r>
              <a:t/>
            </a:r>
            <a:br/>
            <a:r>
              <a:rPr lang="ru-RU" sz="1300" b="1" strike="noStrike" spc="-1">
                <a:latin typeface="Arial Narrow"/>
              </a:rPr>
              <a:t>теплоэнергетики. Общий бюджет рассматриваемых проектов составляет 8 381 млн руб.  </a:t>
            </a:r>
            <a:endParaRPr lang="ru-RU" sz="13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Рисунок 3"/>
          <p:cNvPicPr/>
          <p:nvPr/>
        </p:nvPicPr>
        <p:blipFill>
          <a:blip r:embed="rId2"/>
          <a:stretch/>
        </p:blipFill>
        <p:spPr>
          <a:xfrm>
            <a:off x="0" y="0"/>
            <a:ext cx="4355640" cy="1782720"/>
          </a:xfrm>
          <a:prstGeom prst="rect">
            <a:avLst/>
          </a:prstGeom>
          <a:ln>
            <a:noFill/>
          </a:ln>
        </p:spPr>
      </p:pic>
      <p:sp>
        <p:nvSpPr>
          <p:cNvPr id="649" name="CustomShape 1"/>
          <p:cNvSpPr/>
          <p:nvPr/>
        </p:nvSpPr>
        <p:spPr>
          <a:xfrm>
            <a:off x="0" y="3132000"/>
            <a:ext cx="12599640" cy="2565000"/>
          </a:xfrm>
          <a:prstGeom prst="rect">
            <a:avLst/>
          </a:prstGeom>
          <a:solidFill>
            <a:srgbClr val="1F4E7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0" name="TextShape 2"/>
          <p:cNvSpPr txBox="1"/>
          <p:nvPr/>
        </p:nvSpPr>
        <p:spPr>
          <a:xfrm>
            <a:off x="761400" y="3291480"/>
            <a:ext cx="11608560" cy="222048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FFFFFF"/>
                </a:solidFill>
                <a:latin typeface="Arial Narrow"/>
              </a:rPr>
              <a:t>                               </a:t>
            </a: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en-US" sz="3200" b="0" strike="noStrike" spc="-1">
                <a:solidFill>
                  <a:srgbClr val="FFFFFF"/>
                </a:solidFill>
                <a:latin typeface="Arial Narrow"/>
              </a:rPr>
              <a:t>                              </a:t>
            </a:r>
            <a:r>
              <a:rPr lang="en-US" sz="4800" b="0" strike="noStrike" spc="-1">
                <a:solidFill>
                  <a:srgbClr val="FFFFFF"/>
                </a:solidFill>
                <a:latin typeface="Arial Narrow"/>
              </a:rPr>
              <a:t>СПАСИБО ЗА ВНИМАНИЕ</a:t>
            </a:r>
            <a:r>
              <a:t/>
            </a:r>
            <a:br/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283320" y="1647720"/>
            <a:ext cx="1701720" cy="2991240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2"/>
          <p:cNvSpPr/>
          <p:nvPr/>
        </p:nvSpPr>
        <p:spPr>
          <a:xfrm>
            <a:off x="255600" y="5322240"/>
            <a:ext cx="5769720" cy="1280880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TextShape 3"/>
          <p:cNvSpPr txBox="1"/>
          <p:nvPr/>
        </p:nvSpPr>
        <p:spPr>
          <a:xfrm>
            <a:off x="2495880" y="-149400"/>
            <a:ext cx="9623520" cy="11174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1F4E79"/>
                </a:solidFill>
                <a:latin typeface="Arial Narrow"/>
              </a:rPr>
              <a:t>О Корпорации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2572920" y="1529640"/>
            <a:ext cx="9681480" cy="30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36000" bIns="0" anchor="ctr"/>
          <a:lstStyle/>
          <a:p>
            <a:pPr algn="just">
              <a:lnSpc>
                <a:spcPct val="106000"/>
              </a:lnSpc>
              <a:spcBef>
                <a:spcPts val="2401"/>
              </a:spcBef>
            </a:pP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Корпорация МСП – институт развития в сфере малого и среднего предпринимательства, осуществляет деятельность в соответствии с Федеральным законом от 24.07.07 №209-ФЗ «О развитии малого и среднего предпринимательства в Российской Федерации»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6000"/>
              </a:lnSpc>
              <a:spcBef>
                <a:spcPts val="1199"/>
              </a:spcBef>
            </a:pP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Акционерами Корпорации МСП являются Российская Федерация (в лице Федерального агентства по управлению государственным имуществом) и государственная корпорация «Банк развития и внешнеэкономической деятельности (Внешэкономбанк)»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6000"/>
              </a:lnSpc>
              <a:spcBef>
                <a:spcPts val="1199"/>
              </a:spcBef>
            </a:pP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6000"/>
              </a:lnSpc>
              <a:spcBef>
                <a:spcPts val="1199"/>
              </a:spcBef>
            </a:pP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Корпорация МСП обеспечивает исполнение обязательств, принятых на себя АО «НДКО «АКГ»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48" name="CustomShape 5"/>
          <p:cNvSpPr/>
          <p:nvPr/>
        </p:nvSpPr>
        <p:spPr>
          <a:xfrm rot="13702200">
            <a:off x="2127960" y="1858680"/>
            <a:ext cx="269280" cy="269280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6"/>
          <p:cNvSpPr/>
          <p:nvPr/>
        </p:nvSpPr>
        <p:spPr>
          <a:xfrm>
            <a:off x="302040" y="1843200"/>
            <a:ext cx="1708920" cy="612720"/>
          </a:xfrm>
          <a:prstGeom prst="rect">
            <a:avLst/>
          </a:prstGeom>
          <a:noFill/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 Narrow"/>
              </a:rPr>
              <a:t>Ключевые факты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0" name="CustomShape 7"/>
          <p:cNvSpPr/>
          <p:nvPr/>
        </p:nvSpPr>
        <p:spPr>
          <a:xfrm rot="13702200">
            <a:off x="2127960" y="2797200"/>
            <a:ext cx="269280" cy="269280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8"/>
          <p:cNvSpPr/>
          <p:nvPr/>
        </p:nvSpPr>
        <p:spPr>
          <a:xfrm rot="13702200">
            <a:off x="2127960" y="3562920"/>
            <a:ext cx="269280" cy="269280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9"/>
          <p:cNvSpPr/>
          <p:nvPr/>
        </p:nvSpPr>
        <p:spPr>
          <a:xfrm rot="13702200">
            <a:off x="2127960" y="4167000"/>
            <a:ext cx="269280" cy="269280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10"/>
          <p:cNvSpPr/>
          <p:nvPr/>
        </p:nvSpPr>
        <p:spPr>
          <a:xfrm>
            <a:off x="686880" y="2762280"/>
            <a:ext cx="933480" cy="1231200"/>
          </a:xfrm>
          <a:custGeom>
            <a:avLst/>
            <a:gdLst/>
            <a:ahLst/>
            <a:cxnLst/>
            <a:rect l="l" t="t" r="r" b="b"/>
            <a:pathLst>
              <a:path w="165" h="218">
                <a:moveTo>
                  <a:pt x="149" y="218"/>
                </a:moveTo>
                <a:cubicBezTo>
                  <a:pt x="17" y="218"/>
                  <a:pt x="17" y="218"/>
                  <a:pt x="17" y="218"/>
                </a:cubicBezTo>
                <a:cubicBezTo>
                  <a:pt x="8" y="218"/>
                  <a:pt x="0" y="211"/>
                  <a:pt x="0" y="20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8" y="0"/>
                  <a:pt x="17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8" y="0"/>
                  <a:pt x="165" y="7"/>
                  <a:pt x="165" y="16"/>
                </a:cubicBezTo>
                <a:cubicBezTo>
                  <a:pt x="165" y="202"/>
                  <a:pt x="165" y="202"/>
                  <a:pt x="165" y="202"/>
                </a:cubicBezTo>
                <a:cubicBezTo>
                  <a:pt x="165" y="211"/>
                  <a:pt x="158" y="218"/>
                  <a:pt x="149" y="218"/>
                </a:cubicBezTo>
                <a:close/>
                <a:moveTo>
                  <a:pt x="17" y="12"/>
                </a:moveTo>
                <a:cubicBezTo>
                  <a:pt x="14" y="12"/>
                  <a:pt x="12" y="14"/>
                  <a:pt x="12" y="16"/>
                </a:cubicBezTo>
                <a:cubicBezTo>
                  <a:pt x="12" y="202"/>
                  <a:pt x="12" y="202"/>
                  <a:pt x="12" y="202"/>
                </a:cubicBezTo>
                <a:cubicBezTo>
                  <a:pt x="12" y="204"/>
                  <a:pt x="14" y="206"/>
                  <a:pt x="17" y="206"/>
                </a:cubicBezTo>
                <a:cubicBezTo>
                  <a:pt x="149" y="206"/>
                  <a:pt x="149" y="206"/>
                  <a:pt x="149" y="206"/>
                </a:cubicBezTo>
                <a:cubicBezTo>
                  <a:pt x="151" y="206"/>
                  <a:pt x="153" y="204"/>
                  <a:pt x="153" y="202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53" y="14"/>
                  <a:pt x="151" y="12"/>
                  <a:pt x="149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1"/>
          <p:cNvSpPr/>
          <p:nvPr/>
        </p:nvSpPr>
        <p:spPr>
          <a:xfrm>
            <a:off x="849600" y="3305880"/>
            <a:ext cx="604800" cy="67320"/>
          </a:xfrm>
          <a:custGeom>
            <a:avLst/>
            <a:gdLst/>
            <a:ahLst/>
            <a:cxnLst/>
            <a:rect l="l" t="t" r="r" b="b"/>
            <a:pathLst>
              <a:path w="107" h="12">
                <a:moveTo>
                  <a:pt x="101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07" y="2"/>
                  <a:pt x="107" y="6"/>
                </a:cubicBezTo>
                <a:cubicBezTo>
                  <a:pt x="107" y="9"/>
                  <a:pt x="105" y="12"/>
                  <a:pt x="10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2"/>
          <p:cNvSpPr/>
          <p:nvPr/>
        </p:nvSpPr>
        <p:spPr>
          <a:xfrm>
            <a:off x="849600" y="3173760"/>
            <a:ext cx="604800" cy="70200"/>
          </a:xfrm>
          <a:custGeom>
            <a:avLst/>
            <a:gdLst/>
            <a:ahLst/>
            <a:cxnLst/>
            <a:rect l="l" t="t" r="r" b="b"/>
            <a:pathLst>
              <a:path w="107" h="12">
                <a:moveTo>
                  <a:pt x="101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07" y="2"/>
                  <a:pt x="107" y="6"/>
                </a:cubicBezTo>
                <a:cubicBezTo>
                  <a:pt x="107" y="9"/>
                  <a:pt x="105" y="12"/>
                  <a:pt x="10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3"/>
          <p:cNvSpPr/>
          <p:nvPr/>
        </p:nvSpPr>
        <p:spPr>
          <a:xfrm>
            <a:off x="849600" y="3044880"/>
            <a:ext cx="604800" cy="67320"/>
          </a:xfrm>
          <a:custGeom>
            <a:avLst/>
            <a:gdLst/>
            <a:ahLst/>
            <a:cxnLst/>
            <a:rect l="l" t="t" r="r" b="b"/>
            <a:pathLst>
              <a:path w="107" h="12">
                <a:moveTo>
                  <a:pt x="101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07" y="3"/>
                  <a:pt x="107" y="6"/>
                </a:cubicBezTo>
                <a:cubicBezTo>
                  <a:pt x="107" y="9"/>
                  <a:pt x="105" y="12"/>
                  <a:pt x="10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14"/>
          <p:cNvSpPr/>
          <p:nvPr/>
        </p:nvSpPr>
        <p:spPr>
          <a:xfrm>
            <a:off x="849600" y="3429000"/>
            <a:ext cx="604800" cy="67320"/>
          </a:xfrm>
          <a:custGeom>
            <a:avLst/>
            <a:gdLst/>
            <a:ahLst/>
            <a:cxnLst/>
            <a:rect l="l" t="t" r="r" b="b"/>
            <a:pathLst>
              <a:path w="107" h="12">
                <a:moveTo>
                  <a:pt x="101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5" y="0"/>
                  <a:pt x="107" y="3"/>
                  <a:pt x="107" y="6"/>
                </a:cubicBezTo>
                <a:cubicBezTo>
                  <a:pt x="107" y="9"/>
                  <a:pt x="105" y="12"/>
                  <a:pt x="101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5"/>
          <p:cNvSpPr/>
          <p:nvPr/>
        </p:nvSpPr>
        <p:spPr>
          <a:xfrm>
            <a:off x="849600" y="3560760"/>
            <a:ext cx="340560" cy="67320"/>
          </a:xfrm>
          <a:custGeom>
            <a:avLst/>
            <a:gdLst/>
            <a:ahLst/>
            <a:cxnLst/>
            <a:rect l="l" t="t" r="r" b="b"/>
            <a:pathLst>
              <a:path w="60" h="12">
                <a:moveTo>
                  <a:pt x="54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6"/>
                </a:cubicBezTo>
                <a:cubicBezTo>
                  <a:pt x="60" y="10"/>
                  <a:pt x="57" y="12"/>
                  <a:pt x="5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TextShape 16"/>
          <p:cNvSpPr txBox="1"/>
          <p:nvPr/>
        </p:nvSpPr>
        <p:spPr>
          <a:xfrm>
            <a:off x="370440" y="883440"/>
            <a:ext cx="11883960" cy="357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2060"/>
                </a:solidFill>
                <a:latin typeface="Arial Narrow"/>
              </a:rPr>
              <a:t>АО «Федеральная корпорация по развитию малого и среднего предпринимательства»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CustomShape 17"/>
          <p:cNvSpPr/>
          <p:nvPr/>
        </p:nvSpPr>
        <p:spPr>
          <a:xfrm>
            <a:off x="292680" y="7041960"/>
            <a:ext cx="5769720" cy="1233720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18"/>
          <p:cNvSpPr/>
          <p:nvPr/>
        </p:nvSpPr>
        <p:spPr>
          <a:xfrm>
            <a:off x="6415200" y="5336640"/>
            <a:ext cx="5892480" cy="1256400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19"/>
          <p:cNvSpPr/>
          <p:nvPr/>
        </p:nvSpPr>
        <p:spPr>
          <a:xfrm>
            <a:off x="2516400" y="7198560"/>
            <a:ext cx="2473560" cy="81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0" rIns="36000" bIns="0" anchor="ctr"/>
          <a:lstStyle/>
          <a:p>
            <a:pPr>
              <a:lnSpc>
                <a:spcPct val="106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Маркетинговая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6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и информационная поддержка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63" name="CustomShape 20"/>
          <p:cNvSpPr/>
          <p:nvPr/>
        </p:nvSpPr>
        <p:spPr>
          <a:xfrm>
            <a:off x="8573760" y="5518800"/>
            <a:ext cx="3405960" cy="82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0" rIns="36000" bIns="0" anchor="ctr"/>
          <a:lstStyle/>
          <a:p>
            <a:pPr>
              <a:lnSpc>
                <a:spcPct val="106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Финансовая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6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и гарантийная поддержка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64" name="CustomShape 21"/>
          <p:cNvSpPr/>
          <p:nvPr/>
        </p:nvSpPr>
        <p:spPr>
          <a:xfrm>
            <a:off x="2514600" y="5564880"/>
            <a:ext cx="3548880" cy="81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0" rIns="36000" bIns="0" anchor="ctr"/>
          <a:lstStyle/>
          <a:p>
            <a:pPr>
              <a:lnSpc>
                <a:spcPct val="106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Расширение доступа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6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к закупкам компаний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6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с государственным участием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65" name="Line 22"/>
          <p:cNvSpPr/>
          <p:nvPr/>
        </p:nvSpPr>
        <p:spPr>
          <a:xfrm>
            <a:off x="363240" y="5157720"/>
            <a:ext cx="11945520" cy="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6" name="CustomShape 23"/>
          <p:cNvSpPr/>
          <p:nvPr/>
        </p:nvSpPr>
        <p:spPr>
          <a:xfrm>
            <a:off x="370440" y="4734000"/>
            <a:ext cx="11883960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 Narrow"/>
              </a:rPr>
              <a:t>Основные виды поддержки субъектов МСП, оказываемые Корпорацией МСП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67" name="Рисунок 10"/>
          <p:cNvPicPr/>
          <p:nvPr/>
        </p:nvPicPr>
        <p:blipFill>
          <a:blip r:embed="rId2"/>
          <a:stretch/>
        </p:blipFill>
        <p:spPr>
          <a:xfrm>
            <a:off x="610200" y="7381440"/>
            <a:ext cx="1248120" cy="618840"/>
          </a:xfrm>
          <a:prstGeom prst="rect">
            <a:avLst/>
          </a:prstGeom>
          <a:ln>
            <a:noFill/>
          </a:ln>
        </p:spPr>
      </p:pic>
      <p:sp>
        <p:nvSpPr>
          <p:cNvPr id="368" name="CustomShape 24"/>
          <p:cNvSpPr/>
          <p:nvPr/>
        </p:nvSpPr>
        <p:spPr>
          <a:xfrm>
            <a:off x="6415200" y="7041960"/>
            <a:ext cx="5892480" cy="1240200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25"/>
          <p:cNvSpPr/>
          <p:nvPr/>
        </p:nvSpPr>
        <p:spPr>
          <a:xfrm>
            <a:off x="8573760" y="7222680"/>
            <a:ext cx="4031640" cy="82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4000" tIns="0" rIns="36000" bIns="0" anchor="ctr"/>
          <a:lstStyle/>
          <a:p>
            <a:pPr>
              <a:lnSpc>
                <a:spcPct val="106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Имущественная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6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Narrow"/>
              </a:rPr>
              <a:t>и консультационная поддержка, программы обучения 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370" name="Рисунок 40"/>
          <p:cNvPicPr/>
          <p:nvPr/>
        </p:nvPicPr>
        <p:blipFill>
          <a:blip r:embed="rId3"/>
          <a:stretch/>
        </p:blipFill>
        <p:spPr>
          <a:xfrm>
            <a:off x="72000" y="-38880"/>
            <a:ext cx="2163240" cy="983880"/>
          </a:xfrm>
          <a:prstGeom prst="rect">
            <a:avLst/>
          </a:prstGeom>
          <a:ln>
            <a:noFill/>
          </a:ln>
        </p:spPr>
      </p:pic>
      <p:sp>
        <p:nvSpPr>
          <p:cNvPr id="371" name="Line 26"/>
          <p:cNvSpPr/>
          <p:nvPr/>
        </p:nvSpPr>
        <p:spPr>
          <a:xfrm>
            <a:off x="356040" y="1304280"/>
            <a:ext cx="11945160" cy="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27"/>
          <p:cNvSpPr/>
          <p:nvPr/>
        </p:nvSpPr>
        <p:spPr>
          <a:xfrm>
            <a:off x="11917800" y="8268840"/>
            <a:ext cx="59076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2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373" name="Рисунок 3"/>
          <p:cNvPicPr/>
          <p:nvPr/>
        </p:nvPicPr>
        <p:blipFill>
          <a:blip r:embed="rId4"/>
          <a:stretch/>
        </p:blipFill>
        <p:spPr>
          <a:xfrm>
            <a:off x="6701400" y="5653440"/>
            <a:ext cx="1226880" cy="636120"/>
          </a:xfrm>
          <a:prstGeom prst="rect">
            <a:avLst/>
          </a:prstGeom>
          <a:ln>
            <a:noFill/>
          </a:ln>
        </p:spPr>
      </p:pic>
      <p:pic>
        <p:nvPicPr>
          <p:cNvPr id="374" name="Рисунок 4"/>
          <p:cNvPicPr/>
          <p:nvPr/>
        </p:nvPicPr>
        <p:blipFill>
          <a:blip r:embed="rId5"/>
          <a:stretch/>
        </p:blipFill>
        <p:spPr>
          <a:xfrm>
            <a:off x="621360" y="5644800"/>
            <a:ext cx="1225800" cy="644760"/>
          </a:xfrm>
          <a:prstGeom prst="rect">
            <a:avLst/>
          </a:prstGeom>
          <a:ln>
            <a:noFill/>
          </a:ln>
        </p:spPr>
      </p:pic>
      <p:pic>
        <p:nvPicPr>
          <p:cNvPr id="375" name="Рисунок 6"/>
          <p:cNvPicPr/>
          <p:nvPr/>
        </p:nvPicPr>
        <p:blipFill>
          <a:blip r:embed="rId6"/>
          <a:stretch/>
        </p:blipFill>
        <p:spPr>
          <a:xfrm>
            <a:off x="6701400" y="7381440"/>
            <a:ext cx="1226880" cy="578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Рисунок 45"/>
          <p:cNvPicPr/>
          <p:nvPr/>
        </p:nvPicPr>
        <p:blipFill>
          <a:blip r:embed="rId3"/>
          <a:stretch/>
        </p:blipFill>
        <p:spPr>
          <a:xfrm>
            <a:off x="72000" y="-38880"/>
            <a:ext cx="2163240" cy="983880"/>
          </a:xfrm>
          <a:prstGeom prst="rect">
            <a:avLst/>
          </a:prstGeom>
          <a:ln>
            <a:noFill/>
          </a:ln>
        </p:spPr>
      </p:pic>
      <p:sp>
        <p:nvSpPr>
          <p:cNvPr id="377" name="CustomShape 1"/>
          <p:cNvSpPr/>
          <p:nvPr/>
        </p:nvSpPr>
        <p:spPr>
          <a:xfrm>
            <a:off x="3876840" y="93240"/>
            <a:ext cx="680364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36000" rIns="0" bIns="360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Закупки у субъектов МСП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78" name="Line 2"/>
          <p:cNvSpPr/>
          <p:nvPr/>
        </p:nvSpPr>
        <p:spPr>
          <a:xfrm>
            <a:off x="244440" y="3879720"/>
            <a:ext cx="12074400" cy="36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CustomShape 3"/>
          <p:cNvSpPr/>
          <p:nvPr/>
        </p:nvSpPr>
        <p:spPr>
          <a:xfrm>
            <a:off x="273600" y="8117640"/>
            <a:ext cx="1207404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90000" bIns="45000"/>
          <a:lstStyle/>
          <a:p>
            <a:pPr>
              <a:lnSpc>
                <a:spcPct val="100000"/>
              </a:lnSpc>
            </a:pPr>
            <a:r>
              <a:rPr lang="ru-RU" sz="1000" b="0" i="1" strike="noStrike" spc="-1">
                <a:solidFill>
                  <a:srgbClr val="767171"/>
                </a:solidFill>
                <a:latin typeface="Arial Narrow"/>
              </a:rPr>
              <a:t>Источник: 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  <a:endParaRPr lang="ru-RU" sz="1000" b="0" strike="noStrike" spc="-1">
              <a:latin typeface="Arial"/>
            </a:endParaRPr>
          </a:p>
        </p:txBody>
      </p:sp>
      <p:sp>
        <p:nvSpPr>
          <p:cNvPr id="380" name="CustomShape 4"/>
          <p:cNvSpPr/>
          <p:nvPr/>
        </p:nvSpPr>
        <p:spPr>
          <a:xfrm>
            <a:off x="3082680" y="2124720"/>
            <a:ext cx="5761080" cy="48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 Narrow"/>
              </a:rPr>
              <a:t>СОСТОЯНИЕ 2017 ГОДА: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81" name="CustomShape 5"/>
          <p:cNvSpPr/>
          <p:nvPr/>
        </p:nvSpPr>
        <p:spPr>
          <a:xfrm>
            <a:off x="282600" y="1006560"/>
            <a:ext cx="12036240" cy="1203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ED7D31"/>
                </a:solidFill>
                <a:latin typeface="Arial Narrow"/>
              </a:rPr>
              <a:t>За </a:t>
            </a:r>
            <a:r>
              <a:rPr lang="ru-RU" sz="3200" b="1" strike="noStrike" spc="-1">
                <a:solidFill>
                  <a:srgbClr val="ED7D31"/>
                </a:solidFill>
                <a:latin typeface="Arial Narrow"/>
              </a:rPr>
              <a:t>2016 </a:t>
            </a:r>
            <a:r>
              <a:rPr lang="ru-RU" sz="2800" b="1" strike="noStrike" spc="-1">
                <a:solidFill>
                  <a:srgbClr val="ED7D31"/>
                </a:solidFill>
                <a:latin typeface="Arial Narrow"/>
              </a:rPr>
              <a:t>год объем закупок у субъектов МСП составил </a:t>
            </a:r>
            <a:r>
              <a:rPr lang="ru-RU" sz="3200" b="1" strike="noStrike" spc="-1">
                <a:solidFill>
                  <a:srgbClr val="ED7D31"/>
                </a:solidFill>
                <a:latin typeface="Arial Narrow"/>
              </a:rPr>
              <a:t>1,511 трлн рублей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FFFF"/>
                </a:solidFill>
                <a:latin typeface="Arial Narrow"/>
              </a:rPr>
              <a:t>(на основании данных, подтвержденных Федеральным казначейством, ФНС России)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2" name="Line 6"/>
          <p:cNvSpPr/>
          <p:nvPr/>
        </p:nvSpPr>
        <p:spPr>
          <a:xfrm>
            <a:off x="282240" y="900000"/>
            <a:ext cx="12036600" cy="36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7"/>
          <p:cNvSpPr/>
          <p:nvPr/>
        </p:nvSpPr>
        <p:spPr>
          <a:xfrm>
            <a:off x="390240" y="2671200"/>
            <a:ext cx="2471400" cy="27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8"/>
          <p:cNvSpPr/>
          <p:nvPr/>
        </p:nvSpPr>
        <p:spPr>
          <a:xfrm>
            <a:off x="4521960" y="3585960"/>
            <a:ext cx="3454920" cy="237312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85" name="CustomShape 9"/>
          <p:cNvSpPr/>
          <p:nvPr/>
        </p:nvSpPr>
        <p:spPr>
          <a:xfrm>
            <a:off x="5047200" y="3534480"/>
            <a:ext cx="2601360" cy="274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320" tIns="76320" rIns="76320" bIns="7632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 Narrow"/>
              </a:rPr>
              <a:t>(</a:t>
            </a:r>
            <a:r>
              <a:rPr lang="ru-RU" sz="1400" b="1" strike="noStrike" spc="-1">
                <a:solidFill>
                  <a:srgbClr val="FFFFFF"/>
                </a:solidFill>
                <a:latin typeface="Arial Narrow"/>
              </a:rPr>
              <a:t>от 10 до 89%), </a:t>
            </a:r>
            <a:r>
              <a:rPr lang="ru-RU" sz="1400" b="0" strike="noStrike" spc="-1">
                <a:solidFill>
                  <a:srgbClr val="FFFFFF"/>
                </a:solidFill>
                <a:latin typeface="Arial Narrow"/>
              </a:rPr>
              <a:t>что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 Narrow"/>
              </a:rPr>
              <a:t> почти в </a:t>
            </a:r>
            <a:r>
              <a:rPr lang="ru-RU" sz="1400" b="1" strike="noStrike" spc="-1">
                <a:solidFill>
                  <a:srgbClr val="FFFFFF"/>
                </a:solidFill>
                <a:latin typeface="Arial Narrow"/>
              </a:rPr>
              <a:t>3</a:t>
            </a:r>
            <a:r>
              <a:rPr lang="ru-RU" sz="1400" b="0" strike="noStrike" spc="-1">
                <a:solidFill>
                  <a:srgbClr val="FFFFFF"/>
                </a:solidFill>
                <a:latin typeface="Arial Narrow"/>
              </a:rPr>
              <a:t> раза превышает установленную квоту </a:t>
            </a:r>
            <a:r>
              <a:rPr lang="ru-RU" sz="1400" b="1" strike="noStrike" spc="-1">
                <a:solidFill>
                  <a:srgbClr val="FFFFFF"/>
                </a:solidFill>
                <a:latin typeface="Arial Narrow"/>
              </a:rPr>
              <a:t>(10%)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86" name="CustomShape 10"/>
          <p:cNvSpPr/>
          <p:nvPr/>
        </p:nvSpPr>
        <p:spPr>
          <a:xfrm>
            <a:off x="8566200" y="3568680"/>
            <a:ext cx="3512880" cy="239868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87" name="CustomShape 11"/>
          <p:cNvSpPr/>
          <p:nvPr/>
        </p:nvSpPr>
        <p:spPr>
          <a:xfrm>
            <a:off x="6052680" y="2645280"/>
            <a:ext cx="2629080" cy="274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320" tIns="76320" rIns="76320" bIns="7632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88" name="CustomShape 12"/>
          <p:cNvSpPr/>
          <p:nvPr/>
        </p:nvSpPr>
        <p:spPr>
          <a:xfrm>
            <a:off x="639720" y="3608640"/>
            <a:ext cx="3481560" cy="237312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389" name="CustomShape 13"/>
          <p:cNvSpPr/>
          <p:nvPr/>
        </p:nvSpPr>
        <p:spPr>
          <a:xfrm>
            <a:off x="644760" y="2632680"/>
            <a:ext cx="3222360" cy="273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320" tIns="76320" rIns="76320" bIns="76320"/>
          <a:lstStyle/>
          <a:p>
            <a:pPr algn="ctr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 Narrow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50" b="1" i="1" strike="noStrike" spc="-1">
                <a:solidFill>
                  <a:srgbClr val="FFFFFF"/>
                </a:solidFill>
                <a:latin typeface="Arial Narrow"/>
              </a:rPr>
              <a:t>К концу 2017 года:</a:t>
            </a:r>
            <a:endParaRPr lang="ru-RU" sz="135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50" b="1" i="1" strike="noStrike" spc="-1">
                <a:solidFill>
                  <a:srgbClr val="FFFFFF"/>
                </a:solidFill>
                <a:latin typeface="Arial Narrow"/>
              </a:rPr>
              <a:t> целевой показатель-</a:t>
            </a:r>
            <a:endParaRPr lang="ru-RU" sz="135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135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3600" b="1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t/>
            </a:r>
            <a:br/>
            <a:endParaRPr lang="ru-RU" sz="3600" b="0" strike="noStrike" spc="-1">
              <a:latin typeface="Arial"/>
            </a:endParaRPr>
          </a:p>
        </p:txBody>
      </p:sp>
      <p:sp>
        <p:nvSpPr>
          <p:cNvPr id="390" name="CustomShape 14"/>
          <p:cNvSpPr/>
          <p:nvPr/>
        </p:nvSpPr>
        <p:spPr>
          <a:xfrm>
            <a:off x="2338560" y="7284240"/>
            <a:ext cx="9968760" cy="8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72000" rIns="108000" bIns="72000" anchor="ctr"/>
          <a:lstStyle/>
          <a:p>
            <a:pPr marL="171360" lvl="1" indent="-171000" algn="just">
              <a:lnSpc>
                <a:spcPct val="90000"/>
              </a:lnSpc>
              <a:buClr>
                <a:srgbClr val="2F5597"/>
              </a:buClr>
              <a:buFont typeface="Wingdings" charset="2"/>
              <a:buChar char=""/>
            </a:pPr>
            <a:r>
              <a:rPr lang="ru-RU" sz="1400" b="1" strike="noStrike" spc="-1">
                <a:solidFill>
                  <a:srgbClr val="2F5597"/>
                </a:solidFill>
                <a:latin typeface="Arial Narrow"/>
              </a:rPr>
              <a:t>ТОП-5 регионов – лидеров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: город Москва (447,8 млрд руб.), город Санкт-Петербург (112,6 млрд руб.), Московская область (62,9 млрд руб.), Новосибирская область (54,5 млрд рублей), Ханты-Мансийский автономный округ - Югра (49,4 млрд руб.)</a:t>
            </a:r>
            <a:endParaRPr lang="ru-RU" sz="1400" b="0" strike="noStrike" spc="-1"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91" name="CustomShape 15"/>
          <p:cNvSpPr/>
          <p:nvPr/>
        </p:nvSpPr>
        <p:spPr>
          <a:xfrm>
            <a:off x="2338560" y="6164280"/>
            <a:ext cx="9968760" cy="93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72000" rIns="108000" bIns="72000" anchor="ctr"/>
          <a:lstStyle/>
          <a:p>
            <a:pPr marL="171360" lvl="1" indent="-171000" algn="just">
              <a:lnSpc>
                <a:spcPct val="90000"/>
              </a:lnSpc>
              <a:buClr>
                <a:srgbClr val="2F5597"/>
              </a:buClr>
              <a:buFont typeface="Wingdings" charset="2"/>
              <a:buChar char=""/>
            </a:pPr>
            <a:r>
              <a:rPr lang="ru-RU" sz="1400" b="1" strike="noStrike" spc="-1">
                <a:solidFill>
                  <a:srgbClr val="2F5597"/>
                </a:solidFill>
                <a:latin typeface="Arial Narrow"/>
              </a:rPr>
              <a:t>53 заказчика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 утвердили программы партнерства, участниками которых стали </a:t>
            </a:r>
            <a:r>
              <a:rPr lang="ru-RU" sz="1400" b="1" strike="noStrike" spc="-1">
                <a:solidFill>
                  <a:srgbClr val="2F5597"/>
                </a:solidFill>
                <a:latin typeface="Arial Narrow"/>
              </a:rPr>
              <a:t>1 283 субъекта МСП;</a:t>
            </a:r>
            <a:endParaRPr lang="ru-RU" sz="1400" b="0" strike="noStrike" spc="-1">
              <a:latin typeface="Arial"/>
            </a:endParaRPr>
          </a:p>
          <a:p>
            <a:pPr marL="171360" lvl="1" indent="-171000" algn="just">
              <a:lnSpc>
                <a:spcPct val="9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Корпорацией подписаны соглашения о взаимодействии с </a:t>
            </a:r>
            <a:r>
              <a:rPr lang="ru-RU" sz="1400" b="1" strike="noStrike" spc="-1">
                <a:solidFill>
                  <a:srgbClr val="2F5597"/>
                </a:solidFill>
                <a:latin typeface="Arial Narrow"/>
              </a:rPr>
              <a:t>40 крупнейшими заказчиками</a:t>
            </a:r>
            <a:endParaRPr lang="ru-RU" sz="1400" b="0" strike="noStrike" spc="-1">
              <a:latin typeface="Arial"/>
            </a:endParaRPr>
          </a:p>
          <a:p>
            <a:pPr marL="171360" lvl="1" indent="-171000" algn="just">
              <a:lnSpc>
                <a:spcPct val="90000"/>
              </a:lnSpc>
              <a:buClr>
                <a:srgbClr val="2F5597"/>
              </a:buClr>
              <a:buFont typeface="Wingdings" charset="2"/>
              <a:buChar char=""/>
            </a:pPr>
            <a:r>
              <a:rPr lang="ru-RU" sz="1400" b="1" strike="noStrike" spc="-1">
                <a:solidFill>
                  <a:srgbClr val="2F5597"/>
                </a:solidFill>
                <a:latin typeface="Arial Narrow"/>
              </a:rPr>
              <a:t>ТОП-5 заказчиков-лидеров</a:t>
            </a:r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: ОАО «РЖД» (141,4 млрд руб.), ПАО «Ростелеком» (84,8 млрд руб.), АО «РЖДстрой» (60,3 млрд руб.), 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Arial Narrow"/>
              </a:rPr>
              <a:t>ПАО Сбербанк (41,9 млрд руб.), ПАО «НК «Роснефть» (40,8 млрд руб.)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92" name="CustomShape 16"/>
          <p:cNvSpPr/>
          <p:nvPr/>
        </p:nvSpPr>
        <p:spPr>
          <a:xfrm>
            <a:off x="5557680" y="3992400"/>
            <a:ext cx="16671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2800" b="1" strike="noStrike" spc="-1">
                <a:solidFill>
                  <a:srgbClr val="A2C9F4"/>
                </a:solidFill>
                <a:latin typeface="Arial Narrow"/>
              </a:rPr>
              <a:t>27,9%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93" name="CustomShape 17"/>
          <p:cNvSpPr/>
          <p:nvPr/>
        </p:nvSpPr>
        <p:spPr>
          <a:xfrm>
            <a:off x="9547920" y="4307400"/>
            <a:ext cx="1757160" cy="85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2800" b="1" strike="noStrike" spc="-1">
                <a:solidFill>
                  <a:srgbClr val="A2C9F4"/>
                </a:solidFill>
                <a:latin typeface="Arial Narrow"/>
              </a:rPr>
              <a:t>154 587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800" b="1" strike="noStrike" spc="-1">
                <a:solidFill>
                  <a:srgbClr val="A2C9F4"/>
                </a:solidFill>
                <a:latin typeface="Arial Narrow"/>
              </a:rPr>
              <a:t>позиций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94" name="CustomShape 18"/>
          <p:cNvSpPr/>
          <p:nvPr/>
        </p:nvSpPr>
        <p:spPr>
          <a:xfrm>
            <a:off x="639720" y="3704400"/>
            <a:ext cx="30902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2800" b="1" strike="noStrike" spc="-1">
                <a:solidFill>
                  <a:srgbClr val="A2C9F4"/>
                </a:solidFill>
                <a:latin typeface="Arial Narrow"/>
              </a:rPr>
              <a:t>1,237 трлн руб.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95" name="CustomShape 19"/>
          <p:cNvSpPr/>
          <p:nvPr/>
        </p:nvSpPr>
        <p:spPr>
          <a:xfrm>
            <a:off x="975600" y="4550760"/>
            <a:ext cx="2721960" cy="151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80000"/>
              </a:lnSpc>
            </a:pPr>
            <a:r>
              <a:rPr lang="ru-RU" sz="2800" b="1" strike="noStrike" spc="-1">
                <a:solidFill>
                  <a:srgbClr val="A2C9F4"/>
                </a:solidFill>
                <a:latin typeface="Arial Narrow"/>
              </a:rPr>
              <a:t>1,6 трлн руб.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8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300" b="1" i="1" strike="noStrike" spc="-1">
                <a:solidFill>
                  <a:srgbClr val="FFFFFF"/>
                </a:solidFill>
                <a:latin typeface="Arial Narrow"/>
              </a:rPr>
              <a:t>с учетом расширения перечня заказчиков</a:t>
            </a:r>
            <a:r>
              <a:rPr lang="ru-RU" sz="1400" b="1" i="1" strike="noStrike" spc="-1">
                <a:solidFill>
                  <a:srgbClr val="FFFFFF"/>
                </a:solidFill>
                <a:latin typeface="Arial Narrow"/>
              </a:rPr>
              <a:t> </a:t>
            </a:r>
            <a:r>
              <a:rPr lang="ru-RU" sz="1300" b="1" i="1" strike="noStrike" spc="-1">
                <a:solidFill>
                  <a:srgbClr val="FFFFFF"/>
                </a:solidFill>
                <a:latin typeface="Arial Narrow"/>
              </a:rPr>
              <a:t>(с 200 до 419):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300" b="1" i="1" strike="noStrike" spc="-1">
                <a:solidFill>
                  <a:srgbClr val="FFFFFF"/>
                </a:solidFill>
                <a:latin typeface="Arial Narrow"/>
              </a:rPr>
              <a:t>целевой показатель -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800" b="1" strike="noStrike" spc="-1">
                <a:solidFill>
                  <a:srgbClr val="A2C9F4"/>
                </a:solidFill>
                <a:latin typeface="Arial Narrow"/>
              </a:rPr>
              <a:t>2 трлн рублей 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96" name="CustomShape 20"/>
          <p:cNvSpPr/>
          <p:nvPr/>
        </p:nvSpPr>
        <p:spPr>
          <a:xfrm>
            <a:off x="495000" y="7167960"/>
            <a:ext cx="1908720" cy="955440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21"/>
          <p:cNvSpPr/>
          <p:nvPr/>
        </p:nvSpPr>
        <p:spPr>
          <a:xfrm>
            <a:off x="296640" y="7167960"/>
            <a:ext cx="2005200" cy="955440"/>
          </a:xfrm>
          <a:prstGeom prst="homePlate">
            <a:avLst>
              <a:gd name="adj" fmla="val 22714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35280" rIns="67680" bIns="35280" anchor="ctr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Взаимодействие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с регионами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8" name="CustomShape 22"/>
          <p:cNvSpPr/>
          <p:nvPr/>
        </p:nvSpPr>
        <p:spPr>
          <a:xfrm>
            <a:off x="497160" y="6110280"/>
            <a:ext cx="1927440" cy="1020960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23"/>
          <p:cNvSpPr/>
          <p:nvPr/>
        </p:nvSpPr>
        <p:spPr>
          <a:xfrm>
            <a:off x="296640" y="6110280"/>
            <a:ext cx="2025000" cy="1020960"/>
          </a:xfrm>
          <a:prstGeom prst="homePlate">
            <a:avLst>
              <a:gd name="adj" fmla="val 22714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35280" rIns="67680" bIns="35280" anchor="ctr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Взаимодействие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с заказчиками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0" name="Line 24"/>
          <p:cNvSpPr/>
          <p:nvPr/>
        </p:nvSpPr>
        <p:spPr>
          <a:xfrm>
            <a:off x="3468960" y="2622600"/>
            <a:ext cx="558720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CustomShape 25"/>
          <p:cNvSpPr/>
          <p:nvPr/>
        </p:nvSpPr>
        <p:spPr>
          <a:xfrm>
            <a:off x="4668120" y="2700720"/>
            <a:ext cx="2824560" cy="99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1F4E79"/>
                </a:solidFill>
                <a:latin typeface="Arial Narrow"/>
              </a:rPr>
              <a:t>СРЕДНЯЯ ДОЛЯ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600" b="1" strike="noStrike" spc="-1">
                <a:solidFill>
                  <a:srgbClr val="1F4E79"/>
                </a:solidFill>
                <a:latin typeface="Arial Narrow"/>
              </a:rPr>
              <a:t>планируемых прямых закупок </a:t>
            </a:r>
            <a:r>
              <a:rPr lang="ru-RU" sz="1600" b="1" i="1" strike="noStrike" spc="-1">
                <a:solidFill>
                  <a:srgbClr val="1F4E79"/>
                </a:solidFill>
                <a:latin typeface="Arial Narrow"/>
              </a:rPr>
              <a:t>(«спецторги», квота 10%)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402" name="CustomShape 26"/>
          <p:cNvSpPr/>
          <p:nvPr/>
        </p:nvSpPr>
        <p:spPr>
          <a:xfrm>
            <a:off x="7278840" y="2792520"/>
            <a:ext cx="62989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1F4E79"/>
                </a:solidFill>
                <a:latin typeface="Arial Narrow"/>
              </a:rPr>
              <a:t>НОМЕНКЛАТУРА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1F4E79"/>
                </a:solidFill>
                <a:latin typeface="Arial Narrow"/>
              </a:rPr>
              <a:t>закупок у субъектов МСП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3" name="CustomShape 27"/>
          <p:cNvSpPr/>
          <p:nvPr/>
        </p:nvSpPr>
        <p:spPr>
          <a:xfrm>
            <a:off x="1281240" y="2819160"/>
            <a:ext cx="1563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1F4E79"/>
                </a:solidFill>
                <a:latin typeface="Arial Narrow"/>
              </a:rPr>
              <a:t>ОБЩИЙ ОБЪЕМ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1F4E79"/>
                </a:solidFill>
                <a:latin typeface="Arial Narrow"/>
              </a:rPr>
              <a:t>ДОГОВОРОВ*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04" name="Рисунок 54"/>
          <p:cNvPicPr/>
          <p:nvPr/>
        </p:nvPicPr>
        <p:blipFill>
          <a:blip r:embed="rId4"/>
          <a:stretch/>
        </p:blipFill>
        <p:spPr>
          <a:xfrm>
            <a:off x="10779120" y="50400"/>
            <a:ext cx="1524960" cy="790200"/>
          </a:xfrm>
          <a:prstGeom prst="rect">
            <a:avLst/>
          </a:prstGeom>
          <a:ln>
            <a:noFill/>
          </a:ln>
        </p:spPr>
      </p:pic>
      <p:sp>
        <p:nvSpPr>
          <p:cNvPr id="405" name="CustomShape 28"/>
          <p:cNvSpPr/>
          <p:nvPr/>
        </p:nvSpPr>
        <p:spPr>
          <a:xfrm>
            <a:off x="655920" y="4921200"/>
            <a:ext cx="332856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TextShape 29"/>
          <p:cNvSpPr txBox="1"/>
          <p:nvPr/>
        </p:nvSpPr>
        <p:spPr>
          <a:xfrm>
            <a:off x="11722320" y="8385480"/>
            <a:ext cx="582120" cy="45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BE8AD40-FB97-4539-AF68-F2E4D2C005A2}" type="slidenum">
              <a:rPr lang="ru-RU" sz="151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ru-RU" sz="151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3846960" y="34920"/>
            <a:ext cx="73792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Подтверждение сведений об объемах закупок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крупнейшими заказчиками у субъектов МСП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08" name="CustomShape 2"/>
          <p:cNvSpPr/>
          <p:nvPr/>
        </p:nvSpPr>
        <p:spPr>
          <a:xfrm>
            <a:off x="7940160" y="1901160"/>
            <a:ext cx="4378680" cy="9266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 Narrow"/>
              </a:rPr>
              <a:t>Информация Федерального казначейства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ED7D31"/>
                </a:solidFill>
                <a:latin typeface="Arial Narrow"/>
              </a:rPr>
              <a:t>об общем объеме закупок у субъектов МСП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9" name="CustomShape 3"/>
          <p:cNvSpPr/>
          <p:nvPr/>
        </p:nvSpPr>
        <p:spPr>
          <a:xfrm>
            <a:off x="285840" y="1889640"/>
            <a:ext cx="3718080" cy="93816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 Narrow"/>
              </a:rPr>
              <a:t>Информация Федерального казначейства </a:t>
            </a:r>
            <a:r>
              <a:rPr lang="ru-RU" sz="1800" b="0" strike="noStrike" spc="-1">
                <a:solidFill>
                  <a:srgbClr val="ED7D31"/>
                </a:solidFill>
                <a:latin typeface="Arial Narrow"/>
              </a:rPr>
              <a:t>об общем объеме закупок 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ED7D31"/>
                </a:solidFill>
                <a:latin typeface="Arial Narrow"/>
              </a:rPr>
              <a:t>и общем количестве поставщиков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0" name="CustomShape 4"/>
          <p:cNvSpPr/>
          <p:nvPr/>
        </p:nvSpPr>
        <p:spPr>
          <a:xfrm>
            <a:off x="4136040" y="1889640"/>
            <a:ext cx="3617640" cy="94716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 Narrow"/>
              </a:rPr>
              <a:t>Информация ФНС России                                    </a:t>
            </a:r>
            <a:r>
              <a:rPr lang="ru-RU" sz="1800" b="0" strike="noStrike" spc="-1">
                <a:solidFill>
                  <a:srgbClr val="ED7D31"/>
                </a:solidFill>
                <a:latin typeface="Arial Narrow"/>
              </a:rPr>
              <a:t>о количестве поставщиков, являющихся субъектами МСП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1" name="CustomShape 5"/>
          <p:cNvSpPr/>
          <p:nvPr/>
        </p:nvSpPr>
        <p:spPr>
          <a:xfrm>
            <a:off x="801000" y="7232760"/>
            <a:ext cx="2787120" cy="10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2" name="Рисунок 28"/>
          <p:cNvPicPr/>
          <p:nvPr/>
        </p:nvPicPr>
        <p:blipFill>
          <a:blip r:embed="rId3"/>
          <a:srcRect l="26628" t="15199" r="44663" b="21480"/>
          <a:stretch/>
        </p:blipFill>
        <p:spPr>
          <a:xfrm>
            <a:off x="285840" y="2898720"/>
            <a:ext cx="3718080" cy="5385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3" name="CustomShape 6"/>
          <p:cNvSpPr/>
          <p:nvPr/>
        </p:nvSpPr>
        <p:spPr>
          <a:xfrm>
            <a:off x="460080" y="7002720"/>
            <a:ext cx="3386520" cy="331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050" b="1" strike="noStrike" spc="-1">
                <a:solidFill>
                  <a:srgbClr val="000000"/>
                </a:solidFill>
                <a:latin typeface="Times New Roman"/>
              </a:rPr>
              <a:t>161 088 договоров с 46 208 поставщиками на общую сумму 8 426 330 005 400 рублей.</a:t>
            </a:r>
            <a:endParaRPr lang="ru-RU" sz="1050" b="0" strike="noStrike" spc="-1">
              <a:latin typeface="Arial"/>
            </a:endParaRPr>
          </a:p>
        </p:txBody>
      </p:sp>
      <p:pic>
        <p:nvPicPr>
          <p:cNvPr id="414" name="Рисунок 30"/>
          <p:cNvPicPr/>
          <p:nvPr/>
        </p:nvPicPr>
        <p:blipFill>
          <a:blip r:embed="rId4"/>
          <a:srcRect l="26433" t="13970" r="43819" b="24973"/>
          <a:stretch/>
        </p:blipFill>
        <p:spPr>
          <a:xfrm>
            <a:off x="4147200" y="2898720"/>
            <a:ext cx="3594960" cy="5384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5" name="CustomShape 7"/>
          <p:cNvSpPr/>
          <p:nvPr/>
        </p:nvSpPr>
        <p:spPr>
          <a:xfrm>
            <a:off x="4191480" y="6683400"/>
            <a:ext cx="3463560" cy="2282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050" b="1" strike="noStrike" spc="-1">
                <a:solidFill>
                  <a:srgbClr val="000000"/>
                </a:solidFill>
                <a:latin typeface="Times New Roman"/>
              </a:rPr>
              <a:t>сведения о 33 016 внесены в указанный реестр. </a:t>
            </a:r>
            <a:endParaRPr lang="ru-RU" sz="1050" b="0" strike="noStrike" spc="-1">
              <a:latin typeface="Arial"/>
            </a:endParaRPr>
          </a:p>
        </p:txBody>
      </p:sp>
      <p:pic>
        <p:nvPicPr>
          <p:cNvPr id="416" name="Рисунок 24"/>
          <p:cNvPicPr/>
          <p:nvPr/>
        </p:nvPicPr>
        <p:blipFill>
          <a:blip r:embed="rId5"/>
          <a:srcRect l="33661" t="14968" r="34535" b="8875"/>
          <a:stretch/>
        </p:blipFill>
        <p:spPr>
          <a:xfrm>
            <a:off x="7927200" y="2898720"/>
            <a:ext cx="4378680" cy="5384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7" name="CustomShape 8"/>
          <p:cNvSpPr/>
          <p:nvPr/>
        </p:nvSpPr>
        <p:spPr>
          <a:xfrm>
            <a:off x="8326080" y="7539480"/>
            <a:ext cx="3732840" cy="1735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050" b="1" strike="noStrike" spc="-89">
                <a:solidFill>
                  <a:srgbClr val="000000"/>
                </a:solidFill>
                <a:latin typeface="Times New Roman"/>
              </a:rPr>
              <a:t>заключено 109 058 договоров на общую сумму 1 510, 7 млрд рублей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418" name="CustomShape 9"/>
          <p:cNvSpPr/>
          <p:nvPr/>
        </p:nvSpPr>
        <p:spPr>
          <a:xfrm>
            <a:off x="9740520" y="7378560"/>
            <a:ext cx="2472480" cy="16056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050" b="1" strike="noStrike" spc="-89">
                <a:solidFill>
                  <a:srgbClr val="000000"/>
                </a:solidFill>
                <a:latin typeface="Times New Roman"/>
              </a:rPr>
              <a:t>35 651 является субъектом МСП, с которыми </a:t>
            </a:r>
            <a:endParaRPr lang="ru-RU" sz="1050" b="0" strike="noStrike" spc="-1">
              <a:latin typeface="Arial"/>
            </a:endParaRPr>
          </a:p>
        </p:txBody>
      </p:sp>
      <p:pic>
        <p:nvPicPr>
          <p:cNvPr id="419" name="Рисунок 19"/>
          <p:cNvPicPr/>
          <p:nvPr/>
        </p:nvPicPr>
        <p:blipFill>
          <a:blip r:embed="rId6"/>
          <a:stretch/>
        </p:blipFill>
        <p:spPr>
          <a:xfrm>
            <a:off x="72000" y="-38880"/>
            <a:ext cx="2163240" cy="983880"/>
          </a:xfrm>
          <a:prstGeom prst="rect">
            <a:avLst/>
          </a:prstGeom>
          <a:ln>
            <a:noFill/>
          </a:ln>
        </p:spPr>
      </p:pic>
      <p:sp>
        <p:nvSpPr>
          <p:cNvPr id="420" name="CustomShape 10"/>
          <p:cNvSpPr/>
          <p:nvPr/>
        </p:nvSpPr>
        <p:spPr>
          <a:xfrm>
            <a:off x="11917800" y="8268840"/>
            <a:ext cx="59076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4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21" name="Line 11"/>
          <p:cNvSpPr/>
          <p:nvPr/>
        </p:nvSpPr>
        <p:spPr>
          <a:xfrm>
            <a:off x="282240" y="900000"/>
            <a:ext cx="12036600" cy="36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2" name="Рисунок 32"/>
          <p:cNvPicPr/>
          <p:nvPr/>
        </p:nvPicPr>
        <p:blipFill>
          <a:blip r:embed="rId7"/>
          <a:stretch/>
        </p:blipFill>
        <p:spPr>
          <a:xfrm>
            <a:off x="10779120" y="50400"/>
            <a:ext cx="1524960" cy="790200"/>
          </a:xfrm>
          <a:prstGeom prst="rect">
            <a:avLst/>
          </a:prstGeom>
          <a:ln>
            <a:noFill/>
          </a:ln>
        </p:spPr>
      </p:pic>
      <p:sp>
        <p:nvSpPr>
          <p:cNvPr id="423" name="CustomShape 12"/>
          <p:cNvSpPr/>
          <p:nvPr/>
        </p:nvSpPr>
        <p:spPr>
          <a:xfrm>
            <a:off x="282600" y="1015920"/>
            <a:ext cx="12036240" cy="83268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ED7D31"/>
                </a:solidFill>
                <a:latin typeface="Arial Narrow"/>
              </a:rPr>
              <a:t>За 2016 год с 35 651 субъектом МСП заключено</a:t>
            </a:r>
            <a:r>
              <a:t/>
            </a:r>
            <a:br/>
            <a:r>
              <a:rPr lang="ru-RU" sz="2400" b="1" strike="noStrike" spc="-1">
                <a:solidFill>
                  <a:srgbClr val="ED7D31"/>
                </a:solidFill>
                <a:latin typeface="Arial Narrow"/>
              </a:rPr>
              <a:t>109 058 договоров на общую сумму 1,511 трлн рублей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Рисунок 12"/>
          <p:cNvPicPr/>
          <p:nvPr/>
        </p:nvPicPr>
        <p:blipFill>
          <a:blip r:embed="rId3"/>
          <a:stretch/>
        </p:blipFill>
        <p:spPr>
          <a:xfrm>
            <a:off x="4131000" y="2922840"/>
            <a:ext cx="3907440" cy="4619160"/>
          </a:xfrm>
          <a:prstGeom prst="rect">
            <a:avLst/>
          </a:prstGeom>
          <a:ln>
            <a:noFill/>
          </a:ln>
        </p:spPr>
      </p:pic>
      <p:sp>
        <p:nvSpPr>
          <p:cNvPr id="425" name="CustomShape 1"/>
          <p:cNvSpPr/>
          <p:nvPr/>
        </p:nvSpPr>
        <p:spPr>
          <a:xfrm>
            <a:off x="4136040" y="2908080"/>
            <a:ext cx="3919320" cy="5360400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6" name="Рисунок 13"/>
          <p:cNvPicPr/>
          <p:nvPr/>
        </p:nvPicPr>
        <p:blipFill>
          <a:blip r:embed="rId4"/>
          <a:stretch/>
        </p:blipFill>
        <p:spPr>
          <a:xfrm>
            <a:off x="8245440" y="2908080"/>
            <a:ext cx="4015080" cy="1579320"/>
          </a:xfrm>
          <a:prstGeom prst="rect">
            <a:avLst/>
          </a:prstGeom>
          <a:ln>
            <a:noFill/>
          </a:ln>
        </p:spPr>
      </p:pic>
      <p:sp>
        <p:nvSpPr>
          <p:cNvPr id="427" name="CustomShape 2"/>
          <p:cNvSpPr/>
          <p:nvPr/>
        </p:nvSpPr>
        <p:spPr>
          <a:xfrm>
            <a:off x="8245440" y="2891160"/>
            <a:ext cx="4073400" cy="5377320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8" name="CustomShape 3"/>
          <p:cNvSpPr/>
          <p:nvPr/>
        </p:nvSpPr>
        <p:spPr>
          <a:xfrm>
            <a:off x="3846960" y="34920"/>
            <a:ext cx="88653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Подтверждение сведений об объемах закупок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крупнейшими заказчиками у субъектов МСП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9" name="CustomShape 4"/>
          <p:cNvSpPr/>
          <p:nvPr/>
        </p:nvSpPr>
        <p:spPr>
          <a:xfrm>
            <a:off x="282600" y="1007280"/>
            <a:ext cx="12076560" cy="844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ED7D31"/>
                </a:solidFill>
                <a:latin typeface="Arial Narrow"/>
              </a:rPr>
              <a:t>За период с 1 января по 26 июля 2017 года, с 25 650 субъектами МСП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ED7D31"/>
                </a:solidFill>
                <a:latin typeface="Arial Narrow"/>
              </a:rPr>
              <a:t>заключено 67 264 договора на общую сумму </a:t>
            </a:r>
            <a:r>
              <a:rPr lang="ru-RU" sz="3600" b="1" strike="noStrike" spc="-1">
                <a:solidFill>
                  <a:srgbClr val="ED7D31"/>
                </a:solidFill>
                <a:latin typeface="Arial Narrow"/>
              </a:rPr>
              <a:t>893,1</a:t>
            </a:r>
            <a:r>
              <a:rPr lang="ru-RU" sz="2400" b="1" strike="noStrike" spc="-1">
                <a:solidFill>
                  <a:srgbClr val="ED7D31"/>
                </a:solidFill>
                <a:latin typeface="Arial Narrow"/>
              </a:rPr>
              <a:t> млрд рублей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30" name="CustomShape 5"/>
          <p:cNvSpPr/>
          <p:nvPr/>
        </p:nvSpPr>
        <p:spPr>
          <a:xfrm>
            <a:off x="8238600" y="1889640"/>
            <a:ext cx="4080240" cy="93816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 Narrow"/>
              </a:rPr>
              <a:t>Информация Федерального казначейства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ED7D31"/>
                </a:solidFill>
                <a:latin typeface="Arial Narrow"/>
              </a:rPr>
              <a:t>об общем объеме закупок у субъектов МСП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1" name="CustomShape 6"/>
          <p:cNvSpPr/>
          <p:nvPr/>
        </p:nvSpPr>
        <p:spPr>
          <a:xfrm>
            <a:off x="229320" y="1889640"/>
            <a:ext cx="3774600" cy="93816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 Narrow"/>
              </a:rPr>
              <a:t>Информация Федерального казначейства </a:t>
            </a:r>
            <a:r>
              <a:rPr lang="ru-RU" sz="1800" b="0" strike="noStrike" spc="-1">
                <a:solidFill>
                  <a:srgbClr val="ED7D31"/>
                </a:solidFill>
                <a:latin typeface="Arial Narrow"/>
              </a:rPr>
              <a:t>об общем объеме закупок 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ED7D31"/>
                </a:solidFill>
                <a:latin typeface="Arial Narrow"/>
              </a:rPr>
              <a:t>и общем количестве поставщиков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2" name="CustomShape 7"/>
          <p:cNvSpPr/>
          <p:nvPr/>
        </p:nvSpPr>
        <p:spPr>
          <a:xfrm>
            <a:off x="4136040" y="1889640"/>
            <a:ext cx="3899880" cy="94716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 Narrow"/>
              </a:rPr>
              <a:t>Информация ФНС России                                    </a:t>
            </a:r>
            <a:r>
              <a:rPr lang="ru-RU" sz="1800" b="0" strike="noStrike" spc="-1">
                <a:solidFill>
                  <a:srgbClr val="ED7D31"/>
                </a:solidFill>
                <a:latin typeface="Arial Narrow"/>
              </a:rPr>
              <a:t>о количестве поставщиков,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ED7D31"/>
                </a:solidFill>
                <a:latin typeface="Arial Narrow"/>
              </a:rPr>
              <a:t>являющихся субъектами МСП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33" name="CustomShape 8"/>
          <p:cNvSpPr/>
          <p:nvPr/>
        </p:nvSpPr>
        <p:spPr>
          <a:xfrm>
            <a:off x="801000" y="7232760"/>
            <a:ext cx="2787120" cy="10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4" name="CustomShape 9"/>
          <p:cNvSpPr/>
          <p:nvPr/>
        </p:nvSpPr>
        <p:spPr>
          <a:xfrm>
            <a:off x="11917800" y="8268840"/>
            <a:ext cx="59076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5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35" name="CustomShape 10"/>
          <p:cNvSpPr/>
          <p:nvPr/>
        </p:nvSpPr>
        <p:spPr>
          <a:xfrm>
            <a:off x="8238600" y="2891160"/>
            <a:ext cx="4028400" cy="5542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6" name="Рисунок 29"/>
          <p:cNvPicPr/>
          <p:nvPr/>
        </p:nvPicPr>
        <p:blipFill>
          <a:blip r:embed="rId5"/>
          <a:stretch/>
        </p:blipFill>
        <p:spPr>
          <a:xfrm>
            <a:off x="10793880" y="84600"/>
            <a:ext cx="1524960" cy="790200"/>
          </a:xfrm>
          <a:prstGeom prst="rect">
            <a:avLst/>
          </a:prstGeom>
          <a:ln>
            <a:noFill/>
          </a:ln>
        </p:spPr>
      </p:pic>
      <p:pic>
        <p:nvPicPr>
          <p:cNvPr id="437" name="Рисунок 30"/>
          <p:cNvPicPr/>
          <p:nvPr/>
        </p:nvPicPr>
        <p:blipFill>
          <a:blip r:embed="rId6"/>
          <a:stretch/>
        </p:blipFill>
        <p:spPr>
          <a:xfrm>
            <a:off x="30960" y="0"/>
            <a:ext cx="2163240" cy="983880"/>
          </a:xfrm>
          <a:prstGeom prst="rect">
            <a:avLst/>
          </a:prstGeom>
          <a:ln>
            <a:noFill/>
          </a:ln>
        </p:spPr>
      </p:pic>
      <p:sp>
        <p:nvSpPr>
          <p:cNvPr id="438" name="Line 11"/>
          <p:cNvSpPr/>
          <p:nvPr/>
        </p:nvSpPr>
        <p:spPr>
          <a:xfrm>
            <a:off x="282240" y="900000"/>
            <a:ext cx="12036600" cy="36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9" name="Рисунок 7"/>
          <p:cNvPicPr/>
          <p:nvPr/>
        </p:nvPicPr>
        <p:blipFill>
          <a:blip r:embed="rId7"/>
          <a:stretch/>
        </p:blipFill>
        <p:spPr>
          <a:xfrm>
            <a:off x="229320" y="2865960"/>
            <a:ext cx="3772440" cy="5308560"/>
          </a:xfrm>
          <a:prstGeom prst="rect">
            <a:avLst/>
          </a:prstGeom>
          <a:ln>
            <a:noFill/>
          </a:ln>
        </p:spPr>
      </p:pic>
      <p:sp>
        <p:nvSpPr>
          <p:cNvPr id="440" name="CustomShape 12"/>
          <p:cNvSpPr/>
          <p:nvPr/>
        </p:nvSpPr>
        <p:spPr>
          <a:xfrm>
            <a:off x="2441520" y="6701400"/>
            <a:ext cx="1332000" cy="1562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   с  33  010   поставщиками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1" name="CustomShape 13"/>
          <p:cNvSpPr/>
          <p:nvPr/>
        </p:nvSpPr>
        <p:spPr>
          <a:xfrm>
            <a:off x="282600" y="6893280"/>
            <a:ext cx="2189160" cy="1612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   на общую сумму 4 356 637 465 068,67 рубля.  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2" name="CustomShape 14"/>
          <p:cNvSpPr/>
          <p:nvPr/>
        </p:nvSpPr>
        <p:spPr>
          <a:xfrm>
            <a:off x="5728320" y="5895000"/>
            <a:ext cx="1135440" cy="14976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ru-RU" sz="830" b="1" strike="noStrike" spc="-1">
                <a:solidFill>
                  <a:srgbClr val="000000"/>
                </a:solidFill>
                <a:latin typeface="Times New Roman"/>
              </a:rPr>
              <a:t>из 33 010 поставщиков</a:t>
            </a:r>
            <a:endParaRPr lang="ru-RU" sz="830" b="0" strike="noStrike" spc="-1">
              <a:latin typeface="Arial"/>
            </a:endParaRPr>
          </a:p>
        </p:txBody>
      </p:sp>
      <p:sp>
        <p:nvSpPr>
          <p:cNvPr id="443" name="CustomShape 15"/>
          <p:cNvSpPr/>
          <p:nvPr/>
        </p:nvSpPr>
        <p:spPr>
          <a:xfrm>
            <a:off x="4582440" y="6241320"/>
            <a:ext cx="1868760" cy="1540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ru-RU" sz="820" b="1" strike="noStrike" spc="-1">
                <a:solidFill>
                  <a:srgbClr val="000000"/>
                </a:solidFill>
                <a:latin typeface="Times New Roman"/>
              </a:rPr>
              <a:t> о 24 430 внесены в указанный реестр.</a:t>
            </a:r>
            <a:endParaRPr lang="ru-RU" sz="820" b="0" strike="noStrike" spc="-1">
              <a:latin typeface="Arial"/>
            </a:endParaRPr>
          </a:p>
        </p:txBody>
      </p:sp>
      <p:pic>
        <p:nvPicPr>
          <p:cNvPr id="444" name="Рисунок 14"/>
          <p:cNvPicPr/>
          <p:nvPr/>
        </p:nvPicPr>
        <p:blipFill>
          <a:blip r:embed="rId8"/>
          <a:srcRect t="10281"/>
          <a:stretch/>
        </p:blipFill>
        <p:spPr>
          <a:xfrm>
            <a:off x="8461440" y="4613040"/>
            <a:ext cx="3679200" cy="2396880"/>
          </a:xfrm>
          <a:prstGeom prst="rect">
            <a:avLst/>
          </a:prstGeom>
          <a:ln>
            <a:noFill/>
          </a:ln>
        </p:spPr>
      </p:pic>
      <p:pic>
        <p:nvPicPr>
          <p:cNvPr id="445" name="Рисунок 15"/>
          <p:cNvPicPr/>
          <p:nvPr/>
        </p:nvPicPr>
        <p:blipFill>
          <a:blip r:embed="rId9"/>
          <a:srcRect t="2624" r="176" b="70531"/>
          <a:stretch/>
        </p:blipFill>
        <p:spPr>
          <a:xfrm>
            <a:off x="8461440" y="7020000"/>
            <a:ext cx="3672720" cy="424080"/>
          </a:xfrm>
          <a:prstGeom prst="rect">
            <a:avLst/>
          </a:prstGeom>
          <a:ln>
            <a:noFill/>
          </a:ln>
        </p:spPr>
      </p:pic>
      <p:pic>
        <p:nvPicPr>
          <p:cNvPr id="446" name="Рисунок 16"/>
          <p:cNvPicPr/>
          <p:nvPr/>
        </p:nvPicPr>
        <p:blipFill>
          <a:blip r:embed="rId10"/>
          <a:stretch/>
        </p:blipFill>
        <p:spPr>
          <a:xfrm>
            <a:off x="9445320" y="4425480"/>
            <a:ext cx="1614600" cy="160560"/>
          </a:xfrm>
          <a:prstGeom prst="rect">
            <a:avLst/>
          </a:prstGeom>
          <a:ln>
            <a:noFill/>
          </a:ln>
        </p:spPr>
      </p:pic>
      <p:sp>
        <p:nvSpPr>
          <p:cNvPr id="447" name="CustomShape 16"/>
          <p:cNvSpPr/>
          <p:nvPr/>
        </p:nvSpPr>
        <p:spPr>
          <a:xfrm>
            <a:off x="8715600" y="5946120"/>
            <a:ext cx="3425040" cy="15696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  За период с 01 января по 26 июля 2017 года крупнейшими заказчиками,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8" name="CustomShape 17"/>
          <p:cNvSpPr/>
          <p:nvPr/>
        </p:nvSpPr>
        <p:spPr>
          <a:xfrm>
            <a:off x="11603160" y="6390720"/>
            <a:ext cx="537480" cy="1400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 заключено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49" name="CustomShape 18"/>
          <p:cNvSpPr/>
          <p:nvPr/>
        </p:nvSpPr>
        <p:spPr>
          <a:xfrm>
            <a:off x="8453520" y="6557760"/>
            <a:ext cx="3687120" cy="1432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   67 264 договора  на  общую  сумму  893 149 264 721,95 рублей (за исключением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50" name="CustomShape 19"/>
          <p:cNvSpPr/>
          <p:nvPr/>
        </p:nvSpPr>
        <p:spPr>
          <a:xfrm>
            <a:off x="8453520" y="6709680"/>
            <a:ext cx="3687120" cy="124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18000" rIns="0" bIns="45000" anchor="ctr"/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   внутригрупповых закупок)    с   25   650    поставщиками   и   субподрядными</a:t>
            </a:r>
            <a:endParaRPr lang="ru-RU" sz="800" b="0" strike="noStrike" spc="-1">
              <a:latin typeface="Arial"/>
            </a:endParaRPr>
          </a:p>
        </p:txBody>
      </p:sp>
      <p:sp>
        <p:nvSpPr>
          <p:cNvPr id="451" name="CustomShape 20"/>
          <p:cNvSpPr/>
          <p:nvPr/>
        </p:nvSpPr>
        <p:spPr>
          <a:xfrm>
            <a:off x="8450640" y="6842160"/>
            <a:ext cx="2401200" cy="14004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45000" rIns="0" bIns="45000" anchor="ctr"/>
          <a:lstStyle/>
          <a:p>
            <a:pPr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latin typeface="Times New Roman"/>
              </a:rPr>
              <a:t>   организациями, являющимися субъектами МСП.</a:t>
            </a:r>
            <a:endParaRPr lang="ru-RU" sz="800" b="0" strike="noStrike" spc="-1">
              <a:latin typeface="Arial"/>
            </a:endParaRPr>
          </a:p>
        </p:txBody>
      </p:sp>
      <p:pic>
        <p:nvPicPr>
          <p:cNvPr id="452" name="Рисунок 19"/>
          <p:cNvPicPr/>
          <p:nvPr/>
        </p:nvPicPr>
        <p:blipFill>
          <a:blip r:embed="rId11"/>
          <a:stretch/>
        </p:blipFill>
        <p:spPr>
          <a:xfrm>
            <a:off x="10665720" y="7334280"/>
            <a:ext cx="1468440" cy="924840"/>
          </a:xfrm>
          <a:prstGeom prst="rect">
            <a:avLst/>
          </a:prstGeom>
          <a:ln>
            <a:noFill/>
          </a:ln>
        </p:spPr>
      </p:pic>
      <p:sp>
        <p:nvSpPr>
          <p:cNvPr id="453" name="CustomShape 21"/>
          <p:cNvSpPr/>
          <p:nvPr/>
        </p:nvSpPr>
        <p:spPr>
          <a:xfrm>
            <a:off x="229320" y="2891160"/>
            <a:ext cx="3790800" cy="5377320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Line 1"/>
          <p:cNvSpPr/>
          <p:nvPr/>
        </p:nvSpPr>
        <p:spPr>
          <a:xfrm>
            <a:off x="244440" y="7105320"/>
            <a:ext cx="12074400" cy="36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5" name="TextShape 2"/>
          <p:cNvSpPr txBox="1"/>
          <p:nvPr/>
        </p:nvSpPr>
        <p:spPr>
          <a:xfrm>
            <a:off x="168120" y="7939440"/>
            <a:ext cx="12359880" cy="459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000" b="1" i="1" strike="noStrike" spc="-1">
                <a:solidFill>
                  <a:srgbClr val="767171"/>
                </a:solidFill>
                <a:latin typeface="Arial Narrow"/>
              </a:rPr>
              <a:t>* - проведена совместно с международной информационной группой «Интерфакс», декабрь 2016 г. </a:t>
            </a:r>
            <a:endParaRPr lang="ru-RU" sz="10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ru-RU" sz="1000" b="1" i="1" strike="noStrike" spc="-1">
                <a:solidFill>
                  <a:srgbClr val="767171"/>
                </a:solidFill>
                <a:latin typeface="Arial Narrow"/>
              </a:rPr>
              <a:t>** - данные Счетной палаты Российской Федерации по итогам 2015 г. и данные Минэкономразвития России по итогам первого полугодия 2016 г.</a:t>
            </a:r>
            <a:endParaRPr lang="ru-RU" sz="1000" b="0" strike="noStrike" spc="-1">
              <a:latin typeface="Times New Roman"/>
            </a:endParaRPr>
          </a:p>
        </p:txBody>
      </p:sp>
      <p:sp>
        <p:nvSpPr>
          <p:cNvPr id="456" name="CustomShape 3"/>
          <p:cNvSpPr/>
          <p:nvPr/>
        </p:nvSpPr>
        <p:spPr>
          <a:xfrm>
            <a:off x="3850560" y="25560"/>
            <a:ext cx="7236360" cy="73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Оценка качества закупок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крупнейших заказчиков у субъектов МСП*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57" name="Рисунок 11"/>
          <p:cNvPicPr/>
          <p:nvPr/>
        </p:nvPicPr>
        <p:blipFill>
          <a:blip r:embed="rId3"/>
          <a:stretch/>
        </p:blipFill>
        <p:spPr>
          <a:xfrm>
            <a:off x="72000" y="-38880"/>
            <a:ext cx="2163240" cy="983880"/>
          </a:xfrm>
          <a:prstGeom prst="rect">
            <a:avLst/>
          </a:prstGeom>
          <a:ln>
            <a:noFill/>
          </a:ln>
        </p:spPr>
      </p:pic>
      <p:sp>
        <p:nvSpPr>
          <p:cNvPr id="458" name="CustomShape 4"/>
          <p:cNvSpPr/>
          <p:nvPr/>
        </p:nvSpPr>
        <p:spPr>
          <a:xfrm>
            <a:off x="282600" y="4245480"/>
            <a:ext cx="3921480" cy="15606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59" name="CustomShape 5"/>
          <p:cNvSpPr/>
          <p:nvPr/>
        </p:nvSpPr>
        <p:spPr>
          <a:xfrm>
            <a:off x="339840" y="3991680"/>
            <a:ext cx="3807000" cy="189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560" tIns="106560" rIns="106560" bIns="106560" anchor="ctr"/>
          <a:lstStyle/>
          <a:p>
            <a:pPr algn="ctr">
              <a:lnSpc>
                <a:spcPct val="90000"/>
              </a:lnSpc>
              <a:spcAft>
                <a:spcPts val="981"/>
              </a:spcAft>
            </a:pPr>
            <a:r>
              <a:rPr lang="ru-RU" sz="2800" b="1" strike="noStrike" spc="-1">
                <a:solidFill>
                  <a:srgbClr val="ED7D31"/>
                </a:solidFill>
                <a:latin typeface="Arial Narrow"/>
              </a:rPr>
              <a:t>Уровень конкуренции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i="1" strike="noStrike" spc="-1">
                <a:solidFill>
                  <a:srgbClr val="FFFFFF"/>
                </a:solidFill>
                <a:latin typeface="Arial Narrow"/>
              </a:rPr>
              <a:t>(среднее количество заявок, поданных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i="1" strike="noStrike" spc="-1">
                <a:solidFill>
                  <a:srgbClr val="FFFFFF"/>
                </a:solidFill>
                <a:latin typeface="Arial Narrow"/>
              </a:rPr>
              <a:t>на участие в закупках)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371520" y="5661360"/>
            <a:ext cx="1859040" cy="156852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61" name="CustomShape 7"/>
          <p:cNvSpPr/>
          <p:nvPr/>
        </p:nvSpPr>
        <p:spPr>
          <a:xfrm>
            <a:off x="258480" y="5632560"/>
            <a:ext cx="2102400" cy="151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Закупки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у субъектов МСП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0070C0"/>
                </a:solidFill>
                <a:latin typeface="Arial Narrow"/>
              </a:rPr>
              <a:t> </a:t>
            </a:r>
            <a:r>
              <a:rPr lang="ru-RU" sz="2400" b="1" strike="noStrike" spc="-1">
                <a:solidFill>
                  <a:srgbClr val="1F4E79"/>
                </a:solidFill>
                <a:latin typeface="Arial Narrow"/>
              </a:rPr>
              <a:t>2,9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62" name="CustomShape 8"/>
          <p:cNvSpPr/>
          <p:nvPr/>
        </p:nvSpPr>
        <p:spPr>
          <a:xfrm>
            <a:off x="2250720" y="5865840"/>
            <a:ext cx="1857960" cy="150192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63" name="CustomShape 9"/>
          <p:cNvSpPr/>
          <p:nvPr/>
        </p:nvSpPr>
        <p:spPr>
          <a:xfrm>
            <a:off x="2305080" y="6117840"/>
            <a:ext cx="1749240" cy="102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 anchor="ctr"/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Общая практика 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по Закону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№223-ФЗ**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lang="ru-RU" sz="2400" b="1" strike="noStrike" spc="-1">
                <a:solidFill>
                  <a:srgbClr val="1F4E79"/>
                </a:solidFill>
                <a:latin typeface="Arial Narrow"/>
              </a:rPr>
              <a:t>1,69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64" name="CustomShape 10"/>
          <p:cNvSpPr/>
          <p:nvPr/>
        </p:nvSpPr>
        <p:spPr>
          <a:xfrm>
            <a:off x="4326480" y="4240800"/>
            <a:ext cx="3924000" cy="15606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65" name="CustomShape 11"/>
          <p:cNvSpPr/>
          <p:nvPr/>
        </p:nvSpPr>
        <p:spPr>
          <a:xfrm>
            <a:off x="4647960" y="4055040"/>
            <a:ext cx="3354840" cy="189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560" tIns="106560" rIns="106560" bIns="106560" anchor="ctr"/>
          <a:lstStyle/>
          <a:p>
            <a:pPr algn="ctr">
              <a:lnSpc>
                <a:spcPct val="90000"/>
              </a:lnSpc>
              <a:spcAft>
                <a:spcPts val="981"/>
              </a:spcAft>
            </a:pPr>
            <a:r>
              <a:rPr lang="ru-RU" sz="2800" b="1" strike="noStrike" spc="-1">
                <a:solidFill>
                  <a:srgbClr val="ED7D31"/>
                </a:solidFill>
                <a:latin typeface="Arial Narrow"/>
              </a:rPr>
              <a:t>Экономия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ru-RU" sz="1400" b="1" i="1" strike="noStrike" spc="-1">
                <a:solidFill>
                  <a:srgbClr val="FFFFFF"/>
                </a:solidFill>
                <a:latin typeface="Arial Narrow"/>
              </a:rPr>
              <a:t>(разница между начальной (максимальной) ценой и ценой заключенного договора)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6" name="CustomShape 12"/>
          <p:cNvSpPr/>
          <p:nvPr/>
        </p:nvSpPr>
        <p:spPr>
          <a:xfrm>
            <a:off x="4423320" y="5685120"/>
            <a:ext cx="1843200" cy="154476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67" name="CustomShape 13"/>
          <p:cNvSpPr/>
          <p:nvPr/>
        </p:nvSpPr>
        <p:spPr>
          <a:xfrm>
            <a:off x="4256280" y="5447160"/>
            <a:ext cx="2152080" cy="201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Закупки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у субъектов МСП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ru-RU" sz="1800" b="0" strike="noStrike" spc="-1">
                <a:solidFill>
                  <a:srgbClr val="0070C0"/>
                </a:solidFill>
                <a:latin typeface="Arial Narrow"/>
              </a:rPr>
              <a:t> </a:t>
            </a:r>
            <a:r>
              <a:rPr lang="ru-RU" sz="2400" b="1" strike="noStrike" spc="-1">
                <a:solidFill>
                  <a:srgbClr val="1F4E79"/>
                </a:solidFill>
                <a:latin typeface="Arial Narrow"/>
              </a:rPr>
              <a:t>17,83 %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68" name="CustomShape 14"/>
          <p:cNvSpPr/>
          <p:nvPr/>
        </p:nvSpPr>
        <p:spPr>
          <a:xfrm>
            <a:off x="6336360" y="5874840"/>
            <a:ext cx="1839600" cy="149652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69" name="CustomShape 15"/>
          <p:cNvSpPr/>
          <p:nvPr/>
        </p:nvSpPr>
        <p:spPr>
          <a:xfrm>
            <a:off x="6425640" y="6110280"/>
            <a:ext cx="1696680" cy="104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 anchor="ctr"/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Общая практика 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по Закону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№223-ФЗ**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839"/>
              </a:spcAft>
            </a:pPr>
            <a:r>
              <a:rPr lang="ru-RU" sz="2400" b="1" strike="noStrike" spc="-1">
                <a:solidFill>
                  <a:srgbClr val="1F4E79"/>
                </a:solidFill>
                <a:latin typeface="Arial Narrow"/>
              </a:rPr>
              <a:t>1,6%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70" name="CustomShape 16"/>
          <p:cNvSpPr/>
          <p:nvPr/>
        </p:nvSpPr>
        <p:spPr>
          <a:xfrm>
            <a:off x="8393760" y="4246920"/>
            <a:ext cx="3924000" cy="15606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71" name="CustomShape 17"/>
          <p:cNvSpPr/>
          <p:nvPr/>
        </p:nvSpPr>
        <p:spPr>
          <a:xfrm>
            <a:off x="8696160" y="4067640"/>
            <a:ext cx="3354840" cy="189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560" tIns="106560" rIns="106560" bIns="106560" anchor="ctr"/>
          <a:lstStyle/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ED7D31"/>
                </a:solidFill>
                <a:latin typeface="Arial Narrow"/>
              </a:rPr>
              <a:t>Закупки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800" b="1" strike="noStrike" spc="-1">
                <a:solidFill>
                  <a:srgbClr val="ED7D31"/>
                </a:solidFill>
                <a:latin typeface="Arial Narrow"/>
              </a:rPr>
              <a:t>у единственного поставщика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72" name="CustomShape 18"/>
          <p:cNvSpPr/>
          <p:nvPr/>
        </p:nvSpPr>
        <p:spPr>
          <a:xfrm>
            <a:off x="8502840" y="5955840"/>
            <a:ext cx="1849680" cy="1518120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73" name="CustomShape 19"/>
          <p:cNvSpPr/>
          <p:nvPr/>
        </p:nvSpPr>
        <p:spPr>
          <a:xfrm>
            <a:off x="8458200" y="5674680"/>
            <a:ext cx="2087280" cy="15699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Закупки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у субъектов МСП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ru-RU" sz="2400" b="1" strike="noStrike" spc="-1">
                <a:solidFill>
                  <a:srgbClr val="1F4E79"/>
                </a:solidFill>
                <a:latin typeface="Arial Narrow"/>
              </a:rPr>
              <a:t>24,6%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74" name="CustomShape 20"/>
          <p:cNvSpPr/>
          <p:nvPr/>
        </p:nvSpPr>
        <p:spPr>
          <a:xfrm>
            <a:off x="10431000" y="5874840"/>
            <a:ext cx="1825920" cy="149652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75" name="CustomShape 21"/>
          <p:cNvSpPr/>
          <p:nvPr/>
        </p:nvSpPr>
        <p:spPr>
          <a:xfrm>
            <a:off x="10344600" y="5950080"/>
            <a:ext cx="2035440" cy="133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68760" rIns="68760" bIns="68760" anchor="ctr"/>
          <a:lstStyle/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Общая практика 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по Закону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№223-ФЗ**                  </a:t>
            </a:r>
            <a:r>
              <a:rPr lang="ru-RU" sz="2400" b="1" strike="noStrike" spc="-1">
                <a:solidFill>
                  <a:srgbClr val="1F4E79"/>
                </a:solidFill>
                <a:latin typeface="Arial Narrow"/>
              </a:rPr>
              <a:t>63%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76" name="CustomShape 22"/>
          <p:cNvSpPr/>
          <p:nvPr/>
        </p:nvSpPr>
        <p:spPr>
          <a:xfrm>
            <a:off x="11917800" y="8268840"/>
            <a:ext cx="59076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6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77" name="CustomShape 23"/>
          <p:cNvSpPr/>
          <p:nvPr/>
        </p:nvSpPr>
        <p:spPr>
          <a:xfrm>
            <a:off x="8473680" y="7594200"/>
            <a:ext cx="1764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ru-RU" sz="1800" b="1" strike="noStrike" spc="-1">
                <a:solidFill>
                  <a:srgbClr val="1F4E79"/>
                </a:solidFill>
                <a:latin typeface="Arial Narrow"/>
              </a:rPr>
              <a:t>(в 2,6 раза ниже)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78" name="Line 24"/>
          <p:cNvSpPr/>
          <p:nvPr/>
        </p:nvSpPr>
        <p:spPr>
          <a:xfrm>
            <a:off x="282240" y="900000"/>
            <a:ext cx="12036600" cy="36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9" name="CustomShape 25"/>
          <p:cNvSpPr/>
          <p:nvPr/>
        </p:nvSpPr>
        <p:spPr>
          <a:xfrm>
            <a:off x="4312800" y="7581960"/>
            <a:ext cx="1939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ru-RU" sz="1800" b="1" strike="noStrike" spc="-1">
                <a:solidFill>
                  <a:srgbClr val="1F4E79"/>
                </a:solidFill>
                <a:latin typeface="Arial Narrow"/>
              </a:rPr>
              <a:t>(в 11,1 раза выше)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80" name="CustomShape 26"/>
          <p:cNvSpPr/>
          <p:nvPr/>
        </p:nvSpPr>
        <p:spPr>
          <a:xfrm>
            <a:off x="371520" y="7570800"/>
            <a:ext cx="1845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lang="ru-RU" sz="1800" b="1" strike="noStrike" spc="-1">
                <a:solidFill>
                  <a:srgbClr val="1F4E79"/>
                </a:solidFill>
                <a:latin typeface="Arial Narrow"/>
              </a:rPr>
              <a:t>(в 1,7 раза выше)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81" name="Line 27"/>
          <p:cNvSpPr/>
          <p:nvPr/>
        </p:nvSpPr>
        <p:spPr>
          <a:xfrm flipV="1">
            <a:off x="283320" y="7547760"/>
            <a:ext cx="3863520" cy="144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2" name="Line 28"/>
          <p:cNvSpPr/>
          <p:nvPr/>
        </p:nvSpPr>
        <p:spPr>
          <a:xfrm flipV="1">
            <a:off x="4257360" y="7552800"/>
            <a:ext cx="3863520" cy="144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3" name="Line 29"/>
          <p:cNvSpPr/>
          <p:nvPr/>
        </p:nvSpPr>
        <p:spPr>
          <a:xfrm flipV="1">
            <a:off x="8448840" y="7547760"/>
            <a:ext cx="3863520" cy="144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4" name="CustomShape 30"/>
          <p:cNvSpPr/>
          <p:nvPr/>
        </p:nvSpPr>
        <p:spPr>
          <a:xfrm rot="18863400">
            <a:off x="1122120" y="7201800"/>
            <a:ext cx="209160" cy="197280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5" name="CustomShape 31"/>
          <p:cNvSpPr/>
          <p:nvPr/>
        </p:nvSpPr>
        <p:spPr>
          <a:xfrm rot="18863400">
            <a:off x="5213880" y="7197120"/>
            <a:ext cx="209160" cy="197280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6" name="CustomShape 32"/>
          <p:cNvSpPr/>
          <p:nvPr/>
        </p:nvSpPr>
        <p:spPr>
          <a:xfrm rot="18863400">
            <a:off x="9301320" y="7215480"/>
            <a:ext cx="209160" cy="197280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87" name="Рисунок 58"/>
          <p:cNvPicPr/>
          <p:nvPr/>
        </p:nvPicPr>
        <p:blipFill>
          <a:blip r:embed="rId4"/>
          <a:stretch/>
        </p:blipFill>
        <p:spPr>
          <a:xfrm>
            <a:off x="10779120" y="50400"/>
            <a:ext cx="1524960" cy="790200"/>
          </a:xfrm>
          <a:prstGeom prst="rect">
            <a:avLst/>
          </a:prstGeom>
          <a:ln>
            <a:noFill/>
          </a:ln>
        </p:spPr>
      </p:pic>
      <p:sp>
        <p:nvSpPr>
          <p:cNvPr id="488" name="CustomShape 33"/>
          <p:cNvSpPr/>
          <p:nvPr/>
        </p:nvSpPr>
        <p:spPr>
          <a:xfrm>
            <a:off x="3108240" y="2193120"/>
            <a:ext cx="825120" cy="29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9" name="CustomShape 34"/>
          <p:cNvSpPr/>
          <p:nvPr/>
        </p:nvSpPr>
        <p:spPr>
          <a:xfrm>
            <a:off x="3871440" y="1943640"/>
            <a:ext cx="888300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72000" rIns="72000" bIns="72000" anchor="ctr"/>
          <a:lstStyle/>
          <a:p>
            <a:pPr>
              <a:lnSpc>
                <a:spcPct val="90000"/>
              </a:lnSpc>
              <a:spcAft>
                <a:spcPts val="24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241"/>
              </a:spcAft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241"/>
              </a:spcAf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у </a:t>
            </a: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1 219 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субъектов МСП (</a:t>
            </a: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3,42%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 от общего количества поставщиков) контактный телефон не является уникальным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241"/>
              </a:spcAf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у </a:t>
            </a: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3 655 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субъектов МСП (</a:t>
            </a: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10,2%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)  адрес не является уникальным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90" name="CustomShape 35"/>
          <p:cNvSpPr/>
          <p:nvPr/>
        </p:nvSpPr>
        <p:spPr>
          <a:xfrm>
            <a:off x="3936960" y="3110400"/>
            <a:ext cx="8381880" cy="5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72000" rIns="72000" bIns="72000" anchor="ctr"/>
          <a:lstStyle/>
          <a:p>
            <a:pPr>
              <a:lnSpc>
                <a:spcPct val="90000"/>
              </a:lnSpc>
              <a:spcAft>
                <a:spcPts val="241"/>
              </a:spcAf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Наибольший объем закупок (217,65 млрд руб.) выявлен у субъектов МСП, созданных в </a:t>
            </a: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2008 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году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  <a:spcAft>
                <a:spcPts val="241"/>
              </a:spcAft>
            </a:pP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Наибольший объем закупок у единственного поставщика (50,6 млрд руб.) выявлен у субъектов МСП, созданных в </a:t>
            </a: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2012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 году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91" name="CustomShape 36"/>
          <p:cNvSpPr/>
          <p:nvPr/>
        </p:nvSpPr>
        <p:spPr>
          <a:xfrm>
            <a:off x="471240" y="1020960"/>
            <a:ext cx="3270240" cy="689760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2" name="CustomShape 37"/>
          <p:cNvSpPr/>
          <p:nvPr/>
        </p:nvSpPr>
        <p:spPr>
          <a:xfrm>
            <a:off x="282600" y="1020960"/>
            <a:ext cx="3342960" cy="689760"/>
          </a:xfrm>
          <a:prstGeom prst="homePlate">
            <a:avLst>
              <a:gd name="adj" fmla="val 22714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5280" rIns="67680" bIns="3528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Участие заказчика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в уставном капитале субъекта МСП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93" name="CustomShape 38"/>
          <p:cNvSpPr/>
          <p:nvPr/>
        </p:nvSpPr>
        <p:spPr>
          <a:xfrm>
            <a:off x="3858120" y="1145160"/>
            <a:ext cx="8648640" cy="55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241"/>
              </a:spcAft>
            </a:pP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184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 поставщика (</a:t>
            </a:r>
            <a:r>
              <a:rPr lang="ru-RU" sz="1600" b="1" strike="noStrike" spc="-1">
                <a:solidFill>
                  <a:srgbClr val="000000"/>
                </a:solidFill>
                <a:latin typeface="Arial Narrow"/>
              </a:rPr>
              <a:t>0,9% </a:t>
            </a:r>
            <a:r>
              <a:rPr lang="ru-RU" sz="1600" b="0" strike="noStrike" spc="-1">
                <a:solidFill>
                  <a:srgbClr val="000000"/>
                </a:solidFill>
                <a:latin typeface="Arial Narrow"/>
              </a:rPr>
              <a:t>от общего количества поставщиков) в рамках осуществления внутригрупповых закупок между основным и дочерними хозяйственными обществами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94" name="CustomShape 39"/>
          <p:cNvSpPr/>
          <p:nvPr/>
        </p:nvSpPr>
        <p:spPr>
          <a:xfrm>
            <a:off x="535320" y="1990440"/>
            <a:ext cx="3270240" cy="689760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40"/>
          <p:cNvSpPr/>
          <p:nvPr/>
        </p:nvSpPr>
        <p:spPr>
          <a:xfrm>
            <a:off x="339840" y="1989360"/>
            <a:ext cx="3337920" cy="689760"/>
          </a:xfrm>
          <a:prstGeom prst="homePlate">
            <a:avLst>
              <a:gd name="adj" fmla="val 22714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5280" rIns="67680" bIns="3528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Совпадение юридических адресов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и телефонов поставщиков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96" name="CustomShape 41"/>
          <p:cNvSpPr/>
          <p:nvPr/>
        </p:nvSpPr>
        <p:spPr>
          <a:xfrm>
            <a:off x="414360" y="2983680"/>
            <a:ext cx="3270240" cy="689760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42"/>
          <p:cNvSpPr/>
          <p:nvPr/>
        </p:nvSpPr>
        <p:spPr>
          <a:xfrm>
            <a:off x="225720" y="2983680"/>
            <a:ext cx="3332520" cy="689760"/>
          </a:xfrm>
          <a:prstGeom prst="homePlate">
            <a:avLst>
              <a:gd name="adj" fmla="val 22714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5280" rIns="67680" bIns="3528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Дата создания (регистрации)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Arial Narrow"/>
              </a:rPr>
              <a:t>субъекта МСП - поставщика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Line 1"/>
          <p:cNvSpPr/>
          <p:nvPr/>
        </p:nvSpPr>
        <p:spPr>
          <a:xfrm flipV="1">
            <a:off x="6554160" y="2771640"/>
            <a:ext cx="360" cy="971280"/>
          </a:xfrm>
          <a:prstGeom prst="line">
            <a:avLst/>
          </a:prstGeom>
          <a:ln w="4752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2"/>
          <p:cNvSpPr/>
          <p:nvPr/>
        </p:nvSpPr>
        <p:spPr>
          <a:xfrm>
            <a:off x="301320" y="1017000"/>
            <a:ext cx="3499920" cy="6133320"/>
          </a:xfrm>
          <a:custGeom>
            <a:avLst/>
            <a:gdLst/>
            <a:ahLst/>
            <a:cxnLst/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00" name="CustomShape 3"/>
          <p:cNvSpPr/>
          <p:nvPr/>
        </p:nvSpPr>
        <p:spPr>
          <a:xfrm>
            <a:off x="9065880" y="1017000"/>
            <a:ext cx="3230640" cy="6143760"/>
          </a:xfrm>
          <a:custGeom>
            <a:avLst/>
            <a:gdLst/>
            <a:ahLst/>
            <a:cxnLst/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01" name="CustomShape 4"/>
          <p:cNvSpPr/>
          <p:nvPr/>
        </p:nvSpPr>
        <p:spPr>
          <a:xfrm>
            <a:off x="4058280" y="3709080"/>
            <a:ext cx="4705200" cy="4582080"/>
          </a:xfrm>
          <a:custGeom>
            <a:avLst/>
            <a:gdLst/>
            <a:ahLst/>
            <a:cxnLst/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02" name="CustomShape 5"/>
          <p:cNvSpPr/>
          <p:nvPr/>
        </p:nvSpPr>
        <p:spPr>
          <a:xfrm>
            <a:off x="3861360" y="58680"/>
            <a:ext cx="8441640" cy="66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36000" rIns="0" bIns="360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Интеграция информационных систем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для оказания поддержки субъектам МСП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503" name="Рисунок 11"/>
          <p:cNvPicPr/>
          <p:nvPr/>
        </p:nvPicPr>
        <p:blipFill>
          <a:blip r:embed="rId3"/>
          <a:stretch/>
        </p:blipFill>
        <p:spPr>
          <a:xfrm>
            <a:off x="72000" y="-38880"/>
            <a:ext cx="2163240" cy="983880"/>
          </a:xfrm>
          <a:prstGeom prst="rect">
            <a:avLst/>
          </a:prstGeom>
          <a:ln>
            <a:noFill/>
          </a:ln>
        </p:spPr>
      </p:pic>
      <p:pic>
        <p:nvPicPr>
          <p:cNvPr id="504" name="Рисунок 31"/>
          <p:cNvPicPr/>
          <p:nvPr/>
        </p:nvPicPr>
        <p:blipFill>
          <a:blip r:embed="rId4"/>
          <a:stretch/>
        </p:blipFill>
        <p:spPr>
          <a:xfrm>
            <a:off x="9132480" y="1101960"/>
            <a:ext cx="3098520" cy="131832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05" name="Рисунок 32"/>
          <p:cNvPicPr/>
          <p:nvPr/>
        </p:nvPicPr>
        <p:blipFill>
          <a:blip r:embed="rId3"/>
          <a:stretch/>
        </p:blipFill>
        <p:spPr>
          <a:xfrm>
            <a:off x="72000" y="-38880"/>
            <a:ext cx="2163240" cy="983880"/>
          </a:xfrm>
          <a:prstGeom prst="rect">
            <a:avLst/>
          </a:prstGeom>
          <a:ln>
            <a:noFill/>
          </a:ln>
        </p:spPr>
      </p:pic>
      <p:sp>
        <p:nvSpPr>
          <p:cNvPr id="506" name="CustomShape 6"/>
          <p:cNvSpPr/>
          <p:nvPr/>
        </p:nvSpPr>
        <p:spPr>
          <a:xfrm>
            <a:off x="11917800" y="8268840"/>
            <a:ext cx="59076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7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07" name="Line 7"/>
          <p:cNvSpPr/>
          <p:nvPr/>
        </p:nvSpPr>
        <p:spPr>
          <a:xfrm>
            <a:off x="282240" y="900000"/>
            <a:ext cx="12036600" cy="360"/>
          </a:xfrm>
          <a:prstGeom prst="line">
            <a:avLst/>
          </a:prstGeom>
          <a:ln w="2232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8" name="Рисунок 2"/>
          <p:cNvPicPr/>
          <p:nvPr/>
        </p:nvPicPr>
        <p:blipFill>
          <a:blip r:embed="rId5"/>
          <a:stretch/>
        </p:blipFill>
        <p:spPr>
          <a:xfrm>
            <a:off x="5133600" y="1292040"/>
            <a:ext cx="2827080" cy="1182600"/>
          </a:xfrm>
          <a:prstGeom prst="rect">
            <a:avLst/>
          </a:prstGeom>
          <a:ln>
            <a:solidFill>
              <a:srgbClr val="E7F5FE"/>
            </a:solidFill>
          </a:ln>
        </p:spPr>
      </p:pic>
      <p:sp>
        <p:nvSpPr>
          <p:cNvPr id="509" name="CustomShape 8"/>
          <p:cNvSpPr/>
          <p:nvPr/>
        </p:nvSpPr>
        <p:spPr>
          <a:xfrm>
            <a:off x="9119880" y="2767320"/>
            <a:ext cx="3120840" cy="941400"/>
          </a:xfrm>
          <a:custGeom>
            <a:avLst/>
            <a:gdLst/>
            <a:ahLst/>
            <a:cxnLst/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08000" tIns="108000" rIns="108000" bIns="108000" anchor="b"/>
          <a:lstStyle/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marL="171360" lvl="1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о категории 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субъекта МСП (микропредприятие, малое предприятие или среднее предприятие);</a:t>
            </a:r>
            <a:endParaRPr lang="ru-RU" sz="1100" b="0" strike="noStrike" spc="-1">
              <a:latin typeface="Arial"/>
            </a:endParaRPr>
          </a:p>
          <a:p>
            <a:pPr marL="171360" lvl="1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о лицензиях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, полученных юридическим лицом, индивидуальным предпринимателем.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510" name="CustomShape 9"/>
          <p:cNvSpPr/>
          <p:nvPr/>
        </p:nvSpPr>
        <p:spPr>
          <a:xfrm>
            <a:off x="9132480" y="3940560"/>
            <a:ext cx="3098520" cy="2213280"/>
          </a:xfrm>
          <a:custGeom>
            <a:avLst/>
            <a:gdLst/>
            <a:ahLst/>
            <a:cxnLst/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24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anchor="b"/>
          <a:lstStyle/>
          <a:p>
            <a:pPr marL="171360" lvl="1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о производимой 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юридическим лицом, индивидуальным предпринимателем 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продукции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 (в соответствии с ОКВЭД-2 и ОКПД-2) 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0" strike="noStrike" spc="-1">
              <a:latin typeface="Arial"/>
            </a:endParaRPr>
          </a:p>
          <a:p>
            <a:pPr marL="171360" lvl="1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об участии в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 программах партнерства;</a:t>
            </a:r>
            <a:endParaRPr lang="ru-RU" sz="1100" b="0" strike="noStrike" spc="-1">
              <a:latin typeface="Arial"/>
            </a:endParaRPr>
          </a:p>
          <a:p>
            <a:pPr marL="171360" lvl="1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о контрактах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, заключенных в соответствии 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с Законом №44-ФЗ, и (или) договорах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, заключенных в соответствии с 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Законом №223-ФЗ.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511" name="CustomShape 10"/>
          <p:cNvSpPr/>
          <p:nvPr/>
        </p:nvSpPr>
        <p:spPr>
          <a:xfrm>
            <a:off x="9119880" y="2473200"/>
            <a:ext cx="3125520" cy="436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Общие сведения, получаемые из ЕГРЮЛ, ЕГРИП: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2" name="CustomShape 11"/>
          <p:cNvSpPr/>
          <p:nvPr/>
        </p:nvSpPr>
        <p:spPr>
          <a:xfrm>
            <a:off x="9119880" y="3666600"/>
            <a:ext cx="3125520" cy="436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Сведения, предоставляемые субъектами МСП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в заявительном порядке: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13" name="Рисунок 4"/>
          <p:cNvPicPr/>
          <p:nvPr/>
        </p:nvPicPr>
        <p:blipFill>
          <a:blip r:embed="rId6"/>
          <a:stretch/>
        </p:blipFill>
        <p:spPr>
          <a:xfrm>
            <a:off x="378360" y="1100160"/>
            <a:ext cx="3365640" cy="1327680"/>
          </a:xfrm>
          <a:prstGeom prst="rect">
            <a:avLst/>
          </a:prstGeom>
          <a:ln>
            <a:noFill/>
          </a:ln>
        </p:spPr>
      </p:pic>
      <p:sp>
        <p:nvSpPr>
          <p:cNvPr id="514" name="CustomShape 12"/>
          <p:cNvSpPr/>
          <p:nvPr/>
        </p:nvSpPr>
        <p:spPr>
          <a:xfrm>
            <a:off x="361800" y="2642400"/>
            <a:ext cx="3366360" cy="1738080"/>
          </a:xfrm>
          <a:custGeom>
            <a:avLst/>
            <a:gdLst/>
            <a:ahLst/>
            <a:cxnLst/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08000" tIns="108000" rIns="108000" bIns="108000" anchor="b"/>
          <a:lstStyle/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01"/>
              </a:spcBef>
            </a:pPr>
            <a:endParaRPr lang="ru-RU" sz="1800" b="0" strike="noStrike" spc="-1">
              <a:latin typeface="Arial"/>
            </a:endParaRPr>
          </a:p>
          <a:p>
            <a:pPr marL="171360" lvl="1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официальный сайт единой информационной системы в сфере закупок в информационно-телекоммуникационной сети Интернет предназначен 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, отдельными видами юридических лиц, а также 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для формирования, обработки и хранения такой информации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515" name="CustomShape 13"/>
          <p:cNvSpPr/>
          <p:nvPr/>
        </p:nvSpPr>
        <p:spPr>
          <a:xfrm>
            <a:off x="356760" y="4468680"/>
            <a:ext cx="3371400" cy="1675080"/>
          </a:xfrm>
          <a:custGeom>
            <a:avLst/>
            <a:gdLst/>
            <a:ahLst/>
            <a:cxnLst/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24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 anchor="b"/>
          <a:lstStyle/>
          <a:p>
            <a:pPr marL="171360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регламентируется 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Федеральным законом от 05.04.2013 №44-ФЗ 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Федеральным законом от 18.07.2011 №223-ФЗ 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516" name="CustomShape 14"/>
          <p:cNvSpPr/>
          <p:nvPr/>
        </p:nvSpPr>
        <p:spPr>
          <a:xfrm>
            <a:off x="358200" y="2458080"/>
            <a:ext cx="3369960" cy="272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Назначение: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7" name="CustomShape 15"/>
          <p:cNvSpPr/>
          <p:nvPr/>
        </p:nvSpPr>
        <p:spPr>
          <a:xfrm>
            <a:off x="358200" y="4381560"/>
            <a:ext cx="3369960" cy="272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Порядок размещения: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8" name="CustomShape 16"/>
          <p:cNvSpPr/>
          <p:nvPr/>
        </p:nvSpPr>
        <p:spPr>
          <a:xfrm>
            <a:off x="4135680" y="5406120"/>
            <a:ext cx="2201040" cy="2407320"/>
          </a:xfrm>
          <a:custGeom>
            <a:avLst/>
            <a:gdLst/>
            <a:ahLst/>
            <a:cxnLst/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108000" tIns="108000" rIns="108000" bIns="108000"/>
          <a:lstStyle/>
          <a:p>
            <a:pPr marL="171360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ЕПГУ (Единый портал государственных и муниципальных услуг) – федеральная государственная информационная система. </a:t>
            </a:r>
            <a:endParaRPr lang="ru-RU" sz="11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Обеспечивает 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и оказываемых ими услугах в электронном виде. 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519" name="CustomShape 17"/>
          <p:cNvSpPr/>
          <p:nvPr/>
        </p:nvSpPr>
        <p:spPr>
          <a:xfrm>
            <a:off x="6390360" y="5343480"/>
            <a:ext cx="2311200" cy="2452680"/>
          </a:xfrm>
          <a:custGeom>
            <a:avLst/>
            <a:gdLst/>
            <a:ahLst/>
            <a:cxnLst/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240"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108000" rIns="108000" bIns="108000"/>
          <a:lstStyle/>
          <a:p>
            <a:pPr marL="171360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На портале «Госуслуги»  размещена 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справочная информация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 для физических и юридических лиц о </a:t>
            </a: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порядке оказания госуслуг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, в том числе — в электронном виде,</a:t>
            </a:r>
            <a:endParaRPr lang="ru-RU" sz="11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организован поиск 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по тематике, ведомству, жизненной ситуации, </a:t>
            </a:r>
            <a:endParaRPr lang="ru-RU" sz="11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представлены образцы документов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, </a:t>
            </a:r>
            <a:endParaRPr lang="ru-RU" sz="1100" b="0" strike="noStrike" spc="-1">
              <a:latin typeface="Arial"/>
            </a:endParaRPr>
          </a:p>
          <a:p>
            <a:pPr marL="171360" indent="-171000" algn="just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ru-RU" sz="1100" b="1" strike="noStrike" spc="-1">
                <a:solidFill>
                  <a:srgbClr val="000000"/>
                </a:solidFill>
                <a:latin typeface="Arial Narrow"/>
              </a:rPr>
              <a:t>представлены ссылки на сервисы </a:t>
            </a:r>
            <a:r>
              <a:rPr lang="ru-RU" sz="1100" b="0" strike="noStrike" spc="-1">
                <a:solidFill>
                  <a:srgbClr val="000000"/>
                </a:solidFill>
                <a:latin typeface="Arial Narrow"/>
              </a:rPr>
              <a:t>госучреждений и ведомств.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520" name="Рисунок 5"/>
          <p:cNvPicPr/>
          <p:nvPr/>
        </p:nvPicPr>
        <p:blipFill>
          <a:blip r:embed="rId7"/>
          <a:stretch/>
        </p:blipFill>
        <p:spPr>
          <a:xfrm>
            <a:off x="4719960" y="4030560"/>
            <a:ext cx="3375000" cy="1351440"/>
          </a:xfrm>
          <a:prstGeom prst="rect">
            <a:avLst/>
          </a:prstGeom>
          <a:ln>
            <a:noFill/>
          </a:ln>
        </p:spPr>
      </p:pic>
      <p:sp>
        <p:nvSpPr>
          <p:cNvPr id="521" name="CustomShape 18"/>
          <p:cNvSpPr/>
          <p:nvPr/>
        </p:nvSpPr>
        <p:spPr>
          <a:xfrm>
            <a:off x="4135680" y="7729200"/>
            <a:ext cx="4565880" cy="5115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ED7D31"/>
                </a:solidFill>
                <a:latin typeface="Arial Narrow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522" name="CustomShape 19"/>
          <p:cNvSpPr/>
          <p:nvPr/>
        </p:nvSpPr>
        <p:spPr>
          <a:xfrm>
            <a:off x="356760" y="6112080"/>
            <a:ext cx="3371400" cy="9604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00" rIns="90000" bIns="36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ED7D31"/>
                </a:solidFill>
                <a:latin typeface="Arial Narrow"/>
              </a:rPr>
              <a:t>Данные о планах закупок 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ED7D31"/>
                </a:solidFill>
                <a:latin typeface="Arial Narrow"/>
              </a:rPr>
              <a:t>крупнейших заказчиков 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ED7D31"/>
                </a:solidFill>
                <a:latin typeface="Arial Narrow"/>
              </a:rPr>
              <a:t>с государственным участием доступны 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ED7D31"/>
                </a:solidFill>
                <a:latin typeface="Arial Narrow"/>
              </a:rPr>
              <a:t>на Портале Бизнес-навигатора МСП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523" name="CustomShape 20"/>
          <p:cNvSpPr/>
          <p:nvPr/>
        </p:nvSpPr>
        <p:spPr>
          <a:xfrm>
            <a:off x="9119880" y="6075720"/>
            <a:ext cx="3133080" cy="10076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36000" rIns="90000" bIns="36000" anchor="ctr"/>
          <a:lstStyle/>
          <a:p>
            <a:pPr algn="ctr">
              <a:lnSpc>
                <a:spcPct val="90000"/>
              </a:lnSpc>
            </a:pPr>
            <a:r>
              <a:rPr lang="ru-RU" sz="1300" b="1" strike="noStrike" spc="-1">
                <a:solidFill>
                  <a:srgbClr val="ED7D31"/>
                </a:solidFill>
                <a:latin typeface="Arial Narrow"/>
              </a:rPr>
              <a:t>В дальнейшем планируется 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300" b="1" strike="noStrike" spc="-1">
                <a:solidFill>
                  <a:srgbClr val="ED7D31"/>
                </a:solidFill>
                <a:latin typeface="Arial Narrow"/>
              </a:rPr>
              <a:t>ПОЭТАПНОЕ РАСШИРЕНИЕ 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1300" b="1" strike="noStrike" spc="-1">
                <a:solidFill>
                  <a:srgbClr val="ED7D31"/>
                </a:solidFill>
                <a:latin typeface="Arial Narrow"/>
              </a:rPr>
              <a:t>состава сведений Единого реестра субъектов МСП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524" name="Рисунок 6"/>
          <p:cNvPicPr/>
          <p:nvPr/>
        </p:nvPicPr>
        <p:blipFill>
          <a:blip r:embed="rId8"/>
          <a:stretch/>
        </p:blipFill>
        <p:spPr>
          <a:xfrm>
            <a:off x="11560680" y="27000"/>
            <a:ext cx="818640" cy="866520"/>
          </a:xfrm>
          <a:prstGeom prst="rect">
            <a:avLst/>
          </a:prstGeom>
          <a:ln>
            <a:noFill/>
          </a:ln>
        </p:spPr>
      </p:pic>
      <p:sp>
        <p:nvSpPr>
          <p:cNvPr id="525" name="CustomShape 21"/>
          <p:cNvSpPr/>
          <p:nvPr/>
        </p:nvSpPr>
        <p:spPr>
          <a:xfrm>
            <a:off x="4803480" y="1041480"/>
            <a:ext cx="3482280" cy="1724400"/>
          </a:xfrm>
          <a:prstGeom prst="ellipse">
            <a:avLst/>
          </a:prstGeom>
          <a:noFill/>
          <a:ln w="6336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6" name="CustomShape 22"/>
          <p:cNvSpPr/>
          <p:nvPr/>
        </p:nvSpPr>
        <p:spPr>
          <a:xfrm>
            <a:off x="365040" y="2019240"/>
            <a:ext cx="3378600" cy="408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ru-RU" sz="1800" b="1" strike="noStrike" spc="-1">
                <a:solidFill>
                  <a:srgbClr val="FFFFFF"/>
                </a:solidFill>
                <a:latin typeface="Arial Narrow"/>
              </a:rPr>
              <a:t>ЕИС в сфере закупок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7" name="CustomShape 23"/>
          <p:cNvSpPr/>
          <p:nvPr/>
        </p:nvSpPr>
        <p:spPr>
          <a:xfrm>
            <a:off x="9119880" y="2019240"/>
            <a:ext cx="3124440" cy="408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45000" rIns="36000" bIns="4500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ru-RU" sz="1800" b="1" strike="noStrike" spc="-1">
                <a:solidFill>
                  <a:srgbClr val="FFFFFF"/>
                </a:solidFill>
                <a:latin typeface="Arial Narrow"/>
              </a:rPr>
              <a:t>Единый реестр субъектов МСП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8" name="CustomShape 24"/>
          <p:cNvSpPr/>
          <p:nvPr/>
        </p:nvSpPr>
        <p:spPr>
          <a:xfrm>
            <a:off x="4058280" y="3416400"/>
            <a:ext cx="4705200" cy="59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45000" rIns="36000" bIns="45000" anchor="ctr"/>
          <a:lstStyle/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ru-RU" sz="1800" b="1" strike="noStrike" spc="-1">
                <a:solidFill>
                  <a:srgbClr val="FFFFFF"/>
                </a:solidFill>
                <a:latin typeface="Arial Narrow"/>
              </a:rPr>
              <a:t>Единый портал государственных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629"/>
              </a:spcAft>
            </a:pPr>
            <a:r>
              <a:rPr lang="ru-RU" sz="1800" b="1" strike="noStrike" spc="-1">
                <a:solidFill>
                  <a:srgbClr val="FFFFFF"/>
                </a:solidFill>
                <a:latin typeface="Arial Narrow"/>
              </a:rPr>
              <a:t>и муниципальных услуг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9" name="CustomShape 25"/>
          <p:cNvSpPr/>
          <p:nvPr/>
        </p:nvSpPr>
        <p:spPr>
          <a:xfrm>
            <a:off x="4135680" y="5150880"/>
            <a:ext cx="2209680" cy="272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420"/>
              </a:spcAft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Назначение: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30" name="CustomShape 26"/>
          <p:cNvSpPr/>
          <p:nvPr/>
        </p:nvSpPr>
        <p:spPr>
          <a:xfrm>
            <a:off x="6400800" y="5148720"/>
            <a:ext cx="2311560" cy="272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ru-RU" sz="1200" b="1" strike="noStrike" spc="-1">
                <a:solidFill>
                  <a:srgbClr val="FFFFFF"/>
                </a:solidFill>
                <a:latin typeface="Arial Narrow"/>
              </a:rPr>
              <a:t>Функционал: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31" name="Line 27"/>
          <p:cNvSpPr/>
          <p:nvPr/>
        </p:nvSpPr>
        <p:spPr>
          <a:xfrm flipV="1">
            <a:off x="3744000" y="1903680"/>
            <a:ext cx="1059120" cy="319680"/>
          </a:xfrm>
          <a:prstGeom prst="line">
            <a:avLst/>
          </a:prstGeom>
          <a:ln w="4752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2" name="Line 28"/>
          <p:cNvSpPr/>
          <p:nvPr/>
        </p:nvSpPr>
        <p:spPr>
          <a:xfrm>
            <a:off x="8262720" y="1947240"/>
            <a:ext cx="856800" cy="276120"/>
          </a:xfrm>
          <a:prstGeom prst="line">
            <a:avLst/>
          </a:prstGeom>
          <a:ln w="4752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Рисунок 1"/>
          <p:cNvPicPr/>
          <p:nvPr/>
        </p:nvPicPr>
        <p:blipFill>
          <a:blip r:embed="rId3"/>
          <a:stretch/>
        </p:blipFill>
        <p:spPr>
          <a:xfrm>
            <a:off x="3321000" y="937080"/>
            <a:ext cx="5325120" cy="6133320"/>
          </a:xfrm>
          <a:prstGeom prst="rect">
            <a:avLst/>
          </a:prstGeom>
          <a:ln>
            <a:noFill/>
          </a:ln>
        </p:spPr>
      </p:pic>
      <p:sp>
        <p:nvSpPr>
          <p:cNvPr id="534" name="CustomShape 1"/>
          <p:cNvSpPr/>
          <p:nvPr/>
        </p:nvSpPr>
        <p:spPr>
          <a:xfrm>
            <a:off x="3869640" y="61200"/>
            <a:ext cx="8891280" cy="6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36000" rIns="0" bIns="36000" anchor="ctr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1F4E79"/>
                </a:solidFill>
                <a:latin typeface="Arial Narrow"/>
              </a:rPr>
              <a:t>Бизнес навигация для МСП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299160" y="7023600"/>
            <a:ext cx="12019320" cy="1259640"/>
          </a:xfrm>
          <a:prstGeom prst="rect">
            <a:avLst/>
          </a:prstGeom>
          <a:solidFill>
            <a:schemeClr val="bg2"/>
          </a:solidFill>
          <a:ln w="324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144000" tIns="72000" rIns="144000" bIns="72000" anchor="ctr"/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Работы по</a:t>
            </a: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 развитию и наполнению Бизнес-навигатора МСП в отношении 171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города с населением более 100 тыс. человек Корпорация МСП будет проводить </a:t>
            </a: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своими силами и за счет собственных средств. 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С 2017 года сбор информации </a:t>
            </a: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для расширения географии (свыше 171 города) может осуществляться органами государственной власти субъектов РФ и местного самоуправления самостоятельно </a:t>
            </a:r>
            <a:r>
              <a:rPr lang="ru-RU" sz="1800" b="0" strike="noStrike" spc="-1">
                <a:solidFill>
                  <a:srgbClr val="000000"/>
                </a:solidFill>
                <a:latin typeface="Arial Narrow"/>
              </a:rPr>
              <a:t>согласно их приоритетам.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8688960" y="2106000"/>
            <a:ext cx="3623760" cy="48751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72000" rIns="72000" bIns="72000" anchor="ctr"/>
          <a:lstStyle/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ru-RU" sz="1500" b="1" strike="noStrike" spc="-1">
                <a:solidFill>
                  <a:srgbClr val="FFFFFF"/>
                </a:solidFill>
                <a:latin typeface="Arial Narrow"/>
              </a:rPr>
              <a:t>Рассчитать примерный бизнес-план для одного из 90 видов бизнеса в 171 городе с населением более 100 тысяч человек.</a:t>
            </a:r>
            <a:endParaRPr lang="ru-RU" sz="15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ru-RU" sz="1500" b="1" strike="noStrike" spc="-1">
                <a:solidFill>
                  <a:srgbClr val="FFFFFF"/>
                </a:solidFill>
                <a:latin typeface="Arial Narrow"/>
              </a:rPr>
              <a:t>Найти банк, где можно взять кредит под гарантии Корпорации МСП.</a:t>
            </a:r>
            <a:endParaRPr lang="ru-RU" sz="15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ru-RU" sz="1500" b="1" strike="noStrike" spc="-1">
                <a:solidFill>
                  <a:srgbClr val="FFFFFF"/>
                </a:solidFill>
                <a:latin typeface="Arial Narrow"/>
              </a:rPr>
              <a:t>Подобрать в аренду помещение для бизнеса. </a:t>
            </a:r>
            <a:endParaRPr lang="ru-RU" sz="15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ru-RU" sz="1500" b="1" strike="noStrike" spc="-1">
                <a:solidFill>
                  <a:srgbClr val="FFFFFF"/>
                </a:solidFill>
                <a:latin typeface="Arial Narrow"/>
              </a:rPr>
              <a:t>Узнать о доступности известных и надежных франшиз.</a:t>
            </a:r>
            <a:endParaRPr lang="ru-RU" sz="15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ru-RU" sz="1500" b="1" strike="noStrike" spc="-1">
                <a:solidFill>
                  <a:srgbClr val="FFFFFF"/>
                </a:solidFill>
                <a:latin typeface="Arial Narrow"/>
              </a:rPr>
              <a:t>Узнать о мерах поддержки малого и среднего бизнеса.</a:t>
            </a:r>
            <a:endParaRPr lang="ru-RU" sz="15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ru-RU" sz="1500" b="1" strike="noStrike" spc="-1">
                <a:solidFill>
                  <a:srgbClr val="FFFFFF"/>
                </a:solidFill>
                <a:latin typeface="Arial Narrow"/>
              </a:rPr>
              <a:t>Быть в курсе планов закупок и конкурсов крупных заказчиков.</a:t>
            </a:r>
            <a:endParaRPr lang="ru-RU" sz="15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ru-RU" sz="1500" b="1" strike="noStrike" spc="-1">
                <a:solidFill>
                  <a:srgbClr val="FFFFFF"/>
                </a:solidFill>
                <a:latin typeface="Arial Narrow"/>
              </a:rPr>
              <a:t>Найти и проверить контрагента.</a:t>
            </a:r>
            <a:endParaRPr lang="ru-RU" sz="15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ru-RU" sz="1500" b="1" strike="noStrike" spc="-1">
                <a:solidFill>
                  <a:srgbClr val="FFFFFF"/>
                </a:solidFill>
                <a:latin typeface="Arial Narrow"/>
              </a:rPr>
              <a:t>Разместить объявление о своем бизнесе.</a:t>
            </a:r>
            <a:endParaRPr lang="ru-RU" sz="15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FFFFFF"/>
              </a:buClr>
              <a:buFont typeface="Wingdings" charset="2"/>
              <a:buChar char=""/>
            </a:pPr>
            <a:r>
              <a:rPr lang="ru-RU" sz="1500" b="1" strike="noStrike" spc="-1">
                <a:solidFill>
                  <a:srgbClr val="FFFFFF"/>
                </a:solidFill>
                <a:latin typeface="Arial Narrow"/>
              </a:rPr>
              <a:t>Получить доступ к новостным, аналитическим и иным материалам.</a:t>
            </a:r>
            <a:endParaRPr lang="ru-RU" sz="1500" b="0" strike="noStrike" spc="-1">
              <a:latin typeface="Arial"/>
            </a:endParaRPr>
          </a:p>
        </p:txBody>
      </p:sp>
      <p:pic>
        <p:nvPicPr>
          <p:cNvPr id="537" name="Рисунок 8"/>
          <p:cNvPicPr/>
          <p:nvPr/>
        </p:nvPicPr>
        <p:blipFill>
          <a:blip r:embed="rId4"/>
          <a:stretch/>
        </p:blipFill>
        <p:spPr>
          <a:xfrm>
            <a:off x="72000" y="-38880"/>
            <a:ext cx="2163240" cy="983880"/>
          </a:xfrm>
          <a:prstGeom prst="rect">
            <a:avLst/>
          </a:prstGeom>
          <a:ln>
            <a:noFill/>
          </a:ln>
        </p:spPr>
      </p:pic>
      <p:pic>
        <p:nvPicPr>
          <p:cNvPr id="538" name="Рисунок 9"/>
          <p:cNvPicPr/>
          <p:nvPr/>
        </p:nvPicPr>
        <p:blipFill>
          <a:blip r:embed="rId4"/>
          <a:stretch/>
        </p:blipFill>
        <p:spPr>
          <a:xfrm>
            <a:off x="72000" y="-38880"/>
            <a:ext cx="2163240" cy="983880"/>
          </a:xfrm>
          <a:prstGeom prst="rect">
            <a:avLst/>
          </a:prstGeom>
          <a:ln>
            <a:noFill/>
          </a:ln>
        </p:spPr>
      </p:pic>
      <p:sp>
        <p:nvSpPr>
          <p:cNvPr id="539" name="CustomShape 4"/>
          <p:cNvSpPr/>
          <p:nvPr/>
        </p:nvSpPr>
        <p:spPr>
          <a:xfrm>
            <a:off x="11917800" y="8268840"/>
            <a:ext cx="59076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8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8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40" name="CustomShape 5"/>
          <p:cNvSpPr/>
          <p:nvPr/>
        </p:nvSpPr>
        <p:spPr>
          <a:xfrm>
            <a:off x="909000" y="2097360"/>
            <a:ext cx="2631960" cy="1293120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CustomShape 6"/>
          <p:cNvSpPr/>
          <p:nvPr/>
        </p:nvSpPr>
        <p:spPr>
          <a:xfrm>
            <a:off x="558360" y="2097360"/>
            <a:ext cx="2856960" cy="1293120"/>
          </a:xfrm>
          <a:prstGeom prst="homePlate">
            <a:avLst>
              <a:gd name="adj" fmla="val 22714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35280" rIns="67680" bIns="35280" anchor="ctr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Зайти на Портал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Бизнес-навигатора МСП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по адресу: </a:t>
            </a:r>
            <a:r>
              <a:rPr lang="ru-RU" sz="1800" b="1" u="sng" strike="noStrike" spc="-1">
                <a:solidFill>
                  <a:srgbClr val="1F4E79"/>
                </a:solidFill>
                <a:uFillTx/>
                <a:latin typeface="Arial Narrow"/>
              </a:rPr>
              <a:t>https://smbn.ru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2" name="CustomShape 7"/>
          <p:cNvSpPr/>
          <p:nvPr/>
        </p:nvSpPr>
        <p:spPr>
          <a:xfrm>
            <a:off x="909000" y="3459960"/>
            <a:ext cx="2631960" cy="2120400"/>
          </a:xfrm>
          <a:prstGeom prst="homePlate">
            <a:avLst>
              <a:gd name="adj" fmla="val 12449"/>
            </a:avLst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CustomShape 8"/>
          <p:cNvSpPr/>
          <p:nvPr/>
        </p:nvSpPr>
        <p:spPr>
          <a:xfrm>
            <a:off x="558360" y="3459960"/>
            <a:ext cx="2853360" cy="2120400"/>
          </a:xfrm>
          <a:prstGeom prst="homePlate">
            <a:avLst>
              <a:gd name="adj" fmla="val 12449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35280" rIns="67680" bIns="35280" anchor="ctr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Пройти авторизацию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с использованием учетной записи портала госуслуг или заполнить форму регистрации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в Личном кабинете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4" name="CustomShape 9"/>
          <p:cNvSpPr/>
          <p:nvPr/>
        </p:nvSpPr>
        <p:spPr>
          <a:xfrm>
            <a:off x="909000" y="5650200"/>
            <a:ext cx="2631960" cy="1303560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5" name="CustomShape 10"/>
          <p:cNvSpPr/>
          <p:nvPr/>
        </p:nvSpPr>
        <p:spPr>
          <a:xfrm>
            <a:off x="558360" y="5650200"/>
            <a:ext cx="2856960" cy="1303560"/>
          </a:xfrm>
          <a:prstGeom prst="homePlate">
            <a:avLst>
              <a:gd name="adj" fmla="val 22714"/>
            </a:avLst>
          </a:prstGeom>
          <a:solidFill>
            <a:schemeClr val="accent1">
              <a:lumMod val="60000"/>
              <a:lumOff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52000" tIns="35280" rIns="67680" bIns="35280" anchor="ctr"/>
          <a:lstStyle/>
          <a:p>
            <a:pPr>
              <a:lnSpc>
                <a:spcPct val="100000"/>
              </a:lnSpc>
              <a:spcBef>
                <a:spcPts val="1199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Arial Narrow"/>
              </a:rPr>
              <a:t>Получить подтверждение авторизации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6" name="CustomShape 11"/>
          <p:cNvSpPr/>
          <p:nvPr/>
        </p:nvSpPr>
        <p:spPr>
          <a:xfrm>
            <a:off x="333360" y="903600"/>
            <a:ext cx="31618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ED7D31"/>
                </a:solidFill>
                <a:latin typeface="Arial Narrow"/>
              </a:rPr>
              <a:t>Для получения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ED7D31"/>
                </a:solidFill>
                <a:latin typeface="Arial Narrow"/>
              </a:rPr>
              <a:t>бесплатного доступа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ED7D31"/>
                </a:solidFill>
                <a:latin typeface="Arial Narrow"/>
              </a:rPr>
              <a:t>к сервисам необходимо: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7" name="CustomShape 12"/>
          <p:cNvSpPr/>
          <p:nvPr/>
        </p:nvSpPr>
        <p:spPr>
          <a:xfrm>
            <a:off x="252360" y="2080800"/>
            <a:ext cx="462600" cy="462600"/>
          </a:xfrm>
          <a:prstGeom prst="teardrop">
            <a:avLst>
              <a:gd name="adj" fmla="val 100000"/>
            </a:avLst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1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48" name="CustomShape 13"/>
          <p:cNvSpPr/>
          <p:nvPr/>
        </p:nvSpPr>
        <p:spPr>
          <a:xfrm>
            <a:off x="252360" y="3439800"/>
            <a:ext cx="462600" cy="451440"/>
          </a:xfrm>
          <a:prstGeom prst="teardrop">
            <a:avLst>
              <a:gd name="adj" fmla="val 100000"/>
            </a:avLst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2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49" name="CustomShape 14"/>
          <p:cNvSpPr/>
          <p:nvPr/>
        </p:nvSpPr>
        <p:spPr>
          <a:xfrm>
            <a:off x="242280" y="5637240"/>
            <a:ext cx="462600" cy="462600"/>
          </a:xfrm>
          <a:prstGeom prst="teardrop">
            <a:avLst>
              <a:gd name="adj" fmla="val 100000"/>
            </a:avLst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Calibri"/>
              </a:rPr>
              <a:t>3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50" name="CustomShape 15"/>
          <p:cNvSpPr/>
          <p:nvPr/>
        </p:nvSpPr>
        <p:spPr>
          <a:xfrm>
            <a:off x="9015120" y="903600"/>
            <a:ext cx="33278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ED7D31"/>
                </a:solidFill>
                <a:latin typeface="Arial Narrow"/>
              </a:rPr>
              <a:t>С помощью сервисов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ED7D31"/>
                </a:solidFill>
                <a:latin typeface="Arial Narrow"/>
              </a:rPr>
              <a:t>Портала Бизнес-навигатора МСП пользователь может: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51" name="Рисунок 26"/>
          <p:cNvPicPr/>
          <p:nvPr/>
        </p:nvPicPr>
        <p:blipFill>
          <a:blip r:embed="rId5"/>
          <a:stretch/>
        </p:blipFill>
        <p:spPr>
          <a:xfrm>
            <a:off x="11560680" y="27000"/>
            <a:ext cx="818640" cy="866520"/>
          </a:xfrm>
          <a:prstGeom prst="rect">
            <a:avLst/>
          </a:prstGeom>
          <a:ln>
            <a:noFill/>
          </a:ln>
        </p:spPr>
      </p:pic>
      <p:sp>
        <p:nvSpPr>
          <p:cNvPr id="552" name="CustomShape 16"/>
          <p:cNvSpPr/>
          <p:nvPr/>
        </p:nvSpPr>
        <p:spPr>
          <a:xfrm rot="10800000">
            <a:off x="3073320" y="1995840"/>
            <a:ext cx="2463840" cy="1659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3" name="CustomShape 17"/>
          <p:cNvSpPr/>
          <p:nvPr/>
        </p:nvSpPr>
        <p:spPr>
          <a:xfrm rot="10800000">
            <a:off x="11963520" y="2008440"/>
            <a:ext cx="2463840" cy="16596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3691440" y="172080"/>
            <a:ext cx="8324280" cy="11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400" tIns="56520" rIns="113400" bIns="56520"/>
          <a:lstStyle/>
          <a:p>
            <a:pPr>
              <a:lnSpc>
                <a:spcPct val="100000"/>
              </a:lnSpc>
            </a:pPr>
            <a:r>
              <a:rPr lang="ru-RU" sz="1990" b="1" strike="noStrike" spc="-1">
                <a:solidFill>
                  <a:srgbClr val="1F4E79"/>
                </a:solidFill>
                <a:latin typeface="Arial Narrow"/>
              </a:rPr>
              <a:t>Количество субъектов МСП, воспользовавшихся Порталом Бизнес- навигатора МСП для открытия и(или) расширения и(или) продолжения ведения своего бизнеса  </a:t>
            </a:r>
            <a:endParaRPr lang="ru-RU" sz="199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70" b="1" strike="noStrike" spc="-1">
                <a:solidFill>
                  <a:srgbClr val="1F4E79"/>
                </a:solidFill>
                <a:latin typeface="Arial Narrow"/>
              </a:rPr>
              <a:t>на 28.08.2017</a:t>
            </a:r>
            <a:endParaRPr lang="ru-RU" sz="2070" b="0" strike="noStrike" spc="-1">
              <a:latin typeface="Arial"/>
            </a:endParaRPr>
          </a:p>
        </p:txBody>
      </p:sp>
      <p:graphicFrame>
        <p:nvGraphicFramePr>
          <p:cNvPr id="555" name="Table 2"/>
          <p:cNvGraphicFramePr/>
          <p:nvPr/>
        </p:nvGraphicFramePr>
        <p:xfrm>
          <a:off x="898200" y="2666520"/>
          <a:ext cx="10902600" cy="4897920"/>
        </p:xfrm>
        <a:graphic>
          <a:graphicData uri="http://schemas.openxmlformats.org/drawingml/2006/table">
            <a:tbl>
              <a:tblPr/>
              <a:tblGrid>
                <a:gridCol w="4749480"/>
                <a:gridCol w="3356280"/>
                <a:gridCol w="2796840"/>
              </a:tblGrid>
              <a:tr h="52668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По состоянию на 28.08.2017</a:t>
                      </a:r>
                      <a:r>
                        <a:t/>
                      </a:r>
                      <a:br/>
                      <a:r>
                        <a:rPr lang="ru-RU" sz="17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(с 01.01.2017)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000000"/>
                          </a:solidFill>
                          <a:latin typeface="Arial Narrow"/>
                        </a:rPr>
                        <a:t>Прирост за неделю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6E6"/>
                    </a:solidFill>
                  </a:tcPr>
                </a:tc>
              </a:tr>
              <a:tr h="136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Количество уникальных посетителей Портала Бизнес-навигатора МСП (по данным Яндекс-метрики)</a:t>
                      </a:r>
                      <a:endParaRPr lang="ru-RU" sz="17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951 648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57 657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</a:tr>
              <a:tr h="136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  <a:endParaRPr lang="ru-RU" sz="17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294 956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37 530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</a:tr>
              <a:tr h="156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Количество субъектов МСП, воспользовавшихся Порталом Бизнес -навигатора МСП для открытия и (или) расширения и (или) продолжения ведения своего бизнеса  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174 688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700" b="1" strike="noStrike" spc="-1">
                          <a:solidFill>
                            <a:srgbClr val="FFFFFF"/>
                          </a:solidFill>
                          <a:latin typeface="Arial Narrow"/>
                        </a:rPr>
                        <a:t>28 725</a:t>
                      </a:r>
                      <a:endParaRPr lang="ru-RU" sz="1700" b="0" strike="noStrike" spc="-1">
                        <a:latin typeface="Arial"/>
                      </a:endParaRPr>
                    </a:p>
                  </a:txBody>
                  <a:tcPr marL="9720" marR="9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</a:tr>
            </a:tbl>
          </a:graphicData>
        </a:graphic>
      </p:graphicFrame>
      <p:sp>
        <p:nvSpPr>
          <p:cNvPr id="556" name="CustomShape 3"/>
          <p:cNvSpPr/>
          <p:nvPr/>
        </p:nvSpPr>
        <p:spPr>
          <a:xfrm>
            <a:off x="11928600" y="8125560"/>
            <a:ext cx="4154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Arial Narrow"/>
              </a:rPr>
              <a:t>9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26899</TotalTime>
  <Words>2380</Words>
  <Application>Microsoft Office PowerPoint</Application>
  <PresentationFormat>Произвольный</PresentationFormat>
  <Paragraphs>421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Павозкова Ирина Михайловна</cp:lastModifiedBy>
  <cp:revision>908</cp:revision>
  <cp:lastPrinted>2017-08-28T14:26:25Z</cp:lastPrinted>
  <dcterms:created xsi:type="dcterms:W3CDTF">2015-12-16T13:43:54Z</dcterms:created>
  <dcterms:modified xsi:type="dcterms:W3CDTF">2018-02-05T13:40:19Z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