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ppt/charts/chart28.xml" ContentType="application/vnd.openxmlformats-officedocument.drawingml.chart+xml"/>
  <Override PartName="/ppt/theme/themeOverride17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3.xml" ContentType="application/vnd.openxmlformats-officedocument.drawingml.chartshapes+xml"/>
  <Override PartName="/ppt/charts/chart32.xml" ContentType="application/vnd.openxmlformats-officedocument.drawingml.chart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95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17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8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roprom_4\Desktop\&#1057;&#1090;&#1088;&#1072;&#1090;&#1077;&#1075;&#1080;&#1103;\&#1055;&#1088;&#1077;&#1079;&#1077;&#1085;&#1090;&#1072;&#1094;&#1080;&#1080;\&#1043;&#1088;&#1072;&#1092;&#1080;&#1082;&#1080;%20&#1076;&#1083;&#1103;%20&#1087;&#1088;&#1077;&#1079;&#1077;&#1085;&#1090;&#1072;&#1094;&#1080;&#1080;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Численность населения </a:t>
            </a:r>
          </a:p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(тыс. человек, на конец года)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476268163579995E-2"/>
          <c:y val="0.25783510826839345"/>
          <c:w val="0.89428586250507591"/>
          <c:h val="0.600600263991831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dLbl>
              <c:idx val="1"/>
              <c:layout>
                <c:manualLayout>
                  <c:x val="-4.9416666666666664E-2"/>
                  <c:y val="-6.828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Лист1!$B$3:$F$3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27.26</c:v>
                </c:pt>
                <c:pt idx="1">
                  <c:v>22.143000000000001</c:v>
                </c:pt>
                <c:pt idx="2">
                  <c:v>21.58</c:v>
                </c:pt>
                <c:pt idx="3">
                  <c:v>21.004999999999999</c:v>
                </c:pt>
                <c:pt idx="4">
                  <c:v>20.327000000000002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92192"/>
        <c:axId val="76793728"/>
      </c:lineChart>
      <c:catAx>
        <c:axId val="7679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793728"/>
        <c:crosses val="autoZero"/>
        <c:auto val="1"/>
        <c:lblAlgn val="ctr"/>
        <c:lblOffset val="100"/>
        <c:noMultiLvlLbl val="0"/>
      </c:catAx>
      <c:valAx>
        <c:axId val="76793728"/>
        <c:scaling>
          <c:orientation val="minMax"/>
          <c:max val="30"/>
          <c:min val="2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6792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Поголовье КРС</a:t>
            </a:r>
            <a:endParaRPr lang="ru-RU" dirty="0"/>
          </a:p>
        </c:rich>
      </c:tx>
      <c:layout>
        <c:manualLayout>
          <c:xMode val="edge"/>
          <c:yMode val="edge"/>
          <c:x val="0.33066666666666666"/>
          <c:y val="5.0925925925925923E-2"/>
        </c:manualLayout>
      </c:layout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Лист1!$A$92</c:f>
              <c:strCache>
                <c:ptCount val="1"/>
                <c:pt idx="0">
                  <c:v>коровы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Лист1!$B$92:$F$92</c:f>
              <c:numCache>
                <c:formatCode>General</c:formatCode>
                <c:ptCount val="5"/>
                <c:pt idx="0">
                  <c:v>2632</c:v>
                </c:pt>
                <c:pt idx="1">
                  <c:v>2250</c:v>
                </c:pt>
                <c:pt idx="2">
                  <c:v>2219</c:v>
                </c:pt>
                <c:pt idx="3">
                  <c:v>2146</c:v>
                </c:pt>
                <c:pt idx="4">
                  <c:v>2032</c:v>
                </c:pt>
              </c:numCache>
            </c:numRef>
          </c:val>
        </c:ser>
        <c:ser>
          <c:idx val="1"/>
          <c:order val="1"/>
          <c:tx>
            <c:strRef>
              <c:f>Лист1!$A$93</c:f>
              <c:strCache>
                <c:ptCount val="1"/>
                <c:pt idx="0">
                  <c:v>свиньи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Лист1!$B$93:$F$93</c:f>
              <c:numCache>
                <c:formatCode>General</c:formatCode>
                <c:ptCount val="5"/>
                <c:pt idx="0">
                  <c:v>483</c:v>
                </c:pt>
                <c:pt idx="1">
                  <c:v>532</c:v>
                </c:pt>
                <c:pt idx="2">
                  <c:v>558</c:v>
                </c:pt>
                <c:pt idx="3">
                  <c:v>362</c:v>
                </c:pt>
                <c:pt idx="4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85824"/>
        <c:axId val="83487360"/>
      </c:barChart>
      <c:catAx>
        <c:axId val="834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487360"/>
        <c:crosses val="autoZero"/>
        <c:auto val="1"/>
        <c:lblAlgn val="ctr"/>
        <c:lblOffset val="100"/>
        <c:noMultiLvlLbl val="0"/>
      </c:catAx>
      <c:valAx>
        <c:axId val="8348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85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Ввод в действие общей площади жилых помещений, </a:t>
            </a:r>
            <a:r>
              <a:rPr lang="ru-RU" sz="1800" b="1" i="0" u="none" strike="noStrike" baseline="0" dirty="0" err="1" smtClean="0">
                <a:effectLst/>
              </a:rPr>
              <a:t>кв.м</a:t>
            </a:r>
            <a:endParaRPr lang="ru-RU" dirty="0"/>
          </a:p>
        </c:rich>
      </c:tx>
      <c:layout>
        <c:manualLayout>
          <c:xMode val="edge"/>
          <c:yMode val="edge"/>
          <c:x val="0.21935210608028802"/>
          <c:y val="1.9675998059836171E-3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58371749307618"/>
          <c:y val="4.7318590617302682E-2"/>
          <c:w val="0.60296456732253456"/>
          <c:h val="0.82132202113044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Лист1!$A$100</c:f>
              <c:strCache>
                <c:ptCount val="1"/>
                <c:pt idx="0">
                  <c:v>    многоквартирные жилые дома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Лист1!$C$96:$G$96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Лист1!$C$101:$G$101</c:f>
              <c:numCache>
                <c:formatCode>General</c:formatCode>
                <c:ptCount val="5"/>
                <c:pt idx="0">
                  <c:v>1246</c:v>
                </c:pt>
                <c:pt idx="1">
                  <c:v>2032</c:v>
                </c:pt>
                <c:pt idx="2">
                  <c:v>5616</c:v>
                </c:pt>
                <c:pt idx="3">
                  <c:v>4776</c:v>
                </c:pt>
                <c:pt idx="4">
                  <c:v>527</c:v>
                </c:pt>
              </c:numCache>
            </c:numRef>
          </c:val>
        </c:ser>
        <c:ser>
          <c:idx val="1"/>
          <c:order val="1"/>
          <c:tx>
            <c:strRef>
              <c:f>Лист1!$A$102</c:f>
              <c:strCache>
                <c:ptCount val="1"/>
                <c:pt idx="0">
                  <c:v>индивидуальное жилищное   строительство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Лист1!$C$96:$G$96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Лист1!$C$103:$G$103</c:f>
              <c:numCache>
                <c:formatCode>General</c:formatCode>
                <c:ptCount val="5"/>
                <c:pt idx="0">
                  <c:v>6993</c:v>
                </c:pt>
                <c:pt idx="1">
                  <c:v>8066</c:v>
                </c:pt>
                <c:pt idx="2">
                  <c:v>6781</c:v>
                </c:pt>
                <c:pt idx="3">
                  <c:v>5940</c:v>
                </c:pt>
                <c:pt idx="4">
                  <c:v>4607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556224"/>
        <c:axId val="83557760"/>
        <c:axId val="0"/>
      </c:bar3DChart>
      <c:catAx>
        <c:axId val="8355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83557760"/>
        <c:crosses val="autoZero"/>
        <c:auto val="1"/>
        <c:lblAlgn val="ctr"/>
        <c:lblOffset val="100"/>
        <c:noMultiLvlLbl val="0"/>
      </c:catAx>
      <c:valAx>
        <c:axId val="8355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55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228495878516"/>
          <c:y val="0.33708483610222173"/>
          <c:w val="0.25645943914417513"/>
          <c:h val="0.452765410889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Структура малого бизнеса по видам экономической деятельности </a:t>
            </a:r>
            <a:endParaRPr lang="ru-RU" dirty="0"/>
          </a:p>
        </c:rich>
      </c:tx>
      <c:layout>
        <c:manualLayout>
          <c:xMode val="edge"/>
          <c:yMode val="edge"/>
          <c:x val="0.24061112035027254"/>
          <c:y val="3.2893279008102162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54558618178277E-2"/>
          <c:y val="0"/>
          <c:w val="0.67103527671129171"/>
          <c:h val="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05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Лист1!$D$109:$D$114</c:f>
              <c:strCache>
                <c:ptCount val="6"/>
                <c:pt idx="0">
                  <c:v>торговля</c:v>
                </c:pt>
                <c:pt idx="1">
                  <c:v>транспорт</c:v>
                </c:pt>
                <c:pt idx="2">
                  <c:v>сельское хозяйство </c:v>
                </c:pt>
                <c:pt idx="3">
                  <c:v>лесное хозяйство</c:v>
                </c:pt>
                <c:pt idx="4">
                  <c:v>обрабатывающие производства</c:v>
                </c:pt>
                <c:pt idx="5">
                  <c:v>обеспечение эл. энергией, паром, газом </c:v>
                </c:pt>
              </c:strCache>
            </c:strRef>
          </c:cat>
          <c:val>
            <c:numRef>
              <c:f>Лист1!$E$109:$E$114</c:f>
              <c:numCache>
                <c:formatCode>General</c:formatCode>
                <c:ptCount val="6"/>
                <c:pt idx="0">
                  <c:v>28.6</c:v>
                </c:pt>
                <c:pt idx="1">
                  <c:v>19.5</c:v>
                </c:pt>
                <c:pt idx="2">
                  <c:v>8</c:v>
                </c:pt>
                <c:pt idx="3">
                  <c:v>7</c:v>
                </c:pt>
                <c:pt idx="4">
                  <c:v>6.3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39251398538238"/>
          <c:y val="0.32683746230798583"/>
          <c:w val="0.29877966607121864"/>
          <c:h val="0.61678092500620163"/>
        </c:manualLayout>
      </c:layout>
      <c:overlay val="0"/>
      <c:txPr>
        <a:bodyPr/>
        <a:lstStyle/>
        <a:p>
          <a:pPr rtl="0">
            <a:defRPr sz="105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1690069991251094E-2"/>
          <c:y val="5.8019063406547727E-4"/>
          <c:w val="0.64977405949256339"/>
          <c:h val="0.95755994896922714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722222222222222"/>
                  <c:y val="-1.6511867905056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111111111111105"/>
                  <c:y val="8.2559339525283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11111111111110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(Лист1!$A$109;Лист1!$A$114;Лист1!$A$113;Лист1!$A$112)</c:f>
              <c:strCache>
                <c:ptCount val="4"/>
                <c:pt idx="0">
                  <c:v>количество индивидуальных предпринимателей</c:v>
                </c:pt>
                <c:pt idx="1">
                  <c:v>средних предприятий</c:v>
                </c:pt>
                <c:pt idx="2">
                  <c:v>малых предприятий</c:v>
                </c:pt>
                <c:pt idx="3">
                  <c:v>микропредприятий</c:v>
                </c:pt>
              </c:strCache>
            </c:strRef>
          </c:cat>
          <c:val>
            <c:numRef>
              <c:f>(Лист1!$B$109;Лист1!$B$114;Лист1!$B$113;Лист1!$B$112)</c:f>
              <c:numCache>
                <c:formatCode>General</c:formatCode>
                <c:ptCount val="4"/>
                <c:pt idx="0">
                  <c:v>364</c:v>
                </c:pt>
                <c:pt idx="1">
                  <c:v>2</c:v>
                </c:pt>
                <c:pt idx="2">
                  <c:v>19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r"/>
      <c:layout>
        <c:manualLayout>
          <c:xMode val="edge"/>
          <c:yMode val="edge"/>
          <c:x val="0.68982086614173244"/>
          <c:y val="0"/>
          <c:w val="0.29351246719160107"/>
          <c:h val="0.98243533799761096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781664764206894E-2"/>
          <c:y val="4.7149529145969135E-2"/>
          <c:w val="0.90521833523579309"/>
          <c:h val="0.8683596621434168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Лист1!$B$116:$F$116</c:f>
              <c:numCache>
                <c:formatCode>General</c:formatCode>
                <c:ptCount val="5"/>
                <c:pt idx="0">
                  <c:v>7338.8</c:v>
                </c:pt>
                <c:pt idx="1">
                  <c:v>4316.8</c:v>
                </c:pt>
                <c:pt idx="2">
                  <c:v>8600</c:v>
                </c:pt>
                <c:pt idx="3">
                  <c:v>7343.6</c:v>
                </c:pt>
                <c:pt idx="4">
                  <c:v>7558.4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733824"/>
        <c:axId val="106640512"/>
        <c:axId val="0"/>
      </c:bar3DChart>
      <c:catAx>
        <c:axId val="767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640512"/>
        <c:crosses val="autoZero"/>
        <c:auto val="1"/>
        <c:lblAlgn val="ctr"/>
        <c:lblOffset val="100"/>
        <c:noMultiLvlLbl val="0"/>
      </c:catAx>
      <c:valAx>
        <c:axId val="10664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73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dirty="0" smtClean="0">
                <a:effectLst/>
              </a:rPr>
              <a:t>Заполняемость наличных мест в дошкольных образовательных организациях, %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1870616806465948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610966837018106E-2"/>
          <c:y val="0.19853696811465388"/>
          <c:w val="0.66156147580824354"/>
          <c:h val="0.699822936340406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Лист1!$A$118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Лист1!$B$118:$F$118</c:f>
              <c:numCache>
                <c:formatCode>General</c:formatCode>
                <c:ptCount val="5"/>
                <c:pt idx="0">
                  <c:v>88.9</c:v>
                </c:pt>
                <c:pt idx="1">
                  <c:v>86</c:v>
                </c:pt>
                <c:pt idx="2">
                  <c:v>85.7</c:v>
                </c:pt>
                <c:pt idx="3">
                  <c:v>82.3</c:v>
                </c:pt>
                <c:pt idx="4">
                  <c:v>78.5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Лист1!$A$119</c:f>
              <c:strCache>
                <c:ptCount val="1"/>
                <c:pt idx="0">
                  <c:v>В среднем по районам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Лист1!$B$119:$F$119</c:f>
              <c:numCache>
                <c:formatCode>General</c:formatCode>
                <c:ptCount val="5"/>
                <c:pt idx="0">
                  <c:v>95.3</c:v>
                </c:pt>
                <c:pt idx="1">
                  <c:v>93.7</c:v>
                </c:pt>
                <c:pt idx="2">
                  <c:v>91.2</c:v>
                </c:pt>
                <c:pt idx="3">
                  <c:v>89</c:v>
                </c:pt>
                <c:pt idx="4">
                  <c:v>87.8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Лист1!$A$120</c:f>
              <c:strCache>
                <c:ptCount val="1"/>
                <c:pt idx="0">
                  <c:v>В среднем по области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Лист1!$B$120:$F$120</c:f>
              <c:numCache>
                <c:formatCode>General</c:formatCode>
                <c:ptCount val="5"/>
                <c:pt idx="0">
                  <c:v>97.9</c:v>
                </c:pt>
                <c:pt idx="1">
                  <c:v>98.3</c:v>
                </c:pt>
                <c:pt idx="2">
                  <c:v>96.8</c:v>
                </c:pt>
                <c:pt idx="3">
                  <c:v>95.1</c:v>
                </c:pt>
                <c:pt idx="4">
                  <c:v>95.1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76320"/>
        <c:axId val="83577856"/>
      </c:lineChart>
      <c:catAx>
        <c:axId val="835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577856"/>
        <c:crosses val="autoZero"/>
        <c:auto val="1"/>
        <c:lblAlgn val="ctr"/>
        <c:lblOffset val="100"/>
        <c:noMultiLvlLbl val="0"/>
      </c:catAx>
      <c:valAx>
        <c:axId val="83577856"/>
        <c:scaling>
          <c:orientation val="minMax"/>
          <c:max val="100"/>
          <c:min val="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57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10320033885121"/>
          <c:y val="0.47448720975447173"/>
          <c:w val="0.25029293620153314"/>
          <c:h val="0.399024413954005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b="1" dirty="0" smtClean="0">
                <a:effectLst/>
              </a:rPr>
              <a:t>Численность обучающихся в дневных общеобразовательных</a:t>
            </a:r>
            <a:endParaRPr lang="ru-RU" sz="1400" dirty="0" smtClean="0">
              <a:effectLst/>
            </a:endParaRPr>
          </a:p>
          <a:p>
            <a:pPr>
              <a:defRPr sz="1400"/>
            </a:pPr>
            <a:r>
              <a:rPr lang="ru-RU" sz="1400" b="1" dirty="0" smtClean="0">
                <a:effectLst/>
              </a:rPr>
              <a:t>организациях, на 10 тыс. чел. населения</a:t>
            </a:r>
            <a:endParaRPr lang="ru-RU" sz="1400" dirty="0"/>
          </a:p>
        </c:rich>
      </c:tx>
      <c:layout>
        <c:manualLayout>
          <c:xMode val="edge"/>
          <c:yMode val="edge"/>
          <c:x val="0.15522222222222223"/>
          <c:y val="4.62962962962962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266185476815402E-2"/>
          <c:y val="0.19153944298629338"/>
          <c:w val="0.63873381452318456"/>
          <c:h val="0.7156288276465442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Лист1!$A$122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Лист1!$B$122:$F$122</c:f>
              <c:numCache>
                <c:formatCode>General</c:formatCode>
                <c:ptCount val="5"/>
                <c:pt idx="0">
                  <c:v>1020.4</c:v>
                </c:pt>
                <c:pt idx="1">
                  <c:v>1047.7</c:v>
                </c:pt>
                <c:pt idx="2">
                  <c:v>1066.7</c:v>
                </c:pt>
                <c:pt idx="3">
                  <c:v>1110.2</c:v>
                </c:pt>
                <c:pt idx="4">
                  <c:v>1134.5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Лист1!$A$123</c:f>
              <c:strCache>
                <c:ptCount val="1"/>
                <c:pt idx="0">
                  <c:v>В среднем по районам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Лист1!$B$123:$F$123</c:f>
              <c:numCache>
                <c:formatCode>General</c:formatCode>
                <c:ptCount val="5"/>
                <c:pt idx="0">
                  <c:v>1084.5</c:v>
                </c:pt>
                <c:pt idx="1">
                  <c:v>1109.0999999999999</c:v>
                </c:pt>
                <c:pt idx="2">
                  <c:v>1144.9000000000001</c:v>
                </c:pt>
                <c:pt idx="3">
                  <c:v>1182</c:v>
                </c:pt>
                <c:pt idx="4">
                  <c:v>1199.8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Лист1!$A$124</c:f>
              <c:strCache>
                <c:ptCount val="1"/>
                <c:pt idx="0">
                  <c:v>В среднем по области</c:v>
                </c:pt>
              </c:strCache>
            </c:strRef>
          </c:tx>
          <c:dLbls>
            <c:dLbl>
              <c:idx val="0"/>
              <c:layout>
                <c:manualLayout>
                  <c:x val="-6.2402887139107611E-2"/>
                  <c:y val="5.140055409740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Лист1!$B$90:$F$90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Лист1!$B$124:$F$124</c:f>
              <c:numCache>
                <c:formatCode>General</c:formatCode>
                <c:ptCount val="5"/>
                <c:pt idx="0">
                  <c:v>1009.2</c:v>
                </c:pt>
                <c:pt idx="1">
                  <c:v>1027.9000000000001</c:v>
                </c:pt>
                <c:pt idx="2">
                  <c:v>1057.9000000000001</c:v>
                </c:pt>
                <c:pt idx="3">
                  <c:v>1094.4000000000001</c:v>
                </c:pt>
                <c:pt idx="4">
                  <c:v>1125.8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17664"/>
        <c:axId val="83619200"/>
      </c:lineChart>
      <c:catAx>
        <c:axId val="8361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619200"/>
        <c:crosses val="autoZero"/>
        <c:auto val="1"/>
        <c:lblAlgn val="ctr"/>
        <c:lblOffset val="100"/>
        <c:noMultiLvlLbl val="0"/>
      </c:catAx>
      <c:valAx>
        <c:axId val="83619200"/>
        <c:scaling>
          <c:orientation val="minMax"/>
          <c:max val="1250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61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"/>
          <c:y val="0.43002879848352288"/>
          <c:w val="0.24444444444444444"/>
          <c:h val="0.4189698162729658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b="1" dirty="0" smtClean="0">
                <a:effectLst/>
              </a:rPr>
              <a:t>Обеспеченность населения врачами </a:t>
            </a:r>
          </a:p>
          <a:p>
            <a:pPr>
              <a:defRPr sz="1400"/>
            </a:pPr>
            <a:r>
              <a:rPr lang="ru-RU" sz="1400" b="1" dirty="0" smtClean="0">
                <a:effectLst/>
              </a:rPr>
              <a:t>(на 10 тыс. чел.)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17728477690288713"/>
          <c:y val="9.1954022988505746E-3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99518810148729E-2"/>
          <c:y val="0.12083917096569825"/>
          <c:w val="0.76013801399825021"/>
          <c:h val="0.786969318490361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Лист1!$A$127</c:f>
              <c:strCache>
                <c:ptCount val="1"/>
                <c:pt idx="0">
                  <c:v>Холмогорский район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444444444444445E-2"/>
                  <c:y val="1.3793103448275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12E-2"/>
                  <c:y val="4.597701149425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66E-2"/>
                  <c:y val="1.3793103448275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Лист1!$B$127:$F$127</c:f>
              <c:numCache>
                <c:formatCode>General</c:formatCode>
                <c:ptCount val="5"/>
                <c:pt idx="0">
                  <c:v>21.7</c:v>
                </c:pt>
                <c:pt idx="1">
                  <c:v>22.6</c:v>
                </c:pt>
                <c:pt idx="2">
                  <c:v>22.7</c:v>
                </c:pt>
                <c:pt idx="3">
                  <c:v>20.5</c:v>
                </c:pt>
                <c:pt idx="4">
                  <c:v>21.2</c:v>
                </c:pt>
              </c:numCache>
            </c:numRef>
          </c:val>
        </c:ser>
        <c:ser>
          <c:idx val="1"/>
          <c:order val="1"/>
          <c:tx>
            <c:strRef>
              <c:f>Лист1!$A$128</c:f>
              <c:strCache>
                <c:ptCount val="1"/>
                <c:pt idx="0">
                  <c:v>В среднем по районам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Лист1!$B$128:$F$128</c:f>
              <c:numCache>
                <c:formatCode>General</c:formatCode>
                <c:ptCount val="5"/>
                <c:pt idx="0">
                  <c:v>26</c:v>
                </c:pt>
                <c:pt idx="1">
                  <c:v>27.8</c:v>
                </c:pt>
                <c:pt idx="2">
                  <c:v>27.8</c:v>
                </c:pt>
                <c:pt idx="3">
                  <c:v>27.4</c:v>
                </c:pt>
                <c:pt idx="4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Лист1!$A$129</c:f>
              <c:strCache>
                <c:ptCount val="1"/>
                <c:pt idx="0">
                  <c:v>В среднем по области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779E-3"/>
                  <c:y val="4.597701149425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1.3793103448275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Лист1!$B$129:$F$129</c:f>
              <c:numCache>
                <c:formatCode>General</c:formatCode>
                <c:ptCount val="5"/>
                <c:pt idx="0">
                  <c:v>54.7</c:v>
                </c:pt>
                <c:pt idx="1">
                  <c:v>56.1</c:v>
                </c:pt>
                <c:pt idx="2">
                  <c:v>53.5</c:v>
                </c:pt>
                <c:pt idx="3">
                  <c:v>54.1</c:v>
                </c:pt>
                <c:pt idx="4">
                  <c:v>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370944"/>
        <c:axId val="106372480"/>
        <c:axId val="0"/>
      </c:bar3DChart>
      <c:catAx>
        <c:axId val="1063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372480"/>
        <c:crosses val="autoZero"/>
        <c:auto val="1"/>
        <c:lblAlgn val="ctr"/>
        <c:lblOffset val="100"/>
        <c:noMultiLvlLbl val="0"/>
      </c:catAx>
      <c:valAx>
        <c:axId val="10637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37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68197725284339"/>
          <c:y val="0.47455443931577518"/>
          <c:w val="0.20954024496937881"/>
          <c:h val="0.3275804145171508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>
                <a:solidFill>
                  <a:srgbClr val="000000"/>
                </a:solidFill>
                <a:effectLst/>
              </a:rPr>
              <a:t>Обеспеченность населения средним медицинским персоналом (на 10 тыс. чел.)</a:t>
            </a:r>
            <a:endParaRPr lang="ru-RU" sz="1200" dirty="0">
              <a:solidFill>
                <a:srgbClr val="000000"/>
              </a:solidFill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405074365704288E-2"/>
          <c:y val="0.15191854815731218"/>
          <c:w val="0.67820034995625544"/>
          <c:h val="0.775740460227507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Лист1!$A$132</c:f>
              <c:strCache>
                <c:ptCount val="1"/>
                <c:pt idx="0">
                  <c:v>Холмогорский район</c:v>
                </c:pt>
              </c:strCache>
            </c:strRef>
          </c:tx>
          <c:invertIfNegative val="0"/>
          <c:dLbls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Лист1!$B$132:$F$132</c:f>
              <c:numCache>
                <c:formatCode>General</c:formatCode>
                <c:ptCount val="5"/>
                <c:pt idx="0">
                  <c:v>99.4</c:v>
                </c:pt>
                <c:pt idx="1">
                  <c:v>91.7</c:v>
                </c:pt>
                <c:pt idx="2">
                  <c:v>95</c:v>
                </c:pt>
                <c:pt idx="3">
                  <c:v>91.4</c:v>
                </c:pt>
                <c:pt idx="4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Лист1!$A$133</c:f>
              <c:strCache>
                <c:ptCount val="1"/>
                <c:pt idx="0">
                  <c:v>В среднем по районам</c:v>
                </c:pt>
              </c:strCache>
            </c:strRef>
          </c:tx>
          <c:invertIfNegative val="0"/>
          <c:dLbls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Лист1!$B$133:$F$133</c:f>
              <c:numCache>
                <c:formatCode>General</c:formatCode>
                <c:ptCount val="5"/>
                <c:pt idx="0">
                  <c:v>116.9</c:v>
                </c:pt>
                <c:pt idx="1">
                  <c:v>115.4</c:v>
                </c:pt>
                <c:pt idx="2">
                  <c:v>112.2</c:v>
                </c:pt>
                <c:pt idx="3">
                  <c:v>104.7</c:v>
                </c:pt>
                <c:pt idx="4">
                  <c:v>105.6</c:v>
                </c:pt>
              </c:numCache>
            </c:numRef>
          </c:val>
        </c:ser>
        <c:ser>
          <c:idx val="2"/>
          <c:order val="2"/>
          <c:tx>
            <c:strRef>
              <c:f>Лист1!$A$134</c:f>
              <c:strCache>
                <c:ptCount val="1"/>
                <c:pt idx="0">
                  <c:v>В среднем по области</c:v>
                </c:pt>
              </c:strCache>
            </c:strRef>
          </c:tx>
          <c:invertIfNegative val="0"/>
          <c:dLbls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Лист1!$B$134:$F$134</c:f>
              <c:numCache>
                <c:formatCode>General</c:formatCode>
                <c:ptCount val="5"/>
                <c:pt idx="0">
                  <c:v>139.69999999999999</c:v>
                </c:pt>
                <c:pt idx="1">
                  <c:v>138.6</c:v>
                </c:pt>
                <c:pt idx="2">
                  <c:v>137.9</c:v>
                </c:pt>
                <c:pt idx="3">
                  <c:v>135.19999999999999</c:v>
                </c:pt>
                <c:pt idx="4">
                  <c:v>133.19999999999999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25344"/>
        <c:axId val="106447616"/>
        <c:axId val="106439104"/>
      </c:bar3DChart>
      <c:catAx>
        <c:axId val="1064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47616"/>
        <c:crosses val="autoZero"/>
        <c:auto val="1"/>
        <c:lblAlgn val="ctr"/>
        <c:lblOffset val="100"/>
        <c:noMultiLvlLbl val="0"/>
      </c:catAx>
      <c:valAx>
        <c:axId val="10644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425344"/>
        <c:crosses val="autoZero"/>
        <c:crossBetween val="between"/>
      </c:valAx>
      <c:serAx>
        <c:axId val="10643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06447616"/>
        <c:crosses val="autoZero"/>
      </c:serAx>
    </c:plotArea>
    <c:legend>
      <c:legendPos val="r"/>
      <c:layout>
        <c:manualLayout>
          <c:xMode val="edge"/>
          <c:yMode val="edge"/>
          <c:x val="0.75507633420822384"/>
          <c:y val="0.52594198327906616"/>
          <c:w val="0.22825699912510938"/>
          <c:h val="0.340948083765400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Характеристика работников культуры по возрастному составу</a:t>
            </a:r>
            <a:endParaRPr lang="ru-RU"/>
          </a:p>
        </c:rich>
      </c:tx>
      <c:layout>
        <c:manualLayout>
          <c:xMode val="edge"/>
          <c:yMode val="edge"/>
          <c:x val="0.12761811023622047"/>
          <c:y val="0.222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44444444444441E-3"/>
          <c:y val="0.45702938174394869"/>
          <c:w val="0.95"/>
          <c:h val="0.53979731700204137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Лист1!$A$136:$A$138</c:f>
              <c:strCache>
                <c:ptCount val="3"/>
                <c:pt idx="0">
                  <c:v>до 30 лет </c:v>
                </c:pt>
                <c:pt idx="1">
                  <c:v>от 30 до 55 лет </c:v>
                </c:pt>
                <c:pt idx="2">
                  <c:v>55 лет и старше </c:v>
                </c:pt>
              </c:strCache>
            </c:strRef>
          </c:cat>
          <c:val>
            <c:numRef>
              <c:f>Лист1!$B$136:$B$138</c:f>
              <c:numCache>
                <c:formatCode>General</c:formatCode>
                <c:ptCount val="3"/>
                <c:pt idx="0">
                  <c:v>10</c:v>
                </c:pt>
                <c:pt idx="1">
                  <c:v>70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6945494313210849"/>
          <c:y val="0.48125000000000001"/>
          <c:w val="0.21387839020122482"/>
          <c:h val="0.3661245990084572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dirty="0" smtClean="0">
                <a:effectLst/>
              </a:rPr>
              <a:t>Общий коэффициент </a:t>
            </a:r>
          </a:p>
          <a:p>
            <a:pPr>
              <a:defRPr/>
            </a:pPr>
            <a:r>
              <a:rPr lang="ru-RU" sz="1800" b="1" dirty="0" smtClean="0">
                <a:effectLst/>
              </a:rPr>
              <a:t>миграционной убыли</a:t>
            </a:r>
            <a:r>
              <a:rPr lang="ru-RU" sz="1800" dirty="0" smtClean="0">
                <a:effectLst/>
              </a:rPr>
              <a:t> на 10000 населения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6626258265451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683743227334261E-2"/>
          <c:y val="0.24216972633561948"/>
          <c:w val="0.64230676910341267"/>
          <c:h val="0.715853874188095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Лист1!$A$26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dLbl>
              <c:idx val="1"/>
              <c:layout>
                <c:manualLayout>
                  <c:x val="-7.1140980013638624E-2"/>
                  <c:y val="5.7099596972740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062127015684477E-2"/>
                  <c:y val="6.8441995095082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904421019776016E-2"/>
                  <c:y val="3.4414800728056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Лист1!$B$25:$F$25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Лист1!$B$26:$F$26</c:f>
              <c:numCache>
                <c:formatCode>General</c:formatCode>
                <c:ptCount val="5"/>
                <c:pt idx="0">
                  <c:v>-152</c:v>
                </c:pt>
                <c:pt idx="1">
                  <c:v>-182.7</c:v>
                </c:pt>
                <c:pt idx="2">
                  <c:v>-184.8</c:v>
                </c:pt>
                <c:pt idx="3">
                  <c:v>-211.3</c:v>
                </c:pt>
                <c:pt idx="4">
                  <c:v>-228.9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Лист1!$A$27</c:f>
              <c:strCache>
                <c:ptCount val="1"/>
                <c:pt idx="0">
                  <c:v>В среднем по районам </c:v>
                </c:pt>
              </c:strCache>
            </c:strRef>
          </c:tx>
          <c:dLbls>
            <c:dLbl>
              <c:idx val="0"/>
              <c:layout>
                <c:manualLayout>
                  <c:x val="-6.5755078015002494E-2"/>
                  <c:y val="-3.81956001021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490296894667022E-2"/>
                  <c:y val="-4.1976399476284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Лист1!$B$25:$F$25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Лист1!$B$27:$F$27</c:f>
              <c:numCache>
                <c:formatCode>General</c:formatCode>
                <c:ptCount val="5"/>
                <c:pt idx="0">
                  <c:v>-117.7</c:v>
                </c:pt>
                <c:pt idx="1">
                  <c:v>-185.9</c:v>
                </c:pt>
                <c:pt idx="2">
                  <c:v>-171.6</c:v>
                </c:pt>
                <c:pt idx="3">
                  <c:v>-131.19999999999999</c:v>
                </c:pt>
                <c:pt idx="4">
                  <c:v>-119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Лист1!$A$28</c:f>
              <c:strCache>
                <c:ptCount val="1"/>
                <c:pt idx="0">
                  <c:v>В среднем по области</c:v>
                </c:pt>
              </c:strCache>
            </c:strRef>
          </c:tx>
          <c:dLbls>
            <c:dLbl>
              <c:idx val="1"/>
              <c:layout>
                <c:manualLayout>
                  <c:x val="-5.623560225410601E-2"/>
                  <c:y val="-4.5757198850398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849700255469872E-2"/>
                  <c:y val="-3.4414800728056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584707091748627E-2"/>
                  <c:y val="-3.0634001353942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Лист1!$B$25:$F$25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Лист1!$B$28:$F$28</c:f>
              <c:numCache>
                <c:formatCode>General</c:formatCode>
                <c:ptCount val="5"/>
                <c:pt idx="0">
                  <c:v>-61.5</c:v>
                </c:pt>
                <c:pt idx="1">
                  <c:v>-67.5</c:v>
                </c:pt>
                <c:pt idx="2">
                  <c:v>-71.5</c:v>
                </c:pt>
                <c:pt idx="3">
                  <c:v>-55.6</c:v>
                </c:pt>
                <c:pt idx="4">
                  <c:v>-70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15072"/>
        <c:axId val="76916608"/>
      </c:lineChart>
      <c:catAx>
        <c:axId val="769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916608"/>
        <c:crosses val="autoZero"/>
        <c:auto val="1"/>
        <c:lblAlgn val="ctr"/>
        <c:lblOffset val="100"/>
        <c:noMultiLvlLbl val="0"/>
      </c:catAx>
      <c:valAx>
        <c:axId val="7691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91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45526732733725"/>
          <c:y val="0.27447769894000679"/>
          <c:w val="0.24177292867539041"/>
          <c:h val="0.4395131640289389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dirty="0" smtClean="0"/>
              <a:t>Число спортивных сооружений, ед.</a:t>
            </a:r>
            <a:endParaRPr lang="ru-RU" sz="1800" b="1" dirty="0"/>
          </a:p>
        </c:rich>
      </c:tx>
      <c:layout>
        <c:manualLayout>
          <c:xMode val="edge"/>
          <c:yMode val="edge"/>
          <c:x val="0.31285411198600177"/>
          <c:y val="0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73840769903762"/>
          <c:y val="0.11574074074074074"/>
          <c:w val="0.85026159230096243"/>
          <c:h val="0.7744827209098862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Лист1!$B$140:$F$140</c:f>
              <c:numCache>
                <c:formatCode>General</c:formatCode>
                <c:ptCount val="5"/>
                <c:pt idx="0">
                  <c:v>49</c:v>
                </c:pt>
                <c:pt idx="1">
                  <c:v>50</c:v>
                </c:pt>
                <c:pt idx="2">
                  <c:v>55</c:v>
                </c:pt>
                <c:pt idx="3">
                  <c:v>62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72800"/>
        <c:axId val="106578688"/>
        <c:axId val="0"/>
      </c:bar3DChart>
      <c:catAx>
        <c:axId val="106572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6578688"/>
        <c:crosses val="autoZero"/>
        <c:auto val="1"/>
        <c:lblAlgn val="ctr"/>
        <c:lblOffset val="100"/>
        <c:noMultiLvlLbl val="0"/>
      </c:catAx>
      <c:valAx>
        <c:axId val="106578688"/>
        <c:scaling>
          <c:orientation val="minMax"/>
          <c:max val="8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57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rgbClr val="000000"/>
                </a:solidFill>
                <a:effectLst/>
              </a:rPr>
              <a:t>Удельный вес систематически занимающихся физкультурой</a:t>
            </a:r>
            <a:endParaRPr lang="ru-RU" sz="1400" dirty="0" smtClean="0">
              <a:solidFill>
                <a:srgbClr val="000000"/>
              </a:solidFill>
              <a:effectLst/>
            </a:endParaRP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rgbClr val="000000"/>
                </a:solidFill>
                <a:effectLst/>
              </a:rPr>
              <a:t>и спортом к общей численности населения</a:t>
            </a:r>
            <a:endParaRPr lang="ru-RU" sz="1400" dirty="0">
              <a:solidFill>
                <a:srgbClr val="000000"/>
              </a:solidFill>
              <a:effectLst/>
            </a:endParaRPr>
          </a:p>
        </c:rich>
      </c:tx>
      <c:layout>
        <c:manualLayout>
          <c:xMode val="edge"/>
          <c:yMode val="edge"/>
          <c:x val="0.11026425939903241"/>
          <c:y val="1.855322284040310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29396325459317"/>
          <c:y val="0.25632766713955696"/>
          <c:w val="0.63692125984251968"/>
          <c:h val="0.65682677324196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Лист1!$A$142</c:f>
              <c:strCache>
                <c:ptCount val="1"/>
                <c:pt idx="0">
                  <c:v>Холмогорский район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Лист1!$B$142:$F$142</c:f>
              <c:numCache>
                <c:formatCode>General</c:formatCode>
                <c:ptCount val="5"/>
                <c:pt idx="0">
                  <c:v>13.4</c:v>
                </c:pt>
                <c:pt idx="1">
                  <c:v>18.600000000000001</c:v>
                </c:pt>
                <c:pt idx="2">
                  <c:v>19.600000000000001</c:v>
                </c:pt>
                <c:pt idx="3">
                  <c:v>21.1</c:v>
                </c:pt>
                <c:pt idx="4">
                  <c:v>22.7</c:v>
                </c:pt>
              </c:numCache>
            </c:numRef>
          </c:val>
        </c:ser>
        <c:ser>
          <c:idx val="1"/>
          <c:order val="1"/>
          <c:tx>
            <c:strRef>
              <c:f>Лист1!$A$143</c:f>
              <c:strCache>
                <c:ptCount val="1"/>
                <c:pt idx="0">
                  <c:v>В среднем по области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Лист1!$B$126:$F$126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Лист1!$B$143:$F$143</c:f>
              <c:numCache>
                <c:formatCode>General</c:formatCode>
                <c:ptCount val="5"/>
                <c:pt idx="0">
                  <c:v>20.8</c:v>
                </c:pt>
                <c:pt idx="1">
                  <c:v>29.3</c:v>
                </c:pt>
                <c:pt idx="2">
                  <c:v>30.7</c:v>
                </c:pt>
                <c:pt idx="3">
                  <c:v>31.3</c:v>
                </c:pt>
                <c:pt idx="4">
                  <c:v>32.200000000000003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617088"/>
        <c:axId val="106622976"/>
        <c:axId val="0"/>
      </c:bar3DChart>
      <c:catAx>
        <c:axId val="10661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6622976"/>
        <c:crosses val="autoZero"/>
        <c:auto val="1"/>
        <c:lblAlgn val="ctr"/>
        <c:lblOffset val="100"/>
        <c:noMultiLvlLbl val="0"/>
      </c:catAx>
      <c:valAx>
        <c:axId val="106622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61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43744531933508"/>
          <c:y val="0.42100357247010789"/>
          <c:w val="0.24389588801399825"/>
          <c:h val="0.421881743948673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Количество ночевок в гостевых домах, ед.</a:t>
            </a:r>
            <a:endParaRPr lang="ru-RU" dirty="0"/>
          </a:p>
        </c:rich>
      </c:tx>
      <c:layout>
        <c:manualLayout>
          <c:xMode val="edge"/>
          <c:yMode val="edge"/>
          <c:x val="0.2185"/>
          <c:y val="1.851851851851851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73840769903762"/>
          <c:y val="0.20136295431810602"/>
          <c:w val="0.8657060367454068"/>
          <c:h val="0.7160959903301100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8.3333333333333332E-3"/>
                  <c:y val="-1.764477047904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28E-2"/>
                  <c:y val="-1.764477047904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1.3233577859286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-1.764477047904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Лист1!$A$147:$E$147</c:f>
              <c:numCache>
                <c:formatCode>General</c:formatCode>
                <c:ptCount val="5"/>
                <c:pt idx="0">
                  <c:v>1541</c:v>
                </c:pt>
                <c:pt idx="1">
                  <c:v>3250</c:v>
                </c:pt>
                <c:pt idx="2">
                  <c:v>4408</c:v>
                </c:pt>
                <c:pt idx="3">
                  <c:v>684</c:v>
                </c:pt>
                <c:pt idx="4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143552"/>
        <c:axId val="107145088"/>
        <c:axId val="0"/>
      </c:bar3DChart>
      <c:catAx>
        <c:axId val="10714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145088"/>
        <c:crosses val="autoZero"/>
        <c:auto val="1"/>
        <c:lblAlgn val="ctr"/>
        <c:lblOffset val="100"/>
        <c:noMultiLvlLbl val="0"/>
      </c:catAx>
      <c:valAx>
        <c:axId val="10714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14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 smtClean="0">
                <a:effectLst/>
              </a:rPr>
              <a:t>Количество экскурсантов, тыс. чел.</a:t>
            </a:r>
            <a:endParaRPr lang="ru-RU" sz="1600" dirty="0"/>
          </a:p>
        </c:rich>
      </c:tx>
      <c:layout>
        <c:manualLayout>
          <c:xMode val="edge"/>
          <c:yMode val="edge"/>
          <c:x val="0.22452777777777777"/>
          <c:y val="1.388888888888888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8525809273841"/>
          <c:y val="0.17988444152814231"/>
          <c:w val="0.88053696412948368"/>
          <c:h val="0.66854367162438033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7779E-3"/>
                  <c:y val="-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0.21296296296296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-0.24537037037037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-0.300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8E-2"/>
                  <c:y val="-0.310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Лист1!$A$149:$E$149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Лист1!$A$150:$E$150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11.4</c:v>
                </c:pt>
                <c:pt idx="3">
                  <c:v>12.7</c:v>
                </c:pt>
                <c:pt idx="4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834176"/>
        <c:axId val="106835968"/>
        <c:axId val="0"/>
      </c:bar3DChart>
      <c:catAx>
        <c:axId val="10683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835968"/>
        <c:crosses val="autoZero"/>
        <c:auto val="1"/>
        <c:lblAlgn val="ctr"/>
        <c:lblOffset val="100"/>
        <c:noMultiLvlLbl val="0"/>
      </c:catAx>
      <c:valAx>
        <c:axId val="10683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8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Количество ТОС, действующих на территории района, ед.</a:t>
            </a:r>
            <a:endParaRPr lang="ru-RU" sz="1800" dirty="0"/>
          </a:p>
        </c:rich>
      </c:tx>
      <c:layout>
        <c:manualLayout>
          <c:xMode val="edge"/>
          <c:yMode val="edge"/>
          <c:x val="5.3361111111111109E-2"/>
          <c:y val="4.62962962962962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01851851851852"/>
          <c:w val="0.93888888888888888"/>
          <c:h val="0.61359580052493434"/>
        </c:manualLayout>
      </c:layout>
      <c:lineChart>
        <c:grouping val="standard"/>
        <c:varyColors val="0"/>
        <c:ser>
          <c:idx val="0"/>
          <c:order val="0"/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для презентации.xlsx]Лист1'!$B$152:$F$152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'[Графики для презентации.xlsx]Лист1'!$B$153:$F$153</c:f>
              <c:numCache>
                <c:formatCode>General</c:formatCode>
                <c:ptCount val="5"/>
                <c:pt idx="0">
                  <c:v>44</c:v>
                </c:pt>
                <c:pt idx="1">
                  <c:v>46</c:v>
                </c:pt>
                <c:pt idx="2">
                  <c:v>55</c:v>
                </c:pt>
                <c:pt idx="3">
                  <c:v>62</c:v>
                </c:pt>
                <c:pt idx="4">
                  <c:v>63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896000"/>
        <c:axId val="106907136"/>
      </c:lineChart>
      <c:catAx>
        <c:axId val="106896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907136"/>
        <c:crosses val="autoZero"/>
        <c:auto val="1"/>
        <c:lblAlgn val="ctr"/>
        <c:lblOffset val="100"/>
        <c:noMultiLvlLbl val="0"/>
      </c:catAx>
      <c:valAx>
        <c:axId val="106907136"/>
        <c:scaling>
          <c:orientation val="minMax"/>
          <c:min val="40"/>
        </c:scaling>
        <c:delete val="1"/>
        <c:axPos val="l"/>
        <c:numFmt formatCode="General" sourceLinked="1"/>
        <c:majorTickMark val="none"/>
        <c:minorTickMark val="none"/>
        <c:tickLblPos val="nextTo"/>
        <c:crossAx val="1068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effectLst/>
              </a:rPr>
              <a:t>Количество реализованных проектов, ед.</a:t>
            </a:r>
            <a:endParaRPr lang="ru-RU" sz="18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322440719312536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664765829747437E-3"/>
          <c:y val="0.2101851851851852"/>
          <c:w val="0.99149811661037623"/>
          <c:h val="0.61359580052493434"/>
        </c:manualLayout>
      </c:layout>
      <c:lineChart>
        <c:grouping val="standard"/>
        <c:varyColors val="0"/>
        <c:ser>
          <c:idx val="0"/>
          <c:order val="0"/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Лист1!$B$152:$F$152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Лист1!$B$155:$F$155</c:f>
              <c:numCache>
                <c:formatCode>General</c:formatCode>
                <c:ptCount val="5"/>
                <c:pt idx="0">
                  <c:v>19</c:v>
                </c:pt>
                <c:pt idx="1">
                  <c:v>18</c:v>
                </c:pt>
                <c:pt idx="2">
                  <c:v>21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938752"/>
        <c:axId val="106941440"/>
      </c:lineChart>
      <c:catAx>
        <c:axId val="106938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941440"/>
        <c:crosses val="autoZero"/>
        <c:auto val="1"/>
        <c:lblAlgn val="ctr"/>
        <c:lblOffset val="100"/>
        <c:noMultiLvlLbl val="0"/>
      </c:catAx>
      <c:valAx>
        <c:axId val="106941440"/>
        <c:scaling>
          <c:orientation val="minMax"/>
          <c:min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10693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23840769903762"/>
          <c:y val="2.8252405949256341E-2"/>
          <c:w val="0.61020363079615048"/>
          <c:h val="0.878915864683581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Лист1!$A$157</c:f>
              <c:strCache>
                <c:ptCount val="1"/>
                <c:pt idx="0">
                  <c:v>Торговая площадь всех объектов</c:v>
                </c:pt>
              </c:strCache>
            </c:strRef>
          </c:tx>
          <c:dLbls>
            <c:dLbl>
              <c:idx val="2"/>
              <c:layout>
                <c:manualLayout>
                  <c:x val="-2.8264216972878391E-2"/>
                  <c:y val="-6.5289442986293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11111111111111E-2"/>
                  <c:y val="-7.917833187518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rgbClr val="0000CC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Лист1!$C$157:$G$157</c:f>
              <c:numCache>
                <c:formatCode>General</c:formatCode>
                <c:ptCount val="5"/>
                <c:pt idx="0">
                  <c:v>11882.1</c:v>
                </c:pt>
                <c:pt idx="1">
                  <c:v>11774.7</c:v>
                </c:pt>
                <c:pt idx="2">
                  <c:v>11045</c:v>
                </c:pt>
                <c:pt idx="3">
                  <c:v>10848.2</c:v>
                </c:pt>
                <c:pt idx="4">
                  <c:v>11841.2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15552"/>
        <c:axId val="107017344"/>
      </c:lineChart>
      <c:lineChart>
        <c:grouping val="standard"/>
        <c:varyColors val="0"/>
        <c:ser>
          <c:idx val="1"/>
          <c:order val="1"/>
          <c:tx>
            <c:strRef>
              <c:f>Лист1!$A$158</c:f>
              <c:strCache>
                <c:ptCount val="1"/>
                <c:pt idx="0">
                  <c:v>Фактическая обеспеченность торговой площадью на 1000 чел.</c:v>
                </c:pt>
              </c:strCache>
            </c:strRef>
          </c:tx>
          <c:dLbls>
            <c:dLbl>
              <c:idx val="1"/>
              <c:layout>
                <c:manualLayout>
                  <c:x val="-6.0916666666666668E-2"/>
                  <c:y val="7.4548702245552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138888888888886E-2"/>
                  <c:y val="8.3807961504811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916666666666666E-2"/>
                  <c:y val="7.917833187518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Лист1!$C$158:$G$158</c:f>
              <c:numCache>
                <c:formatCode>General</c:formatCode>
                <c:ptCount val="5"/>
                <c:pt idx="0">
                  <c:v>525</c:v>
                </c:pt>
                <c:pt idx="1">
                  <c:v>531.79999999999995</c:v>
                </c:pt>
                <c:pt idx="2">
                  <c:v>511.8</c:v>
                </c:pt>
                <c:pt idx="3">
                  <c:v>516.5</c:v>
                </c:pt>
                <c:pt idx="4">
                  <c:v>582.5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28864"/>
        <c:axId val="107018880"/>
      </c:lineChart>
      <c:catAx>
        <c:axId val="10701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017344"/>
        <c:crosses val="autoZero"/>
        <c:auto val="1"/>
        <c:lblAlgn val="ctr"/>
        <c:lblOffset val="100"/>
        <c:noMultiLvlLbl val="0"/>
      </c:catAx>
      <c:valAx>
        <c:axId val="10701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015552"/>
        <c:crosses val="autoZero"/>
        <c:crossBetween val="between"/>
      </c:valAx>
      <c:valAx>
        <c:axId val="1070188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7028864"/>
        <c:crosses val="max"/>
        <c:crossBetween val="between"/>
      </c:valAx>
      <c:catAx>
        <c:axId val="107028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70188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7162489063867012"/>
          <c:y val="0.28550160396617091"/>
          <c:w val="0.22559733158355205"/>
          <c:h val="0.5910338291046952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effectLst/>
              </a:rPr>
              <a:t>Оборот общественного питания,</a:t>
            </a:r>
            <a:r>
              <a:rPr lang="ru-RU" sz="1400" baseline="0" dirty="0" smtClean="0">
                <a:effectLst/>
              </a:rPr>
              <a:t> </a:t>
            </a:r>
            <a:r>
              <a:rPr lang="ru-RU" sz="1400" dirty="0" smtClean="0">
                <a:effectLst/>
              </a:rPr>
              <a:t>тыс. рублей на душу населения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10411811023622047"/>
          <c:y val="4.62962962962962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030183727034119E-2"/>
          <c:y val="0.1587153689122193"/>
          <c:w val="0.68219203849518806"/>
          <c:h val="0.748452901720618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Лист1!$A$161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Лист1!$B$161:$F$161</c:f>
              <c:numCache>
                <c:formatCode>General</c:formatCode>
                <c:ptCount val="5"/>
                <c:pt idx="0">
                  <c:v>0.51</c:v>
                </c:pt>
                <c:pt idx="1">
                  <c:v>0.59</c:v>
                </c:pt>
                <c:pt idx="2">
                  <c:v>0.72</c:v>
                </c:pt>
                <c:pt idx="3">
                  <c:v>0.8</c:v>
                </c:pt>
                <c:pt idx="4">
                  <c:v>0.86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Лист1!$A$162</c:f>
              <c:strCache>
                <c:ptCount val="1"/>
                <c:pt idx="0">
                  <c:v>В среднем по районам</c:v>
                </c:pt>
              </c:strCache>
            </c:strRef>
          </c:tx>
          <c:dLbls>
            <c:dLbl>
              <c:idx val="0"/>
              <c:layout>
                <c:manualLayout>
                  <c:x val="-2.7777777777777779E-3"/>
                  <c:y val="1.3888888888888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3888888888888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888888888888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Лист1!$B$162:$F$162</c:f>
              <c:numCache>
                <c:formatCode>General</c:formatCode>
                <c:ptCount val="5"/>
                <c:pt idx="0">
                  <c:v>0.83</c:v>
                </c:pt>
                <c:pt idx="1">
                  <c:v>0.93</c:v>
                </c:pt>
                <c:pt idx="2">
                  <c:v>1.06</c:v>
                </c:pt>
                <c:pt idx="3">
                  <c:v>1.17</c:v>
                </c:pt>
                <c:pt idx="4">
                  <c:v>1.4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Лист1!$A$163</c:f>
              <c:strCache>
                <c:ptCount val="1"/>
                <c:pt idx="0">
                  <c:v>В среднем по области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Лист1!$B$163:$F$163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1.22</c:v>
                </c:pt>
                <c:pt idx="2">
                  <c:v>1.48</c:v>
                </c:pt>
                <c:pt idx="3">
                  <c:v>2.61</c:v>
                </c:pt>
                <c:pt idx="4">
                  <c:v>3.15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59840"/>
        <c:axId val="107069824"/>
      </c:lineChart>
      <c:catAx>
        <c:axId val="1070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069824"/>
        <c:crosses val="autoZero"/>
        <c:auto val="1"/>
        <c:lblAlgn val="ctr"/>
        <c:lblOffset val="100"/>
        <c:noMultiLvlLbl val="0"/>
      </c:catAx>
      <c:valAx>
        <c:axId val="10706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05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44444444444446"/>
          <c:y val="0.39046879556722075"/>
          <c:w val="0.25"/>
          <c:h val="0.4189698162729658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 smtClean="0">
                <a:effectLst/>
              </a:rPr>
              <a:t>Объем платных услуг населению, тыс. рублей на душу населения</a:t>
            </a:r>
            <a:endParaRPr lang="ru-RU" sz="1400" dirty="0"/>
          </a:p>
        </c:rich>
      </c:tx>
      <c:layout>
        <c:manualLayout>
          <c:xMode val="edge"/>
          <c:yMode val="edge"/>
          <c:x val="0.1059860017497812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4885344813439164"/>
          <c:w val="0.66412270341207347"/>
          <c:h val="0.742373187315722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Лист1!$A$165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00CC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Лист1!$B$165:$F$165</c:f>
              <c:numCache>
                <c:formatCode>General</c:formatCode>
                <c:ptCount val="5"/>
                <c:pt idx="0">
                  <c:v>6.89</c:v>
                </c:pt>
                <c:pt idx="1">
                  <c:v>7.23</c:v>
                </c:pt>
                <c:pt idx="2">
                  <c:v>5.29</c:v>
                </c:pt>
                <c:pt idx="3">
                  <c:v>4.17</c:v>
                </c:pt>
                <c:pt idx="4">
                  <c:v>4.07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Лист1!$A$166</c:f>
              <c:strCache>
                <c:ptCount val="1"/>
                <c:pt idx="0">
                  <c:v>В среднем по районам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CC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Лист1!$B$166:$F$166</c:f>
              <c:numCache>
                <c:formatCode>General</c:formatCode>
                <c:ptCount val="5"/>
                <c:pt idx="0">
                  <c:v>5.58</c:v>
                </c:pt>
                <c:pt idx="1">
                  <c:v>5.8</c:v>
                </c:pt>
                <c:pt idx="2">
                  <c:v>7.03</c:v>
                </c:pt>
                <c:pt idx="3">
                  <c:v>7.21</c:v>
                </c:pt>
                <c:pt idx="4">
                  <c:v>7.73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Лист1!$A$167</c:f>
              <c:strCache>
                <c:ptCount val="1"/>
                <c:pt idx="0">
                  <c:v>В среднем по области</c:v>
                </c:pt>
              </c:strCache>
            </c:strRef>
          </c:tx>
          <c:dLbls>
            <c:txPr>
              <a:bodyPr/>
              <a:lstStyle/>
              <a:p>
                <a:pPr>
                  <a:defRPr b="1" baseline="0">
                    <a:solidFill>
                      <a:srgbClr val="3366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Лист1!$A$146:$E$146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Лист1!$B$167:$F$167</c:f>
              <c:numCache>
                <c:formatCode>General</c:formatCode>
                <c:ptCount val="5"/>
                <c:pt idx="0">
                  <c:v>24.07</c:v>
                </c:pt>
                <c:pt idx="1">
                  <c:v>26.88</c:v>
                </c:pt>
                <c:pt idx="2">
                  <c:v>28.9</c:v>
                </c:pt>
                <c:pt idx="3">
                  <c:v>30.83</c:v>
                </c:pt>
                <c:pt idx="4">
                  <c:v>35.19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07136"/>
        <c:axId val="108508672"/>
      </c:lineChart>
      <c:catAx>
        <c:axId val="10850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08672"/>
        <c:crosses val="autoZero"/>
        <c:auto val="1"/>
        <c:lblAlgn val="ctr"/>
        <c:lblOffset val="100"/>
        <c:noMultiLvlLbl val="0"/>
      </c:catAx>
      <c:valAx>
        <c:axId val="10850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0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"/>
          <c:y val="0.21235962124403066"/>
          <c:w val="0.24722222222222223"/>
          <c:h val="0.5347105570137066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Число</a:t>
            </a:r>
            <a:r>
              <a:rPr lang="ru-RU" baseline="0" dirty="0" smtClean="0"/>
              <a:t> ДТП</a:t>
            </a:r>
            <a:endParaRPr lang="ru-RU" dirty="0"/>
          </a:p>
        </c:rich>
      </c:tx>
      <c:layout>
        <c:manualLayout>
          <c:xMode val="edge"/>
          <c:yMode val="edge"/>
          <c:x val="0.60943044619422571"/>
          <c:y val="1.3888888888888888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Лист1!$B$169:$F$169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Лист1!$B$170:$F$170</c:f>
              <c:numCache>
                <c:formatCode>General</c:formatCode>
                <c:ptCount val="5"/>
                <c:pt idx="0">
                  <c:v>116</c:v>
                </c:pt>
                <c:pt idx="1">
                  <c:v>109</c:v>
                </c:pt>
                <c:pt idx="2">
                  <c:v>81</c:v>
                </c:pt>
                <c:pt idx="3">
                  <c:v>74</c:v>
                </c:pt>
                <c:pt idx="4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184512"/>
        <c:axId val="107186048"/>
        <c:axId val="0"/>
      </c:bar3DChart>
      <c:catAx>
        <c:axId val="10718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186048"/>
        <c:crosses val="autoZero"/>
        <c:auto val="1"/>
        <c:lblAlgn val="ctr"/>
        <c:lblOffset val="100"/>
        <c:noMultiLvlLbl val="0"/>
      </c:catAx>
      <c:valAx>
        <c:axId val="10718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18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b="1" dirty="0" smtClean="0">
                <a:effectLst/>
              </a:rPr>
              <a:t>Общие </a:t>
            </a:r>
            <a:r>
              <a:rPr lang="ru-RU" sz="2000" b="1" dirty="0">
                <a:effectLst/>
              </a:rPr>
              <a:t>коэффициенты рождаемости и смертности населения</a:t>
            </a:r>
            <a:r>
              <a:rPr lang="ru-RU" sz="2000" dirty="0">
                <a:effectLst/>
              </a:rPr>
              <a:t> (на 1000 населения)</a:t>
            </a:r>
          </a:p>
        </c:rich>
      </c:tx>
      <c:layout>
        <c:manualLayout>
          <c:xMode val="edge"/>
          <c:yMode val="edge"/>
          <c:x val="6.6911526684164474E-2"/>
          <c:y val="4.73268649848960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67897965334889E-2"/>
          <c:y val="2.8843739286336531E-2"/>
          <c:w val="0.69990284263984404"/>
          <c:h val="0.8967760935664626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Лист1!$A$19</c:f>
              <c:strCache>
                <c:ptCount val="1"/>
                <c:pt idx="0">
                  <c:v>Холмогорский район</c:v>
                </c:pt>
              </c:strCache>
            </c:strRef>
          </c:tx>
          <c:spPr>
            <a:solidFill>
              <a:schemeClr val="accent1">
                <a:alpha val="71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18</c:v>
                </c:pt>
                <c:pt idx="1">
                  <c:v>18.7</c:v>
                </c:pt>
                <c:pt idx="2">
                  <c:v>18.899999999999999</c:v>
                </c:pt>
                <c:pt idx="3">
                  <c:v>18.2</c:v>
                </c:pt>
                <c:pt idx="4">
                  <c:v>20.9</c:v>
                </c:pt>
              </c:numCache>
            </c:numRef>
          </c:val>
        </c:ser>
        <c:ser>
          <c:idx val="4"/>
          <c:order val="4"/>
          <c:tx>
            <c:strRef>
              <c:f>Лист1!$A$20</c:f>
              <c:strCache>
                <c:ptCount val="1"/>
                <c:pt idx="0">
                  <c:v>В среднем по районам </c:v>
                </c:pt>
              </c:strCache>
            </c:strRef>
          </c:tx>
          <c:spPr>
            <a:solidFill>
              <a:srgbClr val="FF0000">
                <a:alpha val="3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17</c:v>
                </c:pt>
                <c:pt idx="2">
                  <c:v>17.3</c:v>
                </c:pt>
                <c:pt idx="3">
                  <c:v>17.5</c:v>
                </c:pt>
                <c:pt idx="4">
                  <c:v>16.899999999999999</c:v>
                </c:pt>
              </c:numCache>
            </c:numRef>
          </c:val>
        </c:ser>
        <c:ser>
          <c:idx val="5"/>
          <c:order val="5"/>
          <c:tx>
            <c:strRef>
              <c:f>Лист1!$A$21</c:f>
              <c:strCache>
                <c:ptCount val="1"/>
                <c:pt idx="0">
                  <c:v>В среднем по области</c:v>
                </c:pt>
              </c:strCache>
            </c:strRef>
          </c:tx>
          <c:spPr>
            <a:solidFill>
              <a:srgbClr val="00B050">
                <a:alpha val="3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Лист1!$B$21:$F$21</c:f>
              <c:numCache>
                <c:formatCode>General</c:formatCode>
                <c:ptCount val="5"/>
                <c:pt idx="0">
                  <c:v>14.8</c:v>
                </c:pt>
                <c:pt idx="1">
                  <c:v>13.4</c:v>
                </c:pt>
                <c:pt idx="2">
                  <c:v>13.6</c:v>
                </c:pt>
                <c:pt idx="3">
                  <c:v>13.7</c:v>
                </c:pt>
                <c:pt idx="4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42304"/>
        <c:axId val="77843840"/>
      </c:barChart>
      <c:lineChart>
        <c:grouping val="standard"/>
        <c:varyColors val="0"/>
        <c:ser>
          <c:idx val="0"/>
          <c:order val="0"/>
          <c:tx>
            <c:strRef>
              <c:f>Лист1!$A$12</c:f>
              <c:strCache>
                <c:ptCount val="1"/>
                <c:pt idx="0">
                  <c:v>Холмогорский район (сверху)</c:v>
                </c:pt>
              </c:strCache>
            </c:strRef>
          </c:tx>
          <c:dLbls>
            <c:dLbl>
              <c:idx val="2"/>
              <c:layout>
                <c:manualLayout>
                  <c:x val="-2.4159776902887089E-2"/>
                  <c:y val="-4.0858943325264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Лист1!$B$12:$F$12</c:f>
              <c:numCache>
                <c:formatCode>General</c:formatCode>
                <c:ptCount val="5"/>
                <c:pt idx="0">
                  <c:v>11.8</c:v>
                </c:pt>
                <c:pt idx="1">
                  <c:v>15.3</c:v>
                </c:pt>
                <c:pt idx="2">
                  <c:v>11.7</c:v>
                </c:pt>
                <c:pt idx="3">
                  <c:v>12.3</c:v>
                </c:pt>
                <c:pt idx="4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Лист1!$A$13</c:f>
              <c:strCache>
                <c:ptCount val="1"/>
                <c:pt idx="0">
                  <c:v>В среднем по районам (слева)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Лист1!$B$13:$F$13</c:f>
              <c:numCache>
                <c:formatCode>General</c:formatCode>
                <c:ptCount val="5"/>
                <c:pt idx="0">
                  <c:v>13.4</c:v>
                </c:pt>
                <c:pt idx="1">
                  <c:v>13.7</c:v>
                </c:pt>
                <c:pt idx="2">
                  <c:v>12.1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Лист1!$A$14</c:f>
              <c:strCache>
                <c:ptCount val="1"/>
                <c:pt idx="0">
                  <c:v>В среднем по области (снизу)</c:v>
                </c:pt>
              </c:strCache>
            </c:strRef>
          </c:tx>
          <c:dLbls>
            <c:dLbl>
              <c:idx val="0"/>
              <c:layout>
                <c:manualLayout>
                  <c:x val="-2.0236111111111111E-2"/>
                  <c:y val="3.8826414867865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48665791776028E-2"/>
                  <c:y val="3.2728829495668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159776902887089E-2"/>
                  <c:y val="4.492400024006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77088801399825E-2"/>
                  <c:y val="3.0696301038269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937554680664916E-2"/>
                  <c:y val="3.0696301038269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Лист1!$B$14:$F$14</c:f>
              <c:numCache>
                <c:formatCode>General</c:formatCode>
                <c:ptCount val="5"/>
                <c:pt idx="0">
                  <c:v>12</c:v>
                </c:pt>
                <c:pt idx="1">
                  <c:v>12.5</c:v>
                </c:pt>
                <c:pt idx="2">
                  <c:v>12.2</c:v>
                </c:pt>
                <c:pt idx="3">
                  <c:v>11.8</c:v>
                </c:pt>
                <c:pt idx="4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842304"/>
        <c:axId val="77843840"/>
      </c:lineChart>
      <c:catAx>
        <c:axId val="7784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843840"/>
        <c:crosses val="autoZero"/>
        <c:auto val="1"/>
        <c:lblAlgn val="ctr"/>
        <c:lblOffset val="100"/>
        <c:noMultiLvlLbl val="0"/>
      </c:catAx>
      <c:valAx>
        <c:axId val="7784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84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96907296810634"/>
          <c:y val="0.20372488938055208"/>
          <c:w val="0.22757139493007025"/>
          <c:h val="0.59012648792627398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34951881014873"/>
          <c:y val="2.5867964421114026E-2"/>
          <c:w val="0.6539212598425197"/>
          <c:h val="0.887503645377661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Лист1!$A$173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solidFill>
                <a:schemeClr val="bg1">
                  <a:alpha val="87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Лист1!$B$172:$F$172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Лист1!$B$173:$F$173</c:f>
              <c:numCache>
                <c:formatCode>#,##0</c:formatCode>
                <c:ptCount val="5"/>
                <c:pt idx="0">
                  <c:v>110550</c:v>
                </c:pt>
                <c:pt idx="1">
                  <c:v>118872</c:v>
                </c:pt>
                <c:pt idx="2">
                  <c:v>119388</c:v>
                </c:pt>
                <c:pt idx="3">
                  <c:v>125195</c:v>
                </c:pt>
                <c:pt idx="4">
                  <c:v>120949</c:v>
                </c:pt>
              </c:numCache>
            </c:numRef>
          </c:val>
        </c:ser>
        <c:ser>
          <c:idx val="1"/>
          <c:order val="1"/>
          <c:tx>
            <c:strRef>
              <c:f>Лист1!$A$174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solidFill>
                <a:schemeClr val="bg1">
                  <a:alpha val="85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Лист1!$B$172:$F$172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Лист1!$B$174:$F$174</c:f>
              <c:numCache>
                <c:formatCode>#,##0</c:formatCode>
                <c:ptCount val="5"/>
                <c:pt idx="0">
                  <c:v>53318</c:v>
                </c:pt>
                <c:pt idx="1">
                  <c:v>70863</c:v>
                </c:pt>
                <c:pt idx="2">
                  <c:v>71854</c:v>
                </c:pt>
                <c:pt idx="3">
                  <c:v>50361</c:v>
                </c:pt>
                <c:pt idx="4">
                  <c:v>50638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35968"/>
        <c:axId val="107258240"/>
        <c:axId val="0"/>
      </c:bar3DChart>
      <c:catAx>
        <c:axId val="1072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258240"/>
        <c:crosses val="autoZero"/>
        <c:auto val="1"/>
        <c:lblAlgn val="ctr"/>
        <c:lblOffset val="100"/>
        <c:noMultiLvlLbl val="0"/>
      </c:catAx>
      <c:valAx>
        <c:axId val="1072582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723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826334208224"/>
          <c:y val="0.13396653543307085"/>
          <c:w val="0.223173665791776"/>
          <c:h val="0.28762248468941382"/>
        </c:manualLayout>
      </c:layout>
      <c:overlay val="0"/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161854768154"/>
          <c:y val="5.0925925925925923E-2"/>
          <c:w val="0.83448381452318465"/>
          <c:h val="0.8485567949839603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>
                  <a:alpha val="78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Лист1!$B$172:$F$172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Лист1!$B$176:$F$176</c:f>
              <c:numCache>
                <c:formatCode>#,##0</c:formatCode>
                <c:ptCount val="5"/>
                <c:pt idx="0">
                  <c:v>901191</c:v>
                </c:pt>
                <c:pt idx="1">
                  <c:v>979931</c:v>
                </c:pt>
                <c:pt idx="2" formatCode="General">
                  <c:v>1092475</c:v>
                </c:pt>
                <c:pt idx="3" formatCode="General">
                  <c:v>1086315</c:v>
                </c:pt>
                <c:pt idx="4">
                  <c:v>901911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275008"/>
        <c:axId val="107276544"/>
        <c:axId val="0"/>
      </c:bar3DChart>
      <c:catAx>
        <c:axId val="10727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276544"/>
        <c:crosses val="autoZero"/>
        <c:auto val="1"/>
        <c:lblAlgn val="ctr"/>
        <c:lblOffset val="100"/>
        <c:noMultiLvlLbl val="0"/>
      </c:catAx>
      <c:valAx>
        <c:axId val="107276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727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 smtClean="0">
                <a:effectLst/>
              </a:rPr>
              <a:t>Жилищная обеспеченность, кв. м./чел.</a:t>
            </a:r>
            <a:endParaRPr lang="ru-RU" sz="1600" dirty="0"/>
          </a:p>
        </c:rich>
      </c:tx>
      <c:layout>
        <c:manualLayout>
          <c:xMode val="edge"/>
          <c:yMode val="edge"/>
          <c:x val="7.8886076722386012E-2"/>
          <c:y val="2.77777777777777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6325296606288017E-2"/>
          <c:y val="5.1400554097404488E-2"/>
          <c:w val="0.71853042907403197"/>
          <c:h val="0.855767716535433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Лист1!$A$180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Лист1!$B$179:$F$179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Лист1!$B$180:$F$180</c:f>
              <c:numCache>
                <c:formatCode>General</c:formatCode>
                <c:ptCount val="5"/>
                <c:pt idx="0">
                  <c:v>42</c:v>
                </c:pt>
                <c:pt idx="1">
                  <c:v>43.7</c:v>
                </c:pt>
                <c:pt idx="2">
                  <c:v>45.1</c:v>
                </c:pt>
                <c:pt idx="3">
                  <c:v>46.3</c:v>
                </c:pt>
                <c:pt idx="4">
                  <c:v>47.8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Лист1!$A$181</c:f>
              <c:strCache>
                <c:ptCount val="1"/>
                <c:pt idx="0">
                  <c:v>В целом по Архангельской области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Лист1!$B$179:$F$179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Лист1!$B$181:$F$181</c:f>
              <c:numCache>
                <c:formatCode>General</c:formatCode>
                <c:ptCount val="5"/>
                <c:pt idx="0">
                  <c:v>25.8</c:v>
                </c:pt>
                <c:pt idx="1">
                  <c:v>26.2</c:v>
                </c:pt>
                <c:pt idx="2">
                  <c:v>26.7</c:v>
                </c:pt>
                <c:pt idx="3">
                  <c:v>27.1</c:v>
                </c:pt>
                <c:pt idx="4">
                  <c:v>27.6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74240"/>
        <c:axId val="83675776"/>
      </c:lineChart>
      <c:catAx>
        <c:axId val="836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675776"/>
        <c:crosses val="autoZero"/>
        <c:auto val="1"/>
        <c:lblAlgn val="ctr"/>
        <c:lblOffset val="100"/>
        <c:noMultiLvlLbl val="0"/>
      </c:catAx>
      <c:valAx>
        <c:axId val="83675776"/>
        <c:scaling>
          <c:orientation val="minMax"/>
          <c:max val="50"/>
          <c:min val="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67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23326468782125"/>
          <c:y val="0.30440398075240593"/>
          <c:w val="0.2520737843128607"/>
          <c:h val="0.3911920384951880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49518810148728E-2"/>
          <c:y val="5.6039241107531161E-2"/>
          <c:w val="0.65906745124399213"/>
          <c:h val="0.823161896846077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Лист1!$A$186</c:f>
              <c:strCache>
                <c:ptCount val="1"/>
                <c:pt idx="0">
                  <c:v>Площадь ветхого жилищного фонда (тыс. кв.м.)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Лист1!$B$185:$F$185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Лист1!$B$187:$F$187</c:f>
              <c:numCache>
                <c:formatCode>General</c:formatCode>
                <c:ptCount val="5"/>
                <c:pt idx="0">
                  <c:v>78.959999999999994</c:v>
                </c:pt>
                <c:pt idx="1">
                  <c:v>76.760000000000005</c:v>
                </c:pt>
                <c:pt idx="2">
                  <c:v>70.36</c:v>
                </c:pt>
                <c:pt idx="3">
                  <c:v>48.36</c:v>
                </c:pt>
                <c:pt idx="4">
                  <c:v>49.2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Лист1!$A$188</c:f>
              <c:strCache>
                <c:ptCount val="1"/>
                <c:pt idx="0">
                  <c:v>Площадь аварийного жилого фонда (тыс.кв.м.)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Лист1!$B$185:$F$185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Лист1!$B$189:$F$189</c:f>
              <c:numCache>
                <c:formatCode>General</c:formatCode>
                <c:ptCount val="5"/>
                <c:pt idx="0">
                  <c:v>15.57</c:v>
                </c:pt>
                <c:pt idx="1">
                  <c:v>39.200000000000003</c:v>
                </c:pt>
                <c:pt idx="2">
                  <c:v>13.4</c:v>
                </c:pt>
                <c:pt idx="3">
                  <c:v>10.8</c:v>
                </c:pt>
                <c:pt idx="4">
                  <c:v>11.14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89312"/>
        <c:axId val="107390848"/>
      </c:lineChart>
      <c:catAx>
        <c:axId val="10738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390848"/>
        <c:crosses val="autoZero"/>
        <c:auto val="1"/>
        <c:lblAlgn val="ctr"/>
        <c:lblOffset val="100"/>
        <c:noMultiLvlLbl val="0"/>
      </c:catAx>
      <c:valAx>
        <c:axId val="10739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38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86351990920062"/>
          <c:y val="0.2850656425298127"/>
          <c:w val="0.25320731794665535"/>
          <c:h val="0.638742249977536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24866412666965E-2"/>
          <c:y val="4.7763721043457809E-2"/>
          <c:w val="0.61683124060647798"/>
          <c:h val="0.84927622747976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Лист1!$A$193</c:f>
              <c:strCache>
                <c:ptCount val="1"/>
                <c:pt idx="0">
                  <c:v>Холмогорский район</c:v>
                </c:pt>
              </c:strCache>
            </c:strRef>
          </c:tx>
          <c:cat>
            <c:numRef>
              <c:f>Лист1!$B$185:$F$185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Лист1!$B$193:$F$193</c:f>
              <c:numCache>
                <c:formatCode>General</c:formatCode>
                <c:ptCount val="5"/>
                <c:pt idx="0">
                  <c:v>7.2</c:v>
                </c:pt>
                <c:pt idx="1">
                  <c:v>7.1</c:v>
                </c:pt>
                <c:pt idx="2">
                  <c:v>6.9</c:v>
                </c:pt>
                <c:pt idx="3">
                  <c:v>5</c:v>
                </c:pt>
                <c:pt idx="4">
                  <c:v>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Лист1!$A$194</c:f>
              <c:strCache>
                <c:ptCount val="1"/>
                <c:pt idx="0">
                  <c:v>В целом по Архангельской области</c:v>
                </c:pt>
              </c:strCache>
            </c:strRef>
          </c:tx>
          <c:cat>
            <c:numRef>
              <c:f>Лист1!$B$185:$F$185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Лист1!$B$194:$F$194</c:f>
              <c:numCache>
                <c:formatCode>General</c:formatCode>
                <c:ptCount val="5"/>
                <c:pt idx="0">
                  <c:v>6.6</c:v>
                </c:pt>
                <c:pt idx="1">
                  <c:v>6</c:v>
                </c:pt>
                <c:pt idx="2">
                  <c:v>5.8</c:v>
                </c:pt>
                <c:pt idx="3">
                  <c:v>5.7</c:v>
                </c:pt>
                <c:pt idx="4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Лист1!$A$190</c:f>
              <c:strCache>
                <c:ptCount val="1"/>
                <c:pt idx="0">
                  <c:v>Удельный вес ветхого и аварийного жилья в общей площади жилищного фонда, %</c:v>
                </c:pt>
              </c:strCache>
            </c:strRef>
          </c:tx>
          <c:val>
            <c:numRef>
              <c:f>Лист1!$B$191:$F$191</c:f>
              <c:numCache>
                <c:formatCode>General</c:formatCode>
                <c:ptCount val="5"/>
                <c:pt idx="0">
                  <c:v>9.9600000000000009</c:v>
                </c:pt>
                <c:pt idx="1">
                  <c:v>12.09</c:v>
                </c:pt>
                <c:pt idx="2">
                  <c:v>8.67</c:v>
                </c:pt>
                <c:pt idx="3">
                  <c:v>6.09</c:v>
                </c:pt>
                <c:pt idx="4">
                  <c:v>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04288"/>
        <c:axId val="108667648"/>
      </c:lineChart>
      <c:catAx>
        <c:axId val="10740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667648"/>
        <c:crosses val="autoZero"/>
        <c:auto val="1"/>
        <c:lblAlgn val="ctr"/>
        <c:lblOffset val="100"/>
        <c:noMultiLvlLbl val="0"/>
      </c:catAx>
      <c:valAx>
        <c:axId val="10866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4042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68441455669361595"/>
          <c:y val="0.16953995333916594"/>
          <c:w val="0.31280767495275674"/>
          <c:h val="0.830460046660834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 smtClean="0">
                <a:effectLst/>
              </a:rPr>
              <a:t>Удельный вес населения,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effectLst/>
              </a:rPr>
              <a:t>в % к общей численности населения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93285214348207"/>
          <c:y val="0.20318954459605498"/>
          <c:w val="0.65078871657772153"/>
          <c:h val="0.704935562715253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в трудоспособном возрасте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Лист1!$B$46:$F$46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Лист1!$B$47:$F$47</c:f>
              <c:numCache>
                <c:formatCode>General</c:formatCode>
                <c:ptCount val="5"/>
                <c:pt idx="0">
                  <c:v>60.4</c:v>
                </c:pt>
                <c:pt idx="1">
                  <c:v>51.4</c:v>
                </c:pt>
                <c:pt idx="2">
                  <c:v>49.6</c:v>
                </c:pt>
                <c:pt idx="3">
                  <c:v>47.9</c:v>
                </c:pt>
                <c:pt idx="4">
                  <c:v>46.4</c:v>
                </c:pt>
              </c:numCache>
            </c:numRef>
          </c:val>
        </c:ser>
        <c:ser>
          <c:idx val="1"/>
          <c:order val="1"/>
          <c:tx>
            <c:strRef>
              <c:f>Лист1!$A$48</c:f>
              <c:strCache>
                <c:ptCount val="1"/>
                <c:pt idx="0">
                  <c:v>моложе трудоспособного возраста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Лист1!$B$46:$F$46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Лист1!$B$48:$F$48</c:f>
              <c:numCache>
                <c:formatCode>General</c:formatCode>
                <c:ptCount val="5"/>
                <c:pt idx="0">
                  <c:v>15.7</c:v>
                </c:pt>
                <c:pt idx="1">
                  <c:v>18</c:v>
                </c:pt>
                <c:pt idx="2">
                  <c:v>18.3</c:v>
                </c:pt>
                <c:pt idx="3">
                  <c:v>18.5</c:v>
                </c:pt>
                <c:pt idx="4">
                  <c:v>18.600000000000001</c:v>
                </c:pt>
              </c:numCache>
            </c:numRef>
          </c:val>
        </c:ser>
        <c:ser>
          <c:idx val="2"/>
          <c:order val="2"/>
          <c:tx>
            <c:strRef>
              <c:f>Лист1!$A$49</c:f>
              <c:strCache>
                <c:ptCount val="1"/>
                <c:pt idx="0">
                  <c:v>старше трудоспособного возраста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Лист1!$B$46:$F$46</c:f>
              <c:numCache>
                <c:formatCode>General</c:formatCode>
                <c:ptCount val="5"/>
                <c:pt idx="0">
                  <c:v>2008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Лист1!$B$49:$F$49</c:f>
              <c:numCache>
                <c:formatCode>General</c:formatCode>
                <c:ptCount val="5"/>
                <c:pt idx="0">
                  <c:v>23.9</c:v>
                </c:pt>
                <c:pt idx="1">
                  <c:v>30.6</c:v>
                </c:pt>
                <c:pt idx="2">
                  <c:v>32.1</c:v>
                </c:pt>
                <c:pt idx="3">
                  <c:v>33.6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879616"/>
        <c:axId val="80881152"/>
      </c:barChart>
      <c:catAx>
        <c:axId val="8087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881152"/>
        <c:crosses val="autoZero"/>
        <c:auto val="1"/>
        <c:lblAlgn val="ctr"/>
        <c:lblOffset val="100"/>
        <c:noMultiLvlLbl val="0"/>
      </c:catAx>
      <c:valAx>
        <c:axId val="80881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087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9135270109346"/>
          <c:y val="0.20272999969700337"/>
          <c:w val="0.25555555555555554"/>
          <c:h val="0.76346599115249825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Уровень зарегистрированной безработицы, %</a:t>
            </a:r>
          </a:p>
        </c:rich>
      </c:tx>
      <c:layout>
        <c:manualLayout>
          <c:xMode val="edge"/>
          <c:yMode val="edge"/>
          <c:x val="0.15560423963338038"/>
          <c:y val="1.6150979868503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919072615923014E-2"/>
          <c:y val="0.19485304772899628"/>
          <c:w val="0.6442770448387598"/>
          <c:h val="0.71339325823700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Лист1!$A$53</c:f>
              <c:strCache>
                <c:ptCount val="1"/>
                <c:pt idx="0">
                  <c:v>Холмогорский район</c:v>
                </c:pt>
              </c:strCache>
            </c:strRef>
          </c:tx>
          <c:dLbls>
            <c:dLbl>
              <c:idx val="0"/>
              <c:layout>
                <c:manualLayout>
                  <c:x val="-3.5722222222222225E-2"/>
                  <c:y val="3.8734222767518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5E-2"/>
                  <c:y val="4.2568337817537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55555555555556E-2"/>
                  <c:y val="3.490010771749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Лист1!$B$52:$F$52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Лист1!$B$53:$F$53</c:f>
              <c:numCache>
                <c:formatCode>General</c:formatCode>
                <c:ptCount val="5"/>
                <c:pt idx="0">
                  <c:v>2.9</c:v>
                </c:pt>
                <c:pt idx="1">
                  <c:v>2.8</c:v>
                </c:pt>
                <c:pt idx="2">
                  <c:v>2.9</c:v>
                </c:pt>
                <c:pt idx="3">
                  <c:v>3.3</c:v>
                </c:pt>
                <c:pt idx="4">
                  <c:v>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Лист1!$A$54</c:f>
              <c:strCache>
                <c:ptCount val="1"/>
                <c:pt idx="0">
                  <c:v>В среднем по области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Лист1!$B$52:$F$52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Лист1!$B$54:$F$54</c:f>
              <c:numCache>
                <c:formatCode>General</c:formatCode>
                <c:ptCount val="5"/>
                <c:pt idx="0">
                  <c:v>1.4</c:v>
                </c:pt>
                <c:pt idx="1">
                  <c:v>1.57</c:v>
                </c:pt>
                <c:pt idx="2">
                  <c:v>1.85</c:v>
                </c:pt>
                <c:pt idx="3">
                  <c:v>1.71</c:v>
                </c:pt>
                <c:pt idx="4">
                  <c:v>1.51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19552"/>
        <c:axId val="83297024"/>
      </c:lineChart>
      <c:catAx>
        <c:axId val="809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297024"/>
        <c:crosses val="autoZero"/>
        <c:auto val="1"/>
        <c:lblAlgn val="ctr"/>
        <c:lblOffset val="100"/>
        <c:noMultiLvlLbl val="0"/>
      </c:catAx>
      <c:valAx>
        <c:axId val="8329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91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7218872646037"/>
          <c:y val="0.2560608048993876"/>
          <c:w val="0.26148396220202597"/>
          <c:h val="0.506165062700495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dirty="0" smtClean="0">
                <a:effectLst/>
              </a:rPr>
              <a:t>Среднемесячная номинальная начисленная заработная плата</a:t>
            </a:r>
          </a:p>
          <a:p>
            <a:pPr>
              <a:defRPr/>
            </a:pPr>
            <a:r>
              <a:rPr lang="ru-RU" sz="1800" b="0" dirty="0" smtClean="0">
                <a:effectLst/>
              </a:rPr>
              <a:t>работников организаций, руб.</a:t>
            </a:r>
            <a:r>
              <a:rPr lang="ru-RU" sz="1800" dirty="0" smtClean="0">
                <a:effectLst/>
              </a:rPr>
              <a:t> </a:t>
            </a:r>
            <a:endParaRPr lang="ru-RU" sz="1800" dirty="0">
              <a:effectLst/>
            </a:endParaRPr>
          </a:p>
        </c:rich>
      </c:tx>
      <c:layout>
        <c:manualLayout>
          <c:xMode val="edge"/>
          <c:yMode val="edge"/>
          <c:x val="0.191408950593504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30809333764786"/>
          <c:y val="0.24266767789751056"/>
          <c:w val="0.63518134248508618"/>
          <c:h val="0.678885124155591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Лист1!$A$59</c:f>
              <c:strCache>
                <c:ptCount val="1"/>
                <c:pt idx="0">
                  <c:v>Приморский </c:v>
                </c:pt>
              </c:strCache>
            </c:strRef>
          </c:tx>
          <c:cat>
            <c:numRef>
              <c:f>Лист1!$B$58:$F$58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Лист1!$B$59:$F$59</c:f>
              <c:numCache>
                <c:formatCode>General</c:formatCode>
                <c:ptCount val="5"/>
                <c:pt idx="0">
                  <c:v>32593.8</c:v>
                </c:pt>
                <c:pt idx="1">
                  <c:v>35134.800000000003</c:v>
                </c:pt>
                <c:pt idx="2">
                  <c:v>38229</c:v>
                </c:pt>
                <c:pt idx="3">
                  <c:v>39841.599999999999</c:v>
                </c:pt>
                <c:pt idx="4">
                  <c:v>47173.599999999999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Лист1!$A$60</c:f>
              <c:strCache>
                <c:ptCount val="1"/>
                <c:pt idx="0">
                  <c:v>Холмогорский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Лист1!$B$58:$F$58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Лист1!$B$60:$F$60</c:f>
              <c:numCache>
                <c:formatCode>General</c:formatCode>
                <c:ptCount val="5"/>
                <c:pt idx="0">
                  <c:v>24999.7</c:v>
                </c:pt>
                <c:pt idx="1">
                  <c:v>28168</c:v>
                </c:pt>
                <c:pt idx="2">
                  <c:v>28522.2</c:v>
                </c:pt>
                <c:pt idx="3">
                  <c:v>29795</c:v>
                </c:pt>
                <c:pt idx="4">
                  <c:v>31899.4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Лист1!$A$61</c:f>
              <c:strCache>
                <c:ptCount val="1"/>
                <c:pt idx="0">
                  <c:v>Виноградовский </c:v>
                </c:pt>
              </c:strCache>
            </c:strRef>
          </c:tx>
          <c:cat>
            <c:numRef>
              <c:f>Лист1!$B$58:$F$58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Лист1!$B$61:$F$61</c:f>
              <c:numCache>
                <c:formatCode>General</c:formatCode>
                <c:ptCount val="5"/>
                <c:pt idx="0">
                  <c:v>19694.400000000001</c:v>
                </c:pt>
                <c:pt idx="1">
                  <c:v>23958.3</c:v>
                </c:pt>
                <c:pt idx="2">
                  <c:v>26219.9</c:v>
                </c:pt>
                <c:pt idx="3">
                  <c:v>28251.1</c:v>
                </c:pt>
                <c:pt idx="4">
                  <c:v>30399.3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Лист1!$A$62</c:f>
              <c:strCache>
                <c:ptCount val="1"/>
                <c:pt idx="0">
                  <c:v>Шенкурский</c:v>
                </c:pt>
              </c:strCache>
            </c:strRef>
          </c:tx>
          <c:cat>
            <c:numRef>
              <c:f>Лист1!$B$58:$F$58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Лист1!$B$62:$F$62</c:f>
              <c:numCache>
                <c:formatCode>General</c:formatCode>
                <c:ptCount val="5"/>
                <c:pt idx="0">
                  <c:v>20972.2</c:v>
                </c:pt>
                <c:pt idx="1">
                  <c:v>25765.4</c:v>
                </c:pt>
                <c:pt idx="2">
                  <c:v>26585.3</c:v>
                </c:pt>
                <c:pt idx="3">
                  <c:v>27821.3</c:v>
                </c:pt>
                <c:pt idx="4">
                  <c:v>28813.7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Лист1!$A$63</c:f>
              <c:strCache>
                <c:ptCount val="1"/>
                <c:pt idx="0">
                  <c:v>В среднем по области</c:v>
                </c:pt>
              </c:strCache>
            </c:strRef>
          </c:tx>
          <c:cat>
            <c:numRef>
              <c:f>Лист1!$B$58:$F$58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Лист1!$B$63:$F$63</c:f>
              <c:numCache>
                <c:formatCode>General</c:formatCode>
                <c:ptCount val="5"/>
                <c:pt idx="0">
                  <c:v>32813.4</c:v>
                </c:pt>
                <c:pt idx="1">
                  <c:v>36116</c:v>
                </c:pt>
                <c:pt idx="2">
                  <c:v>38656.199999999997</c:v>
                </c:pt>
                <c:pt idx="3">
                  <c:v>41291.4</c:v>
                </c:pt>
                <c:pt idx="4">
                  <c:v>43926.5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14912"/>
        <c:axId val="80616448"/>
      </c:lineChart>
      <c:catAx>
        <c:axId val="8061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16448"/>
        <c:crosses val="autoZero"/>
        <c:auto val="1"/>
        <c:lblAlgn val="ctr"/>
        <c:lblOffset val="100"/>
        <c:noMultiLvlLbl val="0"/>
      </c:catAx>
      <c:valAx>
        <c:axId val="80616448"/>
        <c:scaling>
          <c:orientation val="minMax"/>
          <c:max val="48000"/>
          <c:min val="1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1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52835458994046"/>
          <c:y val="0.31321027081127556"/>
          <c:w val="0.25756056091478441"/>
          <c:h val="0.4476190534866978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 dirty="0" smtClean="0">
                <a:effectLst/>
              </a:rPr>
              <a:t>Средний размер назначенных месячных пенсий, руб.</a:t>
            </a:r>
            <a:endParaRPr lang="ru-RU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85873217522746"/>
          <c:y val="0.19574129315984612"/>
          <c:w val="0.62298830155261842"/>
          <c:h val="0.708207755964239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Лист1!$A$68</c:f>
              <c:strCache>
                <c:ptCount val="1"/>
                <c:pt idx="0">
                  <c:v>Холмогорский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Лист1!$B$67:$F$67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Лист1!$B$68:$F$68</c:f>
              <c:numCache>
                <c:formatCode>General</c:formatCode>
                <c:ptCount val="5"/>
                <c:pt idx="0">
                  <c:v>11514.9</c:v>
                </c:pt>
                <c:pt idx="1">
                  <c:v>12421</c:v>
                </c:pt>
                <c:pt idx="2">
                  <c:v>13808.7</c:v>
                </c:pt>
                <c:pt idx="3">
                  <c:v>19248.400000000001</c:v>
                </c:pt>
                <c:pt idx="4">
                  <c:v>15364.3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Лист1!$A$69</c:f>
              <c:strCache>
                <c:ptCount val="1"/>
                <c:pt idx="0">
                  <c:v>Приморский </c:v>
                </c:pt>
              </c:strCache>
            </c:strRef>
          </c:tx>
          <c:cat>
            <c:numRef>
              <c:f>Лист1!$B$67:$F$67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Лист1!$B$69:$F$69</c:f>
              <c:numCache>
                <c:formatCode>General</c:formatCode>
                <c:ptCount val="5"/>
                <c:pt idx="0">
                  <c:v>11466.7</c:v>
                </c:pt>
                <c:pt idx="1">
                  <c:v>12525</c:v>
                </c:pt>
                <c:pt idx="2">
                  <c:v>13937.6</c:v>
                </c:pt>
                <c:pt idx="3">
                  <c:v>19371.8</c:v>
                </c:pt>
                <c:pt idx="4">
                  <c:v>15350.9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Лист1!$A$70</c:f>
              <c:strCache>
                <c:ptCount val="1"/>
                <c:pt idx="0">
                  <c:v>Виноградовский </c:v>
                </c:pt>
              </c:strCache>
            </c:strRef>
          </c:tx>
          <c:cat>
            <c:numRef>
              <c:f>Лист1!$B$67:$F$67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Лист1!$B$70:$F$70</c:f>
              <c:numCache>
                <c:formatCode>General</c:formatCode>
                <c:ptCount val="5"/>
                <c:pt idx="0">
                  <c:v>11085.1</c:v>
                </c:pt>
                <c:pt idx="1">
                  <c:v>11970.6</c:v>
                </c:pt>
                <c:pt idx="2">
                  <c:v>13278.8</c:v>
                </c:pt>
                <c:pt idx="3">
                  <c:v>18657.2</c:v>
                </c:pt>
                <c:pt idx="4">
                  <c:v>14737.8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Лист1!$A$71</c:f>
              <c:strCache>
                <c:ptCount val="1"/>
                <c:pt idx="0">
                  <c:v>Шенкурский</c:v>
                </c:pt>
              </c:strCache>
            </c:strRef>
          </c:tx>
          <c:cat>
            <c:numRef>
              <c:f>Лист1!$B$67:$F$67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Лист1!$B$71:$F$71</c:f>
              <c:numCache>
                <c:formatCode>General</c:formatCode>
                <c:ptCount val="5"/>
                <c:pt idx="0">
                  <c:v>11050.5</c:v>
                </c:pt>
                <c:pt idx="1">
                  <c:v>11973.4</c:v>
                </c:pt>
                <c:pt idx="2">
                  <c:v>13244.3</c:v>
                </c:pt>
                <c:pt idx="3">
                  <c:v>18628</c:v>
                </c:pt>
                <c:pt idx="4">
                  <c:v>14628.3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Лист1!$A$72</c:f>
              <c:strCache>
                <c:ptCount val="1"/>
                <c:pt idx="0">
                  <c:v>В среднем по районам</c:v>
                </c:pt>
              </c:strCache>
            </c:strRef>
          </c:tx>
          <c:cat>
            <c:numRef>
              <c:f>Лист1!$B$67:$F$67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Лист1!$B$72:$F$72</c:f>
              <c:numCache>
                <c:formatCode>General</c:formatCode>
                <c:ptCount val="5"/>
                <c:pt idx="0">
                  <c:v>11654</c:v>
                </c:pt>
                <c:pt idx="1">
                  <c:v>12625</c:v>
                </c:pt>
                <c:pt idx="2">
                  <c:v>14017</c:v>
                </c:pt>
                <c:pt idx="3">
                  <c:v>19426</c:v>
                </c:pt>
                <c:pt idx="4">
                  <c:v>15509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Лист1!$A$73</c:f>
              <c:strCache>
                <c:ptCount val="1"/>
                <c:pt idx="0">
                  <c:v>По области</c:v>
                </c:pt>
              </c:strCache>
            </c:strRef>
          </c:tx>
          <c:cat>
            <c:numRef>
              <c:f>Лист1!$B$67:$F$67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Лист1!$B$73:$F$73</c:f>
              <c:numCache>
                <c:formatCode>General</c:formatCode>
                <c:ptCount val="5"/>
                <c:pt idx="0">
                  <c:v>12463.3</c:v>
                </c:pt>
                <c:pt idx="1">
                  <c:v>13523.6</c:v>
                </c:pt>
                <c:pt idx="2">
                  <c:v>15041.2</c:v>
                </c:pt>
                <c:pt idx="3">
                  <c:v>20470.5</c:v>
                </c:pt>
                <c:pt idx="4">
                  <c:v>16578.3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57792"/>
        <c:axId val="80671872"/>
      </c:lineChart>
      <c:catAx>
        <c:axId val="806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71872"/>
        <c:crosses val="autoZero"/>
        <c:auto val="1"/>
        <c:lblAlgn val="ctr"/>
        <c:lblOffset val="100"/>
        <c:noMultiLvlLbl val="0"/>
      </c:catAx>
      <c:valAx>
        <c:axId val="80671872"/>
        <c:scaling>
          <c:orientation val="minMax"/>
          <c:max val="22000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5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79807816655262"/>
          <c:y val="0.23919390574776286"/>
          <c:w val="0.27720192183344738"/>
          <c:h val="0.7169604092783197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b="1" dirty="0" smtClean="0">
                <a:effectLst/>
              </a:rPr>
              <a:t>Производство продукции с/х,</a:t>
            </a:r>
            <a:endParaRPr lang="ru-RU" sz="1600" dirty="0" smtClean="0">
              <a:effectLst/>
            </a:endParaRPr>
          </a:p>
          <a:p>
            <a:pPr>
              <a:defRPr sz="1600"/>
            </a:pPr>
            <a:r>
              <a:rPr lang="ru-RU" sz="1600" b="1" dirty="0" smtClean="0">
                <a:effectLst/>
              </a:rPr>
              <a:t>в хозяйствах всех категорий, </a:t>
            </a:r>
            <a:r>
              <a:rPr lang="ru-RU" sz="1600" dirty="0" smtClean="0">
                <a:effectLst/>
              </a:rPr>
              <a:t>млн. руб. 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2.9453737944461204E-2"/>
          <c:y val="2.59384632320563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93874049267894"/>
          <c:y val="0.18640618878604132"/>
          <c:w val="0.8048869790481834"/>
          <c:h val="0.70660423695612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Лист1!$A$80</c:f>
              <c:strCache>
                <c:ptCount val="1"/>
                <c:pt idx="0">
                  <c:v>животноводство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Лист1!$B$77:$F$77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Лист1!$B$80:$F$80</c:f>
              <c:numCache>
                <c:formatCode>General</c:formatCode>
                <c:ptCount val="5"/>
                <c:pt idx="0">
                  <c:v>333.6</c:v>
                </c:pt>
                <c:pt idx="1">
                  <c:v>366.9</c:v>
                </c:pt>
                <c:pt idx="2">
                  <c:v>402.6</c:v>
                </c:pt>
                <c:pt idx="3">
                  <c:v>404</c:v>
                </c:pt>
                <c:pt idx="4">
                  <c:v>398.1</c:v>
                </c:pt>
              </c:numCache>
            </c:numRef>
          </c:val>
        </c:ser>
        <c:ser>
          <c:idx val="1"/>
          <c:order val="1"/>
          <c:tx>
            <c:strRef>
              <c:f>Лист1!$A$81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Лист1!$B$77:$F$77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Лист1!$B$81:$F$81</c:f>
              <c:numCache>
                <c:formatCode>General</c:formatCode>
                <c:ptCount val="5"/>
                <c:pt idx="0">
                  <c:v>433.7</c:v>
                </c:pt>
                <c:pt idx="1">
                  <c:v>533.29999999999995</c:v>
                </c:pt>
                <c:pt idx="2">
                  <c:v>572.1</c:v>
                </c:pt>
                <c:pt idx="3">
                  <c:v>651</c:v>
                </c:pt>
                <c:pt idx="4">
                  <c:v>345.2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773120"/>
        <c:axId val="80774656"/>
      </c:barChart>
      <c:catAx>
        <c:axId val="807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74656"/>
        <c:crosses val="autoZero"/>
        <c:auto val="1"/>
        <c:lblAlgn val="ctr"/>
        <c:lblOffset val="100"/>
        <c:noMultiLvlLbl val="0"/>
      </c:catAx>
      <c:valAx>
        <c:axId val="807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7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03090838231374"/>
          <c:y val="0.20941788631672503"/>
          <c:w val="0.27326064299733893"/>
          <c:h val="0.1864215379577707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Динамика основных показателей продуктивности животноводства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497369685922727E-2"/>
          <c:y val="0.19819118538485977"/>
          <c:w val="0.58312096460263241"/>
          <c:h val="0.72429403555550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Лист1!$A$84</c:f>
              <c:strCache>
                <c:ptCount val="1"/>
                <c:pt idx="0">
                  <c:v>Надой молока на 1 корову в сельхозорганизациях, кг</c:v>
                </c:pt>
              </c:strCache>
            </c:strRef>
          </c:tx>
          <c:spPr>
            <a:solidFill>
              <a:schemeClr val="accent1">
                <a:alpha val="37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4.6793890781216636E-3"/>
                  <c:y val="3.0408491391643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396945390608318E-3"/>
                  <c:y val="6.0816982783286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Лист1!$B$84:$F$84</c:f>
              <c:numCache>
                <c:formatCode>General</c:formatCode>
                <c:ptCount val="5"/>
                <c:pt idx="0">
                  <c:v>4480</c:v>
                </c:pt>
                <c:pt idx="1">
                  <c:v>5226</c:v>
                </c:pt>
                <c:pt idx="2">
                  <c:v>5561</c:v>
                </c:pt>
                <c:pt idx="3">
                  <c:v>5700</c:v>
                </c:pt>
                <c:pt idx="4">
                  <c:v>5709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43072"/>
        <c:axId val="83441536"/>
      </c:barChart>
      <c:lineChart>
        <c:grouping val="standard"/>
        <c:varyColors val="0"/>
        <c:ser>
          <c:idx val="1"/>
          <c:order val="1"/>
          <c:tx>
            <c:strRef>
              <c:f>Лист1!$A$85</c:f>
              <c:strCache>
                <c:ptCount val="1"/>
                <c:pt idx="0">
                  <c:v>Выход телят на 100 коров, голов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Лист1!$B$83:$F$83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Лист1!$B$85:$F$85</c:f>
              <c:numCache>
                <c:formatCode>General</c:formatCode>
                <c:ptCount val="5"/>
                <c:pt idx="0">
                  <c:v>84</c:v>
                </c:pt>
                <c:pt idx="1">
                  <c:v>80</c:v>
                </c:pt>
                <c:pt idx="2">
                  <c:v>85</c:v>
                </c:pt>
                <c:pt idx="3">
                  <c:v>85</c:v>
                </c:pt>
                <c:pt idx="4">
                  <c:v>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Лист1!$A$86</c:f>
              <c:strCache>
                <c:ptCount val="1"/>
                <c:pt idx="0">
                  <c:v>Среднесуточные привесы крупного рогатого скота, граммов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Лист1!$B$83:$F$83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Лист1!$B$86:$F$86</c:f>
              <c:numCache>
                <c:formatCode>General</c:formatCode>
                <c:ptCount val="5"/>
                <c:pt idx="0">
                  <c:v>410</c:v>
                </c:pt>
                <c:pt idx="1">
                  <c:v>534</c:v>
                </c:pt>
                <c:pt idx="2">
                  <c:v>513</c:v>
                </c:pt>
                <c:pt idx="3">
                  <c:v>584</c:v>
                </c:pt>
                <c:pt idx="4">
                  <c:v>519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25920"/>
        <c:axId val="83440000"/>
      </c:lineChart>
      <c:catAx>
        <c:axId val="834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440000"/>
        <c:crosses val="autoZero"/>
        <c:auto val="1"/>
        <c:lblAlgn val="ctr"/>
        <c:lblOffset val="100"/>
        <c:noMultiLvlLbl val="0"/>
      </c:catAx>
      <c:valAx>
        <c:axId val="834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25920"/>
        <c:crosses val="autoZero"/>
        <c:crossBetween val="between"/>
      </c:valAx>
      <c:valAx>
        <c:axId val="834415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3443072"/>
        <c:crosses val="max"/>
        <c:crossBetween val="between"/>
      </c:valAx>
      <c:catAx>
        <c:axId val="83443072"/>
        <c:scaling>
          <c:orientation val="minMax"/>
        </c:scaling>
        <c:delete val="1"/>
        <c:axPos val="b"/>
        <c:majorTickMark val="out"/>
        <c:minorTickMark val="none"/>
        <c:tickLblPos val="nextTo"/>
        <c:crossAx val="8344153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0744164718917024"/>
          <c:y val="0.26321198229436493"/>
          <c:w val="0.2818443941010958"/>
          <c:h val="0.4934295799492064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0.80483</cdr:x>
      <cdr:y>0.48095</cdr:y>
    </cdr:from>
    <cdr:to>
      <cdr:x>0.93</cdr:x>
      <cdr:y>0.52806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2808" y="2520280"/>
          <a:ext cx="1131098" cy="246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ysClr val="windowText" lastClr="000000"/>
              </a:solidFill>
            </a:rPr>
            <a:t>Рождаемость</a:t>
          </a:r>
        </a:p>
      </cdr:txBody>
    </cdr:sp>
  </cdr:relSizeAnchor>
  <cdr:relSizeAnchor xmlns:cdr="http://schemas.openxmlformats.org/drawingml/2006/chartDrawing">
    <cdr:from>
      <cdr:x>0.79686</cdr:x>
      <cdr:y>0.17864</cdr:y>
    </cdr:from>
    <cdr:to>
      <cdr:x>0.92202</cdr:x>
      <cdr:y>0.22575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00800" y="936104"/>
          <a:ext cx="1131008" cy="246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FF0066"/>
              </a:solidFill>
            </a:rPr>
            <a:t>Смертность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0.11025</cdr:x>
      <cdr:y>0.07022</cdr:y>
    </cdr:from>
    <cdr:to>
      <cdr:x>0.56699</cdr:x>
      <cdr:y>0.21065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216024"/>
          <a:ext cx="20882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baseline="0" dirty="0" smtClean="0">
              <a:effectLst/>
            </a:rPr>
            <a:t>Субъекты МСП – 461 ед. </a:t>
          </a:r>
          <a:endParaRPr lang="ru-RU" sz="1800" dirty="0" smtClean="0"/>
        </a:p>
        <a:p xmlns:a="http://schemas.openxmlformats.org/drawingml/2006/main"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0.76775</cdr:x>
      <cdr:y>0</cdr:y>
    </cdr:from>
    <cdr:to>
      <cdr:x>0.96775</cdr:x>
      <cdr:y>0.09264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0136" y="-3172172"/>
          <a:ext cx="914400" cy="254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РАСХОДЫ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0.41229</cdr:x>
      <cdr:y>0</cdr:y>
    </cdr:from>
    <cdr:to>
      <cdr:x>0.99919</cdr:x>
      <cdr:y>0.16999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386" y="-3933186"/>
          <a:ext cx="2767808" cy="49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latin typeface="+mn-lt"/>
              <a:ea typeface="+mn-ea"/>
              <a:cs typeface="+mn-cs"/>
            </a:rPr>
            <a:t>Удельный </a:t>
          </a:r>
          <a:r>
            <a:rPr lang="ru-RU" b="1" dirty="0" smtClean="0">
              <a:latin typeface="+mn-lt"/>
              <a:ea typeface="+mn-ea"/>
              <a:cs typeface="+mn-cs"/>
            </a:rPr>
            <a:t>вес ветхого </a:t>
          </a:r>
          <a:r>
            <a:rPr lang="ru-RU" b="1" dirty="0">
              <a:latin typeface="+mn-lt"/>
              <a:ea typeface="+mn-ea"/>
              <a:cs typeface="+mn-cs"/>
            </a:rPr>
            <a:t>жилья в </a:t>
          </a:r>
          <a:endParaRPr lang="ru-RU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общей </a:t>
          </a:r>
          <a:r>
            <a:rPr lang="ru-RU" b="1" dirty="0">
              <a:latin typeface="+mn-lt"/>
              <a:ea typeface="+mn-ea"/>
              <a:cs typeface="+mn-cs"/>
            </a:rPr>
            <a:t>площади жилищного фонда, 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3B518-B996-4EF2-BBDA-9982A76FF5A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616D0-67BF-4E2E-B4C5-F5A3A6F04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16D0-67BF-4E2E-B4C5-F5A3A6F040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4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2954288" y="3439195"/>
            <a:ext cx="2769840" cy="34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71600"/>
            <a:ext cx="9036496" cy="1927225"/>
          </a:xfrm>
        </p:spPr>
        <p:txBody>
          <a:bodyPr>
            <a:noAutofit/>
          </a:bodyPr>
          <a:lstStyle/>
          <a:p>
            <a:r>
              <a:rPr lang="ru-RU" sz="3000" b="1" dirty="0"/>
              <a:t>Стратегический анализ социально-экономического развития </a:t>
            </a:r>
            <a:r>
              <a:rPr lang="ru-RU" sz="3000" b="1" dirty="0" smtClean="0"/>
              <a:t>Холмогорского муниципального </a:t>
            </a:r>
            <a:r>
              <a:rPr lang="ru-RU" sz="3000" b="1" dirty="0"/>
              <a:t>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064696"/>
            <a:ext cx="4098776" cy="676672"/>
          </a:xfrm>
        </p:spPr>
        <p:txBody>
          <a:bodyPr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6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ndgkh.ru/wp-content/uploads/2017/02/Arhangelsk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38" y="5301208"/>
            <a:ext cx="321754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" y="169882"/>
            <a:ext cx="8050088" cy="99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Строительство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845386"/>
              </p:ext>
            </p:extLst>
          </p:nvPr>
        </p:nvGraphicFramePr>
        <p:xfrm>
          <a:off x="0" y="1052736"/>
          <a:ext cx="53640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16016" y="908720"/>
            <a:ext cx="4427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 За 2013 – 2017 годы введено в эксплуатацию 326 жилых помещений (квартир) общей площадью 46584 кв. м. Предоставлены земельные участки в целях строительства общей площадью 108,2 га, из них 99,4 га – для жилищного строительства, индивидуального строительства.</a:t>
            </a:r>
          </a:p>
          <a:p>
            <a:pPr indent="457200"/>
            <a:r>
              <a:rPr lang="ru-RU" dirty="0"/>
              <a:t>В рамках реализации адресной программы Архангельской области «Переселение граждан из аварийного жилищного фонда» на 2013-2018 годы, введено в эксплуатацию 16 многоквартирных домов общей площадью 14197 кв. 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40050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За 2017 г. ввод в действие жилых домов в расчете на душу населения составил 0,25 кв. м, что ниже показателя по сравниваемым районам, а также областного и средне районного уровня ввода в действие жилых помещений.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71" y="5373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 2013 по 2017 г. ввод в действие индивидуальных жилых домов в районе снизился на 26,7</a:t>
            </a:r>
            <a:r>
              <a:rPr lang="ru-RU" sz="1400" dirty="0" smtClean="0"/>
              <a:t>%. </a:t>
            </a:r>
            <a:r>
              <a:rPr lang="ru-RU" sz="1400" dirty="0"/>
              <a:t>В 2017 г. в расчете на 1 жителя приходилось 0,22 кв. м ввода индивидуального жилья, в то время как в среднем по районам области значение данного показателя составляет 0,27 кв. м. </a:t>
            </a:r>
          </a:p>
        </p:txBody>
      </p:sp>
    </p:spTree>
    <p:extLst>
      <p:ext uri="{BB962C8B-B14F-4D97-AF65-F5344CB8AC3E}">
        <p14:creationId xmlns:p14="http://schemas.microsoft.com/office/powerpoint/2010/main" val="15169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22276" y="485081"/>
            <a:ext cx="6490084" cy="860406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Объекты </a:t>
            </a:r>
            <a:r>
              <a:rPr lang="ru-RU" sz="2400" dirty="0"/>
              <a:t>капитального </a:t>
            </a:r>
            <a:r>
              <a:rPr lang="ru-RU" sz="2400" dirty="0" smtClean="0"/>
              <a:t>строительства (2013-2017 гг.)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476" y="2052675"/>
            <a:ext cx="2339752" cy="1224136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rgbClr val="000000"/>
                </a:solidFill>
              </a:rPr>
              <a:t>Берегоукрепление</a:t>
            </a:r>
            <a:r>
              <a:rPr lang="ru-RU" dirty="0" smtClean="0">
                <a:solidFill>
                  <a:srgbClr val="000000"/>
                </a:solidFill>
              </a:rPr>
              <a:t> в с. Холмогоры, протяженность 1479 п/м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1752" y="2005608"/>
            <a:ext cx="2736304" cy="1318270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0000"/>
                </a:solidFill>
              </a:rPr>
              <a:t>Картофелехранилище на </a:t>
            </a:r>
            <a:r>
              <a:rPr lang="ru-RU" dirty="0">
                <a:solidFill>
                  <a:srgbClr val="000000"/>
                </a:solidFill>
              </a:rPr>
              <a:t>500 тонн в д. Часовня (АО «Хаврогорское</a:t>
            </a:r>
            <a:r>
              <a:rPr lang="ru-RU" dirty="0" smtClean="0">
                <a:solidFill>
                  <a:srgbClr val="000000"/>
                </a:solidFill>
              </a:rPr>
              <a:t>»)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476" y="3780842"/>
            <a:ext cx="2339752" cy="1224136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Дорога в деревне </a:t>
            </a:r>
            <a:r>
              <a:rPr lang="ru-RU" dirty="0" err="1">
                <a:solidFill>
                  <a:srgbClr val="000000"/>
                </a:solidFill>
              </a:rPr>
              <a:t>Кушово</a:t>
            </a:r>
            <a:r>
              <a:rPr lang="ru-RU" dirty="0" smtClean="0">
                <a:solidFill>
                  <a:srgbClr val="000000"/>
                </a:solidFill>
              </a:rPr>
              <a:t>, протяженность 777 п/м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476" y="5391844"/>
            <a:ext cx="2339752" cy="1224136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Котельная на </a:t>
            </a:r>
            <a:r>
              <a:rPr lang="ru-RU" dirty="0" err="1">
                <a:solidFill>
                  <a:srgbClr val="000000"/>
                </a:solidFill>
              </a:rPr>
              <a:t>биотопливе</a:t>
            </a:r>
            <a:r>
              <a:rPr lang="ru-RU" dirty="0">
                <a:solidFill>
                  <a:srgbClr val="000000"/>
                </a:solidFill>
              </a:rPr>
              <a:t> в пос. Светлый, мощность 6 МВт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7088" y="2052675"/>
            <a:ext cx="2339752" cy="1224136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Детский сад на 45 мест в д. Васильевская МО «</a:t>
            </a:r>
            <a:r>
              <a:rPr lang="ru-RU" dirty="0" err="1">
                <a:solidFill>
                  <a:srgbClr val="000000"/>
                </a:solidFill>
              </a:rPr>
              <a:t>Кехотское</a:t>
            </a:r>
            <a:r>
              <a:rPr lang="ru-RU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4406" y="3717032"/>
            <a:ext cx="2736304" cy="1318270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Фельдшерско-акушерский с квартирой для персонала пункт в МО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Ухтостровское</a:t>
            </a:r>
            <a:r>
              <a:rPr lang="ru-RU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01752" y="5373216"/>
            <a:ext cx="2736304" cy="1318270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Художественное училище резьбы по кости № 27 в с. Ломоносово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08204" y="3764099"/>
            <a:ext cx="2339752" cy="1224136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Магазины «Апрель» в с. Холмогоры и в с. Емецк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4452" y="5420283"/>
            <a:ext cx="2339752" cy="1224136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Здание гостиницы-кафе в с. Холмогоры</a:t>
            </a:r>
          </a:p>
        </p:txBody>
      </p:sp>
    </p:spTree>
    <p:extLst>
      <p:ext uri="{BB962C8B-B14F-4D97-AF65-F5344CB8AC3E}">
        <p14:creationId xmlns:p14="http://schemas.microsoft.com/office/powerpoint/2010/main" val="35084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35280" cy="99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Малое и среднее предпринимательство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1196752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сравнению с 2016 году количество юридических лиц в Холмогорском районе, учтенных в Едином реестре субъектов МСП, выросло на 10%, а количество ИП – на 19 %.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27830"/>
              </p:ext>
            </p:extLst>
          </p:nvPr>
        </p:nvGraphicFramePr>
        <p:xfrm>
          <a:off x="3563888" y="3383126"/>
          <a:ext cx="5580112" cy="347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3861048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rgbClr val="000000"/>
                </a:solidFill>
              </a:rPr>
              <a:t>Необходимо дальнейшее развитие малого и среднего предпринимательства как рыночного института, обеспечивающего формирование конкурентной среды, занятость населения и стабильность налоговых поступлений.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589838"/>
              </p:ext>
            </p:extLst>
          </p:nvPr>
        </p:nvGraphicFramePr>
        <p:xfrm>
          <a:off x="107504" y="980728"/>
          <a:ext cx="457200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626930"/>
            <a:ext cx="14125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</a:rPr>
              <a:t>количество </a:t>
            </a:r>
            <a:r>
              <a:rPr lang="ru-RU" sz="1050" dirty="0" err="1" smtClean="0">
                <a:solidFill>
                  <a:srgbClr val="000000"/>
                </a:solidFill>
              </a:rPr>
              <a:t>юр.лиц</a:t>
            </a:r>
            <a:r>
              <a:rPr lang="ru-RU" sz="1050" dirty="0" smtClean="0">
                <a:solidFill>
                  <a:srgbClr val="000000"/>
                </a:solidFill>
              </a:rPr>
              <a:t>:</a:t>
            </a:r>
            <a:endParaRPr lang="ru-RU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yugtimes.com/upload/e0b/e0bd87b3cfb89e7a29282e1b325b40e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3"/>
          <a:stretch/>
        </p:blipFill>
        <p:spPr bwMode="auto">
          <a:xfrm>
            <a:off x="2843808" y="5778549"/>
            <a:ext cx="2376264" cy="11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4758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Инвестиционная привлекательность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052736"/>
            <a:ext cx="3923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/>
              <a:t>О</a:t>
            </a:r>
            <a:r>
              <a:rPr lang="ru-RU" sz="1600" dirty="0" smtClean="0"/>
              <a:t>бъем </a:t>
            </a:r>
            <a:r>
              <a:rPr lang="ru-RU" sz="1600" dirty="0"/>
              <a:t>инвестиций в основной капитал </a:t>
            </a:r>
            <a:r>
              <a:rPr lang="ru-RU" sz="1600" dirty="0" smtClean="0"/>
              <a:t>за </a:t>
            </a:r>
            <a:r>
              <a:rPr lang="ru-RU" sz="1600" dirty="0"/>
              <a:t>2017 год </a:t>
            </a:r>
            <a:r>
              <a:rPr lang="ru-RU" sz="1600" dirty="0" smtClean="0"/>
              <a:t>- 178,7 </a:t>
            </a:r>
            <a:r>
              <a:rPr lang="ru-RU" sz="1600" dirty="0"/>
              <a:t>млн. руб., что на </a:t>
            </a:r>
            <a:r>
              <a:rPr lang="ru-RU" sz="1600" dirty="0" smtClean="0"/>
              <a:t>33 </a:t>
            </a:r>
            <a:r>
              <a:rPr lang="ru-RU" sz="1600" dirty="0"/>
              <a:t>% меньше уровня 2016 года, в том числе доля бюджетных инвестиций составляет 12,6 </a:t>
            </a:r>
            <a:r>
              <a:rPr lang="ru-RU" sz="1600" dirty="0" smtClean="0"/>
              <a:t>%.</a:t>
            </a:r>
          </a:p>
          <a:p>
            <a:pPr indent="457200"/>
            <a:endParaRPr lang="ru-RU" sz="1600" dirty="0"/>
          </a:p>
          <a:p>
            <a:pPr indent="457200"/>
            <a:r>
              <a:rPr lang="ru-RU" sz="1600" dirty="0"/>
              <a:t>В 2017 году 49,3 % всех инвестиций приходилось на долю сельскохозяйственных организаций  и предприятий лесного хозяйства, 28 % инвестиций  </a:t>
            </a:r>
            <a:r>
              <a:rPr lang="ru-RU" sz="1600" dirty="0" smtClean="0"/>
              <a:t>- вид деятельности </a:t>
            </a:r>
            <a:r>
              <a:rPr lang="ru-RU" sz="1600" dirty="0"/>
              <a:t>«Добыча полезных ископаемых</a:t>
            </a:r>
            <a:r>
              <a:rPr lang="ru-RU" sz="1600" dirty="0" smtClean="0"/>
              <a:t>».</a:t>
            </a:r>
          </a:p>
          <a:p>
            <a:pPr indent="457200"/>
            <a:endParaRPr lang="ru-RU" sz="1600" dirty="0"/>
          </a:p>
          <a:p>
            <a:pPr indent="457200"/>
            <a:r>
              <a:rPr lang="ru-RU" sz="1600" dirty="0"/>
              <a:t>Увеличение объема инвестиций в основные средства произошло в  сельском и лесном хозяйстве на 20,5%.</a:t>
            </a:r>
          </a:p>
          <a:p>
            <a:pPr indent="457200"/>
            <a:r>
              <a:rPr lang="ru-RU" sz="1600" dirty="0"/>
              <a:t>Наибольшее снижение объема инвестиций в основные средства произошло в государственном управлении и обеспечении военной безопасности на 82,6 %, в образовании – на 39,6 </a:t>
            </a:r>
            <a:r>
              <a:rPr lang="ru-RU" sz="1600" dirty="0" smtClean="0"/>
              <a:t>%.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00135"/>
              </p:ext>
            </p:extLst>
          </p:nvPr>
        </p:nvGraphicFramePr>
        <p:xfrm>
          <a:off x="0" y="908720"/>
          <a:ext cx="50040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005064"/>
            <a:ext cx="47521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i="1" dirty="0">
                <a:solidFill>
                  <a:srgbClr val="000000"/>
                </a:solidFill>
              </a:rPr>
              <a:t>Объем инвестиций в основной капитал  на 1 жителя (за исключением бюджетных средств) составил 7558,4 рублей. </a:t>
            </a:r>
            <a:endParaRPr lang="ru-RU" sz="1600" i="1" dirty="0" smtClean="0">
              <a:solidFill>
                <a:srgbClr val="000000"/>
              </a:solidFill>
            </a:endParaRPr>
          </a:p>
          <a:p>
            <a:pPr indent="457200"/>
            <a:r>
              <a:rPr lang="ru-RU" sz="1600" i="1" dirty="0" smtClean="0">
                <a:solidFill>
                  <a:srgbClr val="000000"/>
                </a:solidFill>
              </a:rPr>
              <a:t>В </a:t>
            </a:r>
            <a:r>
              <a:rPr lang="ru-RU" sz="1600" i="1" dirty="0">
                <a:solidFill>
                  <a:srgbClr val="000000"/>
                </a:solidFill>
              </a:rPr>
              <a:t>2017 году в рейтинге районов Архангельской области по инвестициям в основной капитал на душу населения </a:t>
            </a:r>
            <a:r>
              <a:rPr lang="ru-RU" sz="1600" i="1" dirty="0" smtClean="0">
                <a:solidFill>
                  <a:srgbClr val="000000"/>
                </a:solidFill>
              </a:rPr>
              <a:t>Холмогорский </a:t>
            </a:r>
            <a:r>
              <a:rPr lang="ru-RU" sz="1600" i="1" dirty="0">
                <a:solidFill>
                  <a:srgbClr val="000000"/>
                </a:solidFill>
              </a:rPr>
              <a:t>район занимал 11 место среди 19 муниципальных районов.</a:t>
            </a:r>
          </a:p>
        </p:txBody>
      </p:sp>
    </p:spTree>
    <p:extLst>
      <p:ext uri="{BB962C8B-B14F-4D97-AF65-F5344CB8AC3E}">
        <p14:creationId xmlns:p14="http://schemas.microsoft.com/office/powerpoint/2010/main" val="1017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5708"/>
            <a:ext cx="8136904" cy="99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Социальный потенциал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393998"/>
            <a:ext cx="2530624" cy="532656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908720"/>
            <a:ext cx="9108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Муниципальная система образования включает в себя 15 образовательных учреждений (юридических лиц):</a:t>
            </a:r>
          </a:p>
          <a:p>
            <a:pPr indent="457200"/>
            <a:r>
              <a:rPr lang="ru-RU" dirty="0"/>
              <a:t>14 общеобразовательных школ, из них – 1 автономная организация (МАОУ «Холмогорская средняя школа им. М.В. Ломоносова»), 13 – бюджетные;</a:t>
            </a:r>
          </a:p>
          <a:p>
            <a:pPr indent="457200"/>
            <a:r>
              <a:rPr lang="ru-RU" dirty="0"/>
              <a:t>1 учреждение дополнительного образования детей (МБОУ ДО «Детская школа искусств № 52»).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203365"/>
              </p:ext>
            </p:extLst>
          </p:nvPr>
        </p:nvGraphicFramePr>
        <p:xfrm>
          <a:off x="-35024" y="2564904"/>
          <a:ext cx="46085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1652"/>
              </p:ext>
            </p:extLst>
          </p:nvPr>
        </p:nvGraphicFramePr>
        <p:xfrm>
          <a:off x="4589748" y="2348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2008" y="6219338"/>
            <a:ext cx="2555776" cy="57708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b="1" i="1" dirty="0"/>
              <a:t>ГБПОУ АО «Профессиональное училище № 27 имени Н.Д. </a:t>
            </a:r>
            <a:r>
              <a:rPr lang="ru-RU" sz="1050" b="1" i="1" dirty="0" err="1"/>
              <a:t>Буторина</a:t>
            </a:r>
            <a:r>
              <a:rPr lang="ru-RU" sz="1050" b="1" i="1" dirty="0"/>
              <a:t>» (с. Ломоносово)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6219339"/>
            <a:ext cx="2088232" cy="57708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b="1" i="1" dirty="0"/>
              <a:t>Филиал ГБПОУ АО «Архангельский аграрный техникум» (д. </a:t>
            </a:r>
            <a:r>
              <a:rPr lang="ru-RU" sz="1050" b="1" i="1" dirty="0" err="1"/>
              <a:t>Надручей</a:t>
            </a:r>
            <a:r>
              <a:rPr lang="ru-RU" sz="1050" b="1" i="1" dirty="0"/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5588223"/>
            <a:ext cx="2376264" cy="57708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b="1" u="sng" dirty="0" smtClean="0"/>
              <a:t>Образовательные учреждения профессионального </a:t>
            </a:r>
            <a:r>
              <a:rPr lang="ru-RU" sz="1050" b="1" u="sng" dirty="0"/>
              <a:t>образования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5042118"/>
            <a:ext cx="40111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Средняя заработная плата за 2017 г</a:t>
            </a:r>
            <a:r>
              <a:rPr lang="ru-RU" sz="1400" dirty="0" smtClean="0"/>
              <a:t>.: </a:t>
            </a:r>
          </a:p>
          <a:p>
            <a:pPr algn="ctr"/>
            <a:endParaRPr lang="ru-RU" sz="600" dirty="0"/>
          </a:p>
          <a:p>
            <a:pPr algn="ctr"/>
            <a:r>
              <a:rPr lang="ru-RU" sz="1400" dirty="0"/>
              <a:t>педагогические работники общеобразовательных учреждений – 45191,2 рублей (на 19,3 % больше, чем в 2013 г</a:t>
            </a:r>
            <a:r>
              <a:rPr lang="ru-RU" sz="1400" dirty="0" smtClean="0"/>
              <a:t>.);</a:t>
            </a:r>
          </a:p>
          <a:p>
            <a:pPr algn="ctr"/>
            <a:endParaRPr lang="ru-RU" sz="700" dirty="0"/>
          </a:p>
          <a:p>
            <a:pPr algn="ctr"/>
            <a:r>
              <a:rPr lang="ru-RU" sz="1400" dirty="0"/>
              <a:t>педагогические работники дошкольных образовательных учреждений – 35986,4 рублей (на 13,4 % больше, чем в 2013 г.). </a:t>
            </a:r>
          </a:p>
        </p:txBody>
      </p:sp>
    </p:spTree>
    <p:extLst>
      <p:ext uri="{BB962C8B-B14F-4D97-AF65-F5344CB8AC3E}">
        <p14:creationId xmlns:p14="http://schemas.microsoft.com/office/powerpoint/2010/main" val="13476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4946"/>
            <a:ext cx="2890664" cy="5326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Здравоохранение</a:t>
            </a:r>
            <a:endParaRPr lang="ru-RU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07747"/>
            <a:ext cx="259228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Структура </a:t>
            </a:r>
            <a:r>
              <a:rPr lang="ru-RU" dirty="0"/>
              <a:t>ГБУЗ </a:t>
            </a:r>
            <a:r>
              <a:rPr lang="ru-RU" dirty="0" smtClean="0"/>
              <a:t>АО </a:t>
            </a:r>
            <a:r>
              <a:rPr lang="ru-RU" dirty="0"/>
              <a:t>«Холмогорская ЦРБ»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3"/>
            <a:ext cx="31970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Холмогорская центральная районная больница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76871"/>
            <a:ext cx="32928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err="1"/>
              <a:t>Емецкая</a:t>
            </a:r>
            <a:r>
              <a:rPr lang="ru-RU" dirty="0"/>
              <a:t> районная больница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80928"/>
            <a:ext cx="37650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Луковецкая</a:t>
            </a:r>
            <a:r>
              <a:rPr lang="ru-RU" dirty="0"/>
              <a:t> участковая больница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45781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4 </a:t>
            </a:r>
            <a:r>
              <a:rPr lang="ru-RU" dirty="0" smtClean="0"/>
              <a:t>амбулатории (</a:t>
            </a:r>
            <a:r>
              <a:rPr lang="ru-RU" dirty="0" err="1" smtClean="0"/>
              <a:t>Усть-Пинежская</a:t>
            </a:r>
            <a:r>
              <a:rPr lang="ru-RU" dirty="0" smtClean="0"/>
              <a:t>, </a:t>
            </a:r>
            <a:r>
              <a:rPr lang="ru-RU" dirty="0" err="1" smtClean="0"/>
              <a:t>Брин</a:t>
            </a:r>
            <a:r>
              <a:rPr lang="ru-RU" dirty="0" smtClean="0"/>
              <a:t>–</a:t>
            </a:r>
            <a:r>
              <a:rPr lang="ru-RU" dirty="0" err="1" smtClean="0"/>
              <a:t>Наволоцкая</a:t>
            </a:r>
            <a:r>
              <a:rPr lang="ru-RU" dirty="0" smtClean="0"/>
              <a:t>, </a:t>
            </a:r>
            <a:r>
              <a:rPr lang="ru-RU" dirty="0" err="1"/>
              <a:t>Светлозерская</a:t>
            </a:r>
            <a:r>
              <a:rPr lang="ru-RU" dirty="0"/>
              <a:t> </a:t>
            </a:r>
            <a:r>
              <a:rPr lang="ru-RU" dirty="0" smtClean="0"/>
              <a:t>и Двинская)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077071"/>
            <a:ext cx="40886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/>
              <a:t>43 фельдшерско-акушерских пункта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516140"/>
              </p:ext>
            </p:extLst>
          </p:nvPr>
        </p:nvGraphicFramePr>
        <p:xfrm>
          <a:off x="4565898" y="313348"/>
          <a:ext cx="45720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004048" y="2924944"/>
            <a:ext cx="4168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rgbClr val="000000"/>
                </a:solidFill>
              </a:rPr>
              <a:t>Среди </a:t>
            </a:r>
            <a:r>
              <a:rPr lang="ru-RU" sz="1400" i="1" dirty="0" smtClean="0">
                <a:solidFill>
                  <a:srgbClr val="000000"/>
                </a:solidFill>
              </a:rPr>
              <a:t>районов </a:t>
            </a:r>
            <a:r>
              <a:rPr lang="ru-RU" sz="1400" i="1" dirty="0">
                <a:solidFill>
                  <a:srgbClr val="000000"/>
                </a:solidFill>
              </a:rPr>
              <a:t>данных показатель является наихудшим (16 место среди всех муниципальных районов).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050145"/>
              </p:ext>
            </p:extLst>
          </p:nvPr>
        </p:nvGraphicFramePr>
        <p:xfrm>
          <a:off x="4562475" y="3501008"/>
          <a:ext cx="457200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07504" y="4782051"/>
            <a:ext cx="46598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400" dirty="0">
                <a:solidFill>
                  <a:srgbClr val="000000"/>
                </a:solidFill>
              </a:rPr>
              <a:t>С 2013 по 2017 гг. было принято на работу 16 врачей (из них 16 участвовали в программе «Земский доктор»), 20 человек среднего медицинского персонала (в программе не участвовали</a:t>
            </a:r>
            <a:r>
              <a:rPr lang="ru-RU" sz="1400" dirty="0" smtClean="0">
                <a:solidFill>
                  <a:srgbClr val="000000"/>
                </a:solidFill>
              </a:rPr>
              <a:t>).</a:t>
            </a:r>
          </a:p>
          <a:p>
            <a:pPr indent="457200"/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400" dirty="0">
                <a:solidFill>
                  <a:srgbClr val="000000"/>
                </a:solidFill>
              </a:rPr>
              <a:t>районе 22,5 вакантных должностей врачей и 33,25 должности среднего медперсонала.</a:t>
            </a:r>
          </a:p>
          <a:p>
            <a:pPr indent="457200"/>
            <a:r>
              <a:rPr lang="ru-RU" sz="1400" dirty="0">
                <a:solidFill>
                  <a:srgbClr val="000000"/>
                </a:solidFill>
              </a:rPr>
              <a:t>В целях обеспечения потребности отрасли в медицинских кадрах 8 человек обучается по целевому направлению в </a:t>
            </a:r>
            <a:r>
              <a:rPr lang="ru-RU" sz="1400" dirty="0" smtClean="0">
                <a:solidFill>
                  <a:srgbClr val="000000"/>
                </a:solidFill>
              </a:rPr>
              <a:t>СГМУ.</a:t>
            </a:r>
            <a:endParaRPr lang="ru-RU" sz="1400" dirty="0">
              <a:solidFill>
                <a:srgbClr val="0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512" y="1030912"/>
            <a:ext cx="0" cy="3230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5" idx="1"/>
          </p:cNvCxnSpPr>
          <p:nvPr/>
        </p:nvCxnSpPr>
        <p:spPr>
          <a:xfrm>
            <a:off x="179512" y="1030912"/>
            <a:ext cx="43204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6" idx="1"/>
          </p:cNvCxnSpPr>
          <p:nvPr/>
        </p:nvCxnSpPr>
        <p:spPr>
          <a:xfrm>
            <a:off x="179512" y="1807948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76603" y="2417547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6603" y="2916186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4664" y="3606347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9512" y="4250410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36137/v836137528/598b7/5kUj4IQO4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3096344" cy="117095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4946"/>
            <a:ext cx="1738536" cy="532656"/>
          </a:xfrm>
        </p:spPr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071" y="764704"/>
            <a:ext cx="3963913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Сеть муниципальных учреждений культуры, подведомственных администрации муниципального образования «Холмогорский муниципальный район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9149" y="1805915"/>
            <a:ext cx="4679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/>
              <a:t>В Холмогорском муниципальном районе с 2013 по 2017 гг. посещаемость библиотек </a:t>
            </a:r>
            <a:r>
              <a:rPr lang="ru-RU" sz="1600" dirty="0" smtClean="0"/>
              <a:t>выросла на 42,9 % </a:t>
            </a:r>
            <a:r>
              <a:rPr lang="ru-RU" sz="1600" dirty="0"/>
              <a:t>и </a:t>
            </a:r>
            <a:r>
              <a:rPr lang="ru-RU" sz="1600" dirty="0" smtClean="0"/>
              <a:t>составила </a:t>
            </a:r>
            <a:r>
              <a:rPr lang="ru-RU" sz="1600" dirty="0"/>
              <a:t>98796 </a:t>
            </a:r>
            <a:r>
              <a:rPr lang="ru-RU" sz="1600" dirty="0" smtClean="0"/>
              <a:t>человек.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4101" y="1052736"/>
            <a:ext cx="4549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/>
              <a:t>В 2017 году посетителей учреждений клубного типа насчитывается 38889 человек, что на 25,4 % больше чем в 2013 году.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564904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/>
              <a:t>За период с 2013 по 2017 гг. число посетителей музеев выросло в 2 раза и в 2017 году составило 18,1 тыс. человек.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811074"/>
            <a:ext cx="4824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Средняя заработная плата </a:t>
            </a:r>
            <a:r>
              <a:rPr lang="ru-RU" sz="1600" i="1" dirty="0" smtClean="0"/>
              <a:t>работников культуры </a:t>
            </a:r>
            <a:r>
              <a:rPr lang="ru-RU" sz="1600" i="1" dirty="0"/>
              <a:t>выросла с 18987,4 </a:t>
            </a:r>
            <a:r>
              <a:rPr lang="ru-RU" sz="1600" i="1" dirty="0" smtClean="0"/>
              <a:t>рублей в </a:t>
            </a:r>
            <a:r>
              <a:rPr lang="ru-RU" sz="1600" i="1" dirty="0"/>
              <a:t>2013 году до 30935,5 рублей в 2017 году</a:t>
            </a:r>
          </a:p>
        </p:txBody>
      </p:sp>
      <p:pic>
        <p:nvPicPr>
          <p:cNvPr id="6148" name="Picture 4" descr="http://st.news29.ru/media.data/news_01/49847/13d484f86a77f8f7163c2276cc8bee9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14488" r="2834" b="29537"/>
          <a:stretch/>
        </p:blipFill>
        <p:spPr bwMode="auto">
          <a:xfrm>
            <a:off x="6378488" y="3405757"/>
            <a:ext cx="2765512" cy="13144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916" y="2356431"/>
            <a:ext cx="39600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МКУК «Холмогорская централизованная клубная система</a:t>
            </a:r>
            <a:r>
              <a:rPr lang="ru-RU" dirty="0" smtClean="0"/>
              <a:t>» (23 клубных учреждения)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071" y="3425269"/>
            <a:ext cx="39639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МКУК «Холмогорская центральная  </a:t>
            </a:r>
            <a:r>
              <a:rPr lang="ru-RU" dirty="0" err="1"/>
              <a:t>межпоселенческая</a:t>
            </a:r>
            <a:r>
              <a:rPr lang="ru-RU" dirty="0"/>
              <a:t> библиотека</a:t>
            </a:r>
            <a:r>
              <a:rPr lang="ru-RU" dirty="0" smtClean="0"/>
              <a:t>» (34 библиотеки)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916" y="4509120"/>
            <a:ext cx="39600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МКУК « Историко-мемориальный музей </a:t>
            </a:r>
            <a:r>
              <a:rPr lang="ru-RU" dirty="0" err="1"/>
              <a:t>М.В.Ломоносова</a:t>
            </a:r>
            <a:r>
              <a:rPr lang="ru-RU" dirty="0" smtClean="0"/>
              <a:t>» </a:t>
            </a:r>
          </a:p>
          <a:p>
            <a:pPr algn="ctr"/>
            <a:r>
              <a:rPr lang="ru-RU" dirty="0" smtClean="0"/>
              <a:t>(3 краеведческих музея)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1340768"/>
            <a:ext cx="0" cy="3731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1"/>
          </p:cNvCxnSpPr>
          <p:nvPr/>
        </p:nvCxnSpPr>
        <p:spPr>
          <a:xfrm>
            <a:off x="179512" y="2818096"/>
            <a:ext cx="288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87710" y="3886934"/>
            <a:ext cx="288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9512" y="5061581"/>
            <a:ext cx="288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9512" y="1340768"/>
            <a:ext cx="2966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https://arhlib.ru/wp-content/uploads/2015/10/bibliote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88" y="3405757"/>
            <a:ext cx="1842520" cy="131938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871110"/>
              </p:ext>
            </p:extLst>
          </p:nvPr>
        </p:nvGraphicFramePr>
        <p:xfrm>
          <a:off x="458305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05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06" y="332656"/>
            <a:ext cx="5194920" cy="532656"/>
          </a:xfrm>
        </p:spPr>
        <p:txBody>
          <a:bodyPr/>
          <a:lstStyle/>
          <a:p>
            <a:r>
              <a:rPr lang="ru-RU" dirty="0" smtClean="0"/>
              <a:t>Физическая культура и спорт</a:t>
            </a:r>
            <a:endParaRPr lang="ru-RU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90833"/>
            <a:ext cx="3563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Спортивная база Холмогорского муниципального </a:t>
            </a:r>
            <a:r>
              <a:rPr lang="ru-RU" sz="1600" dirty="0" smtClean="0"/>
              <a:t>района: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31 </a:t>
            </a:r>
            <a:r>
              <a:rPr lang="ru-RU" sz="1600" dirty="0"/>
              <a:t>спортивная площадка,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18 </a:t>
            </a:r>
            <a:r>
              <a:rPr lang="ru-RU" sz="1600" dirty="0"/>
              <a:t>спортивных залов,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1 </a:t>
            </a:r>
            <a:r>
              <a:rPr lang="ru-RU" sz="1600" dirty="0"/>
              <a:t>лыжная база,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1 </a:t>
            </a:r>
            <a:r>
              <a:rPr lang="ru-RU" sz="1600" dirty="0"/>
              <a:t>стрельбище,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12 </a:t>
            </a:r>
            <a:r>
              <a:rPr lang="ru-RU" sz="1600" dirty="0"/>
              <a:t>помещений для  занятий тяжелой атлетикой.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599846"/>
              </p:ext>
            </p:extLst>
          </p:nvPr>
        </p:nvGraphicFramePr>
        <p:xfrm>
          <a:off x="4544541" y="5930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67672" y="3068960"/>
            <a:ext cx="4476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/>
              <a:t>За период с 2013 по 2017 годы число спортивных сооружений в Холмогорском муниципальном районе выросло на 28,6 % (на 14 ед.).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721447"/>
              </p:ext>
            </p:extLst>
          </p:nvPr>
        </p:nvGraphicFramePr>
        <p:xfrm>
          <a:off x="11832" y="2780888"/>
          <a:ext cx="4992216" cy="273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32" y="5457587"/>
            <a:ext cx="4992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400" i="1" dirty="0"/>
              <a:t>Различными формами занятий </a:t>
            </a:r>
            <a:r>
              <a:rPr lang="ru-RU" sz="1400" i="1" dirty="0" smtClean="0"/>
              <a:t>физкультурой </a:t>
            </a:r>
            <a:r>
              <a:rPr lang="ru-RU" sz="1400" i="1" dirty="0"/>
              <a:t>и спортом на территории </a:t>
            </a:r>
            <a:r>
              <a:rPr lang="ru-RU" sz="1400" i="1" dirty="0" smtClean="0"/>
              <a:t>МО охвачены </a:t>
            </a:r>
            <a:r>
              <a:rPr lang="ru-RU" sz="1400" i="1" dirty="0"/>
              <a:t>22,7% жителей </a:t>
            </a:r>
            <a:r>
              <a:rPr lang="ru-RU" sz="1400" i="1" dirty="0" smtClean="0"/>
              <a:t>района (в </a:t>
            </a:r>
            <a:r>
              <a:rPr lang="ru-RU" sz="1400" i="1" dirty="0"/>
              <a:t>1,6 </a:t>
            </a:r>
            <a:r>
              <a:rPr lang="ru-RU" sz="1400" i="1" dirty="0" smtClean="0"/>
              <a:t>р.    2013 г.).</a:t>
            </a:r>
            <a:endParaRPr lang="ru-RU" sz="1400" i="1" dirty="0"/>
          </a:p>
          <a:p>
            <a:pPr indent="457200"/>
            <a:r>
              <a:rPr lang="ru-RU" sz="1400" i="1" dirty="0"/>
              <a:t>В целом по Архангельской области доля систематически занимающихся физической культурой и спортом составила 32,2%.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3124" y="1128434"/>
            <a:ext cx="15015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63 спортивных </a:t>
            </a:r>
            <a:r>
              <a:rPr lang="ru-RU" dirty="0" smtClean="0"/>
              <a:t>сооружения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077072"/>
            <a:ext cx="3779912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2012 </a:t>
            </a:r>
            <a:r>
              <a:rPr lang="ru-RU" sz="1400" dirty="0"/>
              <a:t>–</a:t>
            </a:r>
            <a:r>
              <a:rPr lang="ru-RU" sz="1400" dirty="0" smtClean="0"/>
              <a:t> хоккейный </a:t>
            </a:r>
            <a:r>
              <a:rPr lang="ru-RU" sz="1400" dirty="0"/>
              <a:t>корт в с. </a:t>
            </a:r>
            <a:r>
              <a:rPr lang="ru-RU" sz="1400" dirty="0" smtClean="0"/>
              <a:t>Холмогоры</a:t>
            </a:r>
          </a:p>
          <a:p>
            <a:r>
              <a:rPr lang="ru-RU" sz="1400" dirty="0" smtClean="0"/>
              <a:t>2013 </a:t>
            </a:r>
            <a:r>
              <a:rPr lang="ru-RU" sz="1400" dirty="0"/>
              <a:t>– площадка по мини-футболу с искусственным покрытием в с. </a:t>
            </a:r>
            <a:r>
              <a:rPr lang="ru-RU" sz="1400" dirty="0" err="1"/>
              <a:t>Матигоры</a:t>
            </a:r>
            <a:r>
              <a:rPr lang="ru-RU" sz="1400" dirty="0"/>
              <a:t> и универсальная площадка в с. </a:t>
            </a:r>
            <a:r>
              <a:rPr lang="ru-RU" sz="1400" dirty="0" smtClean="0"/>
              <a:t>Емецк</a:t>
            </a:r>
          </a:p>
          <a:p>
            <a:r>
              <a:rPr lang="ru-RU" sz="1400" dirty="0" smtClean="0"/>
              <a:t>2014 </a:t>
            </a:r>
            <a:r>
              <a:rPr lang="ru-RU" sz="1400" dirty="0"/>
              <a:t>– хоккейный корт в п. </a:t>
            </a:r>
            <a:r>
              <a:rPr lang="ru-RU" sz="1400" dirty="0" err="1" smtClean="0"/>
              <a:t>Луковецкий</a:t>
            </a:r>
            <a:endParaRPr lang="ru-RU" sz="1400" dirty="0"/>
          </a:p>
          <a:p>
            <a:r>
              <a:rPr lang="ru-RU" sz="1400" dirty="0" smtClean="0"/>
              <a:t>2015 </a:t>
            </a:r>
            <a:r>
              <a:rPr lang="ru-RU" sz="1400" dirty="0"/>
              <a:t>–</a:t>
            </a:r>
            <a:r>
              <a:rPr lang="ru-RU" sz="1400" dirty="0" smtClean="0"/>
              <a:t> два </a:t>
            </a:r>
            <a:r>
              <a:rPr lang="ru-RU" sz="1400" dirty="0"/>
              <a:t>современных хоккейных корта в п. Светлый и в с. </a:t>
            </a:r>
            <a:r>
              <a:rPr lang="ru-RU" sz="1400" dirty="0" smtClean="0"/>
              <a:t>Емецк </a:t>
            </a:r>
          </a:p>
          <a:p>
            <a:r>
              <a:rPr lang="ru-RU" sz="1400" dirty="0" smtClean="0"/>
              <a:t>2016 </a:t>
            </a:r>
            <a:r>
              <a:rPr lang="ru-RU" sz="1400" dirty="0"/>
              <a:t>–</a:t>
            </a:r>
            <a:r>
              <a:rPr lang="ru-RU" sz="1400" dirty="0" smtClean="0"/>
              <a:t> футбольное </a:t>
            </a:r>
            <a:r>
              <a:rPr lang="ru-RU" sz="1400" dirty="0"/>
              <a:t>поле с искусственным покрытием в с. </a:t>
            </a:r>
            <a:r>
              <a:rPr lang="ru-RU" sz="1400" dirty="0" smtClean="0"/>
              <a:t>Холмогоры, освещения </a:t>
            </a:r>
            <a:r>
              <a:rPr lang="ru-RU" sz="1400" dirty="0"/>
              <a:t>лыжной трассы в с. </a:t>
            </a:r>
            <a:r>
              <a:rPr lang="ru-RU" sz="1400" dirty="0" smtClean="0"/>
              <a:t>Емецк</a:t>
            </a:r>
          </a:p>
          <a:p>
            <a:r>
              <a:rPr lang="ru-RU" sz="1400" dirty="0" smtClean="0"/>
              <a:t>2018 </a:t>
            </a:r>
            <a:r>
              <a:rPr lang="ru-RU" sz="1400" dirty="0"/>
              <a:t>– </a:t>
            </a:r>
            <a:r>
              <a:rPr lang="ru-RU" sz="1400" dirty="0" smtClean="0"/>
              <a:t>хоккейный </a:t>
            </a:r>
            <a:r>
              <a:rPr lang="ru-RU" sz="1400" dirty="0"/>
              <a:t>корт в с. </a:t>
            </a:r>
            <a:r>
              <a:rPr lang="ru-RU" sz="1400" dirty="0" err="1" smtClean="0"/>
              <a:t>Матигоры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475656" y="593406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zapoved.ru/photos/03f9/7086/1d71/7b9c/6a32/0a13/e7fb/a9ca/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01209"/>
            <a:ext cx="392374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78" y="299040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Туризм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360025"/>
            <a:ext cx="367240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Уникальная сеть природных зон: </a:t>
            </a:r>
          </a:p>
          <a:p>
            <a:pPr algn="ctr"/>
            <a:r>
              <a:rPr lang="ru-RU" dirty="0" err="1" smtClean="0"/>
              <a:t>Сийский</a:t>
            </a:r>
            <a:r>
              <a:rPr lang="ru-RU" dirty="0" smtClean="0"/>
              <a:t> заказник, </a:t>
            </a:r>
          </a:p>
          <a:p>
            <a:pPr algn="ctr"/>
            <a:r>
              <a:rPr lang="ru-RU" dirty="0" err="1" smtClean="0"/>
              <a:t>Чугский</a:t>
            </a:r>
            <a:r>
              <a:rPr lang="ru-RU" dirty="0" smtClean="0"/>
              <a:t>  ландшафтный заказник, </a:t>
            </a:r>
          </a:p>
          <a:p>
            <a:pPr algn="ctr"/>
            <a:r>
              <a:rPr lang="ru-RU" dirty="0" err="1" smtClean="0"/>
              <a:t>Звозский</a:t>
            </a:r>
            <a:r>
              <a:rPr lang="ru-RU" dirty="0" smtClean="0"/>
              <a:t> пещерный район.</a:t>
            </a:r>
            <a:endParaRPr lang="ru-RU" dirty="0"/>
          </a:p>
        </p:txBody>
      </p:sp>
      <p:pic>
        <p:nvPicPr>
          <p:cNvPr id="8194" name="Picture 2" descr="https://goru.travel/storage/app/uploads/public/5ac/346/595/5ac346595d6da074214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2952328" cy="15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927" y="1984603"/>
            <a:ext cx="44114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26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073" y="1846104"/>
            <a:ext cx="3949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объектов культурного наследия федерального значения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85" y="2587019"/>
            <a:ext cx="5522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116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952" y="24485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объектов культурного наследия регионального </a:t>
            </a:r>
            <a:r>
              <a:rPr lang="ru-RU" i="1" dirty="0" smtClean="0"/>
              <a:t>значения</a:t>
            </a:r>
            <a:endParaRPr lang="ru-RU" i="1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741148"/>
              </p:ext>
            </p:extLst>
          </p:nvPr>
        </p:nvGraphicFramePr>
        <p:xfrm>
          <a:off x="4572000" y="1846104"/>
          <a:ext cx="4572000" cy="287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004048" y="4542219"/>
            <a:ext cx="4107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Резкий спад количества ночевок в районе связан с закрытием гостиницы «Волна» в с. Холмогоры. 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29415"/>
              </p:ext>
            </p:extLst>
          </p:nvPr>
        </p:nvGraphicFramePr>
        <p:xfrm>
          <a:off x="0" y="30948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2008" y="5733256"/>
            <a:ext cx="514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Ввиду небольшой удаленности Холмогорского района от городов Архангельска, Северодвинска и </a:t>
            </a:r>
            <a:r>
              <a:rPr lang="ru-RU" sz="1600" i="1" dirty="0" err="1"/>
              <a:t>Новодвинска</a:t>
            </a:r>
            <a:r>
              <a:rPr lang="ru-RU" sz="1600" i="1" dirty="0"/>
              <a:t> основной поток в район составляют </a:t>
            </a:r>
            <a:r>
              <a:rPr lang="ru-RU" sz="1600" i="1" dirty="0" smtClean="0"/>
              <a:t>экскурсанты.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857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Agroprom_4\Desktop\8fbc09bf23eeec028b591b87f341c4f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0"/>
            <a:ext cx="9135988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0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496944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Общая характеристика Холмогорского муниципального района</a:t>
            </a:r>
            <a:endParaRPr lang="ru-RU" sz="3200" dirty="0"/>
          </a:p>
        </p:txBody>
      </p:sp>
      <p:pic>
        <p:nvPicPr>
          <p:cNvPr id="4" name="Рисунок 3" descr="C:\Users\DOHODY_1\Documents\стратегия\karta_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b="14720"/>
          <a:stretch/>
        </p:blipFill>
        <p:spPr bwMode="auto">
          <a:xfrm>
            <a:off x="3995936" y="1196752"/>
            <a:ext cx="5148064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083495"/>
            <a:ext cx="471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ru-RU" sz="2200" dirty="0"/>
              <a:t>Р</a:t>
            </a:r>
            <a:r>
              <a:rPr lang="ru-RU" sz="2200" dirty="0" smtClean="0"/>
              <a:t>асположен </a:t>
            </a:r>
            <a:r>
              <a:rPr lang="ru-RU" sz="2200" dirty="0"/>
              <a:t>в центральной части Архангельской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8594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/>
              <a:t>Образован в 1929 году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924944"/>
            <a:ext cx="4499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en-US" sz="2200" b="1" dirty="0" smtClean="0"/>
              <a:t>S</a:t>
            </a:r>
            <a:r>
              <a:rPr lang="ru-RU" sz="2200" dirty="0" smtClean="0"/>
              <a:t> территории</a:t>
            </a:r>
            <a:r>
              <a:rPr lang="en-US" sz="2200" dirty="0" smtClean="0"/>
              <a:t> </a:t>
            </a:r>
            <a:r>
              <a:rPr lang="ru-RU" sz="2200" dirty="0" smtClean="0"/>
              <a:t>–</a:t>
            </a:r>
            <a:r>
              <a:rPr lang="en-US" sz="2200" dirty="0" smtClean="0"/>
              <a:t> </a:t>
            </a:r>
            <a:r>
              <a:rPr lang="ru-RU" sz="2200" dirty="0" smtClean="0"/>
              <a:t>16,8 тыс.км</a:t>
            </a:r>
            <a:r>
              <a:rPr lang="ru-RU" sz="2200" baseline="30000" dirty="0" smtClean="0"/>
              <a:t>2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408" y="3545140"/>
            <a:ext cx="4259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ru-RU" sz="2200" dirty="0" smtClean="0"/>
              <a:t>Численность населения –  20 327 человек (1,8 % всего населения области</a:t>
            </a:r>
            <a:r>
              <a:rPr lang="ru-RU" sz="2200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408" y="5590401"/>
            <a:ext cx="5051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ru-RU" sz="2200" dirty="0" smtClean="0"/>
              <a:t>Состоит </a:t>
            </a:r>
            <a:r>
              <a:rPr lang="ru-RU" sz="2200" dirty="0"/>
              <a:t>и</a:t>
            </a:r>
            <a:r>
              <a:rPr lang="ru-RU" sz="2200" dirty="0" smtClean="0"/>
              <a:t>з 13 сельских поселений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408" y="6094457"/>
            <a:ext cx="5051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ru-RU" sz="2200" dirty="0" smtClean="0"/>
              <a:t>Включает 423 населенных пункта</a:t>
            </a:r>
            <a:endParaRPr lang="ru-RU" sz="2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747791"/>
            <a:ext cx="4283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buFont typeface="Wingdings" pitchFamily="2" charset="2"/>
              <a:buChar char="Ø"/>
            </a:pPr>
            <a:r>
              <a:rPr lang="ru-RU" sz="2200" dirty="0" smtClean="0"/>
              <a:t>Административный центр –    с. Холмогоры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87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orage.inovaco.ru/media/cache/43/39/61/01/ab/f6/43396101abf646f74a5c4afabd1034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79788"/>
            <a:ext cx="2739429" cy="26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332656"/>
            <a:ext cx="817240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Территориальное общественное самоуправление</a:t>
            </a:r>
            <a:endParaRPr lang="ru-RU" sz="32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39412"/>
              </p:ext>
            </p:extLst>
          </p:nvPr>
        </p:nvGraphicFramePr>
        <p:xfrm>
          <a:off x="4355976" y="8367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140188"/>
              </p:ext>
            </p:extLst>
          </p:nvPr>
        </p:nvGraphicFramePr>
        <p:xfrm>
          <a:off x="0" y="4082777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1378511"/>
            <a:ext cx="42027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/>
              <a:t>В результате реализации проектов решается целый ряд вопросов местного значения: строятся и ремонтируются мосты, пожарные водоемы, дороги, колодцы, обустраиваются спортивные и детские площадки, восстанавливаются памятники ВОВ, храмы, часовни, ремонтируются клубы, создаются музеи в деревнях, благоустраиваются улицы, открываются спортивные секции.</a:t>
            </a:r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4293096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Объем </a:t>
            </a:r>
            <a:r>
              <a:rPr lang="ru-RU" dirty="0"/>
              <a:t>финансирования </a:t>
            </a:r>
            <a:r>
              <a:rPr lang="ru-RU" dirty="0" smtClean="0"/>
              <a:t>проектов в 2017 г. составил 978,2 тыс. рублей.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Основной формой поддержки ТОС является субсидирование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10554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Потребительский рынок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64302"/>
              </p:ext>
            </p:extLst>
          </p:nvPr>
        </p:nvGraphicFramePr>
        <p:xfrm>
          <a:off x="4572000" y="404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373047"/>
              </p:ext>
            </p:extLst>
          </p:nvPr>
        </p:nvGraphicFramePr>
        <p:xfrm>
          <a:off x="0" y="836712"/>
          <a:ext cx="4572000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822453"/>
              </p:ext>
            </p:extLst>
          </p:nvPr>
        </p:nvGraphicFramePr>
        <p:xfrm>
          <a:off x="-22498" y="3933056"/>
          <a:ext cx="457200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139952" y="3140968"/>
            <a:ext cx="5004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Недостаточно развито в районе оказание услуг  населению. Наиболее востребованными являются техобслуживание и ремонт автотранспортных средств, парикмахерские услуги и др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6109632"/>
            <a:ext cx="5724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Объем платных услуг населению с 2013 по 2017 г. уменьшился на 31,8 % и составил 4,07 тыс. руб. на душу населения, что значительно ниже большинства районов области.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4221088"/>
            <a:ext cx="4804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В Холмогорском муниципальном районе с 2013 по 2017 гг. оборот общественного питания увеличился, но количество стационарных торговых объектов и торговая площадь, а также объем платных услуг населению значительно уменьшились. </a:t>
            </a:r>
          </a:p>
        </p:txBody>
      </p:sp>
    </p:spTree>
    <p:extLst>
      <p:ext uri="{BB962C8B-B14F-4D97-AF65-F5344CB8AC3E}">
        <p14:creationId xmlns:p14="http://schemas.microsoft.com/office/powerpoint/2010/main" val="10525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Транспортная инфраструктура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1" y="2708920"/>
            <a:ext cx="384574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Протяженность </a:t>
            </a:r>
            <a:r>
              <a:rPr lang="ru-RU" sz="1600" dirty="0"/>
              <a:t>автомобильных дорог общего пользования местного значения с твердым покрытием составляет 155,8 </a:t>
            </a:r>
            <a:r>
              <a:rPr lang="ru-RU" sz="1600" dirty="0" smtClean="0"/>
              <a:t>км, </a:t>
            </a:r>
            <a:r>
              <a:rPr lang="ru-RU" sz="1600" dirty="0"/>
              <a:t>с усовершенствованным покрытием 20,8 </a:t>
            </a:r>
            <a:r>
              <a:rPr lang="ru-RU" sz="1600" dirty="0" smtClean="0"/>
              <a:t>км, </a:t>
            </a:r>
            <a:r>
              <a:rPr lang="ru-RU" sz="1600" dirty="0"/>
              <a:t>остальные дороги 255,2 </a:t>
            </a:r>
            <a:r>
              <a:rPr lang="ru-RU" sz="1600" dirty="0" smtClean="0"/>
              <a:t>км </a:t>
            </a:r>
            <a:r>
              <a:rPr lang="ru-RU" sz="1600" dirty="0"/>
              <a:t>имеют переходный тип покрытия или являются грунтовыми.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644198"/>
              </p:ext>
            </p:extLst>
          </p:nvPr>
        </p:nvGraphicFramePr>
        <p:xfrm>
          <a:off x="60623" y="3861048"/>
          <a:ext cx="44393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52120" y="1128434"/>
            <a:ext cx="3413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5 муниципальных маршрутов по перевозке пассажиров по регулируемым тарифам </a:t>
            </a:r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/>
              <a:t>№ </a:t>
            </a:r>
            <a:r>
              <a:rPr lang="ru-RU" sz="1400" dirty="0" smtClean="0"/>
              <a:t>114, </a:t>
            </a:r>
            <a:r>
              <a:rPr lang="ru-RU" sz="1400" dirty="0"/>
              <a:t>№ </a:t>
            </a:r>
            <a:r>
              <a:rPr lang="ru-RU" sz="1400" dirty="0" smtClean="0"/>
              <a:t>123, </a:t>
            </a:r>
            <a:r>
              <a:rPr lang="ru-RU" sz="1400" dirty="0"/>
              <a:t>№ </a:t>
            </a:r>
            <a:r>
              <a:rPr lang="ru-RU" sz="1400" dirty="0" smtClean="0"/>
              <a:t>706, </a:t>
            </a:r>
            <a:r>
              <a:rPr lang="ru-RU" sz="1400" dirty="0"/>
              <a:t>№ </a:t>
            </a:r>
            <a:r>
              <a:rPr lang="ru-RU" sz="1400" dirty="0" smtClean="0"/>
              <a:t>707, </a:t>
            </a:r>
            <a:r>
              <a:rPr lang="ru-RU" sz="1400" dirty="0"/>
              <a:t>№ </a:t>
            </a:r>
            <a:r>
              <a:rPr lang="ru-RU" sz="1400" dirty="0" smtClean="0"/>
              <a:t>710)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229200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решения задач по обеспечению транспортной доступности в собственности МО «Холмогорский муниципальный район» имеется 3 теплохода , 2 несамоходных баржи и 2 понтонных переправы.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81" y="951943"/>
            <a:ext cx="518269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Общая протяженность сети автомобильных дорог –</a:t>
            </a:r>
            <a:r>
              <a:rPr lang="ru-RU" b="1" dirty="0" smtClean="0"/>
              <a:t> </a:t>
            </a:r>
            <a:r>
              <a:rPr lang="ru-RU" b="1" dirty="0"/>
              <a:t>1109,0 км: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380" y="1547207"/>
            <a:ext cx="518269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автомобильных </a:t>
            </a:r>
            <a:r>
              <a:rPr lang="ru-RU" dirty="0"/>
              <a:t>дорог общего пользования федерального значения – 160,8 км.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автомобильных </a:t>
            </a:r>
            <a:r>
              <a:rPr lang="ru-RU" dirty="0"/>
              <a:t>дорог общего пользования регионального значения – 516,4 км;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автомобильных </a:t>
            </a:r>
            <a:r>
              <a:rPr lang="ru-RU" dirty="0"/>
              <a:t>дорог общего пользования местного значения Холмогорского муниципального района составляет - 431,8 км </a:t>
            </a:r>
          </a:p>
        </p:txBody>
      </p:sp>
    </p:spTree>
    <p:extLst>
      <p:ext uri="{BB962C8B-B14F-4D97-AF65-F5344CB8AC3E}">
        <p14:creationId xmlns:p14="http://schemas.microsoft.com/office/powerpoint/2010/main" val="9177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397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Бюджет муниципального образования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640404"/>
              </p:ext>
            </p:extLst>
          </p:nvPr>
        </p:nvGraphicFramePr>
        <p:xfrm>
          <a:off x="51434" y="901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20480" y="1663640"/>
            <a:ext cx="4823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500" i="1" dirty="0">
                <a:solidFill>
                  <a:srgbClr val="000000"/>
                </a:solidFill>
              </a:rPr>
              <a:t>Основным </a:t>
            </a:r>
            <a:r>
              <a:rPr lang="ru-RU" sz="1500" i="1" dirty="0" err="1">
                <a:solidFill>
                  <a:srgbClr val="000000"/>
                </a:solidFill>
              </a:rPr>
              <a:t>бюджетообразующим</a:t>
            </a:r>
            <a:r>
              <a:rPr lang="ru-RU" sz="1500" i="1" dirty="0">
                <a:solidFill>
                  <a:srgbClr val="000000"/>
                </a:solidFill>
              </a:rPr>
              <a:t> источником доходов консолидированного бюджета </a:t>
            </a:r>
            <a:r>
              <a:rPr lang="ru-RU" sz="1500" i="1" dirty="0" smtClean="0">
                <a:solidFill>
                  <a:srgbClr val="000000"/>
                </a:solidFill>
              </a:rPr>
              <a:t>является НДФЛ (2017 г. </a:t>
            </a:r>
            <a:r>
              <a:rPr lang="ru-RU" sz="1500" i="1" dirty="0">
                <a:solidFill>
                  <a:srgbClr val="000000"/>
                </a:solidFill>
              </a:rPr>
              <a:t>– 44,1% от всех </a:t>
            </a:r>
            <a:r>
              <a:rPr lang="ru-RU" sz="1500" i="1" dirty="0" smtClean="0">
                <a:solidFill>
                  <a:srgbClr val="000000"/>
                </a:solidFill>
              </a:rPr>
              <a:t>доходов).</a:t>
            </a:r>
          </a:p>
          <a:p>
            <a:pPr indent="457200"/>
            <a:r>
              <a:rPr lang="ru-RU" sz="1500" i="1" dirty="0">
                <a:solidFill>
                  <a:srgbClr val="000000"/>
                </a:solidFill>
              </a:rPr>
              <a:t>Вторым по значимости источником доходов бюджета являются доходы от использования </a:t>
            </a:r>
            <a:r>
              <a:rPr lang="ru-RU" sz="1500" i="1" dirty="0" smtClean="0">
                <a:solidFill>
                  <a:srgbClr val="000000"/>
                </a:solidFill>
              </a:rPr>
              <a:t>имущества (2017 г. </a:t>
            </a:r>
            <a:r>
              <a:rPr lang="ru-RU" sz="1500" i="1" dirty="0">
                <a:solidFill>
                  <a:srgbClr val="000000"/>
                </a:solidFill>
              </a:rPr>
              <a:t>– 18,2</a:t>
            </a:r>
            <a:r>
              <a:rPr lang="ru-RU" sz="1500" i="1" dirty="0" smtClean="0">
                <a:solidFill>
                  <a:srgbClr val="000000"/>
                </a:solidFill>
              </a:rPr>
              <a:t>%). </a:t>
            </a:r>
            <a:endParaRPr lang="ru-RU" sz="1500" i="1" dirty="0">
              <a:solidFill>
                <a:srgbClr val="00000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567197"/>
              </p:ext>
            </p:extLst>
          </p:nvPr>
        </p:nvGraphicFramePr>
        <p:xfrm>
          <a:off x="4573116" y="41109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370190"/>
            <a:ext cx="52200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500" i="1" dirty="0">
                <a:solidFill>
                  <a:srgbClr val="000000"/>
                </a:solidFill>
              </a:rPr>
              <a:t>Наибольший удельный вес  в структуре расходных частей консолидированных бюджетов занимают расходы на финансирование отраслей социально-культурной </a:t>
            </a:r>
            <a:r>
              <a:rPr lang="ru-RU" sz="1500" i="1" dirty="0" smtClean="0">
                <a:solidFill>
                  <a:srgbClr val="000000"/>
                </a:solidFill>
              </a:rPr>
              <a:t>сферы ( в </a:t>
            </a:r>
            <a:r>
              <a:rPr lang="ru-RU" sz="1500" i="1" dirty="0" err="1" smtClean="0">
                <a:solidFill>
                  <a:srgbClr val="000000"/>
                </a:solidFill>
              </a:rPr>
              <a:t>т.ч</a:t>
            </a:r>
            <a:r>
              <a:rPr lang="ru-RU" sz="1500" i="1" dirty="0" smtClean="0">
                <a:solidFill>
                  <a:srgbClr val="000000"/>
                </a:solidFill>
              </a:rPr>
              <a:t>. образование – 65,8%, культура – 7,9%, </a:t>
            </a:r>
            <a:r>
              <a:rPr lang="ru-RU" sz="1500" i="1" dirty="0">
                <a:solidFill>
                  <a:srgbClr val="000000"/>
                </a:solidFill>
              </a:rPr>
              <a:t>социальная </a:t>
            </a:r>
            <a:r>
              <a:rPr lang="ru-RU" sz="1500" i="1" dirty="0" smtClean="0">
                <a:solidFill>
                  <a:srgbClr val="000000"/>
                </a:solidFill>
              </a:rPr>
              <a:t>политика – 8,5%).</a:t>
            </a:r>
            <a:endParaRPr lang="ru-RU" sz="1500" i="1" dirty="0">
              <a:solidFill>
                <a:srgbClr val="000000"/>
              </a:solidFill>
            </a:endParaRPr>
          </a:p>
        </p:txBody>
      </p:sp>
      <p:pic>
        <p:nvPicPr>
          <p:cNvPr id="11266" name="Picture 2" descr="http://rufincontrol.ru/upload/iblock/46c/025f04b2_c8c8_46cb_881f_6cf01f8c7e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2999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Жилищные условия и состояние инженерной инфраструктуры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86" y="1268760"/>
            <a:ext cx="421648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Жилищно-коммунальные услуги на территории района преимущественно оказывают предприятия частной формы собственности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094819"/>
              </p:ext>
            </p:extLst>
          </p:nvPr>
        </p:nvGraphicFramePr>
        <p:xfrm>
          <a:off x="4427984" y="789712"/>
          <a:ext cx="4716016" cy="24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16016" y="3194522"/>
            <a:ext cx="4424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 течение 2013 </a:t>
            </a:r>
            <a:r>
              <a:rPr lang="ru-RU" sz="1400" i="1" dirty="0" smtClean="0"/>
              <a:t>–2017 </a:t>
            </a:r>
            <a:r>
              <a:rPr lang="ru-RU" sz="1400" i="1" dirty="0"/>
              <a:t>гг. в Холмогорском районе обеспеченность населения жильем увеличилась на 13,9 </a:t>
            </a:r>
            <a:r>
              <a:rPr lang="ru-RU" sz="1400" i="1" dirty="0" smtClean="0"/>
              <a:t>%(самый высокий показатель </a:t>
            </a:r>
            <a:r>
              <a:rPr lang="ru-RU" sz="1400" i="1" dirty="0"/>
              <a:t>в области 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285602"/>
              </p:ext>
            </p:extLst>
          </p:nvPr>
        </p:nvGraphicFramePr>
        <p:xfrm>
          <a:off x="0" y="4365104"/>
          <a:ext cx="435597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142365"/>
              </p:ext>
            </p:extLst>
          </p:nvPr>
        </p:nvGraphicFramePr>
        <p:xfrm>
          <a:off x="4427984" y="3933186"/>
          <a:ext cx="4716016" cy="292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5303" y="3265239"/>
            <a:ext cx="424468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У</a:t>
            </a:r>
            <a:r>
              <a:rPr lang="ru-RU" sz="1400" dirty="0" smtClean="0"/>
              <a:t>ровень </a:t>
            </a:r>
            <a:r>
              <a:rPr lang="ru-RU" sz="1400" dirty="0"/>
              <a:t>благоустройства жилья </a:t>
            </a:r>
            <a:r>
              <a:rPr lang="ru-RU" sz="1400" dirty="0" smtClean="0"/>
              <a:t>оборудованного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486" y="2161312"/>
            <a:ext cx="1724768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/>
              <a:t>жилищные услуги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01363" y="2007423"/>
            <a:ext cx="248260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9 управляющих компаний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10532" y="2315201"/>
            <a:ext cx="83708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/>
              <a:t>14 ТСЖ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486" y="2659530"/>
            <a:ext cx="2015680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/>
              <a:t>коммунальные услуги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83167" y="2659530"/>
            <a:ext cx="22008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22 </a:t>
            </a:r>
            <a:r>
              <a:rPr lang="ru-RU" sz="1400" dirty="0" err="1"/>
              <a:t>ресурсоснабжающие</a:t>
            </a:r>
            <a:r>
              <a:rPr lang="ru-RU" sz="1400" dirty="0"/>
              <a:t> организации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4056" y="4154101"/>
            <a:ext cx="3923928" cy="2923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dirty="0" smtClean="0"/>
              <a:t>системами </a:t>
            </a:r>
            <a:r>
              <a:rPr lang="ru-RU" sz="1300" dirty="0"/>
              <a:t>ГВС 14,1% и газоснабжением 38,3</a:t>
            </a:r>
            <a:r>
              <a:rPr lang="ru-RU" sz="1300" dirty="0" smtClean="0"/>
              <a:t>%</a:t>
            </a:r>
            <a:endParaRPr lang="ru-RU" sz="13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36512" y="3573016"/>
            <a:ext cx="1944216" cy="2923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dirty="0"/>
              <a:t>водопроводом </a:t>
            </a:r>
            <a:r>
              <a:rPr lang="ru-RU" sz="1300" dirty="0" smtClean="0"/>
              <a:t>- 34,2%</a:t>
            </a:r>
            <a:endParaRPr lang="ru-RU" sz="13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3573016"/>
            <a:ext cx="2880320" cy="2923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dirty="0"/>
              <a:t>системами водоотведения </a:t>
            </a:r>
            <a:r>
              <a:rPr lang="ru-RU" sz="1300" dirty="0" smtClean="0"/>
              <a:t>- 31,5</a:t>
            </a:r>
            <a:r>
              <a:rPr lang="ru-RU" sz="1300" dirty="0"/>
              <a:t>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69157" y="3861713"/>
            <a:ext cx="2710755" cy="2923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dirty="0"/>
              <a:t>центральным отоплением 32,6</a:t>
            </a:r>
            <a:r>
              <a:rPr lang="ru-RU" sz="1300" dirty="0" smtClean="0"/>
              <a:t>%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6593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990600"/>
          </a:xfrm>
        </p:spPr>
        <p:txBody>
          <a:bodyPr>
            <a:noAutofit/>
          </a:bodyPr>
          <a:lstStyle/>
          <a:p>
            <a:r>
              <a:rPr lang="ru-RU" sz="3200" dirty="0"/>
              <a:t>SWOT - анализ социально-экономического развития района</a:t>
            </a:r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40941"/>
              </p:ext>
            </p:extLst>
          </p:nvPr>
        </p:nvGraphicFramePr>
        <p:xfrm>
          <a:off x="539552" y="1484784"/>
          <a:ext cx="8065009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71546"/>
              </p:ext>
            </p:extLst>
          </p:nvPr>
        </p:nvGraphicFramePr>
        <p:xfrm>
          <a:off x="539552" y="1844824"/>
          <a:ext cx="8065009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Удобное географическое положение.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Расположен в 90 км. от областного центра - г. Архангельска.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Граничит с крупным городом регионального значения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Новодвинском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севера на юг Холмогорский район пересекает автомобильная дорога федерального значения М – 8 Архангельск – Москва протяженностью 160,8 км.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Нахождение в зоне континентального климата с низкими температурами в зимнее время и прохладным климатом в летнее время.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Обширные территории и не развитая сеть транспортных коммуникаций;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побережных территорий и отдаленность их от районного центра.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Территория района подвержена наводнениям и подтоплениям.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Месторасположение Холмогорского района позволяет обеспечить развитие туризма.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Возможность  формирования бренда территории, основанного на культурных и экологических особенностях территории.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780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88024" y="943768"/>
            <a:ext cx="32396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Географическое положение </a:t>
            </a:r>
          </a:p>
        </p:txBody>
      </p:sp>
    </p:spTree>
    <p:extLst>
      <p:ext uri="{BB962C8B-B14F-4D97-AF65-F5344CB8AC3E}">
        <p14:creationId xmlns:p14="http://schemas.microsoft.com/office/powerpoint/2010/main" val="16309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0329"/>
              </p:ext>
            </p:extLst>
          </p:nvPr>
        </p:nvGraphicFramePr>
        <p:xfrm>
          <a:off x="539552" y="1484784"/>
          <a:ext cx="8065009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49091"/>
              </p:ext>
            </p:extLst>
          </p:nvPr>
        </p:nvGraphicFramePr>
        <p:xfrm>
          <a:off x="539552" y="1844824"/>
          <a:ext cx="8065009" cy="3435096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больших площадей земель, пригодных для сельскохозяйственного производства.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лесных ресурсов.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строительных минерально-сырьевых ресурсов (песок, глина).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Месторождение гипса.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Большие водные пространства (реки, озера).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сельскохозяйственная освоенность территории.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Недостаточные темпы лесовосстановления.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Неиспользуемый потенциал полезных ископаемых.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современных технологий утилизации отходов, повышение экологического самосознания граждан, применение жестких требований экологического законодательства.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Сочетание ряда факторов, связанных с воздействием на окружающую среду могут привести к изменению экологических условий.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Критический уровень загрязнения района, отсутствие свободных территорий для размещения отходов.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148064" y="763586"/>
            <a:ext cx="23763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Природные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879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21180"/>
              </p:ext>
            </p:extLst>
          </p:nvPr>
        </p:nvGraphicFramePr>
        <p:xfrm>
          <a:off x="323528" y="1340768"/>
          <a:ext cx="8065009" cy="5248454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5248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населения моложе трудоспособного возраста.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на территории района двух учреждений профессионального образования.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численности населения района.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рождаемость, высокая смертность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удельного веса трудоспособного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Ярко выраженная трудовая миграция населения, связанная с отсутствием рабочих мест на селе и привлекательностью более высокооплачиваемых вакансий в областном центре и других городах.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Старение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скрытой безработицы.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напряжённости на рынке труда.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в сфере демографической политики.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социально незащищенных слоев населения.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развития малого и среднего бизнеса с  целью образования новых рабочих мест.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 граждан.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миграционного оттока трудоспособного населения за пределы района.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высокий уровень и качество жизни других территорий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Высокий уровень смертности, усиливаемый общими структурными тенденциями групп населения (старение) при низком потенциале миграционного притока лиц трудоспособного возраста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62994"/>
              </p:ext>
            </p:extLst>
          </p:nvPr>
        </p:nvGraphicFramePr>
        <p:xfrm>
          <a:off x="323528" y="935648"/>
          <a:ext cx="8065009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55776" y="386608"/>
            <a:ext cx="5400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Демографическая ситуация, труд и занятость</a:t>
            </a:r>
          </a:p>
        </p:txBody>
      </p:sp>
    </p:spTree>
    <p:extLst>
      <p:ext uri="{BB962C8B-B14F-4D97-AF65-F5344CB8AC3E}">
        <p14:creationId xmlns:p14="http://schemas.microsoft.com/office/powerpoint/2010/main" val="16197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09526"/>
              </p:ext>
            </p:extLst>
          </p:nvPr>
        </p:nvGraphicFramePr>
        <p:xfrm>
          <a:off x="179512" y="1628800"/>
          <a:ext cx="8784974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2257066"/>
                <a:gridCol w="2394043"/>
                <a:gridCol w="2405675"/>
                <a:gridCol w="1728190"/>
              </a:tblGrid>
              <a:tr h="487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медицинской помощи.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Близость к административному центру региона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(г. Архангельск).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Эффективная профилактическая  составляющая деятельности здравоохранения. Осуществление диспансеризации.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обеспеченность врачами и средним мед. персоналом (в сравнении со средними значениями показателей по области и районам).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Недостаточное материально-техническое  обеспечение лечебных учреждений района современным медицинским оборудованием и организационной техникой.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районе много вакантных медицинских должностей. 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 развития частной медицины.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Приоритетное развитие первичной медико-санитарной помощи, включающее повышение уровня оплаты труда, подготовку и переподготовку врачей общей (семейной) практики, участковых терапевтов и педиатров, повышение уровня  укомплектованности и обеспеченности врачами и средними медицинскими работниками первичного звена здравоохранения, снижение коэффициента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совместительства.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Усиление профилактической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направленности медицины.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федеральных и целевых программах по строительству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ФАПов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приведению существующих зданий в нормативное состояние.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«Старение» профессиональных  кадров.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Отток медицинских кадров в другие регионы страны.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47183"/>
              </p:ext>
            </p:extLst>
          </p:nvPr>
        </p:nvGraphicFramePr>
        <p:xfrm>
          <a:off x="179512" y="1268760"/>
          <a:ext cx="8784975" cy="360040"/>
        </p:xfrm>
        <a:graphic>
          <a:graphicData uri="http://schemas.openxmlformats.org/drawingml/2006/table">
            <a:tbl>
              <a:tblPr firstRow="1" firstCol="1" bandRow="1"/>
              <a:tblGrid>
                <a:gridCol w="2257066"/>
                <a:gridCol w="2394043"/>
                <a:gridCol w="2405675"/>
                <a:gridCol w="1728191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24711" y="548680"/>
            <a:ext cx="21031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Здравоохранение</a:t>
            </a:r>
          </a:p>
        </p:txBody>
      </p:sp>
      <p:pic>
        <p:nvPicPr>
          <p:cNvPr id="8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8703"/>
              </p:ext>
            </p:extLst>
          </p:nvPr>
        </p:nvGraphicFramePr>
        <p:xfrm>
          <a:off x="0" y="1128434"/>
          <a:ext cx="8928991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2294068"/>
                <a:gridCol w="2433290"/>
                <a:gridCol w="2115362"/>
                <a:gridCol w="2086271"/>
              </a:tblGrid>
              <a:tr h="487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обеспечение местами в дошкольных образовательных организациях детей в возрасте 3-7 лет.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очередей в ДОУ.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заработной платы работников сферы образования.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в районе учреждений профессионального образования.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квалификация преподавательского состава.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молодых специалистов на селе (единовременные выплаты) из регионального и местного бюджетов.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958" marR="6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численности воспитанников дошкольных образовательных учреждений и численности учащихся.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Недостаточный охват детей дополнительным образованием.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наполняемость классов.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«Старение» профессиональных кадров, недостаточный приток молодых специалистов.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Недостаточный уровень безопасности образовательных учреждений.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Недостаточный уровень материально-технического оснащения детских садов и школ.</a:t>
                      </a:r>
                    </a:p>
                  </a:txBody>
                  <a:tcPr marL="61958" marR="6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форм дополнительного образования.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федеральных и областных программах по строительству зданий общеобразовательных учреждений и приведению существующих зданий в нормативное состояние.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конкурсах на получение грантов в целях направления данных средств на развитие системы образования.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Сотрудничество с органами исполнительной власти по решению проблем обеспечения жильем молодых специалистов-педагогов.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Сотрудничество с органами исполнительной власти по решению вопросов выделения земельных участков под строительство жилья молодым специалистам-педагогам.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58" marR="6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численности детей.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Недостаточный уровень оснащенности материально-технической базы системы общего образования на фоне низких инвестиционных возможностей бюджета.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Закрытие образовательных учреждений по причине несоответствия зданий требованиям надзорных органов.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958" marR="6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04974"/>
              </p:ext>
            </p:extLst>
          </p:nvPr>
        </p:nvGraphicFramePr>
        <p:xfrm>
          <a:off x="1960" y="768394"/>
          <a:ext cx="8964488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303187"/>
                <a:gridCol w="2442963"/>
                <a:gridCol w="2094610"/>
                <a:gridCol w="212372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</a:t>
                      </a:r>
                      <a:endParaRPr lang="ru-RU" sz="11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28184" y="332656"/>
            <a:ext cx="1614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Образование</a:t>
            </a:r>
          </a:p>
        </p:txBody>
      </p:sp>
      <p:pic>
        <p:nvPicPr>
          <p:cNvPr id="8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b1acdsycapm.com/wp-content/uploads/2017/08/%D0%A7%D0%B8%D1%81%D0%BB%D0%B5%D0%BD%D0%BD%D0%BE%D1%81%D1%82%D1%8C-%D0%BD%D0%B0%D1%81%D0%B5%D0%BB%D0%B5%D0%BD%D0%B8%D1%8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5587"/>
            <a:ext cx="2880320" cy="13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6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Демографическая ситуация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179954"/>
              </p:ext>
            </p:extLst>
          </p:nvPr>
        </p:nvGraphicFramePr>
        <p:xfrm>
          <a:off x="27856" y="908720"/>
          <a:ext cx="44721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80130"/>
              </p:ext>
            </p:extLst>
          </p:nvPr>
        </p:nvGraphicFramePr>
        <p:xfrm>
          <a:off x="4283968" y="908720"/>
          <a:ext cx="48600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48743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/>
              <a:t>Ежегодное </a:t>
            </a:r>
            <a:r>
              <a:rPr lang="ru-RU" sz="2000" dirty="0"/>
              <a:t>снижение численности постоянного населения (20,3 тыс. чел. в 2017 г., снижение </a:t>
            </a:r>
            <a:r>
              <a:rPr lang="ru-RU" sz="2000" dirty="0" smtClean="0"/>
              <a:t>2017/2008 </a:t>
            </a:r>
            <a:r>
              <a:rPr lang="ru-RU" sz="2000" dirty="0"/>
              <a:t>гг. – на 25,4 </a:t>
            </a:r>
            <a:r>
              <a:rPr lang="ru-RU" sz="2000" dirty="0" smtClean="0"/>
              <a:t>%).</a:t>
            </a:r>
          </a:p>
          <a:p>
            <a:pPr indent="457200"/>
            <a:endParaRPr lang="ru-RU" sz="2000" dirty="0"/>
          </a:p>
          <a:p>
            <a:pPr indent="457200"/>
            <a:r>
              <a:rPr lang="ru-RU" sz="2000" dirty="0" smtClean="0"/>
              <a:t>Миграционная </a:t>
            </a:r>
            <a:r>
              <a:rPr lang="ru-RU" sz="2000" dirty="0"/>
              <a:t>убыль населения в Холмогорском районе самая высокая среди районов Архангельской области (228,9 чел. на 10000 чел. населения</a:t>
            </a:r>
            <a:r>
              <a:rPr lang="ru-RU" sz="2000" dirty="0" smtClean="0"/>
              <a:t>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9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40498"/>
              </p:ext>
            </p:extLst>
          </p:nvPr>
        </p:nvGraphicFramePr>
        <p:xfrm>
          <a:off x="179512" y="1340768"/>
          <a:ext cx="8712969" cy="5398008"/>
        </p:xfrm>
        <a:graphic>
          <a:graphicData uri="http://schemas.openxmlformats.org/drawingml/2006/table">
            <a:tbl>
              <a:tblPr firstRow="1" firstCol="1" bandRow="1"/>
              <a:tblGrid>
                <a:gridCol w="2238566"/>
                <a:gridCol w="2374420"/>
                <a:gridCol w="2064185"/>
                <a:gridCol w="20357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Богатое культурное наследие.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Территориальная близость к административному центру.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уровня заработной платы.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сети клубов и ДК.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Ветхость материально-технической базы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посещаемость (ежегодное снижение посещаемости) культурных учреждений и мероприятий приводит к сокращению доходной базы учреждений, снижая возможности расширения ассортимента и улучшения качества предоставляемых услуг.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Дальнейшее укрепление материально-технической базы отрасли.</a:t>
                      </a:r>
                    </a:p>
                    <a:p>
                      <a:pPr indent="9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 привлекательности сферы культуры с целью привлечения молодёжи совершенствование форм и методов культурно-массовой работы, стимулирующих культурно-творческую активность различных категорий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Целенаправленная деятельность коллективов с целью сохранения и развития всех жанров народного творчества, поиска и воспитания талантливых авторов и исполнителей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Разрушение памятников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88507"/>
              </p:ext>
            </p:extLst>
          </p:nvPr>
        </p:nvGraphicFramePr>
        <p:xfrm>
          <a:off x="179512" y="908720"/>
          <a:ext cx="8712969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238566"/>
                <a:gridCol w="2374420"/>
                <a:gridCol w="2035841"/>
                <a:gridCol w="206414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</a:t>
                      </a:r>
                      <a:endParaRPr lang="ru-RU" sz="11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88224" y="476672"/>
            <a:ext cx="1144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Культура</a:t>
            </a:r>
          </a:p>
        </p:txBody>
      </p:sp>
      <p:pic>
        <p:nvPicPr>
          <p:cNvPr id="8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68871"/>
              </p:ext>
            </p:extLst>
          </p:nvPr>
        </p:nvGraphicFramePr>
        <p:xfrm>
          <a:off x="467544" y="1556792"/>
          <a:ext cx="8065009" cy="5152644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 численности населения, занимающегося физической культурой и спортом;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регулярное календарное планирование спортивных и физкультурных мероприятий;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областных и всероссийских спортивно-массовых проектах;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числа спортивных побед на областных и всероссийских соревнованиях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уровень обеспеченности объектами физической культуры и спорта;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несоответствие материальной базы и инфраструктуры современным требованиям;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нехватка профессиональных тренерских кадров;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высокая степень физического износа ряда спортивных сооружений;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недостаточное финансирование физической культуры и спорта.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федеральных и региональных программах по строительству спортивных сооружений на территории района.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развития в районе зимних видов спорта.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финансирования программ в области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84369"/>
              </p:ext>
            </p:extLst>
          </p:nvPr>
        </p:nvGraphicFramePr>
        <p:xfrm>
          <a:off x="467544" y="1161493"/>
          <a:ext cx="8065009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32040" y="571274"/>
            <a:ext cx="2376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Физкультура и спорт</a:t>
            </a:r>
          </a:p>
        </p:txBody>
      </p:sp>
    </p:spTree>
    <p:extLst>
      <p:ext uri="{BB962C8B-B14F-4D97-AF65-F5344CB8AC3E}">
        <p14:creationId xmlns:p14="http://schemas.microsoft.com/office/powerpoint/2010/main" val="31031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82180"/>
              </p:ext>
            </p:extLst>
          </p:nvPr>
        </p:nvGraphicFramePr>
        <p:xfrm>
          <a:off x="467544" y="2060848"/>
          <a:ext cx="8065009" cy="3680460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Стабильный рост уровня заработной платы и размера пенсий.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пенсий выше величины прожиточного минимума, установленного на территории района.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Приоритетность повышения уровня и качества жизни в средне- и долгосрочном развитии России и Архангельской области.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среднемесячной заработной платы ниже, чем в среднем по Архангельской области.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Стабильно сложная ситуация на рынке труда: высокий уровень зарегистрированной безработицы, достаточно высокий уровень скрытой безработицы.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Стимулирование работодателей выплачивать заработную плату не ниже установленного прожиточного минимума путем введения соответствующих критериев при оказании мер государственной и муниципальной поддержки.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Отставание по уровню и качеству жизни от других территорий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58847"/>
              </p:ext>
            </p:extLst>
          </p:nvPr>
        </p:nvGraphicFramePr>
        <p:xfrm>
          <a:off x="467544" y="1700808"/>
          <a:ext cx="8065009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40152" y="836712"/>
            <a:ext cx="17827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Уровень жизни</a:t>
            </a:r>
          </a:p>
        </p:txBody>
      </p:sp>
    </p:spTree>
    <p:extLst>
      <p:ext uri="{BB962C8B-B14F-4D97-AF65-F5344CB8AC3E}">
        <p14:creationId xmlns:p14="http://schemas.microsoft.com/office/powerpoint/2010/main" val="1516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94413"/>
              </p:ext>
            </p:extLst>
          </p:nvPr>
        </p:nvGraphicFramePr>
        <p:xfrm>
          <a:off x="72009" y="1600200"/>
          <a:ext cx="9036495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2340188"/>
                <a:gridCol w="3095908"/>
                <a:gridCol w="2088232"/>
                <a:gridCol w="1512167"/>
              </a:tblGrid>
              <a:tr h="487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ресурсного потенциала: лесосырьевая база (возможная ежегодная заготовка древесины около 830 тыс. куб. м.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большие запасы ягод, грибов, ресурсы для заготовки березового сока, а также заготовки и сбора лекарственного сырья; полезные ископаемые – торф, гипс, песчано-гравийная смесь, пески строительные, глины для кирпичного производства, карбонатное сырье; обширные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акватерритории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запасами водных биоресурсов.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на территории района крупного предприятия ООО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Кнауф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Гипс Колпино».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Инвестиционная активность в обновлении основных фондов в лесопромышленном комплексе.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на территории района предприятий пищевой и перерабатывающей промышленности.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Невозможность управления и административного влияния на предприятия, находящиеся в частной собственности.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Неразвитость дорожно-транспортной сети.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Экономика района практически не диверсифицирована.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Низкая инвестиционная привлекательность промышленных объектов района для потенциальных инвесторов из регионов РФ.</a:t>
                      </a:r>
                    </a:p>
                    <a:p>
                      <a:pPr marR="495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Низкая инвестиционная активность в развитие новых видов производств, связанная с недостаточным уровнем развития инфраструктуры, в связи длительностью процесса окупаемости.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Значительный объем инвестиций малого бизнеса направлен в сферу торговли.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малого бизнеса на территории района в области ремесленного производства,  развитии сферы сбора, закупа и переработки дикорастущего сырья.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природных минерально-сырьевых ресурсов.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земельных ресурсов и свободных площадок для промышленного производства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Возможность отвода освоенных территорий (промышленных зон) для реализации инвестиционных  проектов.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объема инвестиций, ухудшение инвестиционного климата.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24201"/>
              </p:ext>
            </p:extLst>
          </p:nvPr>
        </p:nvGraphicFramePr>
        <p:xfrm>
          <a:off x="107504" y="1196752"/>
          <a:ext cx="9036495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321688"/>
                <a:gridCol w="3078912"/>
                <a:gridCol w="2088232"/>
                <a:gridCol w="15476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79712" y="611396"/>
            <a:ext cx="60486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Экономический потенциал и инвестиционные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2221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21863"/>
              </p:ext>
            </p:extLst>
          </p:nvPr>
        </p:nvGraphicFramePr>
        <p:xfrm>
          <a:off x="107505" y="1470660"/>
          <a:ext cx="9001000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2312568"/>
                <a:gridCol w="2655983"/>
                <a:gridCol w="2448272"/>
                <a:gridCol w="1584177"/>
              </a:tblGrid>
              <a:tr h="487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Близость к рынкам сбыта продукции и снабжения материально-техническими ресурсами.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племенных хозяйств на территории района.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сельхозорганизаций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фермерских хозяйств, активно применяющих эффективную технику и технологии производства.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 ресурсный  потенциал (имеющиеся  резервы увеличения посевных культур, поголовья скота).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441" marR="5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предприятий, занимающихся переработкой молочной продукции.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 зависимость от природных климатических условий в  растениеводстве, производстве картофеля и овощей, обеспечении животноводства кормами собственного производства.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Недостаточно эффективное использование сельскохозяйственных угодий (истощение почв).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диспаритет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цен в межотраслевом обмене АПК.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 и недостаточный  уровень квалификации кадров,  воспринимающих инновационные технологии  производства и управления.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у большинства сельхозпредприятий и крестьянско-фермерских хозяйств финансовых возможностей для ускоренного обновления техники и модернизации производства.</a:t>
                      </a:r>
                    </a:p>
                  </a:txBody>
                  <a:tcPr marL="59441" marR="5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ресурсов для создания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замкнутых циклов по производству,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переработке и реализации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сельскохозяйственной продукции в виде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качественных и экологически чистых продуктов питания.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резервов для восстановления и развития сельского хозяйства, прежде всего, за счет улучшения существующих сельхозугодий и вовлечения в  оборот неиспользуемой пашни.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 организаций  АПК района в федеральных и областных  программах, конкурсах на получение грантов для начинающих  фермеров и предпринимателей.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441" marR="5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государственной поддержки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сельхозтоваропроизводителей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Зависимость от погодных условий.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 тарифов на энергоресурсы.</a:t>
                      </a:r>
                    </a:p>
                  </a:txBody>
                  <a:tcPr marL="59441" marR="5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74037"/>
              </p:ext>
            </p:extLst>
          </p:nvPr>
        </p:nvGraphicFramePr>
        <p:xfrm>
          <a:off x="107504" y="1052736"/>
          <a:ext cx="9036495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321688"/>
                <a:gridCol w="2646864"/>
                <a:gridCol w="2448272"/>
                <a:gridCol w="16196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92080" y="476672"/>
            <a:ext cx="23342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Сельское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31305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49500"/>
              </p:ext>
            </p:extLst>
          </p:nvPr>
        </p:nvGraphicFramePr>
        <p:xfrm>
          <a:off x="539552" y="1772816"/>
          <a:ext cx="8065009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Близость к областному центру.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туристский потенциал: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объектов культурного наследия федерального значения и 116 объектов культурного наследия регионального значения;   район является родиной М.В. Ломоносова, Н.М. Рубцова, П.Г. </a:t>
                      </a:r>
                      <a:r>
                        <a:rPr lang="ru-RU" sz="1400" spc="-2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Лушева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В.Л. Богданова, поэтов В.И. Калинкина, Е.В. Яковлева; писателей Н.К. </a:t>
                      </a:r>
                      <a:r>
                        <a:rPr lang="ru-RU" sz="1400" spc="-2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Жернакова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Н.П. Леонтьева; художника Л.И. Кислякова; скульптора Ф.И. Шубина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достаточно развита сервисная сфера. Отсутствует достаточное количество, отвечающих современным стандартам проживания туристов, гостиниц, экскурсионное обслуживание на территории  большинства памятников, неразвита реклама, не налажен массовый выпуск буклетов и туристических карт.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Ограничение комфортной доступности района автомобильным транспортом.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туристской инфраструктуры в с. Ломоносово.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новых  направлений туризма.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Расширение  ассортимента турпродуктов; появление новых туристических маршрутов.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 гостевых домов.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федеральных и региональных программах в сфере туризма.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 финансирования региональных и муниципальных программ, направленных на развитие туризма.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Зависимость развития сферы туризма от климатических условий (отсутствие лета, зимы).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40674"/>
              </p:ext>
            </p:extLst>
          </p:nvPr>
        </p:nvGraphicFramePr>
        <p:xfrm>
          <a:off x="539552" y="1412776"/>
          <a:ext cx="8065009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072090"/>
                <a:gridCol w="2197841"/>
                <a:gridCol w="1910677"/>
                <a:gridCol w="18844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72200" y="586633"/>
            <a:ext cx="9466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Туризм</a:t>
            </a:r>
          </a:p>
        </p:txBody>
      </p:sp>
    </p:spTree>
    <p:extLst>
      <p:ext uri="{BB962C8B-B14F-4D97-AF65-F5344CB8AC3E}">
        <p14:creationId xmlns:p14="http://schemas.microsoft.com/office/powerpoint/2010/main" val="35086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51257"/>
              </p:ext>
            </p:extLst>
          </p:nvPr>
        </p:nvGraphicFramePr>
        <p:xfrm>
          <a:off x="107504" y="2348880"/>
          <a:ext cx="8928993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2294068"/>
                <a:gridCol w="2962516"/>
                <a:gridCol w="1872208"/>
                <a:gridCol w="18002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муниципального долга и долговых обязательств.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Эффективная работа межведомственной комиссии по взысканию просроченной недоимки.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Переход к программно-целевым методам бюджетного планирования.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на территории района крупных налогоплательщиков.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уровень дотаций и других трансфертов из вышестоящих бюджетов по отношению к собственным доходам бюджета муниципального образования.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Низкая инвестиционная активность, не способствующая повышению доходного потенциала территории.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Низкая эффективность использования имущества, находящегося в государственной и муниципальной собственности.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Значительный объем задолженности по платежам в бюджет района.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Стимулирование инвестиционной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 на законодательном уровне.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 инвестиций из федерального и областного бюджетов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45240"/>
              </p:ext>
            </p:extLst>
          </p:nvPr>
        </p:nvGraphicFramePr>
        <p:xfrm>
          <a:off x="107504" y="1988840"/>
          <a:ext cx="8928992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294067"/>
                <a:gridCol w="2962517"/>
                <a:gridCol w="1872208"/>
                <a:gridCol w="1800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4048" y="1128434"/>
            <a:ext cx="24449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Бюджетная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26437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571274"/>
            <a:ext cx="39748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Жилищно-коммунальный комплекс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21441"/>
              </p:ext>
            </p:extLst>
          </p:nvPr>
        </p:nvGraphicFramePr>
        <p:xfrm>
          <a:off x="251520" y="1700808"/>
          <a:ext cx="8702384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2237406"/>
                <a:gridCol w="2372263"/>
                <a:gridCol w="2061682"/>
                <a:gridCol w="203103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по сравнению с другими районами уровень жилищной обеспеченности.</a:t>
                      </a:r>
                    </a:p>
                    <a:p>
                      <a:pPr marR="1098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640" algn="l"/>
                          <a:tab pos="24447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территорий, пригодных для застройки под жилье.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в районе схемы территориального планирования.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доля ветхого и аварийного жилфонда.</a:t>
                      </a:r>
                    </a:p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уровень благоустройства жилищного фонда.</a:t>
                      </a:r>
                    </a:p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уровень очистки сточных вод.</a:t>
                      </a:r>
                    </a:p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Недостаток очистных сооружений на территории района.</a:t>
                      </a:r>
                    </a:p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Низкое качество питьевой воды.</a:t>
                      </a:r>
                    </a:p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Несанкционированные свалки ТКО.</a:t>
                      </a:r>
                    </a:p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Износ объектов энергетики и ЖКХ.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 инженерно подготовленных для нового строительства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территорий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8001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4475" algn="l"/>
                        </a:tabLs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госпрограммах по переселению из ветхого и аварийного жилья (строительство нового жилья).</a:t>
                      </a:r>
                    </a:p>
                    <a:p>
                      <a:pPr marL="64135" marR="8001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4475" algn="l"/>
                        </a:tabLs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земельных участков коммунальной инфраструктурой для предоставления под ИЖС в рамках муниципальных и областных программ.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3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447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условий участия в госпрограммах. Снижение объемов бюджетного финансирования капитального ремонта.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тарифов на услуги ЖКХ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567879"/>
              </p:ext>
            </p:extLst>
          </p:nvPr>
        </p:nvGraphicFramePr>
        <p:xfrm>
          <a:off x="251520" y="1484784"/>
          <a:ext cx="8719739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2240305"/>
                <a:gridCol w="2374978"/>
                <a:gridCol w="2088232"/>
                <a:gridCol w="20162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5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84467"/>
              </p:ext>
            </p:extLst>
          </p:nvPr>
        </p:nvGraphicFramePr>
        <p:xfrm>
          <a:off x="23242" y="2132856"/>
          <a:ext cx="9001001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2893591"/>
                <a:gridCol w="2448272"/>
                <a:gridCol w="1944216"/>
                <a:gridCol w="171492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в районе федеральной трассы М-8 Москва – Ярославль – Вологда – Архангельск, автодорог регионального значения;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наличия межмуниципальных автобусных маршрутов из г. Архангельск и г. Северодвинск (всего 25 маршрутов).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речных перевозок на островных и побережных территориях: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Архангельск – дер.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Вавчуга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Архангельск – дер. Пинега;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Архангельск – п.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Брин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-Наволок.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станции на железной дороге: ст.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Кеницы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ст.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Луковецкий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ст.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Паленьга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круглогодичного сообщения между правым и левым берегом р. Северная Двина.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Слабое развитие дорожно-транспортной сети, несоответствующее возрастающим нагрузкам.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Отсутствие пассажирских причалов.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удельный вес дорог местного значения, имеющих твердое покрытие.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Значительный износ водного транспорта.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развития транспортной инфраструктуры.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водного транспорта путем участия в госпрограммах.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подъездных путей к причалам.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Дальнейшее ухудшение транспортной доступности.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денежных средств для участия в госпрограммах.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28226"/>
              </p:ext>
            </p:extLst>
          </p:nvPr>
        </p:nvGraphicFramePr>
        <p:xfrm>
          <a:off x="0" y="1700808"/>
          <a:ext cx="9036495" cy="385572"/>
        </p:xfrm>
        <a:graphic>
          <a:graphicData uri="http://schemas.openxmlformats.org/drawingml/2006/table">
            <a:tbl>
              <a:tblPr firstRow="1" firstCol="1" bandRow="1"/>
              <a:tblGrid>
                <a:gridCol w="2915815"/>
                <a:gridCol w="2448272"/>
                <a:gridCol w="1944216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возможности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угрозы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28184" y="943768"/>
            <a:ext cx="129516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433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944216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5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19192"/>
              </p:ext>
            </p:extLst>
          </p:nvPr>
        </p:nvGraphicFramePr>
        <p:xfrm>
          <a:off x="0" y="260649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9492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/>
              <a:t>Превышение коэффициента смертности  над уровнем рождаемости (2017г. – в 1,8 р.). Высокий уровень смертности населения.</a:t>
            </a:r>
          </a:p>
        </p:txBody>
      </p:sp>
      <p:pic>
        <p:nvPicPr>
          <p:cNvPr id="8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smag.com/.image/t_share/MTI3NTgyMDIxNTEzMjIyNjIy/unemployment-line-il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4" y="0"/>
            <a:ext cx="3168352" cy="1527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Рынок труда</a:t>
            </a:r>
            <a:endParaRPr lang="ru-RU" sz="3200" dirty="0"/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6916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/>
              <a:t>Дисбаланс </a:t>
            </a:r>
            <a:r>
              <a:rPr lang="ru-RU" sz="2000" dirty="0"/>
              <a:t>возрастной структуры населения: снижение доли населения в трудоспособном возрасте </a:t>
            </a:r>
            <a:r>
              <a:rPr lang="ru-RU" sz="2000" dirty="0" smtClean="0"/>
              <a:t>(</a:t>
            </a:r>
            <a:r>
              <a:rPr lang="ru-RU" sz="2000" dirty="0"/>
              <a:t>2017/2013 гг. – на 22 </a:t>
            </a:r>
            <a:r>
              <a:rPr lang="ru-RU" sz="2000" dirty="0" smtClean="0"/>
              <a:t>%), незначительный </a:t>
            </a:r>
            <a:r>
              <a:rPr lang="ru-RU" sz="2000" dirty="0"/>
              <a:t>рост  доли населения моложе трудоспособного возраста </a:t>
            </a:r>
            <a:r>
              <a:rPr lang="ru-RU" sz="2000" dirty="0" smtClean="0"/>
              <a:t>и </a:t>
            </a:r>
            <a:r>
              <a:rPr lang="ru-RU" sz="2000" dirty="0"/>
              <a:t>рост доли населения старше трудоспособного </a:t>
            </a:r>
            <a:r>
              <a:rPr lang="ru-RU" sz="2000" dirty="0" smtClean="0"/>
              <a:t>возраста.</a:t>
            </a:r>
          </a:p>
          <a:p>
            <a:pPr indent="457200"/>
            <a:r>
              <a:rPr lang="ru-RU" sz="2000" dirty="0"/>
              <a:t>Высокий уровень </a:t>
            </a:r>
            <a:r>
              <a:rPr lang="ru-RU" sz="2000" dirty="0" smtClean="0"/>
              <a:t>безработицы (выше </a:t>
            </a:r>
            <a:r>
              <a:rPr lang="ru-RU" sz="2000" dirty="0" err="1" smtClean="0"/>
              <a:t>среднеобластных</a:t>
            </a:r>
            <a:r>
              <a:rPr lang="ru-RU" sz="2000" dirty="0" smtClean="0"/>
              <a:t> значений).</a:t>
            </a:r>
            <a:endParaRPr lang="ru-RU" sz="20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57569"/>
              </p:ext>
            </p:extLst>
          </p:nvPr>
        </p:nvGraphicFramePr>
        <p:xfrm>
          <a:off x="0" y="980728"/>
          <a:ext cx="47160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661367"/>
              </p:ext>
            </p:extLst>
          </p:nvPr>
        </p:nvGraphicFramePr>
        <p:xfrm>
          <a:off x="4566642" y="1128434"/>
          <a:ext cx="4572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97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867786"/>
          </a:xfrm>
        </p:spPr>
        <p:txBody>
          <a:bodyPr>
            <a:normAutofit/>
          </a:bodyPr>
          <a:lstStyle/>
          <a:p>
            <a:r>
              <a:rPr lang="ru-RU" sz="3200" dirty="0"/>
              <a:t>Уровень и качество жизни</a:t>
            </a:r>
          </a:p>
        </p:txBody>
      </p:sp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401922"/>
              </p:ext>
            </p:extLst>
          </p:nvPr>
        </p:nvGraphicFramePr>
        <p:xfrm>
          <a:off x="0" y="1196752"/>
          <a:ext cx="4775770" cy="345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89240"/>
              </p:ext>
            </p:extLst>
          </p:nvPr>
        </p:nvGraphicFramePr>
        <p:xfrm>
          <a:off x="4644008" y="836712"/>
          <a:ext cx="4469482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458112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2000" dirty="0"/>
              <a:t>Темп роста уровня среднемесячной номинальной начисленной заработной платы организаций </a:t>
            </a:r>
            <a:r>
              <a:rPr lang="ru-RU" sz="2000" dirty="0" smtClean="0"/>
              <a:t>(2017/2013 </a:t>
            </a:r>
            <a:r>
              <a:rPr lang="ru-RU" sz="2000" dirty="0"/>
              <a:t>гг. –127,6 %) выше темпа роста величины прожиточного минимума </a:t>
            </a:r>
            <a:r>
              <a:rPr lang="ru-RU" sz="2000" dirty="0" smtClean="0"/>
              <a:t>(122,7 </a:t>
            </a:r>
            <a:r>
              <a:rPr lang="ru-RU" sz="2000" dirty="0"/>
              <a:t>%).</a:t>
            </a:r>
          </a:p>
          <a:p>
            <a:pPr lvl="0" indent="457200"/>
            <a:r>
              <a:rPr lang="ru-RU" sz="2000" dirty="0"/>
              <a:t>Средний размер начисленных пенсий за 2017 год составил 15364,3 руб. (темп роста 2017/2013 гг. – 133,4</a:t>
            </a:r>
            <a:r>
              <a:rPr lang="ru-RU" sz="2000" dirty="0" smtClean="0"/>
              <a:t>%), незначительно уступил </a:t>
            </a:r>
            <a:r>
              <a:rPr lang="ru-RU" sz="2000" dirty="0" err="1" smtClean="0"/>
              <a:t>среднеобластному</a:t>
            </a:r>
            <a:r>
              <a:rPr lang="ru-RU" sz="2000" dirty="0" smtClean="0"/>
              <a:t> значению.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4413" y="188640"/>
            <a:ext cx="8229600" cy="8677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Экономический потенциал</a:t>
            </a:r>
            <a:endParaRPr lang="ru-RU" sz="32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64807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800" dirty="0" smtClean="0"/>
              <a:t>Основа </a:t>
            </a:r>
            <a:r>
              <a:rPr lang="ru-RU" sz="1800" dirty="0"/>
              <a:t>экономики </a:t>
            </a:r>
            <a:r>
              <a:rPr lang="ru-RU" sz="1800" dirty="0" smtClean="0"/>
              <a:t>- предприятия </a:t>
            </a:r>
            <a:r>
              <a:rPr lang="ru-RU" sz="1800" dirty="0"/>
              <a:t>лесозаготовительные, добыча и переработка гипса, производство продукции животноводства и растениеводства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05357" y="1469102"/>
            <a:ext cx="50401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000000"/>
                </a:solidFill>
              </a:rPr>
              <a:t>За 2017 год </a:t>
            </a:r>
            <a:endParaRPr lang="ru-RU" sz="1600" i="1" dirty="0" smtClean="0">
              <a:solidFill>
                <a:srgbClr val="000000"/>
              </a:solidFill>
            </a:endParaRPr>
          </a:p>
          <a:p>
            <a:pPr algn="r"/>
            <a:r>
              <a:rPr lang="ru-RU" sz="1600" i="1" dirty="0" smtClean="0">
                <a:solidFill>
                  <a:srgbClr val="000000"/>
                </a:solidFill>
              </a:rPr>
              <a:t>заготовка </a:t>
            </a:r>
            <a:r>
              <a:rPr lang="ru-RU" sz="1600" i="1" dirty="0">
                <a:solidFill>
                  <a:srgbClr val="000000"/>
                </a:solidFill>
              </a:rPr>
              <a:t>древесины -</a:t>
            </a:r>
            <a:r>
              <a:rPr lang="ru-RU" sz="1600" i="1" dirty="0" smtClean="0">
                <a:solidFill>
                  <a:srgbClr val="000000"/>
                </a:solidFill>
              </a:rPr>
              <a:t> </a:t>
            </a:r>
            <a:r>
              <a:rPr lang="ru-RU" sz="1600" i="1" dirty="0">
                <a:solidFill>
                  <a:srgbClr val="000000"/>
                </a:solidFill>
              </a:rPr>
              <a:t>319,197 тыс. </a:t>
            </a:r>
            <a:r>
              <a:rPr lang="ru-RU" sz="1600" i="1" dirty="0" err="1" smtClean="0">
                <a:solidFill>
                  <a:srgbClr val="000000"/>
                </a:solidFill>
              </a:rPr>
              <a:t>кбм</a:t>
            </a:r>
            <a:r>
              <a:rPr lang="ru-RU" sz="1600" i="1" dirty="0" smtClean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ru-RU" sz="1600" i="1" dirty="0" smtClean="0">
                <a:solidFill>
                  <a:srgbClr val="000000"/>
                </a:solidFill>
              </a:rPr>
              <a:t>(рост </a:t>
            </a:r>
            <a:r>
              <a:rPr lang="ru-RU" sz="1600" i="1" dirty="0">
                <a:solidFill>
                  <a:srgbClr val="000000"/>
                </a:solidFill>
              </a:rPr>
              <a:t>к 2016 году в 1,6 </a:t>
            </a:r>
            <a:r>
              <a:rPr lang="ru-RU" sz="1600" i="1" dirty="0" smtClean="0">
                <a:solidFill>
                  <a:srgbClr val="000000"/>
                </a:solidFill>
              </a:rPr>
              <a:t>раза); </a:t>
            </a:r>
          </a:p>
          <a:p>
            <a:pPr algn="r"/>
            <a:r>
              <a:rPr lang="ru-RU" sz="1600" i="1" dirty="0">
                <a:solidFill>
                  <a:srgbClr val="000000"/>
                </a:solidFill>
              </a:rPr>
              <a:t>п</a:t>
            </a:r>
            <a:r>
              <a:rPr lang="ru-RU" sz="1600" i="1" dirty="0" smtClean="0">
                <a:solidFill>
                  <a:srgbClr val="000000"/>
                </a:solidFill>
              </a:rPr>
              <a:t>роизводство </a:t>
            </a:r>
            <a:r>
              <a:rPr lang="ru-RU" sz="1600" i="1" dirty="0">
                <a:solidFill>
                  <a:srgbClr val="000000"/>
                </a:solidFill>
              </a:rPr>
              <a:t>пиломатериалов </a:t>
            </a:r>
            <a:r>
              <a:rPr lang="ru-RU" sz="1600" i="1" dirty="0" smtClean="0">
                <a:solidFill>
                  <a:srgbClr val="000000"/>
                </a:solidFill>
              </a:rPr>
              <a:t>- </a:t>
            </a:r>
            <a:r>
              <a:rPr lang="ru-RU" sz="1600" i="1" dirty="0">
                <a:solidFill>
                  <a:srgbClr val="000000"/>
                </a:solidFill>
              </a:rPr>
              <a:t>2,035 тыс. </a:t>
            </a:r>
            <a:r>
              <a:rPr lang="ru-RU" sz="1600" i="1" dirty="0" err="1">
                <a:solidFill>
                  <a:srgbClr val="000000"/>
                </a:solidFill>
              </a:rPr>
              <a:t>кбм</a:t>
            </a:r>
            <a:r>
              <a:rPr lang="ru-RU" sz="1600" i="1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ru-RU" sz="1600" i="1" dirty="0" smtClean="0">
                <a:solidFill>
                  <a:srgbClr val="000000"/>
                </a:solidFill>
              </a:rPr>
              <a:t>(</a:t>
            </a:r>
            <a:r>
              <a:rPr lang="ru-RU" sz="1600" i="1" dirty="0">
                <a:solidFill>
                  <a:srgbClr val="000000"/>
                </a:solidFill>
              </a:rPr>
              <a:t>67,8 % к уровню 2016 г</a:t>
            </a:r>
            <a:r>
              <a:rPr lang="ru-RU" sz="1600" i="1" dirty="0" smtClean="0">
                <a:solidFill>
                  <a:srgbClr val="000000"/>
                </a:solidFill>
              </a:rPr>
              <a:t>.);</a:t>
            </a:r>
          </a:p>
          <a:p>
            <a:pPr algn="r"/>
            <a:r>
              <a:rPr lang="ru-RU" sz="1600" i="1" dirty="0" smtClean="0">
                <a:solidFill>
                  <a:srgbClr val="000000"/>
                </a:solidFill>
              </a:rPr>
              <a:t>заготовка </a:t>
            </a:r>
            <a:r>
              <a:rPr lang="ru-RU" sz="1600" i="1" dirty="0">
                <a:solidFill>
                  <a:srgbClr val="000000"/>
                </a:solidFill>
              </a:rPr>
              <a:t>дров - 27,043тыс. </a:t>
            </a:r>
            <a:r>
              <a:rPr lang="ru-RU" sz="1600" i="1" dirty="0" err="1">
                <a:solidFill>
                  <a:srgbClr val="000000"/>
                </a:solidFill>
              </a:rPr>
              <a:t>кбм</a:t>
            </a:r>
            <a:r>
              <a:rPr lang="ru-RU" sz="1600" i="1" dirty="0">
                <a:solidFill>
                  <a:srgbClr val="000000"/>
                </a:solidFill>
              </a:rPr>
              <a:t>. </a:t>
            </a:r>
            <a:endParaRPr lang="ru-RU" sz="1600" i="1" dirty="0" smtClean="0">
              <a:solidFill>
                <a:srgbClr val="000000"/>
              </a:solidFill>
            </a:endParaRPr>
          </a:p>
          <a:p>
            <a:pPr algn="r"/>
            <a:r>
              <a:rPr lang="ru-RU" sz="1600" i="1" dirty="0" smtClean="0">
                <a:solidFill>
                  <a:srgbClr val="000000"/>
                </a:solidFill>
              </a:rPr>
              <a:t>(</a:t>
            </a:r>
            <a:r>
              <a:rPr lang="ru-RU" sz="1600" i="1" dirty="0">
                <a:solidFill>
                  <a:srgbClr val="000000"/>
                </a:solidFill>
              </a:rPr>
              <a:t>77,8% к уровню 2016 г.).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57648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i="1" dirty="0">
                <a:solidFill>
                  <a:srgbClr val="000000"/>
                </a:solidFill>
              </a:rPr>
              <a:t>Объем отгруженный товаров собственного производства в 2017 году </a:t>
            </a:r>
            <a:r>
              <a:rPr lang="ru-RU" sz="1400" i="1" dirty="0" smtClean="0">
                <a:solidFill>
                  <a:srgbClr val="000000"/>
                </a:solidFill>
              </a:rPr>
              <a:t>- </a:t>
            </a:r>
            <a:r>
              <a:rPr lang="ru-RU" sz="1400" i="1" dirty="0">
                <a:solidFill>
                  <a:srgbClr val="000000"/>
                </a:solidFill>
              </a:rPr>
              <a:t>96,4 млн. рублей (снижение к 2013 г. на 22%). </a:t>
            </a:r>
            <a:endParaRPr lang="ru-RU" sz="1400" i="1" dirty="0" smtClean="0">
              <a:solidFill>
                <a:srgbClr val="000000"/>
              </a:solidFill>
            </a:endParaRPr>
          </a:p>
          <a:p>
            <a:pPr algn="r"/>
            <a:r>
              <a:rPr lang="ru-RU" sz="1400" i="1" dirty="0" smtClean="0">
                <a:solidFill>
                  <a:srgbClr val="000000"/>
                </a:solidFill>
              </a:rPr>
              <a:t>Добыча </a:t>
            </a:r>
            <a:r>
              <a:rPr lang="ru-RU" sz="1400" i="1" dirty="0">
                <a:solidFill>
                  <a:srgbClr val="000000"/>
                </a:solidFill>
              </a:rPr>
              <a:t>гипсового камня </a:t>
            </a:r>
            <a:r>
              <a:rPr lang="ru-RU" sz="1400" i="1" dirty="0" smtClean="0">
                <a:solidFill>
                  <a:srgbClr val="000000"/>
                </a:solidFill>
              </a:rPr>
              <a:t>- </a:t>
            </a:r>
            <a:r>
              <a:rPr lang="ru-RU" sz="1400" i="1" dirty="0">
                <a:solidFill>
                  <a:srgbClr val="000000"/>
                </a:solidFill>
              </a:rPr>
              <a:t>630 тыс. тонн.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094" y="1484784"/>
            <a:ext cx="359521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Лесозаготовительная </a:t>
            </a:r>
            <a:r>
              <a:rPr lang="ru-RU" sz="1600" dirty="0"/>
              <a:t>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094" y="1938318"/>
            <a:ext cx="224452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/>
              <a:t>ООО «</a:t>
            </a:r>
            <a:r>
              <a:rPr lang="ru-RU" sz="1600" dirty="0" err="1"/>
              <a:t>Двинлеспром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0094" y="2556193"/>
            <a:ext cx="22445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предприятия Группы компаний «Титан»: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4619" y="2473151"/>
            <a:ext cx="1961563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/>
              <a:t>ООО «</a:t>
            </a:r>
            <a:r>
              <a:rPr lang="ru-RU" sz="1400" dirty="0" err="1"/>
              <a:t>Луковецклес</a:t>
            </a:r>
            <a:r>
              <a:rPr lang="ru-RU" sz="1400" dirty="0"/>
              <a:t>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4619" y="2761764"/>
            <a:ext cx="266147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err="1"/>
              <a:t>Светлозерский</a:t>
            </a:r>
            <a:r>
              <a:rPr lang="ru-RU" sz="1400" dirty="0"/>
              <a:t> участок ООО «</a:t>
            </a:r>
            <a:r>
              <a:rPr lang="ru-RU" sz="1400" dirty="0" err="1"/>
              <a:t>Устьпокшеньгский</a:t>
            </a:r>
            <a:r>
              <a:rPr lang="ru-RU" sz="1400" dirty="0"/>
              <a:t> ЛПХ»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094" y="3378478"/>
            <a:ext cx="297203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/>
              <a:t>предприятия малого бизнеса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0094" y="5439707"/>
            <a:ext cx="150143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Добыча </a:t>
            </a:r>
            <a:r>
              <a:rPr lang="ru-RU" sz="1600" dirty="0"/>
              <a:t>гипса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0094" y="5778261"/>
            <a:ext cx="342080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Архангельский филиал </a:t>
            </a:r>
            <a:r>
              <a:rPr lang="ru-RU" sz="1600" dirty="0"/>
              <a:t>ООО «</a:t>
            </a:r>
            <a:r>
              <a:rPr lang="ru-RU" sz="1600" dirty="0" err="1"/>
              <a:t>Кнауф</a:t>
            </a:r>
            <a:r>
              <a:rPr lang="ru-RU" sz="1600" dirty="0"/>
              <a:t> Гипс Колпино</a:t>
            </a:r>
            <a:r>
              <a:rPr lang="ru-RU" sz="1600" dirty="0" smtClean="0"/>
              <a:t>» (с 2008 г.)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800" y="6380438"/>
            <a:ext cx="342080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месторождение </a:t>
            </a:r>
            <a:r>
              <a:rPr lang="ru-RU" sz="1600" dirty="0"/>
              <a:t>гипса «Глубокое»</a:t>
            </a:r>
          </a:p>
        </p:txBody>
      </p:sp>
      <p:pic>
        <p:nvPicPr>
          <p:cNvPr id="1026" name="Picture 2" descr="https://polit74.ru/upload/iblock/857/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5"/>
          <a:stretch/>
        </p:blipFill>
        <p:spPr bwMode="auto">
          <a:xfrm>
            <a:off x="2123728" y="3789040"/>
            <a:ext cx="3259935" cy="19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fishki.net/upload/post/201603/21/1891731/7810248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14129"/>
          <a:stretch/>
        </p:blipFill>
        <p:spPr bwMode="auto">
          <a:xfrm>
            <a:off x="5493803" y="3717032"/>
            <a:ext cx="3526145" cy="20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8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80540"/>
              </p:ext>
            </p:extLst>
          </p:nvPr>
        </p:nvGraphicFramePr>
        <p:xfrm>
          <a:off x="107504" y="1674248"/>
          <a:ext cx="4536504" cy="290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1999" y="1988840"/>
            <a:ext cx="4541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В период с 2013 по 2016 год в Холмогорском районе наблюдался рост сельскохозяйственного производства, однако  в 2017 году из-за неблагоприятных погодных условий произошёл резкий спад производства в сельском хозяйстве.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96697"/>
              </p:ext>
            </p:extLst>
          </p:nvPr>
        </p:nvGraphicFramePr>
        <p:xfrm>
          <a:off x="2411759" y="4581128"/>
          <a:ext cx="6700589" cy="2174666"/>
        </p:xfrm>
        <a:graphic>
          <a:graphicData uri="http://schemas.openxmlformats.org/drawingml/2006/table">
            <a:tbl>
              <a:tblPr/>
              <a:tblGrid>
                <a:gridCol w="1728213"/>
                <a:gridCol w="1389742"/>
                <a:gridCol w="1316597"/>
                <a:gridCol w="1229110"/>
                <a:gridCol w="1036927"/>
              </a:tblGrid>
              <a:tr h="3939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Приходится на душу населения</a:t>
                      </a:r>
                      <a:b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(кг/год, шт./год)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Физиологическая норма потребления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области по производству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Архангельская область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Холмогорский муниципальный район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Мясо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70-75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Молоко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320-340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Картофель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95-100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Овощи (местного производства)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120-140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5151834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Производство сельскохозяйственной продукции на душу населения в 2016 году</a:t>
            </a:r>
            <a:endParaRPr lang="ru-RU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2100" y="1224657"/>
            <a:ext cx="1440160" cy="383679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С/х района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5916" y="404664"/>
            <a:ext cx="1080120" cy="5154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СХП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2280" y="404664"/>
            <a:ext cx="1080120" cy="5154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 КФХ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442407"/>
            <a:ext cx="1080120" cy="25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ЛПХ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11" idx="0"/>
            <a:endCxn id="12" idx="3"/>
          </p:cNvCxnSpPr>
          <p:nvPr/>
        </p:nvCxnSpPr>
        <p:spPr>
          <a:xfrm flipH="1" flipV="1">
            <a:off x="4896036" y="662397"/>
            <a:ext cx="1296144" cy="56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0"/>
            <a:endCxn id="14" idx="2"/>
          </p:cNvCxnSpPr>
          <p:nvPr/>
        </p:nvCxnSpPr>
        <p:spPr>
          <a:xfrm flipV="1">
            <a:off x="6192180" y="700140"/>
            <a:ext cx="0" cy="524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0"/>
            <a:endCxn id="13" idx="1"/>
          </p:cNvCxnSpPr>
          <p:nvPr/>
        </p:nvCxnSpPr>
        <p:spPr>
          <a:xfrm flipV="1">
            <a:off x="6192180" y="662397"/>
            <a:ext cx="900100" cy="56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c.pxhere.com/photos/8d/e4/field_wheat_agriculture_cereals_cornfield_epi_rural_sky-708900.jpg!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2"/>
            <a:ext cx="3635896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andia.ru/text/80/511/images/img1_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32062" r="12072"/>
          <a:stretch/>
        </p:blipFill>
        <p:spPr bwMode="auto">
          <a:xfrm>
            <a:off x="8244408" y="14114"/>
            <a:ext cx="899592" cy="11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38358"/>
              </p:ext>
            </p:extLst>
          </p:nvPr>
        </p:nvGraphicFramePr>
        <p:xfrm>
          <a:off x="8037" y="260648"/>
          <a:ext cx="5428059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659244"/>
              </p:ext>
            </p:extLst>
          </p:nvPr>
        </p:nvGraphicFramePr>
        <p:xfrm>
          <a:off x="449999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462017" y="1388815"/>
            <a:ext cx="3681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Несмотря на то, что в животноводстве Холмогорского района  за последние 5 лет идёт </a:t>
            </a:r>
            <a:r>
              <a:rPr lang="ru-RU" dirty="0" smtClean="0"/>
              <a:t>рост </a:t>
            </a:r>
            <a:r>
              <a:rPr lang="ru-RU" dirty="0"/>
              <a:t>производства, значения зоотехнических показателей в молочном и мясном скотоводстве ниже, чем в среднем по  области.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52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/>
              <a:t>Несмотря на стабильный рост продуктивности в животноводстве, за 2013 – 2017 гг. не удалось сохранить производственную базу животноводства.  Поголовье КРС во всех категориях хозяйств уменьшилось на 1286 голов (21,6%), свиней – на 243 головы (50,3%).</a:t>
            </a:r>
          </a:p>
        </p:txBody>
      </p:sp>
    </p:spTree>
    <p:extLst>
      <p:ext uri="{BB962C8B-B14F-4D97-AF65-F5344CB8AC3E}">
        <p14:creationId xmlns:p14="http://schemas.microsoft.com/office/powerpoint/2010/main" val="22396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1299</TotalTime>
  <Words>4455</Words>
  <Application>Microsoft Office PowerPoint</Application>
  <PresentationFormat>Экран (4:3)</PresentationFormat>
  <Paragraphs>598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Ясность</vt:lpstr>
      <vt:lpstr>Стратегический анализ социально-экономического развития Холмогорского муниципального района</vt:lpstr>
      <vt:lpstr>Общая характеристика Холмогорского муниципального района</vt:lpstr>
      <vt:lpstr>Демографическая ситуация</vt:lpstr>
      <vt:lpstr>Презентация PowerPoint</vt:lpstr>
      <vt:lpstr>Рынок труда</vt:lpstr>
      <vt:lpstr>Уровень и качество жизни</vt:lpstr>
      <vt:lpstr>Экономический потенциал</vt:lpstr>
      <vt:lpstr>Презентация PowerPoint</vt:lpstr>
      <vt:lpstr>Презентация PowerPoint</vt:lpstr>
      <vt:lpstr>Строительство</vt:lpstr>
      <vt:lpstr>Презентация PowerPoint</vt:lpstr>
      <vt:lpstr>Малое и среднее предпринимательство</vt:lpstr>
      <vt:lpstr>Инвестиционная привлекательность</vt:lpstr>
      <vt:lpstr>Социальный потенциал</vt:lpstr>
      <vt:lpstr>Презентация PowerPoint</vt:lpstr>
      <vt:lpstr>Презентация PowerPoint</vt:lpstr>
      <vt:lpstr>Презентация PowerPoint</vt:lpstr>
      <vt:lpstr>Туризм</vt:lpstr>
      <vt:lpstr>Презентация PowerPoint</vt:lpstr>
      <vt:lpstr>Территориальное общественное самоуправление</vt:lpstr>
      <vt:lpstr>Потребительский рынок</vt:lpstr>
      <vt:lpstr>Транспортная инфраструктура</vt:lpstr>
      <vt:lpstr>Бюджет муниципального образования</vt:lpstr>
      <vt:lpstr>Жилищные условия и состояние инженерной инфраструктуры </vt:lpstr>
      <vt:lpstr>SWOT - анализ социально-экономического развития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</dc:title>
  <dc:creator>Шалапанова Ирина Николаевна</dc:creator>
  <cp:lastModifiedBy>Суханова Юлия Сергеевна</cp:lastModifiedBy>
  <cp:revision>102</cp:revision>
  <dcterms:created xsi:type="dcterms:W3CDTF">2018-12-13T13:42:36Z</dcterms:created>
  <dcterms:modified xsi:type="dcterms:W3CDTF">2018-12-19T11:29:31Z</dcterms:modified>
</cp:coreProperties>
</file>