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9"/>
  </p:notesMasterIdLst>
  <p:sldIdLst>
    <p:sldId id="257" r:id="rId4"/>
    <p:sldId id="281" r:id="rId5"/>
    <p:sldId id="272" r:id="rId6"/>
    <p:sldId id="273" r:id="rId7"/>
    <p:sldId id="270" r:id="rId8"/>
    <p:sldId id="282" r:id="rId9"/>
    <p:sldId id="285" r:id="rId10"/>
    <p:sldId id="279" r:id="rId11"/>
    <p:sldId id="278" r:id="rId12"/>
    <p:sldId id="280" r:id="rId13"/>
    <p:sldId id="286" r:id="rId14"/>
    <p:sldId id="290" r:id="rId15"/>
    <p:sldId id="288" r:id="rId16"/>
    <p:sldId id="292" r:id="rId17"/>
    <p:sldId id="291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E819C-F9F7-4314-B778-DA1E7D8870DC}" type="doc">
      <dgm:prSet loTypeId="urn:microsoft.com/office/officeart/2005/8/layout/vList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6AAA3F9-91E1-4945-A766-446B2E95C54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Федеральный закон от 24.11.1995 №181-ФЗ «О социальной защите инвалидов в Российской Федерации»</a:t>
          </a:r>
          <a:endParaRPr lang="ru-RU" b="1" dirty="0">
            <a:solidFill>
              <a:srgbClr val="FF0000"/>
            </a:solidFill>
          </a:endParaRPr>
        </a:p>
      </dgm:t>
    </dgm:pt>
    <dgm:pt modelId="{1C66329E-4B89-4E32-8B1A-B774446D9F0E}" type="parTrans" cxnId="{0C66831E-63F9-464E-B467-E5039978B3D7}">
      <dgm:prSet/>
      <dgm:spPr/>
      <dgm:t>
        <a:bodyPr/>
        <a:lstStyle/>
        <a:p>
          <a:endParaRPr lang="ru-RU"/>
        </a:p>
      </dgm:t>
    </dgm:pt>
    <dgm:pt modelId="{2AB778A3-087F-4B31-B751-A652832AD307}" type="sibTrans" cxnId="{0C66831E-63F9-464E-B467-E5039978B3D7}">
      <dgm:prSet/>
      <dgm:spPr/>
      <dgm:t>
        <a:bodyPr/>
        <a:lstStyle/>
        <a:p>
          <a:endParaRPr lang="ru-RU"/>
        </a:p>
      </dgm:t>
    </dgm:pt>
    <dgm:pt modelId="{6D933FBB-5BEA-4E5C-B0B4-BB35AC73F7BD}">
      <dgm:prSet phldrT="[Текст]"/>
      <dgm:spPr/>
      <dgm:t>
        <a:bodyPr/>
        <a:lstStyle/>
        <a:p>
          <a:r>
            <a:rPr lang="ru-RU" b="1" dirty="0" smtClean="0"/>
            <a:t>Статья 21. Установление квоты для приема на работу инвалидов</a:t>
          </a:r>
          <a:endParaRPr lang="ru-RU" b="1" dirty="0"/>
        </a:p>
      </dgm:t>
    </dgm:pt>
    <dgm:pt modelId="{1450AD4C-8CE2-471A-991D-E525F0C41C71}" type="parTrans" cxnId="{A5EC06F9-9381-4B1F-A7F0-EE7F3A488FCB}">
      <dgm:prSet/>
      <dgm:spPr/>
      <dgm:t>
        <a:bodyPr/>
        <a:lstStyle/>
        <a:p>
          <a:endParaRPr lang="ru-RU"/>
        </a:p>
      </dgm:t>
    </dgm:pt>
    <dgm:pt modelId="{AE6352F2-A031-43CF-9F4C-E3810309D328}" type="sibTrans" cxnId="{A5EC06F9-9381-4B1F-A7F0-EE7F3A488FCB}">
      <dgm:prSet/>
      <dgm:spPr/>
      <dgm:t>
        <a:bodyPr/>
        <a:lstStyle/>
        <a:p>
          <a:endParaRPr lang="ru-RU"/>
        </a:p>
      </dgm:t>
    </dgm:pt>
    <dgm:pt modelId="{01352D4A-6CD4-496D-833D-ACF187DC36D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Кодекс Российской Федерации об административных правонарушениях</a:t>
          </a:r>
          <a:endParaRPr lang="ru-RU" b="1" dirty="0">
            <a:solidFill>
              <a:srgbClr val="FF0000"/>
            </a:solidFill>
          </a:endParaRPr>
        </a:p>
      </dgm:t>
    </dgm:pt>
    <dgm:pt modelId="{01F46A30-3C35-4A5D-8C61-13E9C6AE8DE2}" type="parTrans" cxnId="{A7DB820A-8552-43DD-A00A-80FABE9D1E3D}">
      <dgm:prSet/>
      <dgm:spPr/>
      <dgm:t>
        <a:bodyPr/>
        <a:lstStyle/>
        <a:p>
          <a:endParaRPr lang="ru-RU"/>
        </a:p>
      </dgm:t>
    </dgm:pt>
    <dgm:pt modelId="{F7A8AB35-A223-4E62-9E30-1AA230D6DEE2}" type="sibTrans" cxnId="{A7DB820A-8552-43DD-A00A-80FABE9D1E3D}">
      <dgm:prSet/>
      <dgm:spPr/>
      <dgm:t>
        <a:bodyPr/>
        <a:lstStyle/>
        <a:p>
          <a:endParaRPr lang="ru-RU"/>
        </a:p>
      </dgm:t>
    </dgm:pt>
    <dgm:pt modelId="{9C36CE00-5066-44EE-ABA1-9F3976946F5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Приказ Департамента труда и занятости населения области от 11.09.2012 № 432 «Об установлении минимального количества специальных рабочих мест для трудоустройства инвалидов»</a:t>
          </a:r>
        </a:p>
      </dgm:t>
    </dgm:pt>
    <dgm:pt modelId="{F5A7AB7F-432A-40E4-947D-64EF86F606DF}" type="parTrans" cxnId="{04134AD1-419E-4C30-B544-6AD09FABD8E2}">
      <dgm:prSet/>
      <dgm:spPr/>
      <dgm:t>
        <a:bodyPr/>
        <a:lstStyle/>
        <a:p>
          <a:endParaRPr lang="ru-RU"/>
        </a:p>
      </dgm:t>
    </dgm:pt>
    <dgm:pt modelId="{E3AF205C-A2F3-438A-AE32-B6680300846A}" type="sibTrans" cxnId="{04134AD1-419E-4C30-B544-6AD09FABD8E2}">
      <dgm:prSet/>
      <dgm:spPr/>
      <dgm:t>
        <a:bodyPr/>
        <a:lstStyle/>
        <a:p>
          <a:endParaRPr lang="ru-RU"/>
        </a:p>
      </dgm:t>
    </dgm:pt>
    <dgm:pt modelId="{2B867E9D-EFB8-45C7-9EAD-98F4409D2554}">
      <dgm:prSet phldrT="[Текст]"/>
      <dgm:spPr/>
      <dgm:t>
        <a:bodyPr/>
        <a:lstStyle/>
        <a:p>
          <a:r>
            <a:rPr lang="ru-RU" b="1" dirty="0" smtClean="0"/>
            <a:t>Статья 5.42 «Нарушение прав инвалидов в области трудоустройства и занятости»</a:t>
          </a:r>
          <a:endParaRPr lang="ru-RU" b="1" dirty="0"/>
        </a:p>
      </dgm:t>
    </dgm:pt>
    <dgm:pt modelId="{7B96BBBD-8094-449C-8476-985A9C40F268}" type="parTrans" cxnId="{624370A1-4AE2-4C18-BDA8-3A5BA3F6278A}">
      <dgm:prSet/>
      <dgm:spPr/>
      <dgm:t>
        <a:bodyPr/>
        <a:lstStyle/>
        <a:p>
          <a:endParaRPr lang="ru-RU"/>
        </a:p>
      </dgm:t>
    </dgm:pt>
    <dgm:pt modelId="{C7420548-CE09-475E-8D0F-DC5D18652238}" type="sibTrans" cxnId="{624370A1-4AE2-4C18-BDA8-3A5BA3F6278A}">
      <dgm:prSet/>
      <dgm:spPr/>
      <dgm:t>
        <a:bodyPr/>
        <a:lstStyle/>
        <a:p>
          <a:endParaRPr lang="ru-RU"/>
        </a:p>
      </dgm:t>
    </dgm:pt>
    <dgm:pt modelId="{981A2CC8-6A8A-4BE6-B0D9-7B103589BEEF}">
      <dgm:prSet/>
      <dgm:spPr/>
      <dgm:t>
        <a:bodyPr/>
        <a:lstStyle/>
        <a:p>
          <a:r>
            <a:rPr lang="ru-RU" b="1" dirty="0" smtClean="0"/>
            <a:t>Статья 22. Специальные рабочие места для трудоустройства инвалидов</a:t>
          </a:r>
          <a:endParaRPr lang="ru-RU" b="1" dirty="0"/>
        </a:p>
      </dgm:t>
    </dgm:pt>
    <dgm:pt modelId="{E97F6CD1-28BC-4148-9EEB-522B2BC72147}" type="parTrans" cxnId="{0E4307BC-5973-4485-93E8-35D2A86D26EA}">
      <dgm:prSet/>
      <dgm:spPr/>
      <dgm:t>
        <a:bodyPr/>
        <a:lstStyle/>
        <a:p>
          <a:endParaRPr lang="ru-RU"/>
        </a:p>
      </dgm:t>
    </dgm:pt>
    <dgm:pt modelId="{09030070-007C-4126-9D96-127AC243936C}" type="sibTrans" cxnId="{0E4307BC-5973-4485-93E8-35D2A86D26EA}">
      <dgm:prSet/>
      <dgm:spPr/>
      <dgm:t>
        <a:bodyPr/>
        <a:lstStyle/>
        <a:p>
          <a:endParaRPr lang="ru-RU"/>
        </a:p>
      </dgm:t>
    </dgm:pt>
    <dgm:pt modelId="{F88A7BB2-357E-4030-9315-CE715DB8813E}">
      <dgm:prSet/>
      <dgm:spPr/>
      <dgm:t>
        <a:bodyPr/>
        <a:lstStyle/>
        <a:p>
          <a:r>
            <a:rPr lang="ru-RU" b="1" dirty="0" smtClean="0"/>
            <a:t>Статья 24. Права, обязанности и ответственность работодателей в обеспечении занятости инвалидов</a:t>
          </a:r>
          <a:endParaRPr lang="ru-RU" b="1" dirty="0"/>
        </a:p>
      </dgm:t>
    </dgm:pt>
    <dgm:pt modelId="{CB6C2B65-073A-48F7-9696-79877ACE4B2A}" type="parTrans" cxnId="{7032511C-81BE-4EAF-8D77-31EB119653DD}">
      <dgm:prSet/>
      <dgm:spPr/>
      <dgm:t>
        <a:bodyPr/>
        <a:lstStyle/>
        <a:p>
          <a:endParaRPr lang="ru-RU"/>
        </a:p>
      </dgm:t>
    </dgm:pt>
    <dgm:pt modelId="{0A5C3A18-677A-4E63-943C-C57C45B80D07}" type="sibTrans" cxnId="{7032511C-81BE-4EAF-8D77-31EB119653DD}">
      <dgm:prSet/>
      <dgm:spPr/>
      <dgm:t>
        <a:bodyPr/>
        <a:lstStyle/>
        <a:p>
          <a:endParaRPr lang="ru-RU"/>
        </a:p>
      </dgm:t>
    </dgm:pt>
    <dgm:pt modelId="{A2DB038C-77E6-49AB-B282-B770B4E5E82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Закон Российской Федерации от 19.04.1991 №1032-1 «О занятости населения в Российской Федерации»</a:t>
          </a:r>
          <a:endParaRPr lang="ru-RU" b="1" dirty="0">
            <a:solidFill>
              <a:srgbClr val="FF0000"/>
            </a:solidFill>
          </a:endParaRPr>
        </a:p>
      </dgm:t>
    </dgm:pt>
    <dgm:pt modelId="{B0BE67DE-8440-4732-ADF0-F27805756CCD}" type="parTrans" cxnId="{86B3C3CE-87D5-4C6C-BA97-9A971299C38F}">
      <dgm:prSet/>
      <dgm:spPr/>
      <dgm:t>
        <a:bodyPr/>
        <a:lstStyle/>
        <a:p>
          <a:endParaRPr lang="ru-RU"/>
        </a:p>
      </dgm:t>
    </dgm:pt>
    <dgm:pt modelId="{5B25A6D9-E239-428E-8EC8-A654D5494C11}" type="sibTrans" cxnId="{86B3C3CE-87D5-4C6C-BA97-9A971299C38F}">
      <dgm:prSet/>
      <dgm:spPr/>
      <dgm:t>
        <a:bodyPr/>
        <a:lstStyle/>
        <a:p>
          <a:endParaRPr lang="ru-RU"/>
        </a:p>
      </dgm:t>
    </dgm:pt>
    <dgm:pt modelId="{CFBECED3-10D1-4EB4-A779-0C83290311D4}">
      <dgm:prSet phldrT="[Текст]"/>
      <dgm:spPr/>
      <dgm:t>
        <a:bodyPr/>
        <a:lstStyle/>
        <a:p>
          <a:r>
            <a:rPr lang="ru-RU" b="1" dirty="0" smtClean="0"/>
            <a:t>Статья 25. Содействие работодателей в обеспечении занятости населения </a:t>
          </a:r>
          <a:r>
            <a:rPr lang="ru-RU" b="0" dirty="0" smtClean="0"/>
            <a:t>(ежемесячное предоставление информации)</a:t>
          </a:r>
          <a:endParaRPr lang="ru-RU" b="0" dirty="0"/>
        </a:p>
      </dgm:t>
    </dgm:pt>
    <dgm:pt modelId="{1CFFA0D5-7414-4D9B-8233-F0A1D208CE8E}" type="parTrans" cxnId="{C5D3EA0A-D6D5-4113-8366-EF9F73105DFE}">
      <dgm:prSet/>
      <dgm:spPr/>
      <dgm:t>
        <a:bodyPr/>
        <a:lstStyle/>
        <a:p>
          <a:endParaRPr lang="ru-RU"/>
        </a:p>
      </dgm:t>
    </dgm:pt>
    <dgm:pt modelId="{FED69E03-19BD-4034-B47A-47A1AA2D1F1F}" type="sibTrans" cxnId="{C5D3EA0A-D6D5-4113-8366-EF9F73105DFE}">
      <dgm:prSet/>
      <dgm:spPr/>
      <dgm:t>
        <a:bodyPr/>
        <a:lstStyle/>
        <a:p>
          <a:endParaRPr lang="ru-RU"/>
        </a:p>
      </dgm:t>
    </dgm:pt>
    <dgm:pt modelId="{A2E1AE12-D6DC-4DE8-A604-3F40FA10F59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Закон Вологодской области от 22.10.2004 № 1065-ОЗ «О квоте для приема на работу инвалидов на территории Вологодской области»</a:t>
          </a:r>
          <a:endParaRPr lang="ru-RU" b="1" dirty="0">
            <a:solidFill>
              <a:srgbClr val="FF0000"/>
            </a:solidFill>
          </a:endParaRPr>
        </a:p>
      </dgm:t>
    </dgm:pt>
    <dgm:pt modelId="{30F889FD-C295-497D-910F-1F135985AD25}" type="parTrans" cxnId="{2DD4CF8B-A8C8-4ABD-B861-2DDD721A0B78}">
      <dgm:prSet/>
      <dgm:spPr/>
      <dgm:t>
        <a:bodyPr/>
        <a:lstStyle/>
        <a:p>
          <a:endParaRPr lang="ru-RU"/>
        </a:p>
      </dgm:t>
    </dgm:pt>
    <dgm:pt modelId="{8BD4D929-B82C-45CD-BF01-87C89CAE5196}" type="sibTrans" cxnId="{2DD4CF8B-A8C8-4ABD-B861-2DDD721A0B78}">
      <dgm:prSet/>
      <dgm:spPr/>
      <dgm:t>
        <a:bodyPr/>
        <a:lstStyle/>
        <a:p>
          <a:endParaRPr lang="ru-RU"/>
        </a:p>
      </dgm:t>
    </dgm:pt>
    <dgm:pt modelId="{BF7F1BF1-3A29-4C36-8803-33335D55D6CC}">
      <dgm:prSet phldrT="[Текст]"/>
      <dgm:spPr/>
      <dgm:t>
        <a:bodyPr/>
        <a:lstStyle/>
        <a:p>
          <a:r>
            <a:rPr lang="ru-RU" b="1" dirty="0" smtClean="0"/>
            <a:t>Статья 1. </a:t>
          </a:r>
          <a:r>
            <a:rPr lang="ru-RU" dirty="0" smtClean="0"/>
            <a:t>Установить работодателям, осуществляющим деятельность на территории Вологодской области, численность работников которых составляет не менее 35 человек, квоту для приема на работу инвалидов в размере двух процентов среднесписочной численности работников</a:t>
          </a:r>
          <a:endParaRPr lang="ru-RU" dirty="0"/>
        </a:p>
      </dgm:t>
    </dgm:pt>
    <dgm:pt modelId="{A05407C2-4285-4BCA-9721-5C690C0D0122}" type="parTrans" cxnId="{16A5145B-2A03-4DA1-A008-D24ACD424368}">
      <dgm:prSet/>
      <dgm:spPr/>
      <dgm:t>
        <a:bodyPr/>
        <a:lstStyle/>
        <a:p>
          <a:endParaRPr lang="ru-RU"/>
        </a:p>
      </dgm:t>
    </dgm:pt>
    <dgm:pt modelId="{370F723A-B8A5-4CD7-A1EF-1AB13B732E42}" type="sibTrans" cxnId="{16A5145B-2A03-4DA1-A008-D24ACD424368}">
      <dgm:prSet/>
      <dgm:spPr/>
      <dgm:t>
        <a:bodyPr/>
        <a:lstStyle/>
        <a:p>
          <a:endParaRPr lang="ru-RU"/>
        </a:p>
      </dgm:t>
    </dgm:pt>
    <dgm:pt modelId="{F0CEA2F2-6D61-4720-A893-555A9DD1FC84}">
      <dgm:prSet phldrT="[Текст]"/>
      <dgm:spPr/>
      <dgm:t>
        <a:bodyPr/>
        <a:lstStyle/>
        <a:p>
          <a:r>
            <a:rPr lang="ru-RU" b="1" dirty="0" smtClean="0"/>
            <a:t>Статья 19.7 «Непредставление сведений (информации)»</a:t>
          </a:r>
          <a:endParaRPr lang="ru-RU" b="1" dirty="0"/>
        </a:p>
      </dgm:t>
    </dgm:pt>
    <dgm:pt modelId="{0454373A-5FC9-4F15-A148-520EECBC02EB}" type="parTrans" cxnId="{A7DE1FA4-6DF7-4991-BE42-69F3A8184AAF}">
      <dgm:prSet/>
      <dgm:spPr/>
      <dgm:t>
        <a:bodyPr/>
        <a:lstStyle/>
        <a:p>
          <a:endParaRPr lang="ru-RU"/>
        </a:p>
      </dgm:t>
    </dgm:pt>
    <dgm:pt modelId="{47A427D1-0F4C-49AE-824E-7510C9704479}" type="sibTrans" cxnId="{A7DE1FA4-6DF7-4991-BE42-69F3A8184AAF}">
      <dgm:prSet/>
      <dgm:spPr/>
      <dgm:t>
        <a:bodyPr/>
        <a:lstStyle/>
        <a:p>
          <a:endParaRPr lang="ru-RU"/>
        </a:p>
      </dgm:t>
    </dgm:pt>
    <dgm:pt modelId="{9C4F9605-E752-4AEA-8978-FFEE9CC091E5}">
      <dgm:prSet phldrT="[Текст]"/>
      <dgm:spPr/>
      <dgm:t>
        <a:bodyPr/>
        <a:lstStyle/>
        <a:p>
          <a:r>
            <a:rPr lang="ru-RU" dirty="0" smtClean="0"/>
            <a:t>С </a:t>
          </a:r>
          <a:r>
            <a:rPr lang="ru-RU" b="1" dirty="0" smtClean="0"/>
            <a:t>01.01.2013</a:t>
          </a:r>
          <a:r>
            <a:rPr lang="ru-RU" dirty="0" smtClean="0"/>
            <a:t> установлено минимальное количество специальных рабочих мест в пределах установленной квоты, которое поставлено в зависимость от среднесписочной численности работников</a:t>
          </a:r>
        </a:p>
      </dgm:t>
    </dgm:pt>
    <dgm:pt modelId="{AEFD43CD-8893-4C08-8E24-11648199ACBF}" type="parTrans" cxnId="{111BC33A-DA41-4F27-9212-22BC10E6EDEF}">
      <dgm:prSet/>
      <dgm:spPr/>
      <dgm:t>
        <a:bodyPr/>
        <a:lstStyle/>
        <a:p>
          <a:endParaRPr lang="ru-RU"/>
        </a:p>
      </dgm:t>
    </dgm:pt>
    <dgm:pt modelId="{979B9D1F-49DD-4285-BDC5-74DC23CE77C8}" type="sibTrans" cxnId="{111BC33A-DA41-4F27-9212-22BC10E6EDEF}">
      <dgm:prSet/>
      <dgm:spPr/>
      <dgm:t>
        <a:bodyPr/>
        <a:lstStyle/>
        <a:p>
          <a:endParaRPr lang="ru-RU"/>
        </a:p>
      </dgm:t>
    </dgm:pt>
    <dgm:pt modelId="{839861F2-3B04-4477-A699-6AF4107EDE8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Постановление Правительства области от 21.09.2015 № 772 (ред. от 06.02.2017) «Об утверждении Правил квотирования, резервирования и создания специальных рабочих мест для трудоустройства инвалидов» </a:t>
          </a:r>
        </a:p>
      </dgm:t>
    </dgm:pt>
    <dgm:pt modelId="{29755084-1B71-4CE9-8A45-1000B75E1DCC}" type="parTrans" cxnId="{5D4B3AF8-C393-42EA-B927-6F52559AEC6D}">
      <dgm:prSet/>
      <dgm:spPr/>
    </dgm:pt>
    <dgm:pt modelId="{00AFCD41-4561-45A5-9DC0-A0203B369522}" type="sibTrans" cxnId="{5D4B3AF8-C393-42EA-B927-6F52559AEC6D}">
      <dgm:prSet/>
      <dgm:spPr/>
    </dgm:pt>
    <dgm:pt modelId="{C4CD2AED-9CF4-4027-BE20-E6ABD42E5D5D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+mn-lt"/>
              <a:cs typeface="Times New Roman" pitchFamily="18" charset="0"/>
            </a:rPr>
            <a:t>Предусмотрен </a:t>
          </a:r>
          <a:r>
            <a:rPr lang="ru-RU" sz="1100" b="1" dirty="0" smtClean="0">
              <a:latin typeface="+mn-lt"/>
              <a:cs typeface="Times New Roman" pitchFamily="18" charset="0"/>
            </a:rPr>
            <a:t>новый порядок расчета </a:t>
          </a:r>
          <a:r>
            <a:rPr lang="ru-RU" sz="1100" dirty="0" smtClean="0">
              <a:latin typeface="+mn-lt"/>
              <a:cs typeface="Times New Roman" pitchFamily="18" charset="0"/>
            </a:rPr>
            <a:t>квоты для приема на работу инвалидов – из среднесписочной численности работников предприятия на конец месяца</a:t>
          </a:r>
        </a:p>
      </dgm:t>
    </dgm:pt>
    <dgm:pt modelId="{15A85E2D-FA12-4C50-A1B6-501F2C57B18D}" type="parTrans" cxnId="{32EB8949-4182-4F8B-BCD5-7BF52F136DC8}">
      <dgm:prSet/>
      <dgm:spPr/>
    </dgm:pt>
    <dgm:pt modelId="{052FF933-D7F5-4266-841D-196319C4C2F5}" type="sibTrans" cxnId="{32EB8949-4182-4F8B-BCD5-7BF52F136DC8}">
      <dgm:prSet/>
      <dgm:spPr/>
    </dgm:pt>
    <dgm:pt modelId="{76C7FAE0-DBF2-41C7-BC7B-D8A9999DF3A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Постановление Правительства области от 10.11.2014 № 998 «Об утверждении Порядка предоставления работодателями информации в органы службы занятости населения Вологодской области»</a:t>
          </a:r>
        </a:p>
      </dgm:t>
    </dgm:pt>
    <dgm:pt modelId="{0B7ACB18-573A-40C1-88E0-F406AEFEA5A3}" type="parTrans" cxnId="{B0499263-17DC-4DFC-B51B-64F804FA4815}">
      <dgm:prSet/>
      <dgm:spPr/>
    </dgm:pt>
    <dgm:pt modelId="{D68D376D-FAC5-44FB-931F-8EB9A58CA574}" type="sibTrans" cxnId="{B0499263-17DC-4DFC-B51B-64F804FA4815}">
      <dgm:prSet/>
      <dgm:spPr/>
    </dgm:pt>
    <dgm:pt modelId="{D4A07EF2-6DC3-4050-8940-9642A5F72621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Регулирует </a:t>
          </a:r>
          <a:r>
            <a:rPr lang="ru-RU" b="1" dirty="0" smtClean="0"/>
            <a:t>форму предоставления информации </a:t>
          </a:r>
          <a:r>
            <a:rPr lang="ru-RU" dirty="0" smtClean="0"/>
            <a:t>о выполнении квоты и наличии вакансий в счет квоты, а также </a:t>
          </a:r>
          <a:r>
            <a:rPr lang="ru-RU" b="1" dirty="0" smtClean="0"/>
            <a:t>сроки</a:t>
          </a:r>
          <a:r>
            <a:rPr lang="ru-RU" dirty="0" smtClean="0"/>
            <a:t> их предоставления в органы службы занятости </a:t>
          </a:r>
        </a:p>
      </dgm:t>
    </dgm:pt>
    <dgm:pt modelId="{5598BC0A-04FB-468F-9960-D7809061F13C}" type="parTrans" cxnId="{1D9F8970-9683-456D-8804-6953E8A55146}">
      <dgm:prSet/>
      <dgm:spPr/>
    </dgm:pt>
    <dgm:pt modelId="{2F444336-9418-459B-AF31-DBC4C3408F3F}" type="sibTrans" cxnId="{1D9F8970-9683-456D-8804-6953E8A55146}">
      <dgm:prSet/>
      <dgm:spPr/>
    </dgm:pt>
    <dgm:pt modelId="{517430B4-5FD2-4A5B-BF56-25084D587843}" type="pres">
      <dgm:prSet presAssocID="{19CE819C-F9F7-4314-B778-DA1E7D887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B4FE3-D194-46A3-AF0B-42B6759370B2}" type="pres">
      <dgm:prSet presAssocID="{66AAA3F9-91E1-4945-A766-446B2E95C54D}" presName="linNode" presStyleCnt="0"/>
      <dgm:spPr/>
    </dgm:pt>
    <dgm:pt modelId="{5769803C-E18D-4C2B-947B-63B35B127C39}" type="pres">
      <dgm:prSet presAssocID="{66AAA3F9-91E1-4945-A766-446B2E95C54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895B-1336-434D-A222-2D739EDB5093}" type="pres">
      <dgm:prSet presAssocID="{66AAA3F9-91E1-4945-A766-446B2E95C54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53917-7DF7-4B2D-9F71-9465F7C92E78}" type="pres">
      <dgm:prSet presAssocID="{2AB778A3-087F-4B31-B751-A652832AD307}" presName="sp" presStyleCnt="0"/>
      <dgm:spPr/>
    </dgm:pt>
    <dgm:pt modelId="{D00446FB-1FB0-475A-B5DB-DA67CEC3155A}" type="pres">
      <dgm:prSet presAssocID="{A2E1AE12-D6DC-4DE8-A604-3F40FA10F594}" presName="linNode" presStyleCnt="0"/>
      <dgm:spPr/>
    </dgm:pt>
    <dgm:pt modelId="{659924D8-612D-4A1B-B1BA-FA0B22B74F2F}" type="pres">
      <dgm:prSet presAssocID="{A2E1AE12-D6DC-4DE8-A604-3F40FA10F594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D022-74D6-4844-8CF8-AF14BDFF51C3}" type="pres">
      <dgm:prSet presAssocID="{A2E1AE12-D6DC-4DE8-A604-3F40FA10F594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76B72-A02F-4057-9412-2114D399E367}" type="pres">
      <dgm:prSet presAssocID="{8BD4D929-B82C-45CD-BF01-87C89CAE5196}" presName="sp" presStyleCnt="0"/>
      <dgm:spPr/>
    </dgm:pt>
    <dgm:pt modelId="{453D2117-3350-47EB-BF0D-7BEB440830F6}" type="pres">
      <dgm:prSet presAssocID="{A2DB038C-77E6-49AB-B282-B770B4E5E822}" presName="linNode" presStyleCnt="0"/>
      <dgm:spPr/>
    </dgm:pt>
    <dgm:pt modelId="{45183927-F51E-41B8-A99D-A30DCE532383}" type="pres">
      <dgm:prSet presAssocID="{A2DB038C-77E6-49AB-B282-B770B4E5E822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AF37-2920-4E65-857D-7BF3B5DA0EFD}" type="pres">
      <dgm:prSet presAssocID="{A2DB038C-77E6-49AB-B282-B770B4E5E822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115D9-A114-4C9F-9EC2-E925C361C8D6}" type="pres">
      <dgm:prSet presAssocID="{5B25A6D9-E239-428E-8EC8-A654D5494C11}" presName="sp" presStyleCnt="0"/>
      <dgm:spPr/>
    </dgm:pt>
    <dgm:pt modelId="{92F1899D-0C75-48B5-B902-014856330A5F}" type="pres">
      <dgm:prSet presAssocID="{01352D4A-6CD4-496D-833D-ACF187DC36D2}" presName="linNode" presStyleCnt="0"/>
      <dgm:spPr/>
    </dgm:pt>
    <dgm:pt modelId="{48AFD66B-5235-46D7-9B09-A31B227AEED7}" type="pres">
      <dgm:prSet presAssocID="{01352D4A-6CD4-496D-833D-ACF187DC36D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5AB0D-CBAB-4F11-AAAC-195C57EC6D59}" type="pres">
      <dgm:prSet presAssocID="{01352D4A-6CD4-496D-833D-ACF187DC36D2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F20F6-DF5E-4FB8-80E5-CF6264DE8FB8}" type="pres">
      <dgm:prSet presAssocID="{F7A8AB35-A223-4E62-9E30-1AA230D6DEE2}" presName="sp" presStyleCnt="0"/>
      <dgm:spPr/>
    </dgm:pt>
    <dgm:pt modelId="{BF48DFED-0DCA-4B05-A26C-503060C9DA04}" type="pres">
      <dgm:prSet presAssocID="{9C36CE00-5066-44EE-ABA1-9F3976946F55}" presName="linNode" presStyleCnt="0"/>
      <dgm:spPr/>
    </dgm:pt>
    <dgm:pt modelId="{0998FB7C-ECB2-457D-819F-A870B0917ED9}" type="pres">
      <dgm:prSet presAssocID="{9C36CE00-5066-44EE-ABA1-9F3976946F5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E9F76-25E1-4CEF-A75F-07AC1A14FE66}" type="pres">
      <dgm:prSet presAssocID="{9C36CE00-5066-44EE-ABA1-9F3976946F55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FF73E-63B4-467F-A1F0-74C93F5B7476}" type="pres">
      <dgm:prSet presAssocID="{E3AF205C-A2F3-438A-AE32-B6680300846A}" presName="sp" presStyleCnt="0"/>
      <dgm:spPr/>
    </dgm:pt>
    <dgm:pt modelId="{DC0C3255-84B2-4E5C-8E01-4481ED50AF90}" type="pres">
      <dgm:prSet presAssocID="{839861F2-3B04-4477-A699-6AF4107EDE84}" presName="linNode" presStyleCnt="0"/>
      <dgm:spPr/>
    </dgm:pt>
    <dgm:pt modelId="{442F7711-22D2-4C72-B8B0-EF11A379CD50}" type="pres">
      <dgm:prSet presAssocID="{839861F2-3B04-4477-A699-6AF4107EDE84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67597-EC7F-44FC-A372-3D0B7EC2A2BA}" type="pres">
      <dgm:prSet presAssocID="{839861F2-3B04-4477-A699-6AF4107EDE84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0A88F-01DA-45CC-BEEE-DA016639025A}" type="pres">
      <dgm:prSet presAssocID="{00AFCD41-4561-45A5-9DC0-A0203B369522}" presName="sp" presStyleCnt="0"/>
      <dgm:spPr/>
    </dgm:pt>
    <dgm:pt modelId="{2EA60716-7E2D-4A7F-9D93-E646C2373573}" type="pres">
      <dgm:prSet presAssocID="{76C7FAE0-DBF2-41C7-BC7B-D8A9999DF3A2}" presName="linNode" presStyleCnt="0"/>
      <dgm:spPr/>
    </dgm:pt>
    <dgm:pt modelId="{91CAA79F-AC9A-4388-904C-8FAF748829D3}" type="pres">
      <dgm:prSet presAssocID="{76C7FAE0-DBF2-41C7-BC7B-D8A9999DF3A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890D5-8245-47F8-9E98-D25A56D93A6D}" type="pres">
      <dgm:prSet presAssocID="{76C7FAE0-DBF2-41C7-BC7B-D8A9999DF3A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BC33A-DA41-4F27-9212-22BC10E6EDEF}" srcId="{9C36CE00-5066-44EE-ABA1-9F3976946F55}" destId="{9C4F9605-E752-4AEA-8978-FFEE9CC091E5}" srcOrd="0" destOrd="0" parTransId="{AEFD43CD-8893-4C08-8E24-11648199ACBF}" sibTransId="{979B9D1F-49DD-4285-BDC5-74DC23CE77C8}"/>
    <dgm:cxn modelId="{16A5145B-2A03-4DA1-A008-D24ACD424368}" srcId="{A2E1AE12-D6DC-4DE8-A604-3F40FA10F594}" destId="{BF7F1BF1-3A29-4C36-8803-33335D55D6CC}" srcOrd="0" destOrd="0" parTransId="{A05407C2-4285-4BCA-9721-5C690C0D0122}" sibTransId="{370F723A-B8A5-4CD7-A1EF-1AB13B732E42}"/>
    <dgm:cxn modelId="{3A431156-D614-414D-92F0-9E55FD1410C3}" type="presOf" srcId="{6D933FBB-5BEA-4E5C-B0B4-BB35AC73F7BD}" destId="{03DE895B-1336-434D-A222-2D739EDB5093}" srcOrd="0" destOrd="0" presId="urn:microsoft.com/office/officeart/2005/8/layout/vList5"/>
    <dgm:cxn modelId="{8918EEC2-DF0D-4195-A137-297BEA969137}" type="presOf" srcId="{19CE819C-F9F7-4314-B778-DA1E7D8870DC}" destId="{517430B4-5FD2-4A5B-BF56-25084D587843}" srcOrd="0" destOrd="0" presId="urn:microsoft.com/office/officeart/2005/8/layout/vList5"/>
    <dgm:cxn modelId="{0C1A6D12-63C6-435F-BC67-AF0BE5B0ED1F}" type="presOf" srcId="{D4A07EF2-6DC3-4050-8940-9642A5F72621}" destId="{6F9890D5-8245-47F8-9E98-D25A56D93A6D}" srcOrd="0" destOrd="0" presId="urn:microsoft.com/office/officeart/2005/8/layout/vList5"/>
    <dgm:cxn modelId="{FAE71DE6-C7A4-46B4-9EB6-A67F59ED2AF2}" type="presOf" srcId="{76C7FAE0-DBF2-41C7-BC7B-D8A9999DF3A2}" destId="{91CAA79F-AC9A-4388-904C-8FAF748829D3}" srcOrd="0" destOrd="0" presId="urn:microsoft.com/office/officeart/2005/8/layout/vList5"/>
    <dgm:cxn modelId="{D1B5C98D-0E72-44B8-8121-EAD15366FFE5}" type="presOf" srcId="{F0CEA2F2-6D61-4720-A893-555A9DD1FC84}" destId="{E215AB0D-CBAB-4F11-AAAC-195C57EC6D59}" srcOrd="0" destOrd="1" presId="urn:microsoft.com/office/officeart/2005/8/layout/vList5"/>
    <dgm:cxn modelId="{054EA1E7-1560-4E85-8A2C-6F6A39EB70B3}" type="presOf" srcId="{C4CD2AED-9CF4-4027-BE20-E6ABD42E5D5D}" destId="{B3367597-EC7F-44FC-A372-3D0B7EC2A2BA}" srcOrd="0" destOrd="0" presId="urn:microsoft.com/office/officeart/2005/8/layout/vList5"/>
    <dgm:cxn modelId="{3E6CBDFE-28C2-4CCC-A2D3-40A0F3A003FA}" type="presOf" srcId="{9C4F9605-E752-4AEA-8978-FFEE9CC091E5}" destId="{5FFE9F76-25E1-4CEF-A75F-07AC1A14FE66}" srcOrd="0" destOrd="0" presId="urn:microsoft.com/office/officeart/2005/8/layout/vList5"/>
    <dgm:cxn modelId="{1E0FA02A-B053-411E-AA64-684FCEEA7F10}" type="presOf" srcId="{2B867E9D-EFB8-45C7-9EAD-98F4409D2554}" destId="{E215AB0D-CBAB-4F11-AAAC-195C57EC6D59}" srcOrd="0" destOrd="0" presId="urn:microsoft.com/office/officeart/2005/8/layout/vList5"/>
    <dgm:cxn modelId="{5D4B3AF8-C393-42EA-B927-6F52559AEC6D}" srcId="{19CE819C-F9F7-4314-B778-DA1E7D8870DC}" destId="{839861F2-3B04-4477-A699-6AF4107EDE84}" srcOrd="5" destOrd="0" parTransId="{29755084-1B71-4CE9-8A45-1000B75E1DCC}" sibTransId="{00AFCD41-4561-45A5-9DC0-A0203B369522}"/>
    <dgm:cxn modelId="{2DD4CF8B-A8C8-4ABD-B861-2DDD721A0B78}" srcId="{19CE819C-F9F7-4314-B778-DA1E7D8870DC}" destId="{A2E1AE12-D6DC-4DE8-A604-3F40FA10F594}" srcOrd="1" destOrd="0" parTransId="{30F889FD-C295-497D-910F-1F135985AD25}" sibTransId="{8BD4D929-B82C-45CD-BF01-87C89CAE5196}"/>
    <dgm:cxn modelId="{A7DE1FA4-6DF7-4991-BE42-69F3A8184AAF}" srcId="{01352D4A-6CD4-496D-833D-ACF187DC36D2}" destId="{F0CEA2F2-6D61-4720-A893-555A9DD1FC84}" srcOrd="1" destOrd="0" parTransId="{0454373A-5FC9-4F15-A148-520EECBC02EB}" sibTransId="{47A427D1-0F4C-49AE-824E-7510C9704479}"/>
    <dgm:cxn modelId="{7032511C-81BE-4EAF-8D77-31EB119653DD}" srcId="{66AAA3F9-91E1-4945-A766-446B2E95C54D}" destId="{F88A7BB2-357E-4030-9315-CE715DB8813E}" srcOrd="2" destOrd="0" parTransId="{CB6C2B65-073A-48F7-9696-79877ACE4B2A}" sibTransId="{0A5C3A18-677A-4E63-943C-C57C45B80D07}"/>
    <dgm:cxn modelId="{A9CD82BE-9522-4559-9376-EF0A20B1248B}" type="presOf" srcId="{CFBECED3-10D1-4EB4-A779-0C83290311D4}" destId="{F357AF37-2920-4E65-857D-7BF3B5DA0EFD}" srcOrd="0" destOrd="0" presId="urn:microsoft.com/office/officeart/2005/8/layout/vList5"/>
    <dgm:cxn modelId="{CF364454-DC1D-4268-A8C2-8F1B03A6A60F}" type="presOf" srcId="{01352D4A-6CD4-496D-833D-ACF187DC36D2}" destId="{48AFD66B-5235-46D7-9B09-A31B227AEED7}" srcOrd="0" destOrd="0" presId="urn:microsoft.com/office/officeart/2005/8/layout/vList5"/>
    <dgm:cxn modelId="{A2E32ADF-F328-4485-A5DB-0730B0ADC823}" type="presOf" srcId="{839861F2-3B04-4477-A699-6AF4107EDE84}" destId="{442F7711-22D2-4C72-B8B0-EF11A379CD50}" srcOrd="0" destOrd="0" presId="urn:microsoft.com/office/officeart/2005/8/layout/vList5"/>
    <dgm:cxn modelId="{A7DB820A-8552-43DD-A00A-80FABE9D1E3D}" srcId="{19CE819C-F9F7-4314-B778-DA1E7D8870DC}" destId="{01352D4A-6CD4-496D-833D-ACF187DC36D2}" srcOrd="3" destOrd="0" parTransId="{01F46A30-3C35-4A5D-8C61-13E9C6AE8DE2}" sibTransId="{F7A8AB35-A223-4E62-9E30-1AA230D6DEE2}"/>
    <dgm:cxn modelId="{04134AD1-419E-4C30-B544-6AD09FABD8E2}" srcId="{19CE819C-F9F7-4314-B778-DA1E7D8870DC}" destId="{9C36CE00-5066-44EE-ABA1-9F3976946F55}" srcOrd="4" destOrd="0" parTransId="{F5A7AB7F-432A-40E4-947D-64EF86F606DF}" sibTransId="{E3AF205C-A2F3-438A-AE32-B6680300846A}"/>
    <dgm:cxn modelId="{C0ECF7DF-B3B4-4020-9861-63F17B10B8FF}" type="presOf" srcId="{BF7F1BF1-3A29-4C36-8803-33335D55D6CC}" destId="{B9C4D022-74D6-4844-8CF8-AF14BDFF51C3}" srcOrd="0" destOrd="0" presId="urn:microsoft.com/office/officeart/2005/8/layout/vList5"/>
    <dgm:cxn modelId="{C5D3EA0A-D6D5-4113-8366-EF9F73105DFE}" srcId="{A2DB038C-77E6-49AB-B282-B770B4E5E822}" destId="{CFBECED3-10D1-4EB4-A779-0C83290311D4}" srcOrd="0" destOrd="0" parTransId="{1CFFA0D5-7414-4D9B-8233-F0A1D208CE8E}" sibTransId="{FED69E03-19BD-4034-B47A-47A1AA2D1F1F}"/>
    <dgm:cxn modelId="{86B3C3CE-87D5-4C6C-BA97-9A971299C38F}" srcId="{19CE819C-F9F7-4314-B778-DA1E7D8870DC}" destId="{A2DB038C-77E6-49AB-B282-B770B4E5E822}" srcOrd="2" destOrd="0" parTransId="{B0BE67DE-8440-4732-ADF0-F27805756CCD}" sibTransId="{5B25A6D9-E239-428E-8EC8-A654D5494C11}"/>
    <dgm:cxn modelId="{752E72E0-2D29-4F19-A93F-AF0A253FE06A}" type="presOf" srcId="{F88A7BB2-357E-4030-9315-CE715DB8813E}" destId="{03DE895B-1336-434D-A222-2D739EDB5093}" srcOrd="0" destOrd="2" presId="urn:microsoft.com/office/officeart/2005/8/layout/vList5"/>
    <dgm:cxn modelId="{8EE527F3-77D9-4DB0-9032-A3778F720B1D}" type="presOf" srcId="{A2E1AE12-D6DC-4DE8-A604-3F40FA10F594}" destId="{659924D8-612D-4A1B-B1BA-FA0B22B74F2F}" srcOrd="0" destOrd="0" presId="urn:microsoft.com/office/officeart/2005/8/layout/vList5"/>
    <dgm:cxn modelId="{0E4307BC-5973-4485-93E8-35D2A86D26EA}" srcId="{66AAA3F9-91E1-4945-A766-446B2E95C54D}" destId="{981A2CC8-6A8A-4BE6-B0D9-7B103589BEEF}" srcOrd="1" destOrd="0" parTransId="{E97F6CD1-28BC-4148-9EEB-522B2BC72147}" sibTransId="{09030070-007C-4126-9D96-127AC243936C}"/>
    <dgm:cxn modelId="{B0499263-17DC-4DFC-B51B-64F804FA4815}" srcId="{19CE819C-F9F7-4314-B778-DA1E7D8870DC}" destId="{76C7FAE0-DBF2-41C7-BC7B-D8A9999DF3A2}" srcOrd="6" destOrd="0" parTransId="{0B7ACB18-573A-40C1-88E0-F406AEFEA5A3}" sibTransId="{D68D376D-FAC5-44FB-931F-8EB9A58CA574}"/>
    <dgm:cxn modelId="{624370A1-4AE2-4C18-BDA8-3A5BA3F6278A}" srcId="{01352D4A-6CD4-496D-833D-ACF187DC36D2}" destId="{2B867E9D-EFB8-45C7-9EAD-98F4409D2554}" srcOrd="0" destOrd="0" parTransId="{7B96BBBD-8094-449C-8476-985A9C40F268}" sibTransId="{C7420548-CE09-475E-8D0F-DC5D18652238}"/>
    <dgm:cxn modelId="{DCB32ED9-DE89-481F-9212-3A141208BC94}" type="presOf" srcId="{981A2CC8-6A8A-4BE6-B0D9-7B103589BEEF}" destId="{03DE895B-1336-434D-A222-2D739EDB5093}" srcOrd="0" destOrd="1" presId="urn:microsoft.com/office/officeart/2005/8/layout/vList5"/>
    <dgm:cxn modelId="{A5EC06F9-9381-4B1F-A7F0-EE7F3A488FCB}" srcId="{66AAA3F9-91E1-4945-A766-446B2E95C54D}" destId="{6D933FBB-5BEA-4E5C-B0B4-BB35AC73F7BD}" srcOrd="0" destOrd="0" parTransId="{1450AD4C-8CE2-471A-991D-E525F0C41C71}" sibTransId="{AE6352F2-A031-43CF-9F4C-E3810309D328}"/>
    <dgm:cxn modelId="{1D9F8970-9683-456D-8804-6953E8A55146}" srcId="{76C7FAE0-DBF2-41C7-BC7B-D8A9999DF3A2}" destId="{D4A07EF2-6DC3-4050-8940-9642A5F72621}" srcOrd="0" destOrd="0" parTransId="{5598BC0A-04FB-468F-9960-D7809061F13C}" sibTransId="{2F444336-9418-459B-AF31-DBC4C3408F3F}"/>
    <dgm:cxn modelId="{0C66831E-63F9-464E-B467-E5039978B3D7}" srcId="{19CE819C-F9F7-4314-B778-DA1E7D8870DC}" destId="{66AAA3F9-91E1-4945-A766-446B2E95C54D}" srcOrd="0" destOrd="0" parTransId="{1C66329E-4B89-4E32-8B1A-B774446D9F0E}" sibTransId="{2AB778A3-087F-4B31-B751-A652832AD307}"/>
    <dgm:cxn modelId="{32EB8949-4182-4F8B-BCD5-7BF52F136DC8}" srcId="{839861F2-3B04-4477-A699-6AF4107EDE84}" destId="{C4CD2AED-9CF4-4027-BE20-E6ABD42E5D5D}" srcOrd="0" destOrd="0" parTransId="{15A85E2D-FA12-4C50-A1B6-501F2C57B18D}" sibTransId="{052FF933-D7F5-4266-841D-196319C4C2F5}"/>
    <dgm:cxn modelId="{5EE360AB-A23C-4BA1-B5D4-7B3189C4A5B8}" type="presOf" srcId="{9C36CE00-5066-44EE-ABA1-9F3976946F55}" destId="{0998FB7C-ECB2-457D-819F-A870B0917ED9}" srcOrd="0" destOrd="0" presId="urn:microsoft.com/office/officeart/2005/8/layout/vList5"/>
    <dgm:cxn modelId="{38ACA1AB-5497-4EED-AEBB-309FC3D90B5D}" type="presOf" srcId="{A2DB038C-77E6-49AB-B282-B770B4E5E822}" destId="{45183927-F51E-41B8-A99D-A30DCE532383}" srcOrd="0" destOrd="0" presId="urn:microsoft.com/office/officeart/2005/8/layout/vList5"/>
    <dgm:cxn modelId="{9D74FA2E-8093-4AA0-964D-C228E19831B9}" type="presOf" srcId="{66AAA3F9-91E1-4945-A766-446B2E95C54D}" destId="{5769803C-E18D-4C2B-947B-63B35B127C39}" srcOrd="0" destOrd="0" presId="urn:microsoft.com/office/officeart/2005/8/layout/vList5"/>
    <dgm:cxn modelId="{DF5D8B86-296D-43B3-A8C9-B3685578A655}" type="presParOf" srcId="{517430B4-5FD2-4A5B-BF56-25084D587843}" destId="{4FDB4FE3-D194-46A3-AF0B-42B6759370B2}" srcOrd="0" destOrd="0" presId="urn:microsoft.com/office/officeart/2005/8/layout/vList5"/>
    <dgm:cxn modelId="{8D401CFA-E5E3-469E-8DB6-CB9C1EE026D9}" type="presParOf" srcId="{4FDB4FE3-D194-46A3-AF0B-42B6759370B2}" destId="{5769803C-E18D-4C2B-947B-63B35B127C39}" srcOrd="0" destOrd="0" presId="urn:microsoft.com/office/officeart/2005/8/layout/vList5"/>
    <dgm:cxn modelId="{D2B2B3F8-7CE5-4045-BB28-C660CC264FFE}" type="presParOf" srcId="{4FDB4FE3-D194-46A3-AF0B-42B6759370B2}" destId="{03DE895B-1336-434D-A222-2D739EDB5093}" srcOrd="1" destOrd="0" presId="urn:microsoft.com/office/officeart/2005/8/layout/vList5"/>
    <dgm:cxn modelId="{70666AE2-B266-4AE5-B17C-293A4880B039}" type="presParOf" srcId="{517430B4-5FD2-4A5B-BF56-25084D587843}" destId="{4BB53917-7DF7-4B2D-9F71-9465F7C92E78}" srcOrd="1" destOrd="0" presId="urn:microsoft.com/office/officeart/2005/8/layout/vList5"/>
    <dgm:cxn modelId="{B129C712-D636-432D-8CD0-8F2D312FA89F}" type="presParOf" srcId="{517430B4-5FD2-4A5B-BF56-25084D587843}" destId="{D00446FB-1FB0-475A-B5DB-DA67CEC3155A}" srcOrd="2" destOrd="0" presId="urn:microsoft.com/office/officeart/2005/8/layout/vList5"/>
    <dgm:cxn modelId="{C8A13EEC-A983-40A3-AB83-E1C99B8338A1}" type="presParOf" srcId="{D00446FB-1FB0-475A-B5DB-DA67CEC3155A}" destId="{659924D8-612D-4A1B-B1BA-FA0B22B74F2F}" srcOrd="0" destOrd="0" presId="urn:microsoft.com/office/officeart/2005/8/layout/vList5"/>
    <dgm:cxn modelId="{B59F2266-C189-470A-9A24-8F0A03851103}" type="presParOf" srcId="{D00446FB-1FB0-475A-B5DB-DA67CEC3155A}" destId="{B9C4D022-74D6-4844-8CF8-AF14BDFF51C3}" srcOrd="1" destOrd="0" presId="urn:microsoft.com/office/officeart/2005/8/layout/vList5"/>
    <dgm:cxn modelId="{B43189A9-4DF0-415E-89BF-6B726046F5E8}" type="presParOf" srcId="{517430B4-5FD2-4A5B-BF56-25084D587843}" destId="{3C376B72-A02F-4057-9412-2114D399E367}" srcOrd="3" destOrd="0" presId="urn:microsoft.com/office/officeart/2005/8/layout/vList5"/>
    <dgm:cxn modelId="{0BA3AA69-79AC-4F28-A2C9-D997D73C5BFB}" type="presParOf" srcId="{517430B4-5FD2-4A5B-BF56-25084D587843}" destId="{453D2117-3350-47EB-BF0D-7BEB440830F6}" srcOrd="4" destOrd="0" presId="urn:microsoft.com/office/officeart/2005/8/layout/vList5"/>
    <dgm:cxn modelId="{79D70199-5299-42F2-8A48-7F59AC4DEC76}" type="presParOf" srcId="{453D2117-3350-47EB-BF0D-7BEB440830F6}" destId="{45183927-F51E-41B8-A99D-A30DCE532383}" srcOrd="0" destOrd="0" presId="urn:microsoft.com/office/officeart/2005/8/layout/vList5"/>
    <dgm:cxn modelId="{D0150C46-A91A-4A33-A7D4-CD6F15A981CC}" type="presParOf" srcId="{453D2117-3350-47EB-BF0D-7BEB440830F6}" destId="{F357AF37-2920-4E65-857D-7BF3B5DA0EFD}" srcOrd="1" destOrd="0" presId="urn:microsoft.com/office/officeart/2005/8/layout/vList5"/>
    <dgm:cxn modelId="{0B339032-8365-4179-8323-2C19CD72D892}" type="presParOf" srcId="{517430B4-5FD2-4A5B-BF56-25084D587843}" destId="{2C7115D9-A114-4C9F-9EC2-E925C361C8D6}" srcOrd="5" destOrd="0" presId="urn:microsoft.com/office/officeart/2005/8/layout/vList5"/>
    <dgm:cxn modelId="{06D8AAE9-BBA1-41D9-8FB5-21E3BF57D48E}" type="presParOf" srcId="{517430B4-5FD2-4A5B-BF56-25084D587843}" destId="{92F1899D-0C75-48B5-B902-014856330A5F}" srcOrd="6" destOrd="0" presId="urn:microsoft.com/office/officeart/2005/8/layout/vList5"/>
    <dgm:cxn modelId="{2FA6200B-5DF6-4363-89F6-1559637D0DAF}" type="presParOf" srcId="{92F1899D-0C75-48B5-B902-014856330A5F}" destId="{48AFD66B-5235-46D7-9B09-A31B227AEED7}" srcOrd="0" destOrd="0" presId="urn:microsoft.com/office/officeart/2005/8/layout/vList5"/>
    <dgm:cxn modelId="{208189AB-12AE-435B-9F32-75DABE5B68F7}" type="presParOf" srcId="{92F1899D-0C75-48B5-B902-014856330A5F}" destId="{E215AB0D-CBAB-4F11-AAAC-195C57EC6D59}" srcOrd="1" destOrd="0" presId="urn:microsoft.com/office/officeart/2005/8/layout/vList5"/>
    <dgm:cxn modelId="{AA3C6BFB-3A4B-41C5-994B-DFFEB422EE59}" type="presParOf" srcId="{517430B4-5FD2-4A5B-BF56-25084D587843}" destId="{EA6F20F6-DF5E-4FB8-80E5-CF6264DE8FB8}" srcOrd="7" destOrd="0" presId="urn:microsoft.com/office/officeart/2005/8/layout/vList5"/>
    <dgm:cxn modelId="{F2A47CBA-42A7-4356-9FA0-B97984B91000}" type="presParOf" srcId="{517430B4-5FD2-4A5B-BF56-25084D587843}" destId="{BF48DFED-0DCA-4B05-A26C-503060C9DA04}" srcOrd="8" destOrd="0" presId="urn:microsoft.com/office/officeart/2005/8/layout/vList5"/>
    <dgm:cxn modelId="{05E0ECB5-37C6-425C-AD7D-875031227186}" type="presParOf" srcId="{BF48DFED-0DCA-4B05-A26C-503060C9DA04}" destId="{0998FB7C-ECB2-457D-819F-A870B0917ED9}" srcOrd="0" destOrd="0" presId="urn:microsoft.com/office/officeart/2005/8/layout/vList5"/>
    <dgm:cxn modelId="{F7C4FA7F-9C5B-4341-B0E6-B5017A2C3C6E}" type="presParOf" srcId="{BF48DFED-0DCA-4B05-A26C-503060C9DA04}" destId="{5FFE9F76-25E1-4CEF-A75F-07AC1A14FE66}" srcOrd="1" destOrd="0" presId="urn:microsoft.com/office/officeart/2005/8/layout/vList5"/>
    <dgm:cxn modelId="{7E0D8336-2CFD-460C-B98C-4F5658BC7575}" type="presParOf" srcId="{517430B4-5FD2-4A5B-BF56-25084D587843}" destId="{EBAFF73E-63B4-467F-A1F0-74C93F5B7476}" srcOrd="9" destOrd="0" presId="urn:microsoft.com/office/officeart/2005/8/layout/vList5"/>
    <dgm:cxn modelId="{14FB2D09-DC56-4EC8-A1B9-2982B47446B5}" type="presParOf" srcId="{517430B4-5FD2-4A5B-BF56-25084D587843}" destId="{DC0C3255-84B2-4E5C-8E01-4481ED50AF90}" srcOrd="10" destOrd="0" presId="urn:microsoft.com/office/officeart/2005/8/layout/vList5"/>
    <dgm:cxn modelId="{5963E899-1523-4F63-BE4E-B9FB0FC753F9}" type="presParOf" srcId="{DC0C3255-84B2-4E5C-8E01-4481ED50AF90}" destId="{442F7711-22D2-4C72-B8B0-EF11A379CD50}" srcOrd="0" destOrd="0" presId="urn:microsoft.com/office/officeart/2005/8/layout/vList5"/>
    <dgm:cxn modelId="{A4B7927A-2936-4A30-BC66-BE1FB4274352}" type="presParOf" srcId="{DC0C3255-84B2-4E5C-8E01-4481ED50AF90}" destId="{B3367597-EC7F-44FC-A372-3D0B7EC2A2BA}" srcOrd="1" destOrd="0" presId="urn:microsoft.com/office/officeart/2005/8/layout/vList5"/>
    <dgm:cxn modelId="{EC186904-211B-4C6E-A595-4DC98D83A4DE}" type="presParOf" srcId="{517430B4-5FD2-4A5B-BF56-25084D587843}" destId="{EB30A88F-01DA-45CC-BEEE-DA016639025A}" srcOrd="11" destOrd="0" presId="urn:microsoft.com/office/officeart/2005/8/layout/vList5"/>
    <dgm:cxn modelId="{7157CF65-0C22-463E-B576-5C9CE79E798C}" type="presParOf" srcId="{517430B4-5FD2-4A5B-BF56-25084D587843}" destId="{2EA60716-7E2D-4A7F-9D93-E646C2373573}" srcOrd="12" destOrd="0" presId="urn:microsoft.com/office/officeart/2005/8/layout/vList5"/>
    <dgm:cxn modelId="{7869AB76-92C1-48CA-B862-A24DDB8BAFB3}" type="presParOf" srcId="{2EA60716-7E2D-4A7F-9D93-E646C2373573}" destId="{91CAA79F-AC9A-4388-904C-8FAF748829D3}" srcOrd="0" destOrd="0" presId="urn:microsoft.com/office/officeart/2005/8/layout/vList5"/>
    <dgm:cxn modelId="{2354327E-CC97-43F8-BE52-D99CAF603F09}" type="presParOf" srcId="{2EA60716-7E2D-4A7F-9D93-E646C2373573}" destId="{6F9890D5-8245-47F8-9E98-D25A56D93A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6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6BE2741-ACC9-460C-83F9-A420DDA7E566}">
      <dgm:prSet phldrT="[Текст]"/>
      <dgm:spPr/>
      <dgm:t>
        <a:bodyPr/>
        <a:lstStyle/>
        <a:p>
          <a:r>
            <a:rPr lang="ru-RU" i="0" dirty="0" smtClean="0"/>
            <a:t>Резервирование осуществляется на основании договора между работодателем и центром занятости населения и регулируется постановлением Правительства области от 21 сентября 2015 года № 772 (правила резервирования) и приказом Департамента труда и занятости населения области от 11 марта 2016 года № 77  (форма примерного договора резервирования)</a:t>
          </a:r>
          <a:endParaRPr lang="ru-RU" i="0" dirty="0"/>
        </a:p>
      </dgm:t>
    </dgm:pt>
    <dgm:pt modelId="{ABAB6029-EFAC-4B5A-A225-724E45406336}" type="parTrans" cxnId="{C66E1BCD-696C-4A5B-894F-834754E50718}">
      <dgm:prSet/>
      <dgm:spPr/>
      <dgm:t>
        <a:bodyPr/>
        <a:lstStyle/>
        <a:p>
          <a:endParaRPr lang="ru-RU"/>
        </a:p>
      </dgm:t>
    </dgm:pt>
    <dgm:pt modelId="{CE1CD330-00E6-4907-BA74-9CF095CFD034}" type="sibTrans" cxnId="{C66E1BCD-696C-4A5B-894F-834754E50718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A9665-4E44-4F50-8E3B-0E829AF526EA}" type="pres">
      <dgm:prSet presAssocID="{C6BE2741-ACC9-460C-83F9-A420DDA7E566}" presName="comp" presStyleCnt="0"/>
      <dgm:spPr/>
      <dgm:t>
        <a:bodyPr/>
        <a:lstStyle/>
        <a:p>
          <a:endParaRPr lang="ru-RU"/>
        </a:p>
      </dgm:t>
    </dgm:pt>
    <dgm:pt modelId="{2BA42FA8-A131-4A1F-8F98-B313148312A7}" type="pres">
      <dgm:prSet presAssocID="{C6BE2741-ACC9-460C-83F9-A420DDA7E566}" presName="box" presStyleLbl="node1" presStyleIdx="0" presStyleCnt="1"/>
      <dgm:spPr/>
      <dgm:t>
        <a:bodyPr/>
        <a:lstStyle/>
        <a:p>
          <a:endParaRPr lang="ru-RU"/>
        </a:p>
      </dgm:t>
    </dgm:pt>
    <dgm:pt modelId="{070D44B9-7C6A-41EB-B819-7F6C5D1E9012}" type="pres">
      <dgm:prSet presAssocID="{C6BE2741-ACC9-460C-83F9-A420DDA7E566}" presName="img" presStyleLbl="fgImgPlace1" presStyleIdx="0" presStyleCnt="1" custScaleX="97170" custScaleY="103498" custLinFactNeighborX="-4600" custLinFactNeighborY="-28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CBD13E-F1C9-4D6D-8EE2-73AC96C8B9A0}" type="pres">
      <dgm:prSet presAssocID="{C6BE2741-ACC9-460C-83F9-A420DDA7E56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AC98A-434F-42F1-A7F3-87F455874340}" type="presOf" srcId="{C6BE2741-ACC9-460C-83F9-A420DDA7E566}" destId="{2BA42FA8-A131-4A1F-8F98-B313148312A7}" srcOrd="0" destOrd="0" presId="urn:microsoft.com/office/officeart/2005/8/layout/vList4#6"/>
    <dgm:cxn modelId="{C66E1BCD-696C-4A5B-894F-834754E50718}" srcId="{C93ABEE5-2A38-4B71-8B0B-E7DD105799A6}" destId="{C6BE2741-ACC9-460C-83F9-A420DDA7E566}" srcOrd="0" destOrd="0" parTransId="{ABAB6029-EFAC-4B5A-A225-724E45406336}" sibTransId="{CE1CD330-00E6-4907-BA74-9CF095CFD034}"/>
    <dgm:cxn modelId="{43827507-CEC5-48CE-9BDF-5DE52C581FB1}" type="presOf" srcId="{C6BE2741-ACC9-460C-83F9-A420DDA7E566}" destId="{48CBD13E-F1C9-4D6D-8EE2-73AC96C8B9A0}" srcOrd="1" destOrd="0" presId="urn:microsoft.com/office/officeart/2005/8/layout/vList4#6"/>
    <dgm:cxn modelId="{69F62373-8A45-4FCD-A303-F270152343FD}" type="presOf" srcId="{C93ABEE5-2A38-4B71-8B0B-E7DD105799A6}" destId="{ADE3F626-E251-4C85-A720-CA2EC606CC94}" srcOrd="0" destOrd="0" presId="urn:microsoft.com/office/officeart/2005/8/layout/vList4#6"/>
    <dgm:cxn modelId="{3E6B2D9D-7329-41B1-8524-2FC79125EF12}" type="presParOf" srcId="{ADE3F626-E251-4C85-A720-CA2EC606CC94}" destId="{BD5A9665-4E44-4F50-8E3B-0E829AF526EA}" srcOrd="0" destOrd="0" presId="urn:microsoft.com/office/officeart/2005/8/layout/vList4#6"/>
    <dgm:cxn modelId="{4C074CA0-3C4D-4D46-A9DC-A0BB3BC3D90E}" type="presParOf" srcId="{BD5A9665-4E44-4F50-8E3B-0E829AF526EA}" destId="{2BA42FA8-A131-4A1F-8F98-B313148312A7}" srcOrd="0" destOrd="0" presId="urn:microsoft.com/office/officeart/2005/8/layout/vList4#6"/>
    <dgm:cxn modelId="{B6C7DE49-C0F6-435E-8306-5BA916D72DFF}" type="presParOf" srcId="{BD5A9665-4E44-4F50-8E3B-0E829AF526EA}" destId="{070D44B9-7C6A-41EB-B819-7F6C5D1E9012}" srcOrd="1" destOrd="0" presId="urn:microsoft.com/office/officeart/2005/8/layout/vList4#6"/>
    <dgm:cxn modelId="{99105918-1023-414E-B6C9-D24EA79FFEF7}" type="presParOf" srcId="{BD5A9665-4E44-4F50-8E3B-0E829AF526EA}" destId="{48CBD13E-F1C9-4D6D-8EE2-73AC96C8B9A0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7FA0F3-CA5F-4DDD-A99D-CD4F712DEA1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C96A6D4-1F54-4475-A89C-D7F4CD79A0B0}">
      <dgm:prSet phldrT="[Текст]"/>
      <dgm:spPr/>
      <dgm:t>
        <a:bodyPr/>
        <a:lstStyle/>
        <a:p>
          <a:r>
            <a:rPr lang="ru-RU" dirty="0" smtClean="0"/>
            <a:t>Обязанности центра занятости населения</a:t>
          </a:r>
          <a:endParaRPr lang="ru-RU" dirty="0"/>
        </a:p>
      </dgm:t>
    </dgm:pt>
    <dgm:pt modelId="{B3152A0B-A711-4B76-999D-8739568ECD27}" type="parTrans" cxnId="{6C034E3E-315B-486A-958E-193A410B05BF}">
      <dgm:prSet/>
      <dgm:spPr/>
      <dgm:t>
        <a:bodyPr/>
        <a:lstStyle/>
        <a:p>
          <a:endParaRPr lang="ru-RU"/>
        </a:p>
      </dgm:t>
    </dgm:pt>
    <dgm:pt modelId="{51F996FA-97D5-4074-89FC-F04E66AEE198}" type="sibTrans" cxnId="{6C034E3E-315B-486A-958E-193A410B05BF}">
      <dgm:prSet/>
      <dgm:spPr/>
      <dgm:t>
        <a:bodyPr/>
        <a:lstStyle/>
        <a:p>
          <a:endParaRPr lang="ru-RU"/>
        </a:p>
      </dgm:t>
    </dgm:pt>
    <dgm:pt modelId="{4063473D-A292-47C9-822C-E4020944E6A0}">
      <dgm:prSet phldrT="[Текст]"/>
      <dgm:spPr/>
      <dgm:t>
        <a:bodyPr/>
        <a:lstStyle/>
        <a:p>
          <a:r>
            <a:rPr lang="ru-RU" dirty="0" smtClean="0"/>
            <a:t>Организовать обучение инвалида по профессии, наиболее подходящей для трудоустройства инвалидов и определенной договором</a:t>
          </a:r>
          <a:endParaRPr lang="ru-RU" dirty="0"/>
        </a:p>
      </dgm:t>
    </dgm:pt>
    <dgm:pt modelId="{A88046CF-EB52-466A-97CF-75F05620F546}" type="parTrans" cxnId="{E87D46F6-FAF6-4F46-9CC5-5A0B6A3FF1AD}">
      <dgm:prSet/>
      <dgm:spPr/>
      <dgm:t>
        <a:bodyPr/>
        <a:lstStyle/>
        <a:p>
          <a:endParaRPr lang="ru-RU"/>
        </a:p>
      </dgm:t>
    </dgm:pt>
    <dgm:pt modelId="{F54BC4A4-6358-4063-BEF6-1ECF48E90480}" type="sibTrans" cxnId="{E87D46F6-FAF6-4F46-9CC5-5A0B6A3FF1AD}">
      <dgm:prSet/>
      <dgm:spPr/>
      <dgm:t>
        <a:bodyPr/>
        <a:lstStyle/>
        <a:p>
          <a:endParaRPr lang="ru-RU"/>
        </a:p>
      </dgm:t>
    </dgm:pt>
    <dgm:pt modelId="{AD594B46-7ACB-4E67-A66C-C98CD4604954}">
      <dgm:prSet phldrT="[Текст]"/>
      <dgm:spPr/>
      <dgm:t>
        <a:bodyPr/>
        <a:lstStyle/>
        <a:p>
          <a:r>
            <a:rPr lang="ru-RU" dirty="0" smtClean="0"/>
            <a:t>Профессии, наиболее подходящие для трудоустройства инвалидов</a:t>
          </a:r>
          <a:endParaRPr lang="ru-RU" dirty="0"/>
        </a:p>
      </dgm:t>
    </dgm:pt>
    <dgm:pt modelId="{EB370DCE-8316-4156-9F6D-1002B8083146}" type="parTrans" cxnId="{F347A1B5-427A-400D-90A2-AF9A78DD4765}">
      <dgm:prSet/>
      <dgm:spPr/>
      <dgm:t>
        <a:bodyPr/>
        <a:lstStyle/>
        <a:p>
          <a:endParaRPr lang="ru-RU"/>
        </a:p>
      </dgm:t>
    </dgm:pt>
    <dgm:pt modelId="{E83CB14E-C4B8-47FA-90BD-929E6F3FB3E5}" type="sibTrans" cxnId="{F347A1B5-427A-400D-90A2-AF9A78DD4765}">
      <dgm:prSet/>
      <dgm:spPr/>
      <dgm:t>
        <a:bodyPr/>
        <a:lstStyle/>
        <a:p>
          <a:endParaRPr lang="ru-RU"/>
        </a:p>
      </dgm:t>
    </dgm:pt>
    <dgm:pt modelId="{4DBEF0D1-8E3E-49D7-A053-670AE066A0E9}">
      <dgm:prSet phldrT="[Текст]"/>
      <dgm:spPr/>
      <dgm:t>
        <a:bodyPr/>
        <a:lstStyle/>
        <a:p>
          <a:r>
            <a:rPr lang="ru-RU" dirty="0" smtClean="0"/>
            <a:t>Профессии определяются работодателем и центром занятости исходя из :</a:t>
          </a:r>
          <a:endParaRPr lang="ru-RU" dirty="0"/>
        </a:p>
      </dgm:t>
    </dgm:pt>
    <dgm:pt modelId="{6EEFA824-A3CA-4D91-981B-AA36BE81D87C}" type="parTrans" cxnId="{B9F45D8F-8C8E-48F9-A158-1F2145FC6630}">
      <dgm:prSet/>
      <dgm:spPr/>
      <dgm:t>
        <a:bodyPr/>
        <a:lstStyle/>
        <a:p>
          <a:endParaRPr lang="ru-RU"/>
        </a:p>
      </dgm:t>
    </dgm:pt>
    <dgm:pt modelId="{CE32C204-B187-452A-89ED-E1B56851711B}" type="sibTrans" cxnId="{B9F45D8F-8C8E-48F9-A158-1F2145FC6630}">
      <dgm:prSet/>
      <dgm:spPr/>
      <dgm:t>
        <a:bodyPr/>
        <a:lstStyle/>
        <a:p>
          <a:endParaRPr lang="ru-RU"/>
        </a:p>
      </dgm:t>
    </dgm:pt>
    <dgm:pt modelId="{96A2E7FD-435C-4ED0-A466-58F2F9A39639}">
      <dgm:prSet/>
      <dgm:spPr/>
      <dgm:t>
        <a:bodyPr/>
        <a:lstStyle/>
        <a:p>
          <a:r>
            <a:rPr lang="ru-RU" dirty="0" smtClean="0"/>
            <a:t>Обязанности работодателя </a:t>
          </a:r>
          <a:endParaRPr lang="ru-RU" dirty="0"/>
        </a:p>
      </dgm:t>
    </dgm:pt>
    <dgm:pt modelId="{FA0ACF43-0DC1-4563-B9F0-153803D94954}" type="parTrans" cxnId="{007397DE-713B-49AC-987A-6311B6320C32}">
      <dgm:prSet/>
      <dgm:spPr/>
      <dgm:t>
        <a:bodyPr/>
        <a:lstStyle/>
        <a:p>
          <a:endParaRPr lang="ru-RU"/>
        </a:p>
      </dgm:t>
    </dgm:pt>
    <dgm:pt modelId="{AA1FFD94-6CA5-454C-A033-440433484DA1}" type="sibTrans" cxnId="{007397DE-713B-49AC-987A-6311B6320C32}">
      <dgm:prSet/>
      <dgm:spPr/>
      <dgm:t>
        <a:bodyPr/>
        <a:lstStyle/>
        <a:p>
          <a:endParaRPr lang="ru-RU"/>
        </a:p>
      </dgm:t>
    </dgm:pt>
    <dgm:pt modelId="{8DB4B4FE-FDA7-4D8C-AC56-4874573A25CF}">
      <dgm:prSet/>
      <dgm:spPr/>
      <dgm:t>
        <a:bodyPr/>
        <a:lstStyle/>
        <a:p>
          <a:r>
            <a:rPr lang="ru-RU" dirty="0" smtClean="0"/>
            <a:t>Выделить (создать) рабочие места в счет квоты по профессиям, наиболее подходящим для трудоустройства инвалидов и определенных договором</a:t>
          </a:r>
          <a:endParaRPr lang="ru-RU" dirty="0"/>
        </a:p>
      </dgm:t>
    </dgm:pt>
    <dgm:pt modelId="{136CECE0-4730-426E-89D0-561F11A50EE3}" type="parTrans" cxnId="{5ABFE967-62D8-4FFD-B3F1-57C470CCC1D8}">
      <dgm:prSet/>
      <dgm:spPr/>
      <dgm:t>
        <a:bodyPr/>
        <a:lstStyle/>
        <a:p>
          <a:endParaRPr lang="ru-RU"/>
        </a:p>
      </dgm:t>
    </dgm:pt>
    <dgm:pt modelId="{7BA82956-FDAE-49E9-8C5F-072D3BAC5B7C}" type="sibTrans" cxnId="{5ABFE967-62D8-4FFD-B3F1-57C470CCC1D8}">
      <dgm:prSet/>
      <dgm:spPr/>
      <dgm:t>
        <a:bodyPr/>
        <a:lstStyle/>
        <a:p>
          <a:endParaRPr lang="ru-RU"/>
        </a:p>
      </dgm:t>
    </dgm:pt>
    <dgm:pt modelId="{AEDA5370-C8A6-4830-828E-1F8DE32C07A4}">
      <dgm:prSet/>
      <dgm:spPr/>
      <dgm:t>
        <a:bodyPr/>
        <a:lstStyle/>
        <a:p>
          <a:r>
            <a:rPr lang="ru-RU" dirty="0" smtClean="0"/>
            <a:t>Трудоустроить инвалида на резервируемое рабочее место после прохождения обучения</a:t>
          </a:r>
          <a:endParaRPr lang="ru-RU" dirty="0"/>
        </a:p>
      </dgm:t>
    </dgm:pt>
    <dgm:pt modelId="{4B0D01DB-98BE-4857-BEAD-48CA4459BD1A}" type="parTrans" cxnId="{81DD9064-5002-4DEA-B7AE-1991B94D7281}">
      <dgm:prSet/>
      <dgm:spPr/>
      <dgm:t>
        <a:bodyPr/>
        <a:lstStyle/>
        <a:p>
          <a:endParaRPr lang="ru-RU"/>
        </a:p>
      </dgm:t>
    </dgm:pt>
    <dgm:pt modelId="{B3C748B3-4ED3-46D2-8C26-F3CECFA97329}" type="sibTrans" cxnId="{81DD9064-5002-4DEA-B7AE-1991B94D7281}">
      <dgm:prSet/>
      <dgm:spPr/>
      <dgm:t>
        <a:bodyPr/>
        <a:lstStyle/>
        <a:p>
          <a:endParaRPr lang="ru-RU"/>
        </a:p>
      </dgm:t>
    </dgm:pt>
    <dgm:pt modelId="{C80006BF-3EF8-413E-8A3B-1881E9F4B99E}">
      <dgm:prSet/>
      <dgm:spPr/>
      <dgm:t>
        <a:bodyPr/>
        <a:lstStyle/>
        <a:p>
          <a:r>
            <a:rPr lang="ru-RU" dirty="0" smtClean="0"/>
            <a:t>потребности работодателя в рабочих местах;</a:t>
          </a:r>
          <a:endParaRPr lang="ru-RU" dirty="0"/>
        </a:p>
      </dgm:t>
    </dgm:pt>
    <dgm:pt modelId="{85CB0D53-7C86-4B70-84AA-4F8C8FE465C1}" type="parTrans" cxnId="{B46FF72E-38A2-402E-B857-138907C631A5}">
      <dgm:prSet/>
      <dgm:spPr/>
      <dgm:t>
        <a:bodyPr/>
        <a:lstStyle/>
        <a:p>
          <a:endParaRPr lang="ru-RU"/>
        </a:p>
      </dgm:t>
    </dgm:pt>
    <dgm:pt modelId="{9592176D-2F11-475B-B159-0E0D643CBE0C}" type="sibTrans" cxnId="{B46FF72E-38A2-402E-B857-138907C631A5}">
      <dgm:prSet/>
      <dgm:spPr/>
      <dgm:t>
        <a:bodyPr/>
        <a:lstStyle/>
        <a:p>
          <a:endParaRPr lang="ru-RU"/>
        </a:p>
      </dgm:t>
    </dgm:pt>
    <dgm:pt modelId="{63A148F8-1059-4D12-B339-E5CC8C452067}">
      <dgm:prSet/>
      <dgm:spPr/>
      <dgm:t>
        <a:bodyPr/>
        <a:lstStyle/>
        <a:p>
          <a:r>
            <a:rPr lang="ru-RU" dirty="0" smtClean="0"/>
            <a:t>профессиональных качеств, нарушенных функций и ограничений жизнедеятельности инвалидов, зарегистрированных в центре занятости в целях поиска подходящей работы или в качестве безработных.</a:t>
          </a:r>
          <a:endParaRPr lang="ru-RU" dirty="0"/>
        </a:p>
      </dgm:t>
    </dgm:pt>
    <dgm:pt modelId="{122A4B0C-3797-448D-B9C3-1C59EBCA8205}" type="parTrans" cxnId="{63910F30-7DA5-475E-983F-F9113C9169D9}">
      <dgm:prSet/>
      <dgm:spPr/>
      <dgm:t>
        <a:bodyPr/>
        <a:lstStyle/>
        <a:p>
          <a:endParaRPr lang="ru-RU"/>
        </a:p>
      </dgm:t>
    </dgm:pt>
    <dgm:pt modelId="{3BD1DDDC-47E5-49B9-ADA0-322195F3EA6B}" type="sibTrans" cxnId="{63910F30-7DA5-475E-983F-F9113C9169D9}">
      <dgm:prSet/>
      <dgm:spPr/>
      <dgm:t>
        <a:bodyPr/>
        <a:lstStyle/>
        <a:p>
          <a:endParaRPr lang="ru-RU"/>
        </a:p>
      </dgm:t>
    </dgm:pt>
    <dgm:pt modelId="{4440A980-7A4D-42E4-9521-ECAE2D7EA5BD}">
      <dgm:prSet phldrT="[Текст]"/>
      <dgm:spPr/>
      <dgm:t>
        <a:bodyPr/>
        <a:lstStyle/>
        <a:p>
          <a:r>
            <a:rPr lang="ru-RU" dirty="0" smtClean="0"/>
            <a:t>приказа Министерства труда и социальной защиты Российской Федерации от 4 августа 2014 года № 515 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жизнедеятельности»;</a:t>
          </a:r>
          <a:endParaRPr lang="ru-RU" dirty="0"/>
        </a:p>
      </dgm:t>
    </dgm:pt>
    <dgm:pt modelId="{78DB0254-5E72-431A-B29A-33169DE8030E}" type="parTrans" cxnId="{CF5BB1FD-C864-407D-BC25-D57F79B12D2C}">
      <dgm:prSet/>
      <dgm:spPr/>
      <dgm:t>
        <a:bodyPr/>
        <a:lstStyle/>
        <a:p>
          <a:endParaRPr lang="ru-RU"/>
        </a:p>
      </dgm:t>
    </dgm:pt>
    <dgm:pt modelId="{6FA9C0BD-60B6-4A39-A5EF-889629F46774}" type="sibTrans" cxnId="{CF5BB1FD-C864-407D-BC25-D57F79B12D2C}">
      <dgm:prSet/>
      <dgm:spPr/>
      <dgm:t>
        <a:bodyPr/>
        <a:lstStyle/>
        <a:p>
          <a:endParaRPr lang="ru-RU"/>
        </a:p>
      </dgm:t>
    </dgm:pt>
    <dgm:pt modelId="{12591AF6-8C73-4776-90EE-F4D0CE70D046}">
      <dgm:prSet/>
      <dgm:spPr/>
      <dgm:t>
        <a:bodyPr/>
        <a:lstStyle/>
        <a:p>
          <a:r>
            <a:rPr lang="ru-RU" b="0" i="0" dirty="0" smtClean="0"/>
            <a:t>Характер работы, условия оплаты труда, режим работы на резервируемых рабочих местах</a:t>
          </a:r>
          <a:endParaRPr lang="ru-RU" b="0" i="0" dirty="0"/>
        </a:p>
      </dgm:t>
    </dgm:pt>
    <dgm:pt modelId="{F85E6DE1-8D45-485B-812A-2C4D574A08A5}" type="parTrans" cxnId="{1BD770A6-5B05-4031-A689-F813FE48636D}">
      <dgm:prSet/>
      <dgm:spPr/>
      <dgm:t>
        <a:bodyPr/>
        <a:lstStyle/>
        <a:p>
          <a:endParaRPr lang="ru-RU"/>
        </a:p>
      </dgm:t>
    </dgm:pt>
    <dgm:pt modelId="{ADF6262E-C8BE-4744-9514-63B9A85490AB}" type="sibTrans" cxnId="{1BD770A6-5B05-4031-A689-F813FE48636D}">
      <dgm:prSet/>
      <dgm:spPr/>
      <dgm:t>
        <a:bodyPr/>
        <a:lstStyle/>
        <a:p>
          <a:endParaRPr lang="ru-RU"/>
        </a:p>
      </dgm:t>
    </dgm:pt>
    <dgm:pt modelId="{E1F5DD36-88C7-424C-A18D-B452C1A45862}" type="pres">
      <dgm:prSet presAssocID="{A17FA0F3-CA5F-4DDD-A99D-CD4F712DEA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677868-3B98-4E05-B032-D69BF003F7BD}" type="pres">
      <dgm:prSet presAssocID="{9C96A6D4-1F54-4475-A89C-D7F4CD79A0B0}" presName="parentText" presStyleLbl="node1" presStyleIdx="0" presStyleCnt="4" custLinFactNeighborX="-793" custLinFactNeighborY="4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C914-7C1B-448B-B6C8-D365C7DE9754}" type="pres">
      <dgm:prSet presAssocID="{9C96A6D4-1F54-4475-A89C-D7F4CD79A0B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DC82D-B0BE-49FF-8B70-4D834641E5F3}" type="pres">
      <dgm:prSet presAssocID="{96A2E7FD-435C-4ED0-A466-58F2F9A396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DB65-092D-4692-9F7E-882393BA2079}" type="pres">
      <dgm:prSet presAssocID="{96A2E7FD-435C-4ED0-A466-58F2F9A3963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DF61-7DAA-4C4F-B5AF-015B44FD7E16}" type="pres">
      <dgm:prSet presAssocID="{AD594B46-7ACB-4E67-A66C-C98CD46049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FDD9B-8A99-4BB8-9425-8C4B6863835C}" type="pres">
      <dgm:prSet presAssocID="{AD594B46-7ACB-4E67-A66C-C98CD46049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4A9B0-B286-4577-8956-E2265B99A074}" type="pres">
      <dgm:prSet presAssocID="{12591AF6-8C73-4776-90EE-F4D0CE70D0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34E3E-315B-486A-958E-193A410B05BF}" srcId="{A17FA0F3-CA5F-4DDD-A99D-CD4F712DEA16}" destId="{9C96A6D4-1F54-4475-A89C-D7F4CD79A0B0}" srcOrd="0" destOrd="0" parTransId="{B3152A0B-A711-4B76-999D-8739568ECD27}" sibTransId="{51F996FA-97D5-4074-89FC-F04E66AEE198}"/>
    <dgm:cxn modelId="{6CDD7DBF-945E-4B36-B051-FCF1F13FF043}" type="presOf" srcId="{8DB4B4FE-FDA7-4D8C-AC56-4874573A25CF}" destId="{ECA1DB65-092D-4692-9F7E-882393BA2079}" srcOrd="0" destOrd="0" presId="urn:microsoft.com/office/officeart/2005/8/layout/vList2"/>
    <dgm:cxn modelId="{F347A1B5-427A-400D-90A2-AF9A78DD4765}" srcId="{A17FA0F3-CA5F-4DDD-A99D-CD4F712DEA16}" destId="{AD594B46-7ACB-4E67-A66C-C98CD4604954}" srcOrd="2" destOrd="0" parTransId="{EB370DCE-8316-4156-9F6D-1002B8083146}" sibTransId="{E83CB14E-C4B8-47FA-90BD-929E6F3FB3E5}"/>
    <dgm:cxn modelId="{14FEC740-7B56-466B-BE8A-6858B7AE9F8B}" type="presOf" srcId="{C80006BF-3EF8-413E-8A3B-1881E9F4B99E}" destId="{1C9FDD9B-8A99-4BB8-9425-8C4B6863835C}" srcOrd="0" destOrd="2" presId="urn:microsoft.com/office/officeart/2005/8/layout/vList2"/>
    <dgm:cxn modelId="{81DD9064-5002-4DEA-B7AE-1991B94D7281}" srcId="{96A2E7FD-435C-4ED0-A466-58F2F9A39639}" destId="{AEDA5370-C8A6-4830-828E-1F8DE32C07A4}" srcOrd="1" destOrd="0" parTransId="{4B0D01DB-98BE-4857-BEAD-48CA4459BD1A}" sibTransId="{B3C748B3-4ED3-46D2-8C26-F3CECFA97329}"/>
    <dgm:cxn modelId="{B9F45D8F-8C8E-48F9-A158-1F2145FC6630}" srcId="{AD594B46-7ACB-4E67-A66C-C98CD4604954}" destId="{4DBEF0D1-8E3E-49D7-A053-670AE066A0E9}" srcOrd="0" destOrd="0" parTransId="{6EEFA824-A3CA-4D91-981B-AA36BE81D87C}" sibTransId="{CE32C204-B187-452A-89ED-E1B56851711B}"/>
    <dgm:cxn modelId="{CF03FBE4-B8C9-490F-BFA6-D344CC04577D}" type="presOf" srcId="{63A148F8-1059-4D12-B339-E5CC8C452067}" destId="{1C9FDD9B-8A99-4BB8-9425-8C4B6863835C}" srcOrd="0" destOrd="3" presId="urn:microsoft.com/office/officeart/2005/8/layout/vList2"/>
    <dgm:cxn modelId="{B46FF72E-38A2-402E-B857-138907C631A5}" srcId="{AD594B46-7ACB-4E67-A66C-C98CD4604954}" destId="{C80006BF-3EF8-413E-8A3B-1881E9F4B99E}" srcOrd="2" destOrd="0" parTransId="{85CB0D53-7C86-4B70-84AA-4F8C8FE465C1}" sibTransId="{9592176D-2F11-475B-B159-0E0D643CBE0C}"/>
    <dgm:cxn modelId="{C602AFB6-36E6-4535-ADB4-A333A6888FE9}" type="presOf" srcId="{9C96A6D4-1F54-4475-A89C-D7F4CD79A0B0}" destId="{4F677868-3B98-4E05-B032-D69BF003F7BD}" srcOrd="0" destOrd="0" presId="urn:microsoft.com/office/officeart/2005/8/layout/vList2"/>
    <dgm:cxn modelId="{63910F30-7DA5-475E-983F-F9113C9169D9}" srcId="{AD594B46-7ACB-4E67-A66C-C98CD4604954}" destId="{63A148F8-1059-4D12-B339-E5CC8C452067}" srcOrd="3" destOrd="0" parTransId="{122A4B0C-3797-448D-B9C3-1C59EBCA8205}" sibTransId="{3BD1DDDC-47E5-49B9-ADA0-322195F3EA6B}"/>
    <dgm:cxn modelId="{5ABFE967-62D8-4FFD-B3F1-57C470CCC1D8}" srcId="{96A2E7FD-435C-4ED0-A466-58F2F9A39639}" destId="{8DB4B4FE-FDA7-4D8C-AC56-4874573A25CF}" srcOrd="0" destOrd="0" parTransId="{136CECE0-4730-426E-89D0-561F11A50EE3}" sibTransId="{7BA82956-FDAE-49E9-8C5F-072D3BAC5B7C}"/>
    <dgm:cxn modelId="{7A52ACF3-CE29-4807-89BA-7DD2163F5FA7}" type="presOf" srcId="{12591AF6-8C73-4776-90EE-F4D0CE70D046}" destId="{4684A9B0-B286-4577-8956-E2265B99A074}" srcOrd="0" destOrd="0" presId="urn:microsoft.com/office/officeart/2005/8/layout/vList2"/>
    <dgm:cxn modelId="{CF5BB1FD-C864-407D-BC25-D57F79B12D2C}" srcId="{AD594B46-7ACB-4E67-A66C-C98CD4604954}" destId="{4440A980-7A4D-42E4-9521-ECAE2D7EA5BD}" srcOrd="1" destOrd="0" parTransId="{78DB0254-5E72-431A-B29A-33169DE8030E}" sibTransId="{6FA9C0BD-60B6-4A39-A5EF-889629F46774}"/>
    <dgm:cxn modelId="{1BD770A6-5B05-4031-A689-F813FE48636D}" srcId="{A17FA0F3-CA5F-4DDD-A99D-CD4F712DEA16}" destId="{12591AF6-8C73-4776-90EE-F4D0CE70D046}" srcOrd="3" destOrd="0" parTransId="{F85E6DE1-8D45-485B-812A-2C4D574A08A5}" sibTransId="{ADF6262E-C8BE-4744-9514-63B9A85490AB}"/>
    <dgm:cxn modelId="{551953B0-4C68-428D-A27B-2EAC152E2E8A}" type="presOf" srcId="{A17FA0F3-CA5F-4DDD-A99D-CD4F712DEA16}" destId="{E1F5DD36-88C7-424C-A18D-B452C1A45862}" srcOrd="0" destOrd="0" presId="urn:microsoft.com/office/officeart/2005/8/layout/vList2"/>
    <dgm:cxn modelId="{C8A86A8D-A36E-40F4-B06B-FDBC8677CA88}" type="presOf" srcId="{4DBEF0D1-8E3E-49D7-A053-670AE066A0E9}" destId="{1C9FDD9B-8A99-4BB8-9425-8C4B6863835C}" srcOrd="0" destOrd="0" presId="urn:microsoft.com/office/officeart/2005/8/layout/vList2"/>
    <dgm:cxn modelId="{F31694A7-EC3A-4814-A6DE-D2E2D7501CBC}" type="presOf" srcId="{4440A980-7A4D-42E4-9521-ECAE2D7EA5BD}" destId="{1C9FDD9B-8A99-4BB8-9425-8C4B6863835C}" srcOrd="0" destOrd="1" presId="urn:microsoft.com/office/officeart/2005/8/layout/vList2"/>
    <dgm:cxn modelId="{007397DE-713B-49AC-987A-6311B6320C32}" srcId="{A17FA0F3-CA5F-4DDD-A99D-CD4F712DEA16}" destId="{96A2E7FD-435C-4ED0-A466-58F2F9A39639}" srcOrd="1" destOrd="0" parTransId="{FA0ACF43-0DC1-4563-B9F0-153803D94954}" sibTransId="{AA1FFD94-6CA5-454C-A033-440433484DA1}"/>
    <dgm:cxn modelId="{CC896272-2231-41D7-9302-187668A0D453}" type="presOf" srcId="{AD594B46-7ACB-4E67-A66C-C98CD4604954}" destId="{43BCDF61-7DAA-4C4F-B5AF-015B44FD7E16}" srcOrd="0" destOrd="0" presId="urn:microsoft.com/office/officeart/2005/8/layout/vList2"/>
    <dgm:cxn modelId="{E87D46F6-FAF6-4F46-9CC5-5A0B6A3FF1AD}" srcId="{9C96A6D4-1F54-4475-A89C-D7F4CD79A0B0}" destId="{4063473D-A292-47C9-822C-E4020944E6A0}" srcOrd="0" destOrd="0" parTransId="{A88046CF-EB52-466A-97CF-75F05620F546}" sibTransId="{F54BC4A4-6358-4063-BEF6-1ECF48E90480}"/>
    <dgm:cxn modelId="{8B97D649-E27D-48E1-AAE2-195FDE1092E9}" type="presOf" srcId="{96A2E7FD-435C-4ED0-A466-58F2F9A39639}" destId="{529DC82D-B0BE-49FF-8B70-4D834641E5F3}" srcOrd="0" destOrd="0" presId="urn:microsoft.com/office/officeart/2005/8/layout/vList2"/>
    <dgm:cxn modelId="{1240BE5D-250B-4F77-83D4-F8EE05E0CF75}" type="presOf" srcId="{AEDA5370-C8A6-4830-828E-1F8DE32C07A4}" destId="{ECA1DB65-092D-4692-9F7E-882393BA2079}" srcOrd="0" destOrd="1" presId="urn:microsoft.com/office/officeart/2005/8/layout/vList2"/>
    <dgm:cxn modelId="{958B2B20-EB2E-4B1F-B641-8D4F408122D6}" type="presOf" srcId="{4063473D-A292-47C9-822C-E4020944E6A0}" destId="{4B16C914-7C1B-448B-B6C8-D365C7DE9754}" srcOrd="0" destOrd="0" presId="urn:microsoft.com/office/officeart/2005/8/layout/vList2"/>
    <dgm:cxn modelId="{36FB9820-635E-4CD4-80B5-00F0A9799EC0}" type="presParOf" srcId="{E1F5DD36-88C7-424C-A18D-B452C1A45862}" destId="{4F677868-3B98-4E05-B032-D69BF003F7BD}" srcOrd="0" destOrd="0" presId="urn:microsoft.com/office/officeart/2005/8/layout/vList2"/>
    <dgm:cxn modelId="{805A2041-E0E7-4F33-916A-38966E6439A2}" type="presParOf" srcId="{E1F5DD36-88C7-424C-A18D-B452C1A45862}" destId="{4B16C914-7C1B-448B-B6C8-D365C7DE9754}" srcOrd="1" destOrd="0" presId="urn:microsoft.com/office/officeart/2005/8/layout/vList2"/>
    <dgm:cxn modelId="{BE28E330-9B16-430E-A47D-AD42ABEB1C80}" type="presParOf" srcId="{E1F5DD36-88C7-424C-A18D-B452C1A45862}" destId="{529DC82D-B0BE-49FF-8B70-4D834641E5F3}" srcOrd="2" destOrd="0" presId="urn:microsoft.com/office/officeart/2005/8/layout/vList2"/>
    <dgm:cxn modelId="{98F8F75C-2E79-44C0-857B-1949E2118ADF}" type="presParOf" srcId="{E1F5DD36-88C7-424C-A18D-B452C1A45862}" destId="{ECA1DB65-092D-4692-9F7E-882393BA2079}" srcOrd="3" destOrd="0" presId="urn:microsoft.com/office/officeart/2005/8/layout/vList2"/>
    <dgm:cxn modelId="{CE406F15-2999-4581-9A04-DEC9E354900A}" type="presParOf" srcId="{E1F5DD36-88C7-424C-A18D-B452C1A45862}" destId="{43BCDF61-7DAA-4C4F-B5AF-015B44FD7E16}" srcOrd="4" destOrd="0" presId="urn:microsoft.com/office/officeart/2005/8/layout/vList2"/>
    <dgm:cxn modelId="{D2556941-42A2-4EE7-AB05-906806D292D3}" type="presParOf" srcId="{E1F5DD36-88C7-424C-A18D-B452C1A45862}" destId="{1C9FDD9B-8A99-4BB8-9425-8C4B6863835C}" srcOrd="5" destOrd="0" presId="urn:microsoft.com/office/officeart/2005/8/layout/vList2"/>
    <dgm:cxn modelId="{B2E87746-A445-4754-AD8D-8FDA336CF1FC}" type="presParOf" srcId="{E1F5DD36-88C7-424C-A18D-B452C1A45862}" destId="{4684A9B0-B286-4577-8956-E2265B99A0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A3FFC-F249-4771-8BBB-70B5CAF2C07F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EFBFA90-6F0C-463B-A676-0C38DCCB6A4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Квота для приема на работу инвалидов установлена в размере 2%  среднесписочной численности</a:t>
          </a:r>
          <a:endParaRPr lang="ru-RU" sz="1600" b="1" dirty="0">
            <a:solidFill>
              <a:srgbClr val="FF0000"/>
            </a:solidFill>
          </a:endParaRPr>
        </a:p>
      </dgm:t>
    </dgm:pt>
    <dgm:pt modelId="{6D44B4BE-5DB9-4539-A75B-49D28C35CA47}" type="parTrans" cxnId="{207B6F59-7F1E-4B46-AB57-19A3E9CF09E7}">
      <dgm:prSet/>
      <dgm:spPr/>
      <dgm:t>
        <a:bodyPr/>
        <a:lstStyle/>
        <a:p>
          <a:endParaRPr lang="ru-RU"/>
        </a:p>
      </dgm:t>
    </dgm:pt>
    <dgm:pt modelId="{70354343-BBC8-4EB1-930E-F10B4B851264}" type="sibTrans" cxnId="{207B6F59-7F1E-4B46-AB57-19A3E9CF09E7}">
      <dgm:prSet/>
      <dgm:spPr/>
      <dgm:t>
        <a:bodyPr/>
        <a:lstStyle/>
        <a:p>
          <a:endParaRPr lang="ru-RU"/>
        </a:p>
      </dgm:t>
    </dgm:pt>
    <dgm:pt modelId="{EBD9E210-0CA5-45CF-8C2F-035CD64B2CF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600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endParaRPr lang="ru-RU" sz="1600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Работодатель должен иметь среднесписочную численность работников не менее 35 единиц, включая рабочие места, условия труда которых отнесены к вредным и (или) опасным условиям труда.</a:t>
          </a:r>
        </a:p>
        <a:p>
          <a:pPr algn="ctr"/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Общественные объединения инвалидов и образованные ими организации освобождаются от соблюдения установленной квоты  </a:t>
          </a:r>
        </a:p>
        <a:p>
          <a:pPr algn="ctr"/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A2525C79-C2A3-48EF-A68D-355854091134}" type="parTrans" cxnId="{75F3183F-8A6C-4AE2-A73C-848029E8A3AE}">
      <dgm:prSet/>
      <dgm:spPr/>
      <dgm:t>
        <a:bodyPr/>
        <a:lstStyle/>
        <a:p>
          <a:endParaRPr lang="ru-RU"/>
        </a:p>
      </dgm:t>
    </dgm:pt>
    <dgm:pt modelId="{D85DA963-784D-4E9F-BC25-336FA3B49969}" type="sibTrans" cxnId="{75F3183F-8A6C-4AE2-A73C-848029E8A3AE}">
      <dgm:prSet/>
      <dgm:spPr/>
      <dgm:t>
        <a:bodyPr/>
        <a:lstStyle/>
        <a:p>
          <a:endParaRPr lang="ru-RU"/>
        </a:p>
      </dgm:t>
    </dgm:pt>
    <dgm:pt modelId="{69FBBC92-5EB1-47BE-9386-E152108858D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Округление полученного результата производится по общим математическим правилам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718F87E0-0C1E-48A5-ABF8-88F727057F0F}" type="parTrans" cxnId="{68CA3E81-16AB-41A1-B5BB-039A3C29D6EC}">
      <dgm:prSet/>
      <dgm:spPr/>
      <dgm:t>
        <a:bodyPr/>
        <a:lstStyle/>
        <a:p>
          <a:endParaRPr lang="ru-RU"/>
        </a:p>
      </dgm:t>
    </dgm:pt>
    <dgm:pt modelId="{19D12C34-C748-4AEE-A394-17359DF4C8CB}" type="sibTrans" cxnId="{68CA3E81-16AB-41A1-B5BB-039A3C29D6EC}">
      <dgm:prSet/>
      <dgm:spPr/>
      <dgm:t>
        <a:bodyPr/>
        <a:lstStyle/>
        <a:p>
          <a:endParaRPr lang="ru-RU"/>
        </a:p>
      </dgm:t>
    </dgm:pt>
    <dgm:pt modelId="{C0F3B24E-D8F7-469D-82FB-21F17A796B7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При исчислении квоты в среднесписочную численность работников не включаются работники, условия труда которых отнесены к вредным и (или) опасным условиям труда по результатам аттестации рабочих мест по условиям труда или результатам специальной оценки условий труда</a:t>
          </a:r>
          <a:endParaRPr lang="ru-RU" sz="1600" b="1" dirty="0" smtClean="0"/>
        </a:p>
      </dgm:t>
    </dgm:pt>
    <dgm:pt modelId="{AEF3E3A6-21D5-4EBC-850F-8BDD44DB17E4}" type="parTrans" cxnId="{7B200DE2-4D91-4039-8A52-2E775D17990C}">
      <dgm:prSet/>
      <dgm:spPr/>
      <dgm:t>
        <a:bodyPr/>
        <a:lstStyle/>
        <a:p>
          <a:endParaRPr lang="ru-RU"/>
        </a:p>
      </dgm:t>
    </dgm:pt>
    <dgm:pt modelId="{51A45F68-ACD1-4C34-A1B1-63CCA3A35C38}" type="sibTrans" cxnId="{7B200DE2-4D91-4039-8A52-2E775D17990C}">
      <dgm:prSet/>
      <dgm:spPr/>
      <dgm:t>
        <a:bodyPr/>
        <a:lstStyle/>
        <a:p>
          <a:endParaRPr lang="ru-RU"/>
        </a:p>
      </dgm:t>
    </dgm:pt>
    <dgm:pt modelId="{87004140-9E62-4EAE-9C24-EE0E2CC8272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Среднесписочная численность работников за месяц исчисляется путем суммирования списочной численности работников за каждый календарный день месяца, т.е. с 1 по 30 или 31 число (для февраля - по 28 или 29 число), включая праздничные (нерабочие) и выходные дни, и деления полученной суммы на число календарных дней месяца.</a:t>
          </a:r>
        </a:p>
        <a:p>
          <a:pPr algn="r"/>
          <a:r>
            <a:rPr lang="ru-RU" sz="1400" dirty="0" smtClean="0">
              <a:solidFill>
                <a:schemeClr val="accent2">
                  <a:lumMod val="50000"/>
                </a:schemeClr>
              </a:solidFill>
            </a:rPr>
            <a:t>Подробный порядок расчета установлен Постановлением Росстата от 26.10.2015 N 498        (ред. от 06.02.2017)</a:t>
          </a:r>
          <a:endParaRPr lang="ru-RU" sz="1400" b="1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69E90D48-7CBA-4B07-A44A-7BC661B67505}" type="parTrans" cxnId="{E0BB43B9-BB9D-454B-BADF-953CD139F120}">
      <dgm:prSet/>
      <dgm:spPr/>
      <dgm:t>
        <a:bodyPr/>
        <a:lstStyle/>
        <a:p>
          <a:endParaRPr lang="ru-RU"/>
        </a:p>
      </dgm:t>
    </dgm:pt>
    <dgm:pt modelId="{94366B2C-56F5-4CB0-8127-5FA261AEB9C5}" type="sibTrans" cxnId="{E0BB43B9-BB9D-454B-BADF-953CD139F120}">
      <dgm:prSet/>
      <dgm:spPr/>
      <dgm:t>
        <a:bodyPr/>
        <a:lstStyle/>
        <a:p>
          <a:endParaRPr lang="ru-RU"/>
        </a:p>
      </dgm:t>
    </dgm:pt>
    <dgm:pt modelId="{424E969C-7306-430B-B083-8472DF787120}" type="pres">
      <dgm:prSet presAssocID="{81EA3FFC-F249-4771-8BBB-70B5CAF2C0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35709-C797-4C88-BC1C-EE727194ECAF}" type="pres">
      <dgm:prSet presAssocID="{81EA3FFC-F249-4771-8BBB-70B5CAF2C07F}" presName="matrix" presStyleCnt="0"/>
      <dgm:spPr/>
    </dgm:pt>
    <dgm:pt modelId="{D51CE9DB-F623-4E7C-BDF1-1B6329AD45BA}" type="pres">
      <dgm:prSet presAssocID="{81EA3FFC-F249-4771-8BBB-70B5CAF2C07F}" presName="tile1" presStyleLbl="node1" presStyleIdx="0" presStyleCnt="4"/>
      <dgm:spPr/>
      <dgm:t>
        <a:bodyPr/>
        <a:lstStyle/>
        <a:p>
          <a:endParaRPr lang="ru-RU"/>
        </a:p>
      </dgm:t>
    </dgm:pt>
    <dgm:pt modelId="{6E603CCE-587D-41F7-A1F5-F4B48A2DD1E5}" type="pres">
      <dgm:prSet presAssocID="{81EA3FFC-F249-4771-8BBB-70B5CAF2C0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58A54-5CDB-41AD-8C1D-EEF88CE0635F}" type="pres">
      <dgm:prSet presAssocID="{81EA3FFC-F249-4771-8BBB-70B5CAF2C07F}" presName="tile2" presStyleLbl="node1" presStyleIdx="1" presStyleCnt="4"/>
      <dgm:spPr/>
      <dgm:t>
        <a:bodyPr/>
        <a:lstStyle/>
        <a:p>
          <a:endParaRPr lang="ru-RU"/>
        </a:p>
      </dgm:t>
    </dgm:pt>
    <dgm:pt modelId="{FEA92E52-5258-4EC6-A114-D5D102F000AC}" type="pres">
      <dgm:prSet presAssocID="{81EA3FFC-F249-4771-8BBB-70B5CAF2C0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44BE3-863C-4868-A583-ED1DD1C5E16B}" type="pres">
      <dgm:prSet presAssocID="{81EA3FFC-F249-4771-8BBB-70B5CAF2C07F}" presName="tile3" presStyleLbl="node1" presStyleIdx="2" presStyleCnt="4"/>
      <dgm:spPr/>
      <dgm:t>
        <a:bodyPr/>
        <a:lstStyle/>
        <a:p>
          <a:endParaRPr lang="ru-RU"/>
        </a:p>
      </dgm:t>
    </dgm:pt>
    <dgm:pt modelId="{4B2782C9-F5F2-4321-A791-5ADFFBCE3D93}" type="pres">
      <dgm:prSet presAssocID="{81EA3FFC-F249-4771-8BBB-70B5CAF2C0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5CAB-FBF1-4CF8-9F1C-90BB33640D67}" type="pres">
      <dgm:prSet presAssocID="{81EA3FFC-F249-4771-8BBB-70B5CAF2C07F}" presName="tile4" presStyleLbl="node1" presStyleIdx="3" presStyleCnt="4"/>
      <dgm:spPr/>
      <dgm:t>
        <a:bodyPr/>
        <a:lstStyle/>
        <a:p>
          <a:endParaRPr lang="ru-RU"/>
        </a:p>
      </dgm:t>
    </dgm:pt>
    <dgm:pt modelId="{8B21DB5D-5544-4F84-B940-3FEECFD6927B}" type="pres">
      <dgm:prSet presAssocID="{81EA3FFC-F249-4771-8BBB-70B5CAF2C0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CB41D-BD7D-4408-9172-CFB502B29B86}" type="pres">
      <dgm:prSet presAssocID="{81EA3FFC-F249-4771-8BBB-70B5CAF2C0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96EAE-BB97-4D01-9CF2-3F160471A27A}" type="presOf" srcId="{81EA3FFC-F249-4771-8BBB-70B5CAF2C07F}" destId="{424E969C-7306-430B-B083-8472DF787120}" srcOrd="0" destOrd="0" presId="urn:microsoft.com/office/officeart/2005/8/layout/matrix1"/>
    <dgm:cxn modelId="{2A1C61D2-2B8E-40A6-BC4B-1E65D2DE1C90}" type="presOf" srcId="{EBD9E210-0CA5-45CF-8C2F-035CD64B2CF5}" destId="{D51CE9DB-F623-4E7C-BDF1-1B6329AD45BA}" srcOrd="0" destOrd="0" presId="urn:microsoft.com/office/officeart/2005/8/layout/matrix1"/>
    <dgm:cxn modelId="{EE05F0DD-E750-4E06-B911-08CFB584A457}" type="presOf" srcId="{C0F3B24E-D8F7-469D-82FB-21F17A796B72}" destId="{4B2782C9-F5F2-4321-A791-5ADFFBCE3D93}" srcOrd="1" destOrd="0" presId="urn:microsoft.com/office/officeart/2005/8/layout/matrix1"/>
    <dgm:cxn modelId="{75F3183F-8A6C-4AE2-A73C-848029E8A3AE}" srcId="{9EFBFA90-6F0C-463B-A676-0C38DCCB6A4E}" destId="{EBD9E210-0CA5-45CF-8C2F-035CD64B2CF5}" srcOrd="0" destOrd="0" parTransId="{A2525C79-C2A3-48EF-A68D-355854091134}" sibTransId="{D85DA963-784D-4E9F-BC25-336FA3B49969}"/>
    <dgm:cxn modelId="{E35040D8-B8FC-4F42-AC45-FFD85E29456E}" type="presOf" srcId="{EBD9E210-0CA5-45CF-8C2F-035CD64B2CF5}" destId="{6E603CCE-587D-41F7-A1F5-F4B48A2DD1E5}" srcOrd="1" destOrd="0" presId="urn:microsoft.com/office/officeart/2005/8/layout/matrix1"/>
    <dgm:cxn modelId="{207B6F59-7F1E-4B46-AB57-19A3E9CF09E7}" srcId="{81EA3FFC-F249-4771-8BBB-70B5CAF2C07F}" destId="{9EFBFA90-6F0C-463B-A676-0C38DCCB6A4E}" srcOrd="0" destOrd="0" parTransId="{6D44B4BE-5DB9-4539-A75B-49D28C35CA47}" sibTransId="{70354343-BBC8-4EB1-930E-F10B4B851264}"/>
    <dgm:cxn modelId="{7CD72202-6213-403C-B6B1-32D6ECE61F21}" type="presOf" srcId="{69FBBC92-5EB1-47BE-9386-E152108858D2}" destId="{A3665CAB-FBF1-4CF8-9F1C-90BB33640D67}" srcOrd="0" destOrd="0" presId="urn:microsoft.com/office/officeart/2005/8/layout/matrix1"/>
    <dgm:cxn modelId="{DB4BA11F-E8AA-468B-B23B-588C64C5425A}" type="presOf" srcId="{87004140-9E62-4EAE-9C24-EE0E2CC8272D}" destId="{FEA92E52-5258-4EC6-A114-D5D102F000AC}" srcOrd="1" destOrd="0" presId="urn:microsoft.com/office/officeart/2005/8/layout/matrix1"/>
    <dgm:cxn modelId="{BA4A830F-9FA7-4A9D-9650-58CAA318D148}" type="presOf" srcId="{C0F3B24E-D8F7-469D-82FB-21F17A796B72}" destId="{34844BE3-863C-4868-A583-ED1DD1C5E16B}" srcOrd="0" destOrd="0" presId="urn:microsoft.com/office/officeart/2005/8/layout/matrix1"/>
    <dgm:cxn modelId="{68CA3E81-16AB-41A1-B5BB-039A3C29D6EC}" srcId="{9EFBFA90-6F0C-463B-A676-0C38DCCB6A4E}" destId="{69FBBC92-5EB1-47BE-9386-E152108858D2}" srcOrd="3" destOrd="0" parTransId="{718F87E0-0C1E-48A5-ABF8-88F727057F0F}" sibTransId="{19D12C34-C748-4AEE-A394-17359DF4C8CB}"/>
    <dgm:cxn modelId="{65840999-5FF6-4663-9018-850A93654084}" type="presOf" srcId="{87004140-9E62-4EAE-9C24-EE0E2CC8272D}" destId="{94C58A54-5CDB-41AD-8C1D-EEF88CE0635F}" srcOrd="0" destOrd="0" presId="urn:microsoft.com/office/officeart/2005/8/layout/matrix1"/>
    <dgm:cxn modelId="{F342291D-7523-497B-A8C5-7BAA886DF690}" type="presOf" srcId="{69FBBC92-5EB1-47BE-9386-E152108858D2}" destId="{8B21DB5D-5544-4F84-B940-3FEECFD6927B}" srcOrd="1" destOrd="0" presId="urn:microsoft.com/office/officeart/2005/8/layout/matrix1"/>
    <dgm:cxn modelId="{7B200DE2-4D91-4039-8A52-2E775D17990C}" srcId="{9EFBFA90-6F0C-463B-A676-0C38DCCB6A4E}" destId="{C0F3B24E-D8F7-469D-82FB-21F17A796B72}" srcOrd="2" destOrd="0" parTransId="{AEF3E3A6-21D5-4EBC-850F-8BDD44DB17E4}" sibTransId="{51A45F68-ACD1-4C34-A1B1-63CCA3A35C38}"/>
    <dgm:cxn modelId="{E0BB43B9-BB9D-454B-BADF-953CD139F120}" srcId="{9EFBFA90-6F0C-463B-A676-0C38DCCB6A4E}" destId="{87004140-9E62-4EAE-9C24-EE0E2CC8272D}" srcOrd="1" destOrd="0" parTransId="{69E90D48-7CBA-4B07-A44A-7BC661B67505}" sibTransId="{94366B2C-56F5-4CB0-8127-5FA261AEB9C5}"/>
    <dgm:cxn modelId="{971AAAC4-338C-4F85-9A6F-5C6AB8BF94B4}" type="presOf" srcId="{9EFBFA90-6F0C-463B-A676-0C38DCCB6A4E}" destId="{93DCB41D-BD7D-4408-9172-CFB502B29B86}" srcOrd="0" destOrd="0" presId="urn:microsoft.com/office/officeart/2005/8/layout/matrix1"/>
    <dgm:cxn modelId="{78A0826C-D503-4FB7-AE9B-62C3156B51E9}" type="presParOf" srcId="{424E969C-7306-430B-B083-8472DF787120}" destId="{3AB35709-C797-4C88-BC1C-EE727194ECAF}" srcOrd="0" destOrd="0" presId="urn:microsoft.com/office/officeart/2005/8/layout/matrix1"/>
    <dgm:cxn modelId="{1B27050F-FEE9-46C7-83A8-237208F74CB9}" type="presParOf" srcId="{3AB35709-C797-4C88-BC1C-EE727194ECAF}" destId="{D51CE9DB-F623-4E7C-BDF1-1B6329AD45BA}" srcOrd="0" destOrd="0" presId="urn:microsoft.com/office/officeart/2005/8/layout/matrix1"/>
    <dgm:cxn modelId="{C0E2D2C6-7FBD-4353-B96C-120496F55456}" type="presParOf" srcId="{3AB35709-C797-4C88-BC1C-EE727194ECAF}" destId="{6E603CCE-587D-41F7-A1F5-F4B48A2DD1E5}" srcOrd="1" destOrd="0" presId="urn:microsoft.com/office/officeart/2005/8/layout/matrix1"/>
    <dgm:cxn modelId="{77947EF2-AA7E-4719-8BF5-33D510775E97}" type="presParOf" srcId="{3AB35709-C797-4C88-BC1C-EE727194ECAF}" destId="{94C58A54-5CDB-41AD-8C1D-EEF88CE0635F}" srcOrd="2" destOrd="0" presId="urn:microsoft.com/office/officeart/2005/8/layout/matrix1"/>
    <dgm:cxn modelId="{27B8F704-815F-4BCF-B9C8-AACD770E9F42}" type="presParOf" srcId="{3AB35709-C797-4C88-BC1C-EE727194ECAF}" destId="{FEA92E52-5258-4EC6-A114-D5D102F000AC}" srcOrd="3" destOrd="0" presId="urn:microsoft.com/office/officeart/2005/8/layout/matrix1"/>
    <dgm:cxn modelId="{EF33110A-8D68-4F3E-8DAF-C6574D730367}" type="presParOf" srcId="{3AB35709-C797-4C88-BC1C-EE727194ECAF}" destId="{34844BE3-863C-4868-A583-ED1DD1C5E16B}" srcOrd="4" destOrd="0" presId="urn:microsoft.com/office/officeart/2005/8/layout/matrix1"/>
    <dgm:cxn modelId="{63BC0F44-35A8-4E03-A6E7-226D914B626F}" type="presParOf" srcId="{3AB35709-C797-4C88-BC1C-EE727194ECAF}" destId="{4B2782C9-F5F2-4321-A791-5ADFFBCE3D93}" srcOrd="5" destOrd="0" presId="urn:microsoft.com/office/officeart/2005/8/layout/matrix1"/>
    <dgm:cxn modelId="{BD0FACD0-F1D1-4203-BC22-87C7D2B3C327}" type="presParOf" srcId="{3AB35709-C797-4C88-BC1C-EE727194ECAF}" destId="{A3665CAB-FBF1-4CF8-9F1C-90BB33640D67}" srcOrd="6" destOrd="0" presId="urn:microsoft.com/office/officeart/2005/8/layout/matrix1"/>
    <dgm:cxn modelId="{3F1B4D44-78AB-4590-8400-5BAF9263EB61}" type="presParOf" srcId="{3AB35709-C797-4C88-BC1C-EE727194ECAF}" destId="{8B21DB5D-5544-4F84-B940-3FEECFD6927B}" srcOrd="7" destOrd="0" presId="urn:microsoft.com/office/officeart/2005/8/layout/matrix1"/>
    <dgm:cxn modelId="{66444218-7AEE-4245-AC6F-B6B30E862664}" type="presParOf" srcId="{424E969C-7306-430B-B083-8472DF787120}" destId="{93DCB41D-BD7D-4408-9172-CFB502B29B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DB58D-9F7B-43A3-8F69-B0CF1F5A460A}" type="doc">
      <dgm:prSet loTypeId="urn:microsoft.com/office/officeart/2005/8/layout/pList2#1" loCatId="list" qsTypeId="urn:microsoft.com/office/officeart/2005/8/quickstyle/simple1" qsCatId="simple" csTypeId="urn:microsoft.com/office/officeart/2005/8/colors/accent3_1" csCatId="accent3" phldr="1"/>
      <dgm:spPr/>
    </dgm:pt>
    <dgm:pt modelId="{73E0C744-2365-4C8B-BEFF-9AB4B397275D}">
      <dgm:prSet phldrT="[Текст]"/>
      <dgm:spPr/>
      <dgm:t>
        <a:bodyPr/>
        <a:lstStyle/>
        <a:p>
          <a:r>
            <a:rPr lang="ru-RU" i="1" dirty="0" smtClean="0"/>
            <a:t>Среднесписочная численность работников 80 человек. По результатам проведения аттестации рабочих мест по условиям труда или специальной оценки условий труда работников, условия труда которых отнесены к вредным и (или) опасным условиям труда, нет. </a:t>
          </a:r>
        </a:p>
        <a:p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Размер квоты: </a:t>
          </a:r>
          <a:r>
            <a:rPr lang="ru-RU" i="1" dirty="0" err="1" smtClean="0">
              <a:solidFill>
                <a:schemeClr val="accent3">
                  <a:lumMod val="50000"/>
                </a:schemeClr>
              </a:solidFill>
            </a:rPr>
            <a:t>80х2%=1,6</a:t>
          </a:r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r>
            <a:rPr lang="ru-RU" i="1" dirty="0" smtClean="0"/>
            <a:t>Округлив, получим – 2.</a:t>
          </a:r>
        </a:p>
        <a:p>
          <a:r>
            <a:rPr lang="ru-RU" i="1" dirty="0" smtClean="0"/>
            <a:t> Таким образом, в организации должно быть выделено и (или) создано 2 рабочих места для трудоустройства инвалидов.</a:t>
          </a:r>
          <a:endParaRPr lang="ru-RU" dirty="0"/>
        </a:p>
      </dgm:t>
    </dgm:pt>
    <dgm:pt modelId="{250F8D23-4CB3-4AFB-AE77-A9B690F0DBC0}" type="parTrans" cxnId="{02923756-C6CF-4C83-BC87-DF587CB13C2B}">
      <dgm:prSet/>
      <dgm:spPr/>
      <dgm:t>
        <a:bodyPr/>
        <a:lstStyle/>
        <a:p>
          <a:endParaRPr lang="ru-RU"/>
        </a:p>
      </dgm:t>
    </dgm:pt>
    <dgm:pt modelId="{2311CD28-CE66-4007-8458-7936152B2A17}" type="sibTrans" cxnId="{02923756-C6CF-4C83-BC87-DF587CB13C2B}">
      <dgm:prSet/>
      <dgm:spPr/>
      <dgm:t>
        <a:bodyPr/>
        <a:lstStyle/>
        <a:p>
          <a:endParaRPr lang="ru-RU"/>
        </a:p>
      </dgm:t>
    </dgm:pt>
    <dgm:pt modelId="{E3ADB7D4-CF3C-4717-81E3-83133E7F7A20}">
      <dgm:prSet phldrT="[Текст]"/>
      <dgm:spPr/>
      <dgm:t>
        <a:bodyPr/>
        <a:lstStyle/>
        <a:p>
          <a:r>
            <a:rPr lang="ru-RU" i="1" dirty="0" smtClean="0"/>
            <a:t>Среднесписочная численность работников 80 человек. Работники, условия труда которых отнесены к вредным и (или) опасным условиям труда по результатам аттестации рабочих мест по условиям труда или результатам специальной оценки условий труда - 15. </a:t>
          </a:r>
        </a:p>
        <a:p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Размер квоты: (80-15)</a:t>
          </a:r>
          <a:r>
            <a:rPr lang="ru-RU" i="1" dirty="0" err="1" smtClean="0">
              <a:solidFill>
                <a:schemeClr val="accent3">
                  <a:lumMod val="50000"/>
                </a:schemeClr>
              </a:solidFill>
            </a:rPr>
            <a:t>х2%=1,3</a:t>
          </a:r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r>
            <a:rPr lang="ru-RU" i="1" dirty="0" smtClean="0"/>
            <a:t>Округлив, получим – 1. </a:t>
          </a:r>
        </a:p>
        <a:p>
          <a:r>
            <a:rPr lang="ru-RU" i="1" dirty="0" smtClean="0"/>
            <a:t>Таким образом, в организации должно быть выделено  (или) создано 1 рабочее место для трудоустройства инвалидов.</a:t>
          </a:r>
          <a:endParaRPr lang="ru-RU" dirty="0"/>
        </a:p>
      </dgm:t>
    </dgm:pt>
    <dgm:pt modelId="{FDAB3051-1661-45FA-84A3-3645F2340FE1}" type="parTrans" cxnId="{E6214F57-561C-4A41-8CF7-2A933047ACEF}">
      <dgm:prSet/>
      <dgm:spPr/>
      <dgm:t>
        <a:bodyPr/>
        <a:lstStyle/>
        <a:p>
          <a:endParaRPr lang="ru-RU"/>
        </a:p>
      </dgm:t>
    </dgm:pt>
    <dgm:pt modelId="{31E5D812-39B0-441D-A6CD-224A8530C50F}" type="sibTrans" cxnId="{E6214F57-561C-4A41-8CF7-2A933047ACEF}">
      <dgm:prSet/>
      <dgm:spPr/>
      <dgm:t>
        <a:bodyPr/>
        <a:lstStyle/>
        <a:p>
          <a:endParaRPr lang="ru-RU"/>
        </a:p>
      </dgm:t>
    </dgm:pt>
    <dgm:pt modelId="{599B3FF0-76A0-4A0F-B00E-C1681FBDBD61}">
      <dgm:prSet phldrT="[Текст]"/>
      <dgm:spPr/>
      <dgm:t>
        <a:bodyPr/>
        <a:lstStyle/>
        <a:p>
          <a:r>
            <a:rPr lang="ru-RU" i="1" dirty="0" smtClean="0"/>
            <a:t>Среднесписочная численность работников 75 человек. Аттестация рабочих мест по условиям труда или специальная оценка условий труда не проводились или с даты их проведения прошло более 5 лет. </a:t>
          </a:r>
        </a:p>
        <a:p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Размер квоты: </a:t>
          </a:r>
          <a:r>
            <a:rPr lang="ru-RU" i="1" dirty="0" err="1" smtClean="0">
              <a:solidFill>
                <a:schemeClr val="accent3">
                  <a:lumMod val="50000"/>
                </a:schemeClr>
              </a:solidFill>
            </a:rPr>
            <a:t>75х2%=1,5</a:t>
          </a:r>
          <a:r>
            <a:rPr lang="ru-RU" i="1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r>
            <a:rPr lang="ru-RU" i="1" dirty="0" smtClean="0"/>
            <a:t>Округлив, получим – 2. </a:t>
          </a:r>
        </a:p>
        <a:p>
          <a:r>
            <a:rPr lang="ru-RU" i="1" dirty="0" smtClean="0"/>
            <a:t>Таким образом, в организации должно быть выделено  (или) создано 2 рабочих места для трудоустройства инвалидов.</a:t>
          </a:r>
          <a:endParaRPr lang="ru-RU" dirty="0"/>
        </a:p>
      </dgm:t>
    </dgm:pt>
    <dgm:pt modelId="{98DDE68C-A251-4677-B9F4-4390CB8CE697}" type="parTrans" cxnId="{1D2515DC-00B2-4725-8E18-423DC1FEE3D9}">
      <dgm:prSet/>
      <dgm:spPr/>
      <dgm:t>
        <a:bodyPr/>
        <a:lstStyle/>
        <a:p>
          <a:endParaRPr lang="ru-RU"/>
        </a:p>
      </dgm:t>
    </dgm:pt>
    <dgm:pt modelId="{9B1824EB-41D6-45D8-8B28-61DB81F2E1AA}" type="sibTrans" cxnId="{1D2515DC-00B2-4725-8E18-423DC1FEE3D9}">
      <dgm:prSet/>
      <dgm:spPr/>
      <dgm:t>
        <a:bodyPr/>
        <a:lstStyle/>
        <a:p>
          <a:endParaRPr lang="ru-RU"/>
        </a:p>
      </dgm:t>
    </dgm:pt>
    <dgm:pt modelId="{144AC46F-9126-4C5A-84CB-C052B14F70E3}" type="pres">
      <dgm:prSet presAssocID="{1D5DB58D-9F7B-43A3-8F69-B0CF1F5A460A}" presName="Name0" presStyleCnt="0">
        <dgm:presLayoutVars>
          <dgm:dir/>
          <dgm:resizeHandles val="exact"/>
        </dgm:presLayoutVars>
      </dgm:prSet>
      <dgm:spPr/>
    </dgm:pt>
    <dgm:pt modelId="{0A253AEE-21F3-4E9E-B949-F5F480AEE5FA}" type="pres">
      <dgm:prSet presAssocID="{1D5DB58D-9F7B-43A3-8F69-B0CF1F5A460A}" presName="bkgdShp" presStyleLbl="alignAccFollowNode1" presStyleIdx="0" presStyleCnt="1"/>
      <dgm:spPr/>
    </dgm:pt>
    <dgm:pt modelId="{E83ED790-B35D-4521-99B1-9A5F4A1AD30B}" type="pres">
      <dgm:prSet presAssocID="{1D5DB58D-9F7B-43A3-8F69-B0CF1F5A460A}" presName="linComp" presStyleCnt="0"/>
      <dgm:spPr/>
    </dgm:pt>
    <dgm:pt modelId="{A43B60DB-5546-4D48-95E9-609A114DBE7F}" type="pres">
      <dgm:prSet presAssocID="{73E0C744-2365-4C8B-BEFF-9AB4B397275D}" presName="compNode" presStyleCnt="0"/>
      <dgm:spPr/>
    </dgm:pt>
    <dgm:pt modelId="{EECB465F-3DC7-43A4-86C6-07ED2D412A70}" type="pres">
      <dgm:prSet presAssocID="{73E0C744-2365-4C8B-BEFF-9AB4B39727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1B50C-2BF3-4F3B-B5A5-D167BC15CFAE}" type="pres">
      <dgm:prSet presAssocID="{73E0C744-2365-4C8B-BEFF-9AB4B397275D}" presName="invisiNode" presStyleLbl="node1" presStyleIdx="0" presStyleCnt="3"/>
      <dgm:spPr/>
    </dgm:pt>
    <dgm:pt modelId="{077DEF6B-17A7-4566-AE75-2EF88451CF3C}" type="pres">
      <dgm:prSet presAssocID="{73E0C744-2365-4C8B-BEFF-9AB4B397275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C355D7-0CA8-4EDF-94E3-D4778B91FC5D}" type="pres">
      <dgm:prSet presAssocID="{2311CD28-CE66-4007-8458-7936152B2A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FEAC66-DFD1-442B-B71C-4BD4D0B62DE7}" type="pres">
      <dgm:prSet presAssocID="{E3ADB7D4-CF3C-4717-81E3-83133E7F7A20}" presName="compNode" presStyleCnt="0"/>
      <dgm:spPr/>
    </dgm:pt>
    <dgm:pt modelId="{72A78954-F764-4A76-9971-58454E0318BD}" type="pres">
      <dgm:prSet presAssocID="{E3ADB7D4-CF3C-4717-81E3-83133E7F7A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B76AB-D10A-4E92-91C3-BB7EF9D9C08C}" type="pres">
      <dgm:prSet presAssocID="{E3ADB7D4-CF3C-4717-81E3-83133E7F7A20}" presName="invisiNode" presStyleLbl="node1" presStyleIdx="1" presStyleCnt="3"/>
      <dgm:spPr/>
    </dgm:pt>
    <dgm:pt modelId="{50CAB77F-3F1E-44FD-BABE-602953592D88}" type="pres">
      <dgm:prSet presAssocID="{E3ADB7D4-CF3C-4717-81E3-83133E7F7A2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A4A49F-F827-499E-B496-9A92C1C9A36C}" type="pres">
      <dgm:prSet presAssocID="{31E5D812-39B0-441D-A6CD-224A8530C5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B02875-5E63-4486-AA57-62B9ECECB90D}" type="pres">
      <dgm:prSet presAssocID="{599B3FF0-76A0-4A0F-B00E-C1681FBDBD61}" presName="compNode" presStyleCnt="0"/>
      <dgm:spPr/>
    </dgm:pt>
    <dgm:pt modelId="{116E8096-3C86-44F0-9779-4EE3BAA1EE21}" type="pres">
      <dgm:prSet presAssocID="{599B3FF0-76A0-4A0F-B00E-C1681FBDBD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BEC62-0B1A-4FBA-B128-69330A43F17F}" type="pres">
      <dgm:prSet presAssocID="{599B3FF0-76A0-4A0F-B00E-C1681FBDBD61}" presName="invisiNode" presStyleLbl="node1" presStyleIdx="2" presStyleCnt="3"/>
      <dgm:spPr/>
    </dgm:pt>
    <dgm:pt modelId="{23F8B6D9-DCFF-4D40-9F3B-8C322B2A228F}" type="pres">
      <dgm:prSet presAssocID="{599B3FF0-76A0-4A0F-B00E-C1681FBDBD6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2515DC-00B2-4725-8E18-423DC1FEE3D9}" srcId="{1D5DB58D-9F7B-43A3-8F69-B0CF1F5A460A}" destId="{599B3FF0-76A0-4A0F-B00E-C1681FBDBD61}" srcOrd="2" destOrd="0" parTransId="{98DDE68C-A251-4677-B9F4-4390CB8CE697}" sibTransId="{9B1824EB-41D6-45D8-8B28-61DB81F2E1AA}"/>
    <dgm:cxn modelId="{363913AC-35F2-4DF1-ABDF-3ED174CA78ED}" type="presOf" srcId="{73E0C744-2365-4C8B-BEFF-9AB4B397275D}" destId="{EECB465F-3DC7-43A4-86C6-07ED2D412A70}" srcOrd="0" destOrd="0" presId="urn:microsoft.com/office/officeart/2005/8/layout/pList2#1"/>
    <dgm:cxn modelId="{8271310F-5146-4EC3-A539-382A47685CE0}" type="presOf" srcId="{599B3FF0-76A0-4A0F-B00E-C1681FBDBD61}" destId="{116E8096-3C86-44F0-9779-4EE3BAA1EE21}" srcOrd="0" destOrd="0" presId="urn:microsoft.com/office/officeart/2005/8/layout/pList2#1"/>
    <dgm:cxn modelId="{420A44D7-E903-45BD-8A30-53E5B4D26EAF}" type="presOf" srcId="{1D5DB58D-9F7B-43A3-8F69-B0CF1F5A460A}" destId="{144AC46F-9126-4C5A-84CB-C052B14F70E3}" srcOrd="0" destOrd="0" presId="urn:microsoft.com/office/officeart/2005/8/layout/pList2#1"/>
    <dgm:cxn modelId="{E6214F57-561C-4A41-8CF7-2A933047ACEF}" srcId="{1D5DB58D-9F7B-43A3-8F69-B0CF1F5A460A}" destId="{E3ADB7D4-CF3C-4717-81E3-83133E7F7A20}" srcOrd="1" destOrd="0" parTransId="{FDAB3051-1661-45FA-84A3-3645F2340FE1}" sibTransId="{31E5D812-39B0-441D-A6CD-224A8530C50F}"/>
    <dgm:cxn modelId="{02923756-C6CF-4C83-BC87-DF587CB13C2B}" srcId="{1D5DB58D-9F7B-43A3-8F69-B0CF1F5A460A}" destId="{73E0C744-2365-4C8B-BEFF-9AB4B397275D}" srcOrd="0" destOrd="0" parTransId="{250F8D23-4CB3-4AFB-AE77-A9B690F0DBC0}" sibTransId="{2311CD28-CE66-4007-8458-7936152B2A17}"/>
    <dgm:cxn modelId="{F08CEBE4-D9C5-430E-8D94-A197180E4D8D}" type="presOf" srcId="{31E5D812-39B0-441D-A6CD-224A8530C50F}" destId="{3FA4A49F-F827-499E-B496-9A92C1C9A36C}" srcOrd="0" destOrd="0" presId="urn:microsoft.com/office/officeart/2005/8/layout/pList2#1"/>
    <dgm:cxn modelId="{9D5C9F26-A446-4065-9AF4-E88A91807E83}" type="presOf" srcId="{2311CD28-CE66-4007-8458-7936152B2A17}" destId="{67C355D7-0CA8-4EDF-94E3-D4778B91FC5D}" srcOrd="0" destOrd="0" presId="urn:microsoft.com/office/officeart/2005/8/layout/pList2#1"/>
    <dgm:cxn modelId="{C19C459A-A5B1-43BB-B182-332BE174F78C}" type="presOf" srcId="{E3ADB7D4-CF3C-4717-81E3-83133E7F7A20}" destId="{72A78954-F764-4A76-9971-58454E0318BD}" srcOrd="0" destOrd="0" presId="urn:microsoft.com/office/officeart/2005/8/layout/pList2#1"/>
    <dgm:cxn modelId="{BBCF25EE-3B1B-4343-8BDB-1DEB4E6FEB50}" type="presParOf" srcId="{144AC46F-9126-4C5A-84CB-C052B14F70E3}" destId="{0A253AEE-21F3-4E9E-B949-F5F480AEE5FA}" srcOrd="0" destOrd="0" presId="urn:microsoft.com/office/officeart/2005/8/layout/pList2#1"/>
    <dgm:cxn modelId="{95FD66BF-2B8B-4A8D-8FF9-A104B3C6686D}" type="presParOf" srcId="{144AC46F-9126-4C5A-84CB-C052B14F70E3}" destId="{E83ED790-B35D-4521-99B1-9A5F4A1AD30B}" srcOrd="1" destOrd="0" presId="urn:microsoft.com/office/officeart/2005/8/layout/pList2#1"/>
    <dgm:cxn modelId="{7A09D589-6527-466F-A9FA-46A5E9AEC6B9}" type="presParOf" srcId="{E83ED790-B35D-4521-99B1-9A5F4A1AD30B}" destId="{A43B60DB-5546-4D48-95E9-609A114DBE7F}" srcOrd="0" destOrd="0" presId="urn:microsoft.com/office/officeart/2005/8/layout/pList2#1"/>
    <dgm:cxn modelId="{3417659C-DEC5-4F43-A596-ED2F9E68D893}" type="presParOf" srcId="{A43B60DB-5546-4D48-95E9-609A114DBE7F}" destId="{EECB465F-3DC7-43A4-86C6-07ED2D412A70}" srcOrd="0" destOrd="0" presId="urn:microsoft.com/office/officeart/2005/8/layout/pList2#1"/>
    <dgm:cxn modelId="{078BFC4C-E14D-44DC-8AF7-7985AEC3E5E9}" type="presParOf" srcId="{A43B60DB-5546-4D48-95E9-609A114DBE7F}" destId="{9851B50C-2BF3-4F3B-B5A5-D167BC15CFAE}" srcOrd="1" destOrd="0" presId="urn:microsoft.com/office/officeart/2005/8/layout/pList2#1"/>
    <dgm:cxn modelId="{2632437C-0173-4931-AEA2-4D30982E58A4}" type="presParOf" srcId="{A43B60DB-5546-4D48-95E9-609A114DBE7F}" destId="{077DEF6B-17A7-4566-AE75-2EF88451CF3C}" srcOrd="2" destOrd="0" presId="urn:microsoft.com/office/officeart/2005/8/layout/pList2#1"/>
    <dgm:cxn modelId="{6D1C21FA-51A1-4263-88BD-4D75B57AE870}" type="presParOf" srcId="{E83ED790-B35D-4521-99B1-9A5F4A1AD30B}" destId="{67C355D7-0CA8-4EDF-94E3-D4778B91FC5D}" srcOrd="1" destOrd="0" presId="urn:microsoft.com/office/officeart/2005/8/layout/pList2#1"/>
    <dgm:cxn modelId="{47880E8C-46F2-4294-B932-EB9CD6C2AEA6}" type="presParOf" srcId="{E83ED790-B35D-4521-99B1-9A5F4A1AD30B}" destId="{BAFEAC66-DFD1-442B-B71C-4BD4D0B62DE7}" srcOrd="2" destOrd="0" presId="urn:microsoft.com/office/officeart/2005/8/layout/pList2#1"/>
    <dgm:cxn modelId="{B8030293-2843-4DD6-8993-A0D14CA3DC9B}" type="presParOf" srcId="{BAFEAC66-DFD1-442B-B71C-4BD4D0B62DE7}" destId="{72A78954-F764-4A76-9971-58454E0318BD}" srcOrd="0" destOrd="0" presId="urn:microsoft.com/office/officeart/2005/8/layout/pList2#1"/>
    <dgm:cxn modelId="{50FF80C0-5176-4E85-8368-E85DA1FA7619}" type="presParOf" srcId="{BAFEAC66-DFD1-442B-B71C-4BD4D0B62DE7}" destId="{19EB76AB-D10A-4E92-91C3-BB7EF9D9C08C}" srcOrd="1" destOrd="0" presId="urn:microsoft.com/office/officeart/2005/8/layout/pList2#1"/>
    <dgm:cxn modelId="{65362B2B-70FA-44F5-B9D9-409F04C05D15}" type="presParOf" srcId="{BAFEAC66-DFD1-442B-B71C-4BD4D0B62DE7}" destId="{50CAB77F-3F1E-44FD-BABE-602953592D88}" srcOrd="2" destOrd="0" presId="urn:microsoft.com/office/officeart/2005/8/layout/pList2#1"/>
    <dgm:cxn modelId="{7FC47D12-AC6F-438A-8279-913E8434D8D9}" type="presParOf" srcId="{E83ED790-B35D-4521-99B1-9A5F4A1AD30B}" destId="{3FA4A49F-F827-499E-B496-9A92C1C9A36C}" srcOrd="3" destOrd="0" presId="urn:microsoft.com/office/officeart/2005/8/layout/pList2#1"/>
    <dgm:cxn modelId="{A06F7D93-7FF9-42DB-869F-36FCDCDBC4D5}" type="presParOf" srcId="{E83ED790-B35D-4521-99B1-9A5F4A1AD30B}" destId="{28B02875-5E63-4486-AA57-62B9ECECB90D}" srcOrd="4" destOrd="0" presId="urn:microsoft.com/office/officeart/2005/8/layout/pList2#1"/>
    <dgm:cxn modelId="{CEE62ABA-0E8A-4EB3-8B68-B96A72D7650B}" type="presParOf" srcId="{28B02875-5E63-4486-AA57-62B9ECECB90D}" destId="{116E8096-3C86-44F0-9779-4EE3BAA1EE21}" srcOrd="0" destOrd="0" presId="urn:microsoft.com/office/officeart/2005/8/layout/pList2#1"/>
    <dgm:cxn modelId="{D6D7B5FE-CE59-48A0-B29D-77370F0729EC}" type="presParOf" srcId="{28B02875-5E63-4486-AA57-62B9ECECB90D}" destId="{F73BEC62-0B1A-4FBA-B128-69330A43F17F}" srcOrd="1" destOrd="0" presId="urn:microsoft.com/office/officeart/2005/8/layout/pList2#1"/>
    <dgm:cxn modelId="{1F6ECF66-A6AB-413E-B622-BECDA7E4F03E}" type="presParOf" srcId="{28B02875-5E63-4486-AA57-62B9ECECB90D}" destId="{23F8B6D9-DCFF-4D40-9F3B-8C322B2A228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37C66FE-6B1D-4229-940C-09795D75FC99}">
      <dgm:prSet phldrT="[Текст]"/>
      <dgm:spPr/>
      <dgm:t>
        <a:bodyPr/>
        <a:lstStyle/>
        <a:p>
          <a:r>
            <a:rPr lang="ru-RU" b="1" u="sng" dirty="0" smtClean="0"/>
            <a:t>Выделить или создать рабочие места для трудоустройства инвалидов</a:t>
          </a:r>
          <a:r>
            <a:rPr lang="ru-RU" dirty="0" smtClean="0"/>
            <a:t>. </a:t>
          </a:r>
          <a:endParaRPr lang="ru-RU" dirty="0"/>
        </a:p>
      </dgm:t>
    </dgm:pt>
    <dgm:pt modelId="{B4FBC761-8885-4410-983E-9F8C5D2D867F}" type="parTrans" cxnId="{B3F061D5-7B90-4CC3-873E-24459248FBE4}">
      <dgm:prSet/>
      <dgm:spPr/>
      <dgm:t>
        <a:bodyPr/>
        <a:lstStyle/>
        <a:p>
          <a:endParaRPr lang="ru-RU"/>
        </a:p>
      </dgm:t>
    </dgm:pt>
    <dgm:pt modelId="{B563FC54-D5D3-4937-9F5B-BAA1330D265B}" type="sibTrans" cxnId="{B3F061D5-7B90-4CC3-873E-24459248FBE4}">
      <dgm:prSet/>
      <dgm:spPr/>
      <dgm:t>
        <a:bodyPr/>
        <a:lstStyle/>
        <a:p>
          <a:endParaRPr lang="ru-RU"/>
        </a:p>
      </dgm:t>
    </dgm:pt>
    <dgm:pt modelId="{01248D28-ACE2-415D-9F9E-15F58275C0D2}">
      <dgm:prSet phldrT="[Текст]"/>
      <dgm:spPr/>
      <dgm:t>
        <a:bodyPr/>
        <a:lstStyle/>
        <a:p>
          <a:r>
            <a:rPr lang="ru-RU" dirty="0" smtClean="0"/>
            <a:t>Данная обязанность выполняется путем принятия локальных нормативных правовых актов (например, приказов). </a:t>
          </a:r>
          <a:endParaRPr lang="ru-RU" dirty="0"/>
        </a:p>
      </dgm:t>
    </dgm:pt>
    <dgm:pt modelId="{9FE8472A-DAE3-4E90-8A39-D8CD1F018A12}" type="parTrans" cxnId="{46960F4F-4B87-4536-B9D6-E4956C9C2A43}">
      <dgm:prSet/>
      <dgm:spPr/>
      <dgm:t>
        <a:bodyPr/>
        <a:lstStyle/>
        <a:p>
          <a:endParaRPr lang="ru-RU"/>
        </a:p>
      </dgm:t>
    </dgm:pt>
    <dgm:pt modelId="{0C335FF4-34E9-4617-A32D-AA1930405F36}" type="sibTrans" cxnId="{46960F4F-4B87-4536-B9D6-E4956C9C2A43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D1E301-C7F1-4D43-883A-D319417674C8}" type="pres">
      <dgm:prSet presAssocID="{B37C66FE-6B1D-4229-940C-09795D75FC99}" presName="comp" presStyleCnt="0"/>
      <dgm:spPr/>
      <dgm:t>
        <a:bodyPr/>
        <a:lstStyle/>
        <a:p>
          <a:endParaRPr lang="ru-RU"/>
        </a:p>
      </dgm:t>
    </dgm:pt>
    <dgm:pt modelId="{44F4716B-B38F-444E-B9DD-9CFB5822184F}" type="pres">
      <dgm:prSet presAssocID="{B37C66FE-6B1D-4229-940C-09795D75FC99}" presName="box" presStyleLbl="node1" presStyleIdx="0" presStyleCnt="1"/>
      <dgm:spPr/>
      <dgm:t>
        <a:bodyPr/>
        <a:lstStyle/>
        <a:p>
          <a:endParaRPr lang="ru-RU"/>
        </a:p>
      </dgm:t>
    </dgm:pt>
    <dgm:pt modelId="{831D63BA-9002-4A5F-ABD6-82284A97D876}" type="pres">
      <dgm:prSet presAssocID="{B37C66FE-6B1D-4229-940C-09795D75FC99}" presName="img" presStyleLbl="fgImgPlace1" presStyleIdx="0" presStyleCnt="1" custScaleX="97167" custScaleY="103497" custLinFactNeighborX="-4424" custLinFactNeighborY="20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F7FCF9-543D-4A63-9E6E-53096016F4CD}" type="pres">
      <dgm:prSet presAssocID="{B37C66FE-6B1D-4229-940C-09795D75FC9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48D0A-64B8-47BA-818F-9163DE68896C}" type="presOf" srcId="{B37C66FE-6B1D-4229-940C-09795D75FC99}" destId="{15F7FCF9-543D-4A63-9E6E-53096016F4CD}" srcOrd="1" destOrd="0" presId="urn:microsoft.com/office/officeart/2005/8/layout/vList4#1"/>
    <dgm:cxn modelId="{49C04905-5284-4872-8351-DC5513E8F17A}" type="presOf" srcId="{01248D28-ACE2-415D-9F9E-15F58275C0D2}" destId="{15F7FCF9-543D-4A63-9E6E-53096016F4CD}" srcOrd="1" destOrd="1" presId="urn:microsoft.com/office/officeart/2005/8/layout/vList4#1"/>
    <dgm:cxn modelId="{8220D623-BA3E-41B3-86D1-0391908C64D7}" type="presOf" srcId="{C93ABEE5-2A38-4B71-8B0B-E7DD105799A6}" destId="{ADE3F626-E251-4C85-A720-CA2EC606CC94}" srcOrd="0" destOrd="0" presId="urn:microsoft.com/office/officeart/2005/8/layout/vList4#1"/>
    <dgm:cxn modelId="{46960F4F-4B87-4536-B9D6-E4956C9C2A43}" srcId="{B37C66FE-6B1D-4229-940C-09795D75FC99}" destId="{01248D28-ACE2-415D-9F9E-15F58275C0D2}" srcOrd="0" destOrd="0" parTransId="{9FE8472A-DAE3-4E90-8A39-D8CD1F018A12}" sibTransId="{0C335FF4-34E9-4617-A32D-AA1930405F36}"/>
    <dgm:cxn modelId="{B61B22A9-F0E9-4BC9-9F4B-E23975F927C8}" type="presOf" srcId="{01248D28-ACE2-415D-9F9E-15F58275C0D2}" destId="{44F4716B-B38F-444E-B9DD-9CFB5822184F}" srcOrd="0" destOrd="1" presId="urn:microsoft.com/office/officeart/2005/8/layout/vList4#1"/>
    <dgm:cxn modelId="{D6583447-0F5B-4E03-8E1F-0ACCAD51F896}" type="presOf" srcId="{B37C66FE-6B1D-4229-940C-09795D75FC99}" destId="{44F4716B-B38F-444E-B9DD-9CFB5822184F}" srcOrd="0" destOrd="0" presId="urn:microsoft.com/office/officeart/2005/8/layout/vList4#1"/>
    <dgm:cxn modelId="{B3F061D5-7B90-4CC3-873E-24459248FBE4}" srcId="{C93ABEE5-2A38-4B71-8B0B-E7DD105799A6}" destId="{B37C66FE-6B1D-4229-940C-09795D75FC99}" srcOrd="0" destOrd="0" parTransId="{B4FBC761-8885-4410-983E-9F8C5D2D867F}" sibTransId="{B563FC54-D5D3-4937-9F5B-BAA1330D265B}"/>
    <dgm:cxn modelId="{97610898-AB38-45F4-90CB-F7CEE99AA5A8}" type="presParOf" srcId="{ADE3F626-E251-4C85-A720-CA2EC606CC94}" destId="{F5D1E301-C7F1-4D43-883A-D319417674C8}" srcOrd="0" destOrd="0" presId="urn:microsoft.com/office/officeart/2005/8/layout/vList4#1"/>
    <dgm:cxn modelId="{B3784DDA-AE3E-46CF-A469-54BA3CF3A9EB}" type="presParOf" srcId="{F5D1E301-C7F1-4D43-883A-D319417674C8}" destId="{44F4716B-B38F-444E-B9DD-9CFB5822184F}" srcOrd="0" destOrd="0" presId="urn:microsoft.com/office/officeart/2005/8/layout/vList4#1"/>
    <dgm:cxn modelId="{03AED336-1E68-48B5-A3E1-08C22999F7F4}" type="presParOf" srcId="{F5D1E301-C7F1-4D43-883A-D319417674C8}" destId="{831D63BA-9002-4A5F-ABD6-82284A97D876}" srcOrd="1" destOrd="0" presId="urn:microsoft.com/office/officeart/2005/8/layout/vList4#1"/>
    <dgm:cxn modelId="{4F2870ED-AAB6-4300-83D6-43BA4512D4B8}" type="presParOf" srcId="{F5D1E301-C7F1-4D43-883A-D319417674C8}" destId="{15F7FCF9-543D-4A63-9E6E-53096016F4C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37C66FE-6B1D-4229-940C-09795D75FC99}">
      <dgm:prSet phldrT="[Текст]"/>
      <dgm:spPr/>
      <dgm:t>
        <a:bodyPr/>
        <a:lstStyle/>
        <a:p>
          <a:r>
            <a:rPr lang="ru-RU" b="1" u="sng" dirty="0" smtClean="0"/>
            <a:t>Создать специальные рабочие места для трудоустройства инвалидов</a:t>
          </a:r>
          <a:r>
            <a:rPr lang="ru-RU" dirty="0" smtClean="0"/>
            <a:t>. </a:t>
          </a:r>
        </a:p>
        <a:p>
          <a:r>
            <a:rPr lang="ru-RU" dirty="0" smtClean="0"/>
            <a:t>Данная обязанность предусмотрена для организаций (юридических лиц) и выполняется путем принятия локальных нормативных правовых актов (например, приказов) и оборудования рабочих мест с учетом состояния здоровья инвалидов. </a:t>
          </a:r>
        </a:p>
      </dgm:t>
    </dgm:pt>
    <dgm:pt modelId="{B4FBC761-8885-4410-983E-9F8C5D2D867F}" type="parTrans" cxnId="{B3F061D5-7B90-4CC3-873E-24459248FBE4}">
      <dgm:prSet/>
      <dgm:spPr/>
      <dgm:t>
        <a:bodyPr/>
        <a:lstStyle/>
        <a:p>
          <a:endParaRPr lang="ru-RU"/>
        </a:p>
      </dgm:t>
    </dgm:pt>
    <dgm:pt modelId="{B563FC54-D5D3-4937-9F5B-BAA1330D265B}" type="sibTrans" cxnId="{B3F061D5-7B90-4CC3-873E-24459248FBE4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D1E301-C7F1-4D43-883A-D319417674C8}" type="pres">
      <dgm:prSet presAssocID="{B37C66FE-6B1D-4229-940C-09795D75FC99}" presName="comp" presStyleCnt="0"/>
      <dgm:spPr/>
      <dgm:t>
        <a:bodyPr/>
        <a:lstStyle/>
        <a:p>
          <a:endParaRPr lang="ru-RU"/>
        </a:p>
      </dgm:t>
    </dgm:pt>
    <dgm:pt modelId="{44F4716B-B38F-444E-B9DD-9CFB5822184F}" type="pres">
      <dgm:prSet presAssocID="{B37C66FE-6B1D-4229-940C-09795D75FC99}" presName="box" presStyleLbl="node1" presStyleIdx="0" presStyleCnt="1"/>
      <dgm:spPr/>
      <dgm:t>
        <a:bodyPr/>
        <a:lstStyle/>
        <a:p>
          <a:endParaRPr lang="ru-RU"/>
        </a:p>
      </dgm:t>
    </dgm:pt>
    <dgm:pt modelId="{831D63BA-9002-4A5F-ABD6-82284A97D876}" type="pres">
      <dgm:prSet presAssocID="{B37C66FE-6B1D-4229-940C-09795D75FC99}" presName="img" presStyleLbl="fgImgPlace1" presStyleIdx="0" presStyleCnt="1" custScaleX="97167" custScaleY="103497" custLinFactNeighborX="-4424" custLinFactNeighborY="20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F7FCF9-543D-4A63-9E6E-53096016F4CD}" type="pres">
      <dgm:prSet presAssocID="{B37C66FE-6B1D-4229-940C-09795D75FC9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46E61-E24E-42E5-90E5-C8817EFC7162}" type="presOf" srcId="{C93ABEE5-2A38-4B71-8B0B-E7DD105799A6}" destId="{ADE3F626-E251-4C85-A720-CA2EC606CC94}" srcOrd="0" destOrd="0" presId="urn:microsoft.com/office/officeart/2005/8/layout/vList4#2"/>
    <dgm:cxn modelId="{B3F061D5-7B90-4CC3-873E-24459248FBE4}" srcId="{C93ABEE5-2A38-4B71-8B0B-E7DD105799A6}" destId="{B37C66FE-6B1D-4229-940C-09795D75FC99}" srcOrd="0" destOrd="0" parTransId="{B4FBC761-8885-4410-983E-9F8C5D2D867F}" sibTransId="{B563FC54-D5D3-4937-9F5B-BAA1330D265B}"/>
    <dgm:cxn modelId="{690F15A0-A5EF-4517-AF8C-C9409FD7E5BB}" type="presOf" srcId="{B37C66FE-6B1D-4229-940C-09795D75FC99}" destId="{15F7FCF9-543D-4A63-9E6E-53096016F4CD}" srcOrd="1" destOrd="0" presId="urn:microsoft.com/office/officeart/2005/8/layout/vList4#2"/>
    <dgm:cxn modelId="{C278A3F6-FDA6-4E23-A741-CFE977F9893D}" type="presOf" srcId="{B37C66FE-6B1D-4229-940C-09795D75FC99}" destId="{44F4716B-B38F-444E-B9DD-9CFB5822184F}" srcOrd="0" destOrd="0" presId="urn:microsoft.com/office/officeart/2005/8/layout/vList4#2"/>
    <dgm:cxn modelId="{5D1DCFC3-5A36-4365-8029-915406836D51}" type="presParOf" srcId="{ADE3F626-E251-4C85-A720-CA2EC606CC94}" destId="{F5D1E301-C7F1-4D43-883A-D319417674C8}" srcOrd="0" destOrd="0" presId="urn:microsoft.com/office/officeart/2005/8/layout/vList4#2"/>
    <dgm:cxn modelId="{3FAC2983-7F97-4A88-B6F5-61D465363BE9}" type="presParOf" srcId="{F5D1E301-C7F1-4D43-883A-D319417674C8}" destId="{44F4716B-B38F-444E-B9DD-9CFB5822184F}" srcOrd="0" destOrd="0" presId="urn:microsoft.com/office/officeart/2005/8/layout/vList4#2"/>
    <dgm:cxn modelId="{753BD8F0-DAA5-4E37-91D8-644BBFC67FF7}" type="presParOf" srcId="{F5D1E301-C7F1-4D43-883A-D319417674C8}" destId="{831D63BA-9002-4A5F-ABD6-82284A97D876}" srcOrd="1" destOrd="0" presId="urn:microsoft.com/office/officeart/2005/8/layout/vList4#2"/>
    <dgm:cxn modelId="{230282EA-7F87-4932-975E-4015DFC06660}" type="presParOf" srcId="{F5D1E301-C7F1-4D43-883A-D319417674C8}" destId="{15F7FCF9-543D-4A63-9E6E-53096016F4C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6BE2741-ACC9-460C-83F9-A420DDA7E566}">
      <dgm:prSet phldrT="[Текст]"/>
      <dgm:spPr/>
      <dgm:t>
        <a:bodyPr/>
        <a:lstStyle/>
        <a:p>
          <a:r>
            <a:rPr lang="ru-RU" b="1" u="sng" dirty="0" smtClean="0"/>
            <a:t>Ежемесячно предоставлять в центр занятости населения информацию выполнении квоты</a:t>
          </a:r>
          <a:endParaRPr lang="ru-RU" dirty="0"/>
        </a:p>
      </dgm:t>
    </dgm:pt>
    <dgm:pt modelId="{ABAB6029-EFAC-4B5A-A225-724E45406336}" type="parTrans" cxnId="{C66E1BCD-696C-4A5B-894F-834754E50718}">
      <dgm:prSet/>
      <dgm:spPr/>
      <dgm:t>
        <a:bodyPr/>
        <a:lstStyle/>
        <a:p>
          <a:endParaRPr lang="ru-RU"/>
        </a:p>
      </dgm:t>
    </dgm:pt>
    <dgm:pt modelId="{CE1CD330-00E6-4907-BA74-9CF095CFD034}" type="sibTrans" cxnId="{C66E1BCD-696C-4A5B-894F-834754E50718}">
      <dgm:prSet/>
      <dgm:spPr/>
      <dgm:t>
        <a:bodyPr/>
        <a:lstStyle/>
        <a:p>
          <a:endParaRPr lang="ru-RU"/>
        </a:p>
      </dgm:t>
    </dgm:pt>
    <dgm:pt modelId="{83D5871B-FBD9-4148-8B8E-B2573E3CF7CF}">
      <dgm:prSet phldrT="[Текст]"/>
      <dgm:spPr/>
      <dgm:t>
        <a:bodyPr/>
        <a:lstStyle/>
        <a:p>
          <a:r>
            <a:rPr lang="ru-RU" dirty="0" smtClean="0"/>
            <a:t> Информация предоставляется до 10 числа месяца, следующего за отчетным, форма отчета и сроки его предоставления утверждены постановлением Правительства области от  10.11.2014 № 998</a:t>
          </a:r>
          <a:endParaRPr lang="ru-RU" dirty="0"/>
        </a:p>
      </dgm:t>
    </dgm:pt>
    <dgm:pt modelId="{F35CAFA3-62E0-44D5-8CF5-F0A07A9F5E41}" type="parTrans" cxnId="{78FB3013-5015-470C-9343-227D0B651E39}">
      <dgm:prSet/>
      <dgm:spPr/>
      <dgm:t>
        <a:bodyPr/>
        <a:lstStyle/>
        <a:p>
          <a:endParaRPr lang="ru-RU"/>
        </a:p>
      </dgm:t>
    </dgm:pt>
    <dgm:pt modelId="{D7E7EBAD-6494-4FE1-B09C-ECC7BF985891}" type="sibTrans" cxnId="{78FB3013-5015-470C-9343-227D0B651E39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A9665-4E44-4F50-8E3B-0E829AF526EA}" type="pres">
      <dgm:prSet presAssocID="{C6BE2741-ACC9-460C-83F9-A420DDA7E566}" presName="comp" presStyleCnt="0"/>
      <dgm:spPr/>
      <dgm:t>
        <a:bodyPr/>
        <a:lstStyle/>
        <a:p>
          <a:endParaRPr lang="ru-RU"/>
        </a:p>
      </dgm:t>
    </dgm:pt>
    <dgm:pt modelId="{2BA42FA8-A131-4A1F-8F98-B313148312A7}" type="pres">
      <dgm:prSet presAssocID="{C6BE2741-ACC9-460C-83F9-A420DDA7E566}" presName="box" presStyleLbl="node1" presStyleIdx="0" presStyleCnt="1"/>
      <dgm:spPr/>
      <dgm:t>
        <a:bodyPr/>
        <a:lstStyle/>
        <a:p>
          <a:endParaRPr lang="ru-RU"/>
        </a:p>
      </dgm:t>
    </dgm:pt>
    <dgm:pt modelId="{070D44B9-7C6A-41EB-B819-7F6C5D1E9012}" type="pres">
      <dgm:prSet presAssocID="{C6BE2741-ACC9-460C-83F9-A420DDA7E566}" presName="img" presStyleLbl="fgImgPlace1" presStyleIdx="0" presStyleCnt="1" custScaleX="97170" custScaleY="103498" custLinFactNeighborX="-4600" custLinFactNeighborY="-28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CBD13E-F1C9-4D6D-8EE2-73AC96C8B9A0}" type="pres">
      <dgm:prSet presAssocID="{C6BE2741-ACC9-460C-83F9-A420DDA7E56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B3013-5015-470C-9343-227D0B651E39}" srcId="{C6BE2741-ACC9-460C-83F9-A420DDA7E566}" destId="{83D5871B-FBD9-4148-8B8E-B2573E3CF7CF}" srcOrd="0" destOrd="0" parTransId="{F35CAFA3-62E0-44D5-8CF5-F0A07A9F5E41}" sibTransId="{D7E7EBAD-6494-4FE1-B09C-ECC7BF985891}"/>
    <dgm:cxn modelId="{4E0895A4-7A87-43F1-A0A6-13527022C2DE}" type="presOf" srcId="{C93ABEE5-2A38-4B71-8B0B-E7DD105799A6}" destId="{ADE3F626-E251-4C85-A720-CA2EC606CC94}" srcOrd="0" destOrd="0" presId="urn:microsoft.com/office/officeart/2005/8/layout/vList4#3"/>
    <dgm:cxn modelId="{045513B9-5EB6-4251-B44C-46BC6CCD096D}" type="presOf" srcId="{C6BE2741-ACC9-460C-83F9-A420DDA7E566}" destId="{2BA42FA8-A131-4A1F-8F98-B313148312A7}" srcOrd="0" destOrd="0" presId="urn:microsoft.com/office/officeart/2005/8/layout/vList4#3"/>
    <dgm:cxn modelId="{449EC552-CDFB-42A8-8E65-3BB7EE12293A}" type="presOf" srcId="{83D5871B-FBD9-4148-8B8E-B2573E3CF7CF}" destId="{48CBD13E-F1C9-4D6D-8EE2-73AC96C8B9A0}" srcOrd="1" destOrd="1" presId="urn:microsoft.com/office/officeart/2005/8/layout/vList4#3"/>
    <dgm:cxn modelId="{21C622DD-28F2-49E7-821D-97FE83CB5D6C}" type="presOf" srcId="{83D5871B-FBD9-4148-8B8E-B2573E3CF7CF}" destId="{2BA42FA8-A131-4A1F-8F98-B313148312A7}" srcOrd="0" destOrd="1" presId="urn:microsoft.com/office/officeart/2005/8/layout/vList4#3"/>
    <dgm:cxn modelId="{C66E1BCD-696C-4A5B-894F-834754E50718}" srcId="{C93ABEE5-2A38-4B71-8B0B-E7DD105799A6}" destId="{C6BE2741-ACC9-460C-83F9-A420DDA7E566}" srcOrd="0" destOrd="0" parTransId="{ABAB6029-EFAC-4B5A-A225-724E45406336}" sibTransId="{CE1CD330-00E6-4907-BA74-9CF095CFD034}"/>
    <dgm:cxn modelId="{7862C826-EE93-472F-8373-C2C97A7CE89D}" type="presOf" srcId="{C6BE2741-ACC9-460C-83F9-A420DDA7E566}" destId="{48CBD13E-F1C9-4D6D-8EE2-73AC96C8B9A0}" srcOrd="1" destOrd="0" presId="urn:microsoft.com/office/officeart/2005/8/layout/vList4#3"/>
    <dgm:cxn modelId="{FFC44483-0CEE-4F13-8820-2079669F18B0}" type="presParOf" srcId="{ADE3F626-E251-4C85-A720-CA2EC606CC94}" destId="{BD5A9665-4E44-4F50-8E3B-0E829AF526EA}" srcOrd="0" destOrd="0" presId="urn:microsoft.com/office/officeart/2005/8/layout/vList4#3"/>
    <dgm:cxn modelId="{E8767683-150C-4D7C-974D-E4F13426FD02}" type="presParOf" srcId="{BD5A9665-4E44-4F50-8E3B-0E829AF526EA}" destId="{2BA42FA8-A131-4A1F-8F98-B313148312A7}" srcOrd="0" destOrd="0" presId="urn:microsoft.com/office/officeart/2005/8/layout/vList4#3"/>
    <dgm:cxn modelId="{75DE64D6-B9E6-40B2-B5A7-15AF0CC1045E}" type="presParOf" srcId="{BD5A9665-4E44-4F50-8E3B-0E829AF526EA}" destId="{070D44B9-7C6A-41EB-B819-7F6C5D1E9012}" srcOrd="1" destOrd="0" presId="urn:microsoft.com/office/officeart/2005/8/layout/vList4#3"/>
    <dgm:cxn modelId="{951A5C34-FD9E-493B-8F99-DA9473D6CD3E}" type="presParOf" srcId="{BD5A9665-4E44-4F50-8E3B-0E829AF526EA}" destId="{48CBD13E-F1C9-4D6D-8EE2-73AC96C8B9A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4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85C311-C5C5-46B3-A59A-08F0A69335C1}">
      <dgm:prSet phldrT="[Текст]"/>
      <dgm:spPr/>
      <dgm:t>
        <a:bodyPr/>
        <a:lstStyle/>
        <a:p>
          <a:r>
            <a:rPr lang="ru-RU" b="1" u="sng" dirty="0" smtClean="0"/>
            <a:t>Предоставлять в центр занятости населения информацию, необходимую для организации занятости инвалидов</a:t>
          </a:r>
          <a:r>
            <a:rPr lang="ru-RU" b="1" dirty="0" smtClean="0"/>
            <a:t>.</a:t>
          </a:r>
          <a:endParaRPr lang="ru-RU" dirty="0"/>
        </a:p>
      </dgm:t>
    </dgm:pt>
    <dgm:pt modelId="{0A6C48DD-AFE2-4DF8-8BE1-32184C1E4F6D}" type="parTrans" cxnId="{789EBF8A-0191-48B4-AD53-3D35E18AC918}">
      <dgm:prSet/>
      <dgm:spPr/>
      <dgm:t>
        <a:bodyPr/>
        <a:lstStyle/>
        <a:p>
          <a:endParaRPr lang="ru-RU"/>
        </a:p>
      </dgm:t>
    </dgm:pt>
    <dgm:pt modelId="{A34CEEE9-5557-472E-BFE4-891B4BE36CDF}" type="sibTrans" cxnId="{789EBF8A-0191-48B4-AD53-3D35E18AC918}">
      <dgm:prSet/>
      <dgm:spPr/>
      <dgm:t>
        <a:bodyPr/>
        <a:lstStyle/>
        <a:p>
          <a:endParaRPr lang="ru-RU"/>
        </a:p>
      </dgm:t>
    </dgm:pt>
    <dgm:pt modelId="{D484AAA7-73D1-4DF2-BCAE-3F7C7FA42E5A}">
      <dgm:prSet phldrT="[Текст]"/>
      <dgm:spPr/>
      <dgm:t>
        <a:bodyPr/>
        <a:lstStyle/>
        <a:p>
          <a:r>
            <a:rPr lang="ru-RU" dirty="0" smtClean="0"/>
            <a:t>В случае если выделенные (созданные) рабочие места для инвалидов вакантны, работодатель обязан подать в центр занятости населения сведения о потребности в работниках, наличии свободных рабочих мест (вакантных должностей). Форма и сроки предоставления сведений утверждены постановлением Правительства области от 10.11.2014 № 998</a:t>
          </a:r>
          <a:endParaRPr lang="ru-RU" dirty="0"/>
        </a:p>
      </dgm:t>
    </dgm:pt>
    <dgm:pt modelId="{C159AFE5-A956-4049-B6F9-612EFABA8857}" type="parTrans" cxnId="{1E5E6DE5-A2BC-4546-9318-E65B7287C2E7}">
      <dgm:prSet/>
      <dgm:spPr/>
      <dgm:t>
        <a:bodyPr/>
        <a:lstStyle/>
        <a:p>
          <a:endParaRPr lang="ru-RU"/>
        </a:p>
      </dgm:t>
    </dgm:pt>
    <dgm:pt modelId="{12A4757F-65FB-45AD-A8FC-8E97AAC04331}" type="sibTrans" cxnId="{1E5E6DE5-A2BC-4546-9318-E65B7287C2E7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0E9F-B63E-4199-BED0-E83C8F0D5AD0}" type="pres">
      <dgm:prSet presAssocID="{5E85C311-C5C5-46B3-A59A-08F0A69335C1}" presName="comp" presStyleCnt="0"/>
      <dgm:spPr/>
      <dgm:t>
        <a:bodyPr/>
        <a:lstStyle/>
        <a:p>
          <a:endParaRPr lang="ru-RU"/>
        </a:p>
      </dgm:t>
    </dgm:pt>
    <dgm:pt modelId="{9FE66B66-DC4B-4189-8A57-FC63EB180AA2}" type="pres">
      <dgm:prSet presAssocID="{5E85C311-C5C5-46B3-A59A-08F0A69335C1}" presName="box" presStyleLbl="node1" presStyleIdx="0" presStyleCnt="1"/>
      <dgm:spPr/>
      <dgm:t>
        <a:bodyPr/>
        <a:lstStyle/>
        <a:p>
          <a:endParaRPr lang="ru-RU"/>
        </a:p>
      </dgm:t>
    </dgm:pt>
    <dgm:pt modelId="{F1FD536C-D5D1-4E43-99D5-19932ABFFEAD}" type="pres">
      <dgm:prSet presAssocID="{5E85C311-C5C5-46B3-A59A-08F0A69335C1}" presName="img" presStyleLbl="fgImgPlace1" presStyleIdx="0" presStyleCnt="1" custScaleX="97169" custScaleY="109920" custLinFactNeighborX="-4601" custLinFactNeighborY="9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4DDBD6-A3E8-44DA-B6DB-51D70CD5B57F}" type="pres">
      <dgm:prSet presAssocID="{5E85C311-C5C5-46B3-A59A-08F0A69335C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02B3B-E7F6-434B-A6EA-BC08126FEBEE}" type="presOf" srcId="{D484AAA7-73D1-4DF2-BCAE-3F7C7FA42E5A}" destId="{6F4DDBD6-A3E8-44DA-B6DB-51D70CD5B57F}" srcOrd="1" destOrd="1" presId="urn:microsoft.com/office/officeart/2005/8/layout/vList4#4"/>
    <dgm:cxn modelId="{1E5E6DE5-A2BC-4546-9318-E65B7287C2E7}" srcId="{5E85C311-C5C5-46B3-A59A-08F0A69335C1}" destId="{D484AAA7-73D1-4DF2-BCAE-3F7C7FA42E5A}" srcOrd="0" destOrd="0" parTransId="{C159AFE5-A956-4049-B6F9-612EFABA8857}" sibTransId="{12A4757F-65FB-45AD-A8FC-8E97AAC04331}"/>
    <dgm:cxn modelId="{ACD0C3AD-48D6-4872-926F-EEE98715E6CC}" type="presOf" srcId="{D484AAA7-73D1-4DF2-BCAE-3F7C7FA42E5A}" destId="{9FE66B66-DC4B-4189-8A57-FC63EB180AA2}" srcOrd="0" destOrd="1" presId="urn:microsoft.com/office/officeart/2005/8/layout/vList4#4"/>
    <dgm:cxn modelId="{789EBF8A-0191-48B4-AD53-3D35E18AC918}" srcId="{C93ABEE5-2A38-4B71-8B0B-E7DD105799A6}" destId="{5E85C311-C5C5-46B3-A59A-08F0A69335C1}" srcOrd="0" destOrd="0" parTransId="{0A6C48DD-AFE2-4DF8-8BE1-32184C1E4F6D}" sibTransId="{A34CEEE9-5557-472E-BFE4-891B4BE36CDF}"/>
    <dgm:cxn modelId="{05AF0AC5-97C5-4629-B195-44CA80A873B8}" type="presOf" srcId="{5E85C311-C5C5-46B3-A59A-08F0A69335C1}" destId="{9FE66B66-DC4B-4189-8A57-FC63EB180AA2}" srcOrd="0" destOrd="0" presId="urn:microsoft.com/office/officeart/2005/8/layout/vList4#4"/>
    <dgm:cxn modelId="{BD63B6F1-6E74-4B17-B227-47919E61910D}" type="presOf" srcId="{C93ABEE5-2A38-4B71-8B0B-E7DD105799A6}" destId="{ADE3F626-E251-4C85-A720-CA2EC606CC94}" srcOrd="0" destOrd="0" presId="urn:microsoft.com/office/officeart/2005/8/layout/vList4#4"/>
    <dgm:cxn modelId="{42F0EB66-6A40-42C5-994A-A3CB3C45C944}" type="presOf" srcId="{5E85C311-C5C5-46B3-A59A-08F0A69335C1}" destId="{6F4DDBD6-A3E8-44DA-B6DB-51D70CD5B57F}" srcOrd="1" destOrd="0" presId="urn:microsoft.com/office/officeart/2005/8/layout/vList4#4"/>
    <dgm:cxn modelId="{33C3786E-6881-441F-B27C-C07BF17456F8}" type="presParOf" srcId="{ADE3F626-E251-4C85-A720-CA2EC606CC94}" destId="{A4DF0E9F-B63E-4199-BED0-E83C8F0D5AD0}" srcOrd="0" destOrd="0" presId="urn:microsoft.com/office/officeart/2005/8/layout/vList4#4"/>
    <dgm:cxn modelId="{5D9F09B5-3DF0-45EB-BB70-2C76B2E197E4}" type="presParOf" srcId="{A4DF0E9F-B63E-4199-BED0-E83C8F0D5AD0}" destId="{9FE66B66-DC4B-4189-8A57-FC63EB180AA2}" srcOrd="0" destOrd="0" presId="urn:microsoft.com/office/officeart/2005/8/layout/vList4#4"/>
    <dgm:cxn modelId="{29866704-BE61-4015-B015-5B4ED2ED9397}" type="presParOf" srcId="{A4DF0E9F-B63E-4199-BED0-E83C8F0D5AD0}" destId="{F1FD536C-D5D1-4E43-99D5-19932ABFFEAD}" srcOrd="1" destOrd="0" presId="urn:microsoft.com/office/officeart/2005/8/layout/vList4#4"/>
    <dgm:cxn modelId="{F944521D-1DDD-48CB-8956-4416AD4B3043}" type="presParOf" srcId="{A4DF0E9F-B63E-4199-BED0-E83C8F0D5AD0}" destId="{6F4DDBD6-A3E8-44DA-B6DB-51D70CD5B57F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3ABEE5-2A38-4B71-8B0B-E7DD105799A6}" type="doc">
      <dgm:prSet loTypeId="urn:microsoft.com/office/officeart/2005/8/layout/vList4#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EBFD6AC-E2C9-48C2-B346-03F4DB3A8D0C}">
      <dgm:prSet phldrT="[Текст]"/>
      <dgm:spPr/>
      <dgm:t>
        <a:bodyPr/>
        <a:lstStyle/>
        <a:p>
          <a:r>
            <a:rPr lang="ru-RU" b="1" u="sng" dirty="0" smtClean="0"/>
            <a:t>Создать инвалидам условия труда в соответствии с индивидуальной программой реабилитации или </a:t>
          </a:r>
          <a:r>
            <a:rPr lang="ru-RU" b="1" u="sng" dirty="0" err="1" smtClean="0"/>
            <a:t>абилитации</a:t>
          </a:r>
          <a:endParaRPr lang="ru-RU" dirty="0"/>
        </a:p>
      </dgm:t>
    </dgm:pt>
    <dgm:pt modelId="{1505BB57-D142-4CC7-BEF8-136E8C0C98B7}" type="parTrans" cxnId="{E2CD9217-28B7-4DAE-8A4D-50D7CF7EE973}">
      <dgm:prSet/>
      <dgm:spPr/>
      <dgm:t>
        <a:bodyPr/>
        <a:lstStyle/>
        <a:p>
          <a:endParaRPr lang="ru-RU"/>
        </a:p>
      </dgm:t>
    </dgm:pt>
    <dgm:pt modelId="{0312B68B-4D6F-497A-9FB3-5B18E5E1EE3D}" type="sibTrans" cxnId="{E2CD9217-28B7-4DAE-8A4D-50D7CF7EE973}">
      <dgm:prSet/>
      <dgm:spPr/>
      <dgm:t>
        <a:bodyPr/>
        <a:lstStyle/>
        <a:p>
          <a:endParaRPr lang="ru-RU"/>
        </a:p>
      </dgm:t>
    </dgm:pt>
    <dgm:pt modelId="{ADE3F626-E251-4C85-A720-CA2EC606CC94}" type="pres">
      <dgm:prSet presAssocID="{C93ABEE5-2A38-4B71-8B0B-E7DD105799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D0A22-A713-47F3-B77B-BA3F76248AFE}" type="pres">
      <dgm:prSet presAssocID="{AEBFD6AC-E2C9-48C2-B346-03F4DB3A8D0C}" presName="comp" presStyleCnt="0"/>
      <dgm:spPr/>
      <dgm:t>
        <a:bodyPr/>
        <a:lstStyle/>
        <a:p>
          <a:endParaRPr lang="ru-RU"/>
        </a:p>
      </dgm:t>
    </dgm:pt>
    <dgm:pt modelId="{DDF98F08-F552-415E-A535-A83EC39B9420}" type="pres">
      <dgm:prSet presAssocID="{AEBFD6AC-E2C9-48C2-B346-03F4DB3A8D0C}" presName="box" presStyleLbl="node1" presStyleIdx="0" presStyleCnt="1"/>
      <dgm:spPr/>
      <dgm:t>
        <a:bodyPr/>
        <a:lstStyle/>
        <a:p>
          <a:endParaRPr lang="ru-RU"/>
        </a:p>
      </dgm:t>
    </dgm:pt>
    <dgm:pt modelId="{F9E9CDB4-5FDE-416F-8E62-A2E51BC50C00}" type="pres">
      <dgm:prSet presAssocID="{AEBFD6AC-E2C9-48C2-B346-03F4DB3A8D0C}" presName="img" presStyleLbl="fgImgPlace1" presStyleIdx="0" presStyleCnt="1" custScaleX="97169" custScaleY="96559" custLinFactNeighborX="-442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86AF7D-461E-43B0-8F51-0DC5E0353501}" type="pres">
      <dgm:prSet presAssocID="{AEBFD6AC-E2C9-48C2-B346-03F4DB3A8D0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2B4F2-817F-41D0-83F9-197C1515F050}" type="presOf" srcId="{AEBFD6AC-E2C9-48C2-B346-03F4DB3A8D0C}" destId="{DDF98F08-F552-415E-A535-A83EC39B9420}" srcOrd="0" destOrd="0" presId="urn:microsoft.com/office/officeart/2005/8/layout/vList4#5"/>
    <dgm:cxn modelId="{71E451D1-A29F-4E7E-9A47-3590A4E447D0}" type="presOf" srcId="{AEBFD6AC-E2C9-48C2-B346-03F4DB3A8D0C}" destId="{4386AF7D-461E-43B0-8F51-0DC5E0353501}" srcOrd="1" destOrd="0" presId="urn:microsoft.com/office/officeart/2005/8/layout/vList4#5"/>
    <dgm:cxn modelId="{E2CD9217-28B7-4DAE-8A4D-50D7CF7EE973}" srcId="{C93ABEE5-2A38-4B71-8B0B-E7DD105799A6}" destId="{AEBFD6AC-E2C9-48C2-B346-03F4DB3A8D0C}" srcOrd="0" destOrd="0" parTransId="{1505BB57-D142-4CC7-BEF8-136E8C0C98B7}" sibTransId="{0312B68B-4D6F-497A-9FB3-5B18E5E1EE3D}"/>
    <dgm:cxn modelId="{9A67F261-EDD9-490B-8FDB-F4210855B4E6}" type="presOf" srcId="{C93ABEE5-2A38-4B71-8B0B-E7DD105799A6}" destId="{ADE3F626-E251-4C85-A720-CA2EC606CC94}" srcOrd="0" destOrd="0" presId="urn:microsoft.com/office/officeart/2005/8/layout/vList4#5"/>
    <dgm:cxn modelId="{85AD0A51-3A88-4E64-9EA9-FB6822A90458}" type="presParOf" srcId="{ADE3F626-E251-4C85-A720-CA2EC606CC94}" destId="{AECD0A22-A713-47F3-B77B-BA3F76248AFE}" srcOrd="0" destOrd="0" presId="urn:microsoft.com/office/officeart/2005/8/layout/vList4#5"/>
    <dgm:cxn modelId="{9B139356-0741-4916-BAEB-2E4F2E1E68D1}" type="presParOf" srcId="{AECD0A22-A713-47F3-B77B-BA3F76248AFE}" destId="{DDF98F08-F552-415E-A535-A83EC39B9420}" srcOrd="0" destOrd="0" presId="urn:microsoft.com/office/officeart/2005/8/layout/vList4#5"/>
    <dgm:cxn modelId="{36962FAA-2A59-4CD3-86C3-8F293D669627}" type="presParOf" srcId="{AECD0A22-A713-47F3-B77B-BA3F76248AFE}" destId="{F9E9CDB4-5FDE-416F-8E62-A2E51BC50C00}" srcOrd="1" destOrd="0" presId="urn:microsoft.com/office/officeart/2005/8/layout/vList4#5"/>
    <dgm:cxn modelId="{EAD117EF-1F5D-4CF1-A493-C21B130E731F}" type="presParOf" srcId="{AECD0A22-A713-47F3-B77B-BA3F76248AFE}" destId="{4386AF7D-461E-43B0-8F51-0DC5E035350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42BB9-D15C-45E5-9A2B-1164E0158B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DFB133-165B-41F6-8885-5EE42AA7F8A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привлечения к административной ответственности</a:t>
          </a:r>
          <a:endParaRPr lang="ru-RU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0C14BE-1AD9-4E11-A720-613E2264EE70}" type="sibTrans" cxnId="{7D136430-70E0-4F32-AE94-8CEA8BE3C09F}">
      <dgm:prSet/>
      <dgm:spPr/>
      <dgm:t>
        <a:bodyPr/>
        <a:lstStyle/>
        <a:p>
          <a:endParaRPr lang="ru-RU"/>
        </a:p>
      </dgm:t>
    </dgm:pt>
    <dgm:pt modelId="{86AE167C-26C6-40C5-BB52-43499AC0EA74}" type="parTrans" cxnId="{7D136430-70E0-4F32-AE94-8CEA8BE3C09F}">
      <dgm:prSet/>
      <dgm:spPr/>
      <dgm:t>
        <a:bodyPr/>
        <a:lstStyle/>
        <a:p>
          <a:endParaRPr lang="ru-RU"/>
        </a:p>
      </dgm:t>
    </dgm:pt>
    <dgm:pt modelId="{5CBD2009-B390-4D76-85D1-F5B504C8E36C}" type="pres">
      <dgm:prSet presAssocID="{57542BB9-D15C-45E5-9A2B-1164E0158B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5C38C-1B84-45FF-91D6-5FDFAA6ED750}" type="pres">
      <dgm:prSet presAssocID="{C7DFB133-165B-41F6-8885-5EE42AA7F8AC}" presName="parentText" presStyleLbl="node1" presStyleIdx="0" presStyleCnt="1" custLinFactNeighborX="-84874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36430-70E0-4F32-AE94-8CEA8BE3C09F}" srcId="{57542BB9-D15C-45E5-9A2B-1164E0158B4D}" destId="{C7DFB133-165B-41F6-8885-5EE42AA7F8AC}" srcOrd="0" destOrd="0" parTransId="{86AE167C-26C6-40C5-BB52-43499AC0EA74}" sibTransId="{6D0C14BE-1AD9-4E11-A720-613E2264EE70}"/>
    <dgm:cxn modelId="{26ADD97B-9C8F-4AB1-91E3-949A23D659A7}" type="presOf" srcId="{C7DFB133-165B-41F6-8885-5EE42AA7F8AC}" destId="{C0C5C38C-1B84-45FF-91D6-5FDFAA6ED750}" srcOrd="0" destOrd="0" presId="urn:microsoft.com/office/officeart/2005/8/layout/vList2"/>
    <dgm:cxn modelId="{432E2530-13CD-4ECF-884D-8EEB29E8A159}" type="presOf" srcId="{57542BB9-D15C-45E5-9A2B-1164E0158B4D}" destId="{5CBD2009-B390-4D76-85D1-F5B504C8E36C}" srcOrd="0" destOrd="0" presId="urn:microsoft.com/office/officeart/2005/8/layout/vList2"/>
    <dgm:cxn modelId="{7859687B-CA7A-4C6B-8EB4-663779919F09}" type="presParOf" srcId="{5CBD2009-B390-4D76-85D1-F5B504C8E36C}" destId="{C0C5C38C-1B84-45FF-91D6-5FDFAA6ED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E895B-1336-434D-A222-2D739EDB5093}">
      <dsp:nvSpPr>
        <dsp:cNvPr id="0" name=""/>
        <dsp:cNvSpPr/>
      </dsp:nvSpPr>
      <dsp:spPr>
        <a:xfrm rot="5400000">
          <a:off x="5483675" y="-2312513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21. Установление квоты для приема на работу инвалидов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22. Специальные рабочие места для трудоустройства инвалидов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24. Права, обязанности и ответственность работодателей в обеспечении занятости инвалидов</a:t>
          </a:r>
          <a:endParaRPr lang="ru-RU" sz="900" b="1" kern="1200" dirty="0"/>
        </a:p>
      </dsp:txBody>
      <dsp:txXfrm rot="-5400000">
        <a:off x="3084823" y="119847"/>
        <a:ext cx="5450621" cy="619408"/>
      </dsp:txXfrm>
    </dsp:sp>
    <dsp:sp modelId="{5769803C-E18D-4C2B-947B-63B35B127C39}">
      <dsp:nvSpPr>
        <dsp:cNvPr id="0" name=""/>
        <dsp:cNvSpPr/>
      </dsp:nvSpPr>
      <dsp:spPr>
        <a:xfrm>
          <a:off x="0" y="535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Федеральный закон от 24.11.1995 №181-ФЗ «О социальной защите инвалидов в Российской Федерации»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41886" y="42421"/>
        <a:ext cx="3001050" cy="774258"/>
      </dsp:txXfrm>
    </dsp:sp>
    <dsp:sp modelId="{B9C4D022-74D6-4844-8CF8-AF14BDFF51C3}">
      <dsp:nvSpPr>
        <dsp:cNvPr id="0" name=""/>
        <dsp:cNvSpPr/>
      </dsp:nvSpPr>
      <dsp:spPr>
        <a:xfrm rot="5400000">
          <a:off x="5483675" y="-1411581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1. </a:t>
          </a:r>
          <a:r>
            <a:rPr lang="ru-RU" sz="900" kern="1200" dirty="0" smtClean="0"/>
            <a:t>Установить работодателям, осуществляющим деятельность на территории Вологодской области, численность работников которых составляет не менее 35 человек, квоту для приема на работу инвалидов в размере двух процентов среднесписочной численности работников</a:t>
          </a:r>
          <a:endParaRPr lang="ru-RU" sz="900" kern="1200" dirty="0"/>
        </a:p>
      </dsp:txBody>
      <dsp:txXfrm rot="-5400000">
        <a:off x="3084823" y="1020779"/>
        <a:ext cx="5450621" cy="619408"/>
      </dsp:txXfrm>
    </dsp:sp>
    <dsp:sp modelId="{659924D8-612D-4A1B-B1BA-FA0B22B74F2F}">
      <dsp:nvSpPr>
        <dsp:cNvPr id="0" name=""/>
        <dsp:cNvSpPr/>
      </dsp:nvSpPr>
      <dsp:spPr>
        <a:xfrm>
          <a:off x="0" y="901467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Закон Вологодской области от 22.10.2004 № 1065-ОЗ «О квоте для приема на работу инвалидов на территории Вологодской области»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41886" y="943353"/>
        <a:ext cx="3001050" cy="774258"/>
      </dsp:txXfrm>
    </dsp:sp>
    <dsp:sp modelId="{F357AF37-2920-4E65-857D-7BF3B5DA0EFD}">
      <dsp:nvSpPr>
        <dsp:cNvPr id="0" name=""/>
        <dsp:cNvSpPr/>
      </dsp:nvSpPr>
      <dsp:spPr>
        <a:xfrm rot="5400000">
          <a:off x="5483675" y="-510649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25. Содействие работодателей в обеспечении занятости населения </a:t>
          </a:r>
          <a:r>
            <a:rPr lang="ru-RU" sz="900" b="0" kern="1200" dirty="0" smtClean="0"/>
            <a:t>(ежемесячное предоставление информации)</a:t>
          </a:r>
          <a:endParaRPr lang="ru-RU" sz="900" b="0" kern="1200" dirty="0"/>
        </a:p>
      </dsp:txBody>
      <dsp:txXfrm rot="-5400000">
        <a:off x="3084823" y="1921711"/>
        <a:ext cx="5450621" cy="619408"/>
      </dsp:txXfrm>
    </dsp:sp>
    <dsp:sp modelId="{45183927-F51E-41B8-A99D-A30DCE532383}">
      <dsp:nvSpPr>
        <dsp:cNvPr id="0" name=""/>
        <dsp:cNvSpPr/>
      </dsp:nvSpPr>
      <dsp:spPr>
        <a:xfrm>
          <a:off x="0" y="1802400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Закон Российской Федерации от 19.04.1991 №1032-1 «О занятости населения в Российской Федерации»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41886" y="1844286"/>
        <a:ext cx="3001050" cy="774258"/>
      </dsp:txXfrm>
    </dsp:sp>
    <dsp:sp modelId="{E215AB0D-CBAB-4F11-AAAC-195C57EC6D59}">
      <dsp:nvSpPr>
        <dsp:cNvPr id="0" name=""/>
        <dsp:cNvSpPr/>
      </dsp:nvSpPr>
      <dsp:spPr>
        <a:xfrm rot="5400000">
          <a:off x="5483675" y="390283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5.42 «Нарушение прав инвалидов в области трудоустройства и занятости»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19.7 «Непредставление сведений (информации)»</a:t>
          </a:r>
          <a:endParaRPr lang="ru-RU" sz="900" b="1" kern="1200" dirty="0"/>
        </a:p>
      </dsp:txBody>
      <dsp:txXfrm rot="-5400000">
        <a:off x="3084823" y="2822643"/>
        <a:ext cx="5450621" cy="619408"/>
      </dsp:txXfrm>
    </dsp:sp>
    <dsp:sp modelId="{48AFD66B-5235-46D7-9B09-A31B227AEED7}">
      <dsp:nvSpPr>
        <dsp:cNvPr id="0" name=""/>
        <dsp:cNvSpPr/>
      </dsp:nvSpPr>
      <dsp:spPr>
        <a:xfrm>
          <a:off x="0" y="2703332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Кодекс Российской Федерации об административных правонарушениях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41886" y="2745218"/>
        <a:ext cx="3001050" cy="774258"/>
      </dsp:txXfrm>
    </dsp:sp>
    <dsp:sp modelId="{5FFE9F76-25E1-4CEF-A75F-07AC1A14FE66}">
      <dsp:nvSpPr>
        <dsp:cNvPr id="0" name=""/>
        <dsp:cNvSpPr/>
      </dsp:nvSpPr>
      <dsp:spPr>
        <a:xfrm rot="5400000">
          <a:off x="5483675" y="1291215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 </a:t>
          </a:r>
          <a:r>
            <a:rPr lang="ru-RU" sz="900" b="1" kern="1200" dirty="0" smtClean="0"/>
            <a:t>01.01.2013</a:t>
          </a:r>
          <a:r>
            <a:rPr lang="ru-RU" sz="900" kern="1200" dirty="0" smtClean="0"/>
            <a:t> установлено минимальное количество специальных рабочих мест в пределах установленной квоты, которое поставлено в зависимость от среднесписочной численности работников</a:t>
          </a:r>
        </a:p>
      </dsp:txBody>
      <dsp:txXfrm rot="-5400000">
        <a:off x="3084823" y="3723575"/>
        <a:ext cx="5450621" cy="619408"/>
      </dsp:txXfrm>
    </dsp:sp>
    <dsp:sp modelId="{0998FB7C-ECB2-457D-819F-A870B0917ED9}">
      <dsp:nvSpPr>
        <dsp:cNvPr id="0" name=""/>
        <dsp:cNvSpPr/>
      </dsp:nvSpPr>
      <dsp:spPr>
        <a:xfrm>
          <a:off x="0" y="3604264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Приказ Департамента труда и занятости населения области от 11.09.2012 № 432 «Об установлении минимального количества специальных рабочих мест для трудоустройства инвалидов»</a:t>
          </a:r>
        </a:p>
      </dsp:txBody>
      <dsp:txXfrm>
        <a:off x="41886" y="3646150"/>
        <a:ext cx="3001050" cy="774258"/>
      </dsp:txXfrm>
    </dsp:sp>
    <dsp:sp modelId="{B3367597-EC7F-44FC-A372-3D0B7EC2A2BA}">
      <dsp:nvSpPr>
        <dsp:cNvPr id="0" name=""/>
        <dsp:cNvSpPr/>
      </dsp:nvSpPr>
      <dsp:spPr>
        <a:xfrm rot="5400000">
          <a:off x="5483675" y="2192148"/>
          <a:ext cx="686424" cy="54841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+mn-lt"/>
              <a:cs typeface="Times New Roman" pitchFamily="18" charset="0"/>
            </a:rPr>
            <a:t>Предусмотрен </a:t>
          </a:r>
          <a:r>
            <a:rPr lang="ru-RU" sz="1100" b="1" kern="1200" dirty="0" smtClean="0">
              <a:latin typeface="+mn-lt"/>
              <a:cs typeface="Times New Roman" pitchFamily="18" charset="0"/>
            </a:rPr>
            <a:t>новый порядок расчета </a:t>
          </a:r>
          <a:r>
            <a:rPr lang="ru-RU" sz="1100" kern="1200" dirty="0" smtClean="0">
              <a:latin typeface="+mn-lt"/>
              <a:cs typeface="Times New Roman" pitchFamily="18" charset="0"/>
            </a:rPr>
            <a:t>квоты для приема на работу инвалидов – из среднесписочной численности работников предприятия на конец месяца</a:t>
          </a:r>
        </a:p>
      </dsp:txBody>
      <dsp:txXfrm rot="-5400000">
        <a:off x="3084823" y="4624508"/>
        <a:ext cx="5450621" cy="619408"/>
      </dsp:txXfrm>
    </dsp:sp>
    <dsp:sp modelId="{442F7711-22D2-4C72-B8B0-EF11A379CD50}">
      <dsp:nvSpPr>
        <dsp:cNvPr id="0" name=""/>
        <dsp:cNvSpPr/>
      </dsp:nvSpPr>
      <dsp:spPr>
        <a:xfrm>
          <a:off x="0" y="4505197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Постановление Правительства области от 21.09.2015 № 772 (ред. от 06.02.2017) «Об утверждении Правил квотирования, резервирования и создания специальных рабочих мест для трудоустройства инвалидов» </a:t>
          </a:r>
        </a:p>
      </dsp:txBody>
      <dsp:txXfrm>
        <a:off x="41886" y="4547083"/>
        <a:ext cx="3001050" cy="774258"/>
      </dsp:txXfrm>
    </dsp:sp>
    <dsp:sp modelId="{6F9890D5-8245-47F8-9E98-D25A56D93A6D}">
      <dsp:nvSpPr>
        <dsp:cNvPr id="0" name=""/>
        <dsp:cNvSpPr/>
      </dsp:nvSpPr>
      <dsp:spPr>
        <a:xfrm rot="5400000">
          <a:off x="5483675" y="3093080"/>
          <a:ext cx="686424" cy="548412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Регулирует </a:t>
          </a:r>
          <a:r>
            <a:rPr lang="ru-RU" sz="900" b="1" kern="1200" dirty="0" smtClean="0"/>
            <a:t>форму предоставления информации </a:t>
          </a:r>
          <a:r>
            <a:rPr lang="ru-RU" sz="900" kern="1200" dirty="0" smtClean="0"/>
            <a:t>о выполнении квоты и наличии вакансий в счет квоты, а также </a:t>
          </a:r>
          <a:r>
            <a:rPr lang="ru-RU" sz="900" b="1" kern="1200" dirty="0" smtClean="0"/>
            <a:t>сроки</a:t>
          </a:r>
          <a:r>
            <a:rPr lang="ru-RU" sz="900" kern="1200" dirty="0" smtClean="0"/>
            <a:t> их предоставления в органы службы занятости </a:t>
          </a:r>
        </a:p>
      </dsp:txBody>
      <dsp:txXfrm rot="-5400000">
        <a:off x="3084823" y="5525440"/>
        <a:ext cx="5450621" cy="619408"/>
      </dsp:txXfrm>
    </dsp:sp>
    <dsp:sp modelId="{91CAA79F-AC9A-4388-904C-8FAF748829D3}">
      <dsp:nvSpPr>
        <dsp:cNvPr id="0" name=""/>
        <dsp:cNvSpPr/>
      </dsp:nvSpPr>
      <dsp:spPr>
        <a:xfrm>
          <a:off x="0" y="5406129"/>
          <a:ext cx="3084822" cy="85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Постановление Правительства области от 10.11.2014 № 998 «Об утверждении Порядка предоставления работодателями информации в органы службы занятости населения Вологодской области»</a:t>
          </a:r>
        </a:p>
      </dsp:txBody>
      <dsp:txXfrm>
        <a:off x="41886" y="5448015"/>
        <a:ext cx="3001050" cy="7742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42FA8-A131-4A1F-8F98-B313148312A7}">
      <dsp:nvSpPr>
        <dsp:cNvPr id="0" name=""/>
        <dsp:cNvSpPr/>
      </dsp:nvSpPr>
      <dsp:spPr>
        <a:xfrm>
          <a:off x="0" y="0"/>
          <a:ext cx="8136904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/>
            <a:t>Резервирование осуществляется на основании договора между работодателем и центром занятости населения и регулируется постановлением Правительства области от 21 сентября 2015 года № 772 (правила резервирования) и приказом Департамента труда и занятости населения области от 11 марта 2016 года № 77  (форма примерного договора резервирования)</a:t>
          </a:r>
          <a:endParaRPr lang="ru-RU" sz="1400" i="0" kern="1200" dirty="0"/>
        </a:p>
      </dsp:txBody>
      <dsp:txXfrm>
        <a:off x="1742593" y="0"/>
        <a:ext cx="6394310" cy="1152128"/>
      </dsp:txXfrm>
    </dsp:sp>
    <dsp:sp modelId="{070D44B9-7C6A-41EB-B819-7F6C5D1E9012}">
      <dsp:nvSpPr>
        <dsp:cNvPr id="0" name=""/>
        <dsp:cNvSpPr/>
      </dsp:nvSpPr>
      <dsp:spPr>
        <a:xfrm>
          <a:off x="63380" y="72408"/>
          <a:ext cx="1581325" cy="953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77868-3B98-4E05-B032-D69BF003F7BD}">
      <dsp:nvSpPr>
        <dsp:cNvPr id="0" name=""/>
        <dsp:cNvSpPr/>
      </dsp:nvSpPr>
      <dsp:spPr>
        <a:xfrm>
          <a:off x="0" y="438293"/>
          <a:ext cx="82809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Обязанности центра занятости населения</a:t>
          </a:r>
          <a:endParaRPr lang="ru-RU" sz="1600" kern="1200" dirty="0"/>
        </a:p>
      </dsp:txBody>
      <dsp:txXfrm>
        <a:off x="18734" y="457027"/>
        <a:ext cx="8243452" cy="346292"/>
      </dsp:txXfrm>
    </dsp:sp>
    <dsp:sp modelId="{4B16C914-7C1B-448B-B6C8-D365C7DE9754}">
      <dsp:nvSpPr>
        <dsp:cNvPr id="0" name=""/>
        <dsp:cNvSpPr/>
      </dsp:nvSpPr>
      <dsp:spPr>
        <a:xfrm>
          <a:off x="0" y="805580"/>
          <a:ext cx="828092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Организовать обучение инвалида по профессии, наиболее подходящей для трудоустройства инвалидов и определенной договором</a:t>
          </a:r>
          <a:endParaRPr lang="ru-RU" sz="1200" kern="1200" dirty="0"/>
        </a:p>
      </dsp:txBody>
      <dsp:txXfrm>
        <a:off x="0" y="805580"/>
        <a:ext cx="8280920" cy="380880"/>
      </dsp:txXfrm>
    </dsp:sp>
    <dsp:sp modelId="{529DC82D-B0BE-49FF-8B70-4D834641E5F3}">
      <dsp:nvSpPr>
        <dsp:cNvPr id="0" name=""/>
        <dsp:cNvSpPr/>
      </dsp:nvSpPr>
      <dsp:spPr>
        <a:xfrm>
          <a:off x="0" y="1186460"/>
          <a:ext cx="82809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Обязанности работодателя </a:t>
          </a:r>
          <a:endParaRPr lang="ru-RU" sz="1600" kern="1200" dirty="0"/>
        </a:p>
      </dsp:txBody>
      <dsp:txXfrm>
        <a:off x="18734" y="1205194"/>
        <a:ext cx="8243452" cy="346292"/>
      </dsp:txXfrm>
    </dsp:sp>
    <dsp:sp modelId="{ECA1DB65-092D-4692-9F7E-882393BA2079}">
      <dsp:nvSpPr>
        <dsp:cNvPr id="0" name=""/>
        <dsp:cNvSpPr/>
      </dsp:nvSpPr>
      <dsp:spPr>
        <a:xfrm>
          <a:off x="0" y="1570220"/>
          <a:ext cx="828092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Выделить (создать) рабочие места в счет квоты по профессиям, наиболее подходящим для трудоустройства инвалидов и определенных договором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Трудоустроить инвалида на резервируемое рабочее место после прохождения обучения</a:t>
          </a:r>
          <a:endParaRPr lang="ru-RU" sz="1200" kern="1200" dirty="0"/>
        </a:p>
      </dsp:txBody>
      <dsp:txXfrm>
        <a:off x="0" y="1570220"/>
        <a:ext cx="8280920" cy="596160"/>
      </dsp:txXfrm>
    </dsp:sp>
    <dsp:sp modelId="{43BCDF61-7DAA-4C4F-B5AF-015B44FD7E16}">
      <dsp:nvSpPr>
        <dsp:cNvPr id="0" name=""/>
        <dsp:cNvSpPr/>
      </dsp:nvSpPr>
      <dsp:spPr>
        <a:xfrm>
          <a:off x="0" y="2166380"/>
          <a:ext cx="82809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Профессии, наиболее подходящие для трудоустройства инвалидов</a:t>
          </a:r>
          <a:endParaRPr lang="ru-RU" sz="1600" kern="1200" dirty="0"/>
        </a:p>
      </dsp:txBody>
      <dsp:txXfrm>
        <a:off x="18734" y="2185114"/>
        <a:ext cx="8243452" cy="346292"/>
      </dsp:txXfrm>
    </dsp:sp>
    <dsp:sp modelId="{1C9FDD9B-8A99-4BB8-9425-8C4B6863835C}">
      <dsp:nvSpPr>
        <dsp:cNvPr id="0" name=""/>
        <dsp:cNvSpPr/>
      </dsp:nvSpPr>
      <dsp:spPr>
        <a:xfrm>
          <a:off x="0" y="2550140"/>
          <a:ext cx="8280920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Профессии определяются работодателем и центром занятости исходя из 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приказа Министерства труда и социальной защиты Российской Федерации от 4 августа 2014 года № 515 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жизнедеятельности»;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потребности работодателя в рабочих местах;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профессиональных качеств, нарушенных функций и ограничений жизнедеятельности инвалидов, зарегистрированных в центре занятости в целях поиска подходящей работы или в качестве безработных.</a:t>
          </a:r>
          <a:endParaRPr lang="ru-RU" sz="1200" kern="1200" dirty="0"/>
        </a:p>
      </dsp:txBody>
      <dsp:txXfrm>
        <a:off x="0" y="2550140"/>
        <a:ext cx="8280920" cy="1324800"/>
      </dsp:txXfrm>
    </dsp:sp>
    <dsp:sp modelId="{4684A9B0-B286-4577-8956-E2265B99A074}">
      <dsp:nvSpPr>
        <dsp:cNvPr id="0" name=""/>
        <dsp:cNvSpPr/>
      </dsp:nvSpPr>
      <dsp:spPr>
        <a:xfrm>
          <a:off x="0" y="3874940"/>
          <a:ext cx="82809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Характер работы, условия оплаты труда, режим работы на резервируемых рабочих местах</a:t>
          </a:r>
          <a:endParaRPr lang="ru-RU" sz="1600" b="0" i="0" kern="1200" dirty="0"/>
        </a:p>
      </dsp:txBody>
      <dsp:txXfrm>
        <a:off x="18734" y="3893674"/>
        <a:ext cx="82434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CE9DB-F623-4E7C-BDF1-1B6329AD45BA}">
      <dsp:nvSpPr>
        <dsp:cNvPr id="0" name=""/>
        <dsp:cNvSpPr/>
      </dsp:nvSpPr>
      <dsp:spPr>
        <a:xfrm rot="16200000">
          <a:off x="637338" y="-637338"/>
          <a:ext cx="2916324" cy="4191000"/>
        </a:xfrm>
        <a:prstGeom prst="round1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Работодатель должен иметь среднесписочную численность работников не менее 35 единиц, включая рабочие места, условия труда которых отнесены к вредным и (или) опасным условиям труда.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Общественные объединения инвалидов и образованные ими организации освобождаются от соблюдения установленной квоты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0" y="0"/>
        <a:ext cx="4191000" cy="2187243"/>
      </dsp:txXfrm>
    </dsp:sp>
    <dsp:sp modelId="{94C58A54-5CDB-41AD-8C1D-EEF88CE0635F}">
      <dsp:nvSpPr>
        <dsp:cNvPr id="0" name=""/>
        <dsp:cNvSpPr/>
      </dsp:nvSpPr>
      <dsp:spPr>
        <a:xfrm>
          <a:off x="4191000" y="0"/>
          <a:ext cx="4191000" cy="2916324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Среднесписочная численность работников за месяц исчисляется путем суммирования списочной численности работников за каждый календарный день месяца, т.е. с 1 по 30 или 31 число (для февраля - по 28 или 29 число), включая праздничные (нерабочие) и выходные дни, и деления полученной суммы на число календарных дней месяца.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</a:rPr>
            <a:t>Подробный порядок расчета установлен Постановлением Росстата от 26.10.2015 N 498        (ред. от 06.02.2017)</a:t>
          </a:r>
          <a:endParaRPr lang="ru-RU" sz="1400" b="1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4191000" y="0"/>
        <a:ext cx="4191000" cy="2187243"/>
      </dsp:txXfrm>
    </dsp:sp>
    <dsp:sp modelId="{34844BE3-863C-4868-A583-ED1DD1C5E16B}">
      <dsp:nvSpPr>
        <dsp:cNvPr id="0" name=""/>
        <dsp:cNvSpPr/>
      </dsp:nvSpPr>
      <dsp:spPr>
        <a:xfrm rot="10800000">
          <a:off x="0" y="2916324"/>
          <a:ext cx="4191000" cy="2916324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При исчислении квоты в среднесписочную численность работников не включаются работники, условия труда которых отнесены к вредным и (или) опасным условиям труда по результатам аттестации рабочих мест по условиям труда или результатам специальной оценки условий труда</a:t>
          </a:r>
          <a:endParaRPr lang="ru-RU" sz="1600" b="1" kern="1200" dirty="0" smtClean="0"/>
        </a:p>
      </dsp:txBody>
      <dsp:txXfrm rot="10800000">
        <a:off x="0" y="3645405"/>
        <a:ext cx="4191000" cy="2187243"/>
      </dsp:txXfrm>
    </dsp:sp>
    <dsp:sp modelId="{A3665CAB-FBF1-4CF8-9F1C-90BB33640D67}">
      <dsp:nvSpPr>
        <dsp:cNvPr id="0" name=""/>
        <dsp:cNvSpPr/>
      </dsp:nvSpPr>
      <dsp:spPr>
        <a:xfrm rot="5400000">
          <a:off x="4828338" y="2278986"/>
          <a:ext cx="2916324" cy="41910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6">
                  <a:lumMod val="50000"/>
                </a:schemeClr>
              </a:solidFill>
            </a:rPr>
            <a:t>Округление полученного результата производится по общим математическим правилам</a:t>
          </a:r>
          <a:endParaRPr lang="ru-RU" sz="26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4191000" y="3645404"/>
        <a:ext cx="4191000" cy="2187243"/>
      </dsp:txXfrm>
    </dsp:sp>
    <dsp:sp modelId="{93DCB41D-BD7D-4408-9172-CFB502B29B86}">
      <dsp:nvSpPr>
        <dsp:cNvPr id="0" name=""/>
        <dsp:cNvSpPr/>
      </dsp:nvSpPr>
      <dsp:spPr>
        <a:xfrm>
          <a:off x="2933700" y="2187243"/>
          <a:ext cx="2514600" cy="14581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Квота для приема на работу инвалидов установлена в размере 2%  среднесписочной численности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004882" y="2258425"/>
        <a:ext cx="2372236" cy="1315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3AEE-21F3-4E9E-B949-F5F480AEE5FA}">
      <dsp:nvSpPr>
        <dsp:cNvPr id="0" name=""/>
        <dsp:cNvSpPr/>
      </dsp:nvSpPr>
      <dsp:spPr>
        <a:xfrm>
          <a:off x="0" y="0"/>
          <a:ext cx="8367464" cy="262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DEF6B-17A7-4566-AE75-2EF88451CF3C}">
      <dsp:nvSpPr>
        <dsp:cNvPr id="0" name=""/>
        <dsp:cNvSpPr/>
      </dsp:nvSpPr>
      <dsp:spPr>
        <a:xfrm>
          <a:off x="251023" y="349958"/>
          <a:ext cx="2457942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B465F-3DC7-43A4-86C6-07ED2D412A70}">
      <dsp:nvSpPr>
        <dsp:cNvPr id="0" name=""/>
        <dsp:cNvSpPr/>
      </dsp:nvSpPr>
      <dsp:spPr>
        <a:xfrm rot="10800000">
          <a:off x="251023" y="2624691"/>
          <a:ext cx="2457942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Среднесписочная численность работников 80 человек. По результатам проведения аттестации рабочих мест по условиям труда или специальной оценки условий труда работников, условия труда которых отнесены к вредным и (или) опасным условиям труда, нет.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Размер квоты: </a:t>
          </a:r>
          <a:r>
            <a:rPr lang="ru-RU" sz="1200" i="1" kern="1200" dirty="0" err="1" smtClean="0">
              <a:solidFill>
                <a:schemeClr val="accent3">
                  <a:lumMod val="50000"/>
                </a:schemeClr>
              </a:solidFill>
            </a:rPr>
            <a:t>80х2%=1,6</a:t>
          </a: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Округлив, получим – 2.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 Таким образом, в организации должно быть выделено и (или) создано 2 рабочих места для трудоустройства инвалидов.</a:t>
          </a:r>
          <a:endParaRPr lang="ru-RU" sz="1200" kern="1200" dirty="0"/>
        </a:p>
      </dsp:txBody>
      <dsp:txXfrm rot="10800000">
        <a:off x="326613" y="2624691"/>
        <a:ext cx="2306762" cy="3132366"/>
      </dsp:txXfrm>
    </dsp:sp>
    <dsp:sp modelId="{50CAB77F-3F1E-44FD-BABE-602953592D88}">
      <dsp:nvSpPr>
        <dsp:cNvPr id="0" name=""/>
        <dsp:cNvSpPr/>
      </dsp:nvSpPr>
      <dsp:spPr>
        <a:xfrm>
          <a:off x="2954760" y="349958"/>
          <a:ext cx="2457942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78954-F764-4A76-9971-58454E0318BD}">
      <dsp:nvSpPr>
        <dsp:cNvPr id="0" name=""/>
        <dsp:cNvSpPr/>
      </dsp:nvSpPr>
      <dsp:spPr>
        <a:xfrm rot="10800000">
          <a:off x="2954760" y="2624691"/>
          <a:ext cx="2457942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Среднесписочная численность работников 80 человек. Работники, условия труда которых отнесены к вредным и (или) опасным условиям труда по результатам аттестации рабочих мест по условиям труда или результатам специальной оценки условий труда - 15.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Размер квоты: (80-15)</a:t>
          </a:r>
          <a:r>
            <a:rPr lang="ru-RU" sz="1200" i="1" kern="1200" dirty="0" err="1" smtClean="0">
              <a:solidFill>
                <a:schemeClr val="accent3">
                  <a:lumMod val="50000"/>
                </a:schemeClr>
              </a:solidFill>
            </a:rPr>
            <a:t>х2%=1,3</a:t>
          </a: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Округлив, получим – 1.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Таким образом, в организации должно быть выделено  (или) создано 1 рабочее место для трудоустройства инвалидов.</a:t>
          </a:r>
          <a:endParaRPr lang="ru-RU" sz="1200" kern="1200" dirty="0"/>
        </a:p>
      </dsp:txBody>
      <dsp:txXfrm rot="10800000">
        <a:off x="3030350" y="2624691"/>
        <a:ext cx="2306762" cy="3132366"/>
      </dsp:txXfrm>
    </dsp:sp>
    <dsp:sp modelId="{23F8B6D9-DCFF-4D40-9F3B-8C322B2A228F}">
      <dsp:nvSpPr>
        <dsp:cNvPr id="0" name=""/>
        <dsp:cNvSpPr/>
      </dsp:nvSpPr>
      <dsp:spPr>
        <a:xfrm>
          <a:off x="5658497" y="349958"/>
          <a:ext cx="2457942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E8096-3C86-44F0-9779-4EE3BAA1EE21}">
      <dsp:nvSpPr>
        <dsp:cNvPr id="0" name=""/>
        <dsp:cNvSpPr/>
      </dsp:nvSpPr>
      <dsp:spPr>
        <a:xfrm rot="10800000">
          <a:off x="5658497" y="2624691"/>
          <a:ext cx="2457942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Среднесписочная численность работников 75 человек. Аттестация рабочих мест по условиям труда или специальная оценка условий труда не проводились или с даты их проведения прошло более 5 лет.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Размер квоты: </a:t>
          </a:r>
          <a:r>
            <a:rPr lang="ru-RU" sz="1200" i="1" kern="1200" dirty="0" err="1" smtClean="0">
              <a:solidFill>
                <a:schemeClr val="accent3">
                  <a:lumMod val="50000"/>
                </a:schemeClr>
              </a:solidFill>
            </a:rPr>
            <a:t>75х2%=1,5</a:t>
          </a: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Округлив, получим – 2.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Таким образом, в организации должно быть выделено  (или) создано 2 рабочих места для трудоустройства инвалидов.</a:t>
          </a:r>
          <a:endParaRPr lang="ru-RU" sz="1200" kern="1200" dirty="0"/>
        </a:p>
      </dsp:txBody>
      <dsp:txXfrm rot="10800000">
        <a:off x="5734087" y="2624691"/>
        <a:ext cx="2306762" cy="3132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716B-B38F-444E-B9DD-9CFB5822184F}">
      <dsp:nvSpPr>
        <dsp:cNvPr id="0" name=""/>
        <dsp:cNvSpPr/>
      </dsp:nvSpPr>
      <dsp:spPr>
        <a:xfrm>
          <a:off x="0" y="0"/>
          <a:ext cx="8568952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Выделить или создать рабочие места для трудоустройства инвалидов</a:t>
          </a:r>
          <a:r>
            <a:rPr lang="ru-RU" sz="1800" kern="1200" dirty="0" smtClean="0"/>
            <a:t>.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Данная обязанность выполняется путем принятия локальных нормативных правовых актов (например, приказов). </a:t>
          </a:r>
          <a:endParaRPr lang="ru-RU" sz="1400" kern="1200" dirty="0"/>
        </a:p>
      </dsp:txBody>
      <dsp:txXfrm>
        <a:off x="1829003" y="0"/>
        <a:ext cx="6739948" cy="1152128"/>
      </dsp:txXfrm>
    </dsp:sp>
    <dsp:sp modelId="{831D63BA-9002-4A5F-ABD6-82284A97D876}">
      <dsp:nvSpPr>
        <dsp:cNvPr id="0" name=""/>
        <dsp:cNvSpPr/>
      </dsp:nvSpPr>
      <dsp:spPr>
        <a:xfrm>
          <a:off x="63670" y="117862"/>
          <a:ext cx="1665238" cy="953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716B-B38F-444E-B9DD-9CFB5822184F}">
      <dsp:nvSpPr>
        <dsp:cNvPr id="0" name=""/>
        <dsp:cNvSpPr/>
      </dsp:nvSpPr>
      <dsp:spPr>
        <a:xfrm>
          <a:off x="0" y="0"/>
          <a:ext cx="8568952" cy="1296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/>
            <a:t>Создать специальные рабочие места для трудоустройства инвалидов</a:t>
          </a:r>
          <a:r>
            <a:rPr lang="ru-RU" sz="1500" kern="1200" dirty="0" smtClean="0"/>
            <a:t>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Данная обязанность предусмотрена для организаций (юридических лиц) и выполняется путем принятия локальных нормативных правовых актов (например, приказов) и оборудования рабочих мест с учетом состояния здоровья инвалидов. </a:t>
          </a:r>
        </a:p>
      </dsp:txBody>
      <dsp:txXfrm>
        <a:off x="1843404" y="0"/>
        <a:ext cx="6725547" cy="1296144"/>
      </dsp:txXfrm>
    </dsp:sp>
    <dsp:sp modelId="{831D63BA-9002-4A5F-ABD6-82284A97D876}">
      <dsp:nvSpPr>
        <dsp:cNvPr id="0" name=""/>
        <dsp:cNvSpPr/>
      </dsp:nvSpPr>
      <dsp:spPr>
        <a:xfrm>
          <a:off x="78072" y="132595"/>
          <a:ext cx="1665238" cy="1073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42FA8-A131-4A1F-8F98-B313148312A7}">
      <dsp:nvSpPr>
        <dsp:cNvPr id="0" name=""/>
        <dsp:cNvSpPr/>
      </dsp:nvSpPr>
      <dsp:spPr>
        <a:xfrm>
          <a:off x="0" y="0"/>
          <a:ext cx="8136904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/>
            <a:t>Ежемесячно предоставлять в центр занятости населения информацию выполнении квоты</a:t>
          </a:r>
          <a:endParaRPr lang="ru-RU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Информация предоставляется до 10 числа месяца, следующего за отчетным, форма отчета и сроки его предоставления утверждены постановлением Правительства области от  10.11.2014 № 998</a:t>
          </a:r>
          <a:endParaRPr lang="ru-RU" sz="1200" kern="1200" dirty="0"/>
        </a:p>
      </dsp:txBody>
      <dsp:txXfrm>
        <a:off x="1742593" y="0"/>
        <a:ext cx="6394310" cy="1152128"/>
      </dsp:txXfrm>
    </dsp:sp>
    <dsp:sp modelId="{070D44B9-7C6A-41EB-B819-7F6C5D1E9012}">
      <dsp:nvSpPr>
        <dsp:cNvPr id="0" name=""/>
        <dsp:cNvSpPr/>
      </dsp:nvSpPr>
      <dsp:spPr>
        <a:xfrm>
          <a:off x="63380" y="72408"/>
          <a:ext cx="1581325" cy="953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66B66-DC4B-4189-8A57-FC63EB180AA2}">
      <dsp:nvSpPr>
        <dsp:cNvPr id="0" name=""/>
        <dsp:cNvSpPr/>
      </dsp:nvSpPr>
      <dsp:spPr>
        <a:xfrm>
          <a:off x="0" y="0"/>
          <a:ext cx="8136904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Предоставлять в центр занятости населения информацию, необходимую для организации занятости инвалидов</a:t>
          </a:r>
          <a:r>
            <a:rPr lang="ru-RU" sz="1600" b="1" kern="1200" dirty="0" smtClean="0"/>
            <a:t>.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случае если выделенные (созданные) рабочие места для инвалидов вакантны, работодатель обязан подать в центр занятости населения сведения о потребности в работниках, наличии свободных рабочих мест (вакантных должностей). Форма и сроки предоставления сведений утверждены постановлением Правительства области от 10.11.2014 № 998</a:t>
          </a:r>
          <a:endParaRPr lang="ru-RU" sz="1200" kern="1200" dirty="0"/>
        </a:p>
      </dsp:txBody>
      <dsp:txXfrm>
        <a:off x="1778597" y="0"/>
        <a:ext cx="6358306" cy="1512168"/>
      </dsp:txXfrm>
    </dsp:sp>
    <dsp:sp modelId="{F1FD536C-D5D1-4E43-99D5-19932ABFFEAD}">
      <dsp:nvSpPr>
        <dsp:cNvPr id="0" name=""/>
        <dsp:cNvSpPr/>
      </dsp:nvSpPr>
      <dsp:spPr>
        <a:xfrm>
          <a:off x="99376" y="102137"/>
          <a:ext cx="1581309" cy="13297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8F08-F552-415E-A535-A83EC39B9420}">
      <dsp:nvSpPr>
        <dsp:cNvPr id="0" name=""/>
        <dsp:cNvSpPr/>
      </dsp:nvSpPr>
      <dsp:spPr>
        <a:xfrm>
          <a:off x="0" y="0"/>
          <a:ext cx="8136904" cy="1080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/>
            <a:t>Создать инвалидам условия труда в соответствии с индивидуальной программой реабилитации или </a:t>
          </a:r>
          <a:r>
            <a:rPr lang="ru-RU" sz="2100" b="1" u="sng" kern="1200" dirty="0" err="1" smtClean="0"/>
            <a:t>абилитации</a:t>
          </a:r>
          <a:endParaRPr lang="ru-RU" sz="2100" kern="1200" dirty="0"/>
        </a:p>
      </dsp:txBody>
      <dsp:txXfrm>
        <a:off x="1735392" y="0"/>
        <a:ext cx="6401511" cy="1080120"/>
      </dsp:txXfrm>
    </dsp:sp>
    <dsp:sp modelId="{F9E9CDB4-5FDE-416F-8E62-A2E51BC50C00}">
      <dsp:nvSpPr>
        <dsp:cNvPr id="0" name=""/>
        <dsp:cNvSpPr/>
      </dsp:nvSpPr>
      <dsp:spPr>
        <a:xfrm>
          <a:off x="59035" y="122878"/>
          <a:ext cx="1581309" cy="8343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5C38C-1B84-45FF-91D6-5FDFAA6ED750}">
      <dsp:nvSpPr>
        <dsp:cNvPr id="0" name=""/>
        <dsp:cNvSpPr/>
      </dsp:nvSpPr>
      <dsp:spPr>
        <a:xfrm>
          <a:off x="0" y="0"/>
          <a:ext cx="8229600" cy="575639"/>
        </a:xfrm>
        <a:prstGeom prst="roundRect">
          <a:avLst/>
        </a:prstGeom>
        <a:solidFill>
          <a:schemeClr val="bg1">
            <a:lumMod val="95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привлечения к административной ответственности</a:t>
          </a:r>
          <a:endParaRPr lang="ru-RU" sz="2400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00" y="28100"/>
        <a:ext cx="81734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7/3/2017 3:34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30091"/>
            <a:ext cx="6117908" cy="496411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30091"/>
            <a:ext cx="678194" cy="496411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7/3/2017 3:34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skvinovaAA@gov35.ru" TargetMode="External"/><Relationship Id="rId2" Type="http://schemas.openxmlformats.org/officeDocument/2006/relationships/hyperlink" Target="mailto:nrczn@vologda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Квотирование рабочих мест для инвалидов</a:t>
            </a:r>
            <a:endParaRPr lang="ru-RU" sz="5400" b="0" i="0" spc="-150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44988"/>
            <a:ext cx="8640959" cy="129381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0" dirty="0" smtClean="0">
                <a:solidFill>
                  <a:srgbClr val="000000"/>
                </a:solidFill>
              </a:rPr>
              <a:t>Департамент труда и занятости населения области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Цымбалова Наталья Александровна, главный специалист отдела правовой работы и  государственного контроля в сфере занятости</a:t>
            </a:r>
            <a:endParaRPr lang="ru-RU" b="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6647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836712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14096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1032" y="2060848"/>
            <a:ext cx="8533456" cy="4739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3"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Противопоказанными </a:t>
            </a:r>
            <a:r>
              <a:rPr lang="ru-RU" sz="1500" dirty="0" smtClean="0"/>
              <a:t>для трудоустройства инвалидов являются условия труда, характеризующиеся наличием </a:t>
            </a:r>
            <a:r>
              <a:rPr lang="ru-RU" sz="1500" b="1" dirty="0" smtClean="0"/>
              <a:t>вредных производственных факторов</a:t>
            </a:r>
            <a:r>
              <a:rPr lang="ru-RU" sz="1500" dirty="0" smtClean="0"/>
              <a:t>, превышающих гигиенические нормативы и оказывающих неблагоприятное воздействие на организм работающего и/или его потомство, и условия труда, воздействие которых в течение рабочей смены (или ее части) создает угрозу для жизни, высокий риск возникновения тяжелых форм острых профессиональных поражений, а именно: физические факторы (шум, вибрация, температура и др.); химические факторы (запыленность, загазованность воздуха рабочей зоны);биологические факторы; физические, динамические и статические нагрузки при подъеме и перемещении, удержании тяжестей, работе в неудобных вынужденных позах, длительной ходьбе; нервно-психические нагрузки.</a:t>
            </a:r>
          </a:p>
          <a:p>
            <a:endParaRPr lang="ru-RU" sz="1500" dirty="0" smtClean="0"/>
          </a:p>
          <a:p>
            <a:r>
              <a:rPr lang="ru-RU" sz="1500" b="1" dirty="0" smtClean="0"/>
              <a:t>Показанными условиями </a:t>
            </a:r>
            <a:r>
              <a:rPr lang="ru-RU" sz="1500" dirty="0" smtClean="0"/>
              <a:t>труда для трудоустройства инвалидов являются:</a:t>
            </a:r>
          </a:p>
          <a:p>
            <a:pPr>
              <a:buFontTx/>
              <a:buChar char="-"/>
            </a:pPr>
            <a:r>
              <a:rPr lang="ru-RU" sz="1500" dirty="0" smtClean="0"/>
              <a:t>оптимальные и допустимые санитарно-гигиенические условия производственной среды по физическим, химическим и биологическим факторам (1 и 2 класса); </a:t>
            </a:r>
          </a:p>
          <a:p>
            <a:pPr>
              <a:buFontTx/>
              <a:buChar char="-"/>
            </a:pPr>
            <a:r>
              <a:rPr lang="ru-RU" sz="1500" dirty="0" smtClean="0"/>
              <a:t>работа с незначительной или умеренной физической, динамической и статической нагрузкой;</a:t>
            </a:r>
          </a:p>
          <a:p>
            <a:r>
              <a:rPr lang="ru-RU" sz="1500" dirty="0" smtClean="0"/>
              <a:t>- работа преимущественно в свободной позе, сидя, с возможностью смены положения тела, в отдельных случаях - стоя или с возможностью ходьбы;</a:t>
            </a:r>
          </a:p>
          <a:p>
            <a:r>
              <a:rPr lang="ru-RU" sz="1500" dirty="0" smtClean="0"/>
              <a:t>- рабочее место, соответствующее эргономическим требованиям;</a:t>
            </a:r>
          </a:p>
          <a:p>
            <a:pPr>
              <a:buFontTx/>
              <a:buChar char="-"/>
            </a:pPr>
            <a:r>
              <a:rPr lang="ru-RU" sz="1500" dirty="0" smtClean="0"/>
              <a:t>работа, не связанная со значительными перемещениями (переходами).</a:t>
            </a:r>
          </a:p>
          <a:p>
            <a:pPr algn="r"/>
            <a:r>
              <a:rPr lang="ru-RU" sz="1600" i="1" dirty="0" smtClean="0"/>
              <a:t>Постановление Главного государственного санитарного врача РФ от 18.05.2009 </a:t>
            </a:r>
            <a:r>
              <a:rPr lang="ru-RU" sz="1600" i="1" dirty="0" err="1" smtClean="0"/>
              <a:t>N</a:t>
            </a:r>
            <a:r>
              <a:rPr lang="ru-RU" sz="1600" i="1" dirty="0" smtClean="0"/>
              <a:t> 30</a:t>
            </a:r>
          </a:p>
          <a:p>
            <a:pPr algn="r"/>
            <a:r>
              <a:rPr lang="ru-RU" sz="1600" i="1" dirty="0" smtClean="0"/>
              <a:t>"Об утверждении СП 2.2.9.2510-09"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Ответственность работодателей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92695"/>
          <a:ext cx="8712968" cy="615124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56584"/>
                <a:gridCol w="3456384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Нарушение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Санкция</a:t>
                      </a:r>
                      <a:endParaRPr lang="ru-RU" sz="1600" dirty="0"/>
                    </a:p>
                  </a:txBody>
                  <a:tcPr/>
                </a:tc>
              </a:tr>
              <a:tr h="761228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Ч. 1 ст. 5.42 Кодекса РФ об административных правонарушениях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baseline="0" dirty="0" smtClean="0"/>
                        <a:t>Неисполнение работодателем обязанности по созданию или выделению рабочих мест для трудоустройства</a:t>
                      </a:r>
                      <a:r>
                        <a:rPr lang="ru-RU" sz="1600" u="none" kern="1200" baseline="0" dirty="0" smtClean="0"/>
                        <a:t> инвалидов в соответствии с установленной квотой для приема на работу инвалидов,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u="none" kern="1200" baseline="0" dirty="0" smtClean="0"/>
                        <a:t>отказ работодателя в приеме на работу инвалида в пределах установленной квоты</a:t>
                      </a:r>
                      <a:endParaRPr lang="ru-RU" sz="16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влечет наложение административного штрафа на должностных лиц в размере от пяти тысяч до десяти тысяч рублей.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61228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Ст. 19.7 Кодекса РФ об административных правонарушениях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baseline="0" dirty="0" smtClean="0"/>
                        <a:t>Непредставление или несвоевременное представление в центр занятости населения, Департамент труда и занятости населения области информации о выполнении квоты для приема на работу инвалидов либо представление такой информации в неполном объеме или в искаженном виде</a:t>
                      </a:r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baseline="0" dirty="0" smtClean="0"/>
                        <a:t>Непредставление или несвоевременное представление в центр занятости населения, Департамент труда и занятости населения области </a:t>
                      </a:r>
                      <a:r>
                        <a:rPr lang="ru-RU" sz="1600" dirty="0" smtClean="0"/>
                        <a:t>сведений о потребности в работниках, наличии свободных рабочих мест (вакантных должностей) по квотируемым рабочим местам либо представление таких сведений в неполном</a:t>
                      </a:r>
                      <a:r>
                        <a:rPr lang="ru-RU" sz="1600" baseline="0" dirty="0" smtClean="0"/>
                        <a:t> объеме или в искаженном виде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влечет предупреждение или наложение административного штрафа на граждан в размере от ста до трехсот рублей; на должностных лиц - от трехсот до пятисот рублей; на юридических лиц - от трех тысяч до пяти тысяч рублей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88640"/>
          <a:ext cx="82296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3573016"/>
            <a:ext cx="8568952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79512" y="836712"/>
            <a:ext cx="8712968" cy="602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4015" y="1196752"/>
          <a:ext cx="8820473" cy="460851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716017"/>
                <a:gridCol w="1008112"/>
                <a:gridCol w="1152128"/>
                <a:gridCol w="1008112"/>
                <a:gridCol w="936104"/>
              </a:tblGrid>
              <a:tr h="388481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2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2013 </a:t>
                      </a:r>
                      <a:r>
                        <a:rPr lang="en-US" sz="1800" dirty="0" err="1"/>
                        <a:t>год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2014 </a:t>
                      </a:r>
                      <a:r>
                        <a:rPr lang="en-US" sz="1800" dirty="0" err="1"/>
                        <a:t>год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2015 </a:t>
                      </a:r>
                      <a:r>
                        <a:rPr lang="en-US" sz="1800" dirty="0" err="1"/>
                        <a:t>год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2016 год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/>
                        <a:t>Количество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составленных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протоколов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10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87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66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                        в </a:t>
                      </a:r>
                      <a:r>
                        <a:rPr lang="ru-RU" sz="1800" dirty="0"/>
                        <a:t>том числе по </a:t>
                      </a:r>
                      <a:r>
                        <a:rPr lang="ru-RU" sz="1800" dirty="0" err="1"/>
                        <a:t>ст.19.7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КоАП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46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                        по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/>
                        <a:t>ч.1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ст</a:t>
                      </a:r>
                      <a:r>
                        <a:rPr lang="en-US" sz="1800" dirty="0" smtClean="0"/>
                        <a:t>.</a:t>
                      </a:r>
                      <a:r>
                        <a:rPr lang="ru-RU" sz="1800" dirty="0" smtClean="0"/>
                        <a:t> </a:t>
                      </a:r>
                      <a:r>
                        <a:rPr lang="en-US" sz="1800" dirty="0" smtClean="0"/>
                        <a:t>5.42 </a:t>
                      </a:r>
                      <a:r>
                        <a:rPr lang="en-US" sz="1800" dirty="0" err="1"/>
                        <a:t>КоАП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17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                        по ст.</a:t>
                      </a:r>
                      <a:r>
                        <a:rPr lang="ru-RU" sz="1800" baseline="0" dirty="0" smtClean="0"/>
                        <a:t> 13.11.1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76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Количество постановлений мирового суда о назначении административного наказания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</a:t>
                      </a:r>
                      <a:r>
                        <a:rPr lang="ru-RU" sz="1800" dirty="0" smtClean="0"/>
                        <a:t>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57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50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65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Количество постановлений мирового суда о прекращении производства по делу об административном правонарушении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12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Сумма назначенных штрафов, тыс. руб.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794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43,3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06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10,6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382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194,3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85,3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Сумма взысканных штрафов, тыс. руб.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43,3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1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10,6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182,3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51,0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Резервирование рабочих мест для трудоустройства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908720"/>
          <a:ext cx="81369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83568" y="2060848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2060848"/>
            <a:ext cx="698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Основные условия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договора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 резервировании: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Контактная информация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5649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612250"/>
            <a:ext cx="75243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Специалист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отделения занятости населения по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Никольскому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району КУ ВО «Центр занятости населения Вологодской области»: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u="sng" dirty="0" smtClean="0">
                <a:hlinkClick r:id="rId2"/>
              </a:rPr>
              <a:t>nrczn@vologda.ru</a:t>
            </a:r>
            <a:endParaRPr lang="ru-RU" u="sng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Павлова Татьяна Анатольевна, главный инспектор,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тел. 8(81754) 2-20-45, факс 8 (81754) 2-14-68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Специалисты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Департамента труда и занятости населения Вологодской области: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Смирнова Лариса Сергеевна,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и.о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начальника отдела правовой работы и государственного контроля в сфере занятости,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(8172)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23-00-69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(доб.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0671),  </a:t>
            </a:r>
            <a:r>
              <a:rPr lang="en-US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SmirnovaLS@gov35.ru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Цымбалова Наталья Александровна, главный специалист отдела правовой работы и государственного контроля в сфере занятости,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(8172) 23-00-68 (доб. 0668),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TsymbalovaNA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3"/>
              </a:rPr>
              <a:t>35.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877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0" i="0" spc="-1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Законодательство о квотировании рабочих мест для инвалидов</a:t>
            </a:r>
            <a:endParaRPr lang="ru-RU" sz="2800" b="0" i="0" spc="-150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528" y="593304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Исчисление квоты для приема на работу инвалидов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836712"/>
          <a:ext cx="8382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Примеры исчисления квоты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81000" y="908720"/>
          <a:ext cx="83674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124744"/>
          <a:ext cx="85689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996952"/>
            <a:ext cx="3600400" cy="2893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3"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Содержание локального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нормативного акта:</a:t>
            </a:r>
          </a:p>
          <a:p>
            <a:pPr algn="ctr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Сведения о количестве созданных и (или) выделенных рабочих мест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Сведения о наименовании должности (специальности, профессии) по рабочим местам, созданным и (или) выделенным в пределах установленной квоты для приема на работу инвалидов в соответствии со штатным расписанием работодателя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</p:txBody>
      </p:sp>
      <p:pic>
        <p:nvPicPr>
          <p:cNvPr id="6" name="Picture 2" descr="C:\Users\ShishebarovaTI\Desktop\приказ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9424" y="2348880"/>
            <a:ext cx="5184576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980728"/>
          <a:ext cx="856895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420888"/>
            <a:ext cx="4716016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3"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Специальные рабочие места для трудоустройства инвалидов </a:t>
            </a:r>
            <a:r>
              <a:rPr lang="ru-RU" sz="1400" dirty="0" smtClean="0"/>
              <a:t>- рабочие места, требующие </a:t>
            </a:r>
            <a:r>
              <a:rPr lang="ru-RU" sz="1400" u="sng" dirty="0" smtClean="0"/>
              <a:t>дополнительных мер по организации труда</a:t>
            </a:r>
            <a:r>
              <a:rPr lang="ru-RU" sz="1400" dirty="0" smtClean="0"/>
              <a:t>, включая адаптацию основного и вспомогательного оборудования, технического и организационного оснащения, дополнительного оснащения и обеспечения техническими приспособлениями с учетом индивидуальных возможностей инвалидов. </a:t>
            </a:r>
          </a:p>
          <a:p>
            <a:pPr lvl="0"/>
            <a:r>
              <a:rPr lang="ru-RU" sz="1400" dirty="0" smtClean="0"/>
              <a:t>Приказом Минтруда России от 19 ноября 2013 года утверждены требования к оснащению (оборудованию) специальных рабочих мест для трудоустройства инвалидов. Оснащение (оборудование) специальных рабочих мест для трудоустройства инвалидов осуществляется работодателем индивидуально для конкретного инвалида по зрению, по слуху, с нарушением опорно-двигательного аппарата, передвигающиеся на </a:t>
            </a:r>
            <a:r>
              <a:rPr lang="ru-RU" sz="1400" dirty="0" err="1" smtClean="0"/>
              <a:t>креслах-калясках</a:t>
            </a:r>
            <a:r>
              <a:rPr lang="ru-RU" sz="1400" dirty="0" smtClean="0"/>
              <a:t>. Вместе с тем, согласно разъяснениям Минтруда России (письмо от 24 ноября 2014 года № 16-5/В-773) возможно создание специальных рабочих мест для инвалидов по общему заболеванию.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420888"/>
            <a:ext cx="4355976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3"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Приказ Департамента труда и занятости населения области от  11 сентября 2012 года № 432 устанавливает минимальное количество специальных рабочих мест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60032" y="3402415"/>
          <a:ext cx="4104456" cy="34555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2228"/>
                <a:gridCol w="2052228"/>
              </a:tblGrid>
              <a:tr h="673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Среднесписочная численность </a:t>
                      </a:r>
                      <a:r>
                        <a:rPr lang="ru-RU" sz="1200" dirty="0" smtClean="0"/>
                        <a:t>работников, </a:t>
                      </a:r>
                      <a:r>
                        <a:rPr lang="ru-RU" sz="1200" dirty="0"/>
                        <a:t>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Минимальное </a:t>
                      </a:r>
                      <a:r>
                        <a:rPr lang="ru-RU" sz="1200" dirty="0"/>
                        <a:t>количество специальных рабочих </a:t>
                      </a:r>
                      <a:r>
                        <a:rPr lang="ru-RU" sz="1200" dirty="0" smtClean="0"/>
                        <a:t>мест, </a:t>
                      </a:r>
                      <a:r>
                        <a:rPr lang="ru-RU" sz="1200" dirty="0"/>
                        <a:t>ед.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101 до 299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300 до 499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500 до 599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600 до 799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800 до 999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1000 до 1999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2000 до 2499 включительно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От 2500 и больше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Локальный нормативный акт по специальным рабочим местам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816424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3"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Содержание локального нормативного акта:</a:t>
            </a:r>
          </a:p>
          <a:p>
            <a:pPr algn="ctr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Сведения о количестве созданных и (или) выделенных специальных рабочих мест в пределах установленной квоты для приема на работу инвалидов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Сведения о наименовании должности (специальности, профессии) по специальным рабочим местам в соответствии со штатным расписанием работодателя;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Сведения об установленных дополнительных мерах по организации труда для специальных рабочих мест, включая адаптацию основного и вспомогательного оборудования, технического и организационного оснащения, дополнительного оснащения и обеспечение техническими приспособлениями с учетом индивидуальных возможностей инвалидов.</a:t>
            </a:r>
          </a:p>
          <a:p>
            <a:pPr algn="ctr"/>
            <a:endParaRPr lang="ru-RU" sz="1400" dirty="0" smtClean="0"/>
          </a:p>
          <a:p>
            <a:endParaRPr lang="ru-RU" sz="1400" dirty="0"/>
          </a:p>
        </p:txBody>
      </p:sp>
      <p:pic>
        <p:nvPicPr>
          <p:cNvPr id="6" name="Picture 2" descr="C:\Users\ShishebarovaTI\Desktop\п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824536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908720"/>
          <a:ext cx="81369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132856"/>
          <a:ext cx="8856983" cy="45346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7"/>
                <a:gridCol w="7986936"/>
                <a:gridCol w="365990"/>
              </a:tblGrid>
              <a:tr h="199256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1.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/>
                        <a:t>Среднесписочная численность работников на конец отчетного периода, чел.</a:t>
                      </a:r>
                      <a:endParaRPr lang="ru-RU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6888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Количество работников, условия труда которых отнесены к вредным и (или) опасным условиям труда по результатам аттестации рабочих мест по условиям труда или результатам  специальной оценки условий труда на конец отчетного периода, чел.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Общий объем квоты, чел. (0,02*(</a:t>
                      </a:r>
                      <a:r>
                        <a:rPr lang="ru-RU" sz="1300" kern="1200" dirty="0" err="1" smtClean="0"/>
                        <a:t>п.1</a:t>
                      </a:r>
                      <a:r>
                        <a:rPr lang="ru-RU" sz="1300" kern="1200" dirty="0" smtClean="0"/>
                        <a:t> - </a:t>
                      </a:r>
                      <a:r>
                        <a:rPr lang="ru-RU" sz="1300" kern="1200" dirty="0" err="1" smtClean="0"/>
                        <a:t>п.1.1</a:t>
                      </a:r>
                      <a:r>
                        <a:rPr lang="ru-RU" sz="1300" kern="1200" dirty="0" smtClean="0"/>
                        <a:t>)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 том числе  количество специальных рабочих мест, ед.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8794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Количество созданных (выделенных) рабочих мест для трудоустройства инвалидов в соответствии с установленной квотой для приема на работу инвалидов, ед.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 том числе количество созданных специальных рабочих мест для трудоустройства инвалидов, ед.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Не создано (не выделено) рабочих мест в счет установленной квоты, ед. (</a:t>
                      </a:r>
                      <a:r>
                        <a:rPr lang="ru-RU" sz="1300" kern="1200" dirty="0" err="1" smtClean="0"/>
                        <a:t>п.2</a:t>
                      </a:r>
                      <a:r>
                        <a:rPr lang="ru-RU" sz="1300" kern="1200" dirty="0" smtClean="0"/>
                        <a:t> – п. 3)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8794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5.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Сведения о локальных нормативных актах, содержащих сведения о созданных (выделенных) рабочих местах для трудоустройства инвалидов (наименование акта, реквизиты)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6.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Численность работающих инвалидов на конец отчетного периода, чел.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6.1.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 том числе работающих на специальных рабочих местах, чел.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87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7.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Принято на работу инвалидов всего, нарастающим итогом с начала года, чел.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3150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7.1.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 том числе по направлению центра занятости населения, чел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124744"/>
          <a:ext cx="81369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ShishebarovaTI\Desktop\ИН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3" y="2780928"/>
            <a:ext cx="8928993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ота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квота</Template>
  <TotalTime>2929</TotalTime>
  <Words>2505</Words>
  <Application>Microsoft Office PowerPoint</Application>
  <PresentationFormat>Экран (4:3)</PresentationFormat>
  <Paragraphs>230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квота</vt:lpstr>
      <vt:lpstr>Белый текст и шрифт Courier для слайдов с кодом</vt:lpstr>
      <vt:lpstr>Квотирование рабочих мест для инвалидов</vt:lpstr>
      <vt:lpstr>Законодательство о квотировании рабочих мест для инвалидов</vt:lpstr>
      <vt:lpstr>Исчисление квоты для приема на работу инвалидов</vt:lpstr>
      <vt:lpstr>Примеры исчисления квоты</vt:lpstr>
      <vt:lpstr>Обязанности работодателя в области квотирования рабочих мест для инвалидов</vt:lpstr>
      <vt:lpstr>Обязанности работодателя в области квотирования рабочих мест для инвалидов</vt:lpstr>
      <vt:lpstr>Локальный нормативный акт по специальным рабочим местам</vt:lpstr>
      <vt:lpstr>Обязанности работодателя в области квотирования рабочих мест для инвалидов</vt:lpstr>
      <vt:lpstr>Обязанности работодателя в области квотирования рабочих мест для инвалидов</vt:lpstr>
      <vt:lpstr>Обязанности работодателя в области квотирования рабочих мест для инвалидов</vt:lpstr>
      <vt:lpstr>Ответственность работодателей</vt:lpstr>
      <vt:lpstr>Презентация PowerPoint</vt:lpstr>
      <vt:lpstr>Резервирование рабочих мест для трудоустройства инвалидов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Квотирование рабочих мест для инвалидов</dc:title>
  <dc:creator>ShishebarovaTI</dc:creator>
  <cp:lastModifiedBy>Н. А. Цымбалова</cp:lastModifiedBy>
  <cp:revision>114</cp:revision>
  <cp:lastPrinted>2017-07-03T13:46:14Z</cp:lastPrinted>
  <dcterms:created xsi:type="dcterms:W3CDTF">2014-04-03T11:53:09Z</dcterms:created>
  <dcterms:modified xsi:type="dcterms:W3CDTF">2017-07-03T14:42:25Z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