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4" r:id="rId3"/>
    <p:sldId id="293" r:id="rId4"/>
    <p:sldId id="344" r:id="rId5"/>
    <p:sldId id="301" r:id="rId6"/>
    <p:sldId id="448" r:id="rId7"/>
    <p:sldId id="449" r:id="rId8"/>
    <p:sldId id="450" r:id="rId9"/>
    <p:sldId id="451" r:id="rId10"/>
    <p:sldId id="453" r:id="rId11"/>
    <p:sldId id="456" r:id="rId12"/>
    <p:sldId id="458" r:id="rId13"/>
    <p:sldId id="454" r:id="rId14"/>
    <p:sldId id="455" r:id="rId15"/>
    <p:sldId id="452" r:id="rId16"/>
    <p:sldId id="457" r:id="rId17"/>
    <p:sldId id="460" r:id="rId18"/>
    <p:sldId id="459" r:id="rId19"/>
    <p:sldId id="434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AACD"/>
    <a:srgbClr val="CC0000"/>
    <a:srgbClr val="14D006"/>
    <a:srgbClr val="FF4747"/>
    <a:srgbClr val="9A265A"/>
    <a:srgbClr val="426BDE"/>
    <a:srgbClr val="C85873"/>
    <a:srgbClr val="CCFFFF"/>
    <a:srgbClr val="FFFFCC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91" autoAdjust="0"/>
    <p:restoredTop sz="87077" autoAdjust="0"/>
  </p:normalViewPr>
  <p:slideViewPr>
    <p:cSldViewPr>
      <p:cViewPr varScale="1">
        <p:scale>
          <a:sx n="77" d="100"/>
          <a:sy n="77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84;&#1080;&#1088;\Desktop\&#1044;&#1086;&#1082;&#1083;&#1072;&#1076;%20&#1043;&#1083;&#1072;&#1074;&#1099;%202019\&#1044;&#1086;&#1093;&#1086;&#1076;&#1099;%20&#1087;&#1086;%20&#1075;&#1086;&#1076;&#1072;&#1084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84;&#1080;&#1088;\Desktop\&#1044;&#1086;&#1082;&#1083;&#1072;&#1076;%20&#1043;&#1083;&#1072;&#1074;&#1099;%202019\&#1044;&#1086;&#1093;&#1086;&#1076;&#1099;%20&#1087;&#1086;%20&#1075;&#1086;&#1076;&#1072;&#1084;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&#1084;&#1080;&#1088;\Desktop\&#1044;&#1086;&#1082;&#1083;&#1072;&#1076;%20&#1043;&#1083;&#1072;&#1074;&#1099;%202019\&#1056;&#1072;&#1089;&#1093;&#1086;&#1076;&#1099;%20&#1087;&#1086;%20&#1075;&#1086;&#1076;&#1072;&#108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Численность населения района на начало года, чел.</a:t>
            </a:r>
          </a:p>
        </c:rich>
      </c:tx>
      <c:layout>
        <c:manualLayout>
          <c:xMode val="edge"/>
          <c:yMode val="edge"/>
          <c:x val="0.12325459317585302"/>
          <c:y val="0"/>
        </c:manualLayout>
      </c:layout>
    </c:title>
    <c:plotArea>
      <c:layout>
        <c:manualLayout>
          <c:layoutTarget val="inner"/>
          <c:xMode val="edge"/>
          <c:yMode val="edge"/>
          <c:x val="2.6268207702107812E-3"/>
          <c:y val="0.28595963115230238"/>
          <c:w val="0.99664909654889711"/>
          <c:h val="0.500106980298340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района на начало года, чел.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5198694425491918E-3"/>
                  <c:y val="-1.485266469350908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ysClr val="windowText" lastClr="000000"/>
                        </a:solidFill>
                      </a:rPr>
                      <a:t> 16909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C5-4CBF-80CE-7534AAC03F25}"/>
                </c:ext>
              </c:extLst>
            </c:dLbl>
            <c:dLbl>
              <c:idx val="1"/>
              <c:layout>
                <c:manualLayout>
                  <c:x val="-1.8076033879833766E-3"/>
                  <c:y val="-2.797712647312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C5-4CBF-80CE-7534AAC03F25}"/>
                </c:ext>
              </c:extLst>
            </c:dLbl>
            <c:dLbl>
              <c:idx val="2"/>
              <c:layout>
                <c:manualLayout>
                  <c:x val="8.4257833785664864E-3"/>
                  <c:y val="-3.31095690222453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C5-4CBF-80CE-7534AAC03F25}"/>
                </c:ext>
              </c:extLst>
            </c:dLbl>
            <c:dLbl>
              <c:idx val="3"/>
              <c:layout>
                <c:manualLayout>
                  <c:x val="7.1357150792768975E-3"/>
                  <c:y val="-1.14116593882731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C5-4CBF-80CE-7534AAC03F25}"/>
                </c:ext>
              </c:extLst>
            </c:dLbl>
            <c:dLbl>
              <c:idx val="4"/>
              <c:layout>
                <c:manualLayout>
                  <c:x val="-3.3476078648064468E-3"/>
                  <c:y val="-1.239765348056545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C5-4CBF-80CE-7534AAC03F25}"/>
                </c:ext>
              </c:extLst>
            </c:dLbl>
            <c:dLbl>
              <c:idx val="5"/>
              <c:layout>
                <c:manualLayout>
                  <c:x val="-3.7857560696415602E-3"/>
                  <c:y val="1.67500522611667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C5-4CBF-80CE-7534AAC03F25}"/>
                </c:ext>
              </c:extLst>
            </c:dLbl>
            <c:dLbl>
              <c:idx val="6"/>
              <c:layout>
                <c:manualLayout>
                  <c:x val="-2.909724472575675E-3"/>
                  <c:y val="-3.31071005504842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C5-4CBF-80CE-7534AAC03F25}"/>
                </c:ext>
              </c:extLst>
            </c:dLbl>
            <c:dLbl>
              <c:idx val="7"/>
              <c:layout>
                <c:manualLayout>
                  <c:x val="4.5338506925010564E-3"/>
                  <c:y val="-4.83589993728661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C5-4CBF-80CE-7534AAC03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16616</c:v>
                </c:pt>
                <c:pt idx="1">
                  <c:v>16387</c:v>
                </c:pt>
                <c:pt idx="2">
                  <c:v>16096</c:v>
                </c:pt>
                <c:pt idx="3">
                  <c:v>15784</c:v>
                </c:pt>
                <c:pt idx="4">
                  <c:v>15379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C5-4CBF-80CE-7534AAC03F25}"/>
            </c:ext>
          </c:extLst>
        </c:ser>
        <c:dLbls/>
        <c:axId val="82425728"/>
        <c:axId val="82427264"/>
      </c:barChart>
      <c:catAx>
        <c:axId val="82425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2427264"/>
        <c:crosses val="autoZero"/>
        <c:auto val="1"/>
        <c:lblAlgn val="ctr"/>
        <c:lblOffset val="100"/>
      </c:catAx>
      <c:valAx>
        <c:axId val="82427264"/>
        <c:scaling>
          <c:orientation val="minMax"/>
        </c:scaling>
        <c:axPos val="l"/>
        <c:numFmt formatCode="0" sourceLinked="1"/>
        <c:majorTickMark val="none"/>
        <c:tickLblPos val="none"/>
        <c:crossAx val="8242572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zero"/>
  </c:chart>
  <c:spPr>
    <a:solidFill>
      <a:schemeClr val="bg1"/>
    </a:solidFill>
    <a:ln w="28575"/>
  </c:spPr>
  <c:txPr>
    <a:bodyPr/>
    <a:lstStyle/>
    <a:p>
      <a:pPr>
        <a:defRPr sz="1749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5"/>
  <c:chart>
    <c:autoTitleDeleted val="1"/>
    <c:view3D>
      <c:rotY val="30"/>
      <c:depthPercent val="80"/>
      <c:rAngAx val="1"/>
    </c:view3D>
    <c:floor>
      <c:spPr>
        <a:solidFill>
          <a:schemeClr val="accent2">
            <a:lumMod val="40000"/>
            <a:lumOff val="60000"/>
          </a:schemeClr>
        </a:solidFill>
      </c:spPr>
    </c:floor>
    <c:sideWall>
      <c:spPr>
        <a:solidFill>
          <a:schemeClr val="accent5">
            <a:lumMod val="20000"/>
            <a:lumOff val="80000"/>
          </a:schemeClr>
        </a:solidFill>
      </c:spPr>
    </c:sideWall>
    <c:backWall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5.3610267220534483E-2"/>
          <c:y val="2.5253751677986831E-2"/>
          <c:w val="0.90705472926995157"/>
          <c:h val="0.548471479233034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 (в сопоставимых ценах), млн. 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977294176810576E-2"/>
                  <c:y val="-4.91438760994570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2E-440C-BF6E-C68F9750E3AF}"/>
                </c:ext>
              </c:extLst>
            </c:dLbl>
            <c:dLbl>
              <c:idx val="1"/>
              <c:layout>
                <c:manualLayout>
                  <c:x val="1.0199158176094118E-2"/>
                  <c:y val="-6.38412374025765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2E-440C-BF6E-C68F9750E3AF}"/>
                </c:ext>
              </c:extLst>
            </c:dLbl>
            <c:dLbl>
              <c:idx val="2"/>
              <c:layout>
                <c:manualLayout>
                  <c:x val="1.3177093020853351E-3"/>
                  <c:y val="-4.58500130231814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2E-440C-BF6E-C68F9750E3AF}"/>
                </c:ext>
              </c:extLst>
            </c:dLbl>
            <c:dLbl>
              <c:idx val="3"/>
              <c:layout>
                <c:manualLayout>
                  <c:x val="1.531595952080793E-2"/>
                  <c:y val="-6.5556690909820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2E-440C-BF6E-C68F9750E3AF}"/>
                </c:ext>
              </c:extLst>
            </c:dLbl>
            <c:dLbl>
              <c:idx val="4"/>
              <c:layout>
                <c:manualLayout>
                  <c:x val="1.9344314244184181E-2"/>
                  <c:y val="-5.89609504918755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2E-440C-BF6E-C68F9750E3AF}"/>
                </c:ext>
              </c:extLst>
            </c:dLbl>
            <c:dLbl>
              <c:idx val="5"/>
              <c:layout>
                <c:manualLayout>
                  <c:x val="1.5844724692294341E-2"/>
                  <c:y val="-0.312096581029091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2E-440C-BF6E-C68F9750E3AF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11 мес.2019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1709</c:v>
                </c:pt>
                <c:pt idx="1">
                  <c:v>1724</c:v>
                </c:pt>
                <c:pt idx="2">
                  <c:v>1796</c:v>
                </c:pt>
                <c:pt idx="3">
                  <c:v>1865</c:v>
                </c:pt>
                <c:pt idx="4">
                  <c:v>1762.7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2E-440C-BF6E-C68F9750E3AF}"/>
            </c:ext>
          </c:extLst>
        </c:ser>
        <c:dLbls/>
        <c:gapWidth val="55"/>
        <c:shape val="cylinder"/>
        <c:axId val="133072384"/>
        <c:axId val="133073920"/>
        <c:axId val="0"/>
      </c:bar3DChart>
      <c:catAx>
        <c:axId val="133072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 b="1">
                <a:solidFill>
                  <a:sysClr val="windowText" lastClr="000000"/>
                </a:solidFill>
              </a:defRPr>
            </a:pPr>
            <a:endParaRPr lang="ru-RU"/>
          </a:p>
        </c:txPr>
        <c:crossAx val="133073920"/>
        <c:crosses val="autoZero"/>
        <c:auto val="1"/>
        <c:lblAlgn val="ctr"/>
        <c:lblOffset val="100"/>
      </c:catAx>
      <c:valAx>
        <c:axId val="133073920"/>
        <c:scaling>
          <c:orientation val="minMax"/>
        </c:scaling>
        <c:axPos val="l"/>
        <c:numFmt formatCode="General" sourceLinked="1"/>
        <c:majorTickMark val="none"/>
        <c:tickLblPos val="none"/>
        <c:crossAx val="13307238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9680221790458505"/>
          <c:w val="0.96844173201320183"/>
          <c:h val="0.20001499812523577"/>
        </c:manualLayout>
      </c:layout>
      <c:txPr>
        <a:bodyPr/>
        <a:lstStyle/>
        <a:p>
          <a:pPr>
            <a:defRPr sz="1400" b="1">
              <a:solidFill>
                <a:sysClr val="windowText" lastClr="00000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0"/>
      <c:perspective val="0"/>
    </c:view3D>
    <c:floor>
      <c:spPr>
        <a:solidFill>
          <a:schemeClr val="bg1">
            <a:lumMod val="65000"/>
          </a:schemeClr>
        </a:solidFill>
      </c:spPr>
    </c:floor>
    <c:sideWall>
      <c:spPr>
        <a:solidFill>
          <a:schemeClr val="accent5">
            <a:lumMod val="20000"/>
            <a:lumOff val="80000"/>
          </a:schemeClr>
        </a:solidFill>
      </c:spPr>
    </c:sideWall>
    <c:backWall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"/>
          <c:y val="0.11463616894513978"/>
          <c:w val="1"/>
          <c:h val="0.427464454213161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"/>
                  <c:y val="-2.37037147640547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AF-4C88-8D7B-5DE80D4F6FDD}"/>
                </c:ext>
              </c:extLst>
            </c:dLbl>
            <c:dLbl>
              <c:idx val="1"/>
              <c:layout>
                <c:manualLayout>
                  <c:x val="-2.5396647642511212E-3"/>
                  <c:y val="-1.97530956367125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F-4C88-8D7B-5DE80D4F6FDD}"/>
                </c:ext>
              </c:extLst>
            </c:dLbl>
            <c:dLbl>
              <c:idx val="2"/>
              <c:layout>
                <c:manualLayout>
                  <c:x val="2.5396647642511212E-3"/>
                  <c:y val="-1.18518573820275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AF-4C88-8D7B-5DE80D4F6FDD}"/>
                </c:ext>
              </c:extLst>
            </c:dLbl>
            <c:dLbl>
              <c:idx val="3"/>
              <c:layout>
                <c:manualLayout>
                  <c:x val="-2.5396647642511212E-3"/>
                  <c:y val="-2.37037147640547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F-4C88-8D7B-5DE80D4F6FDD}"/>
                </c:ext>
              </c:extLst>
            </c:dLbl>
            <c:dLbl>
              <c:idx val="4"/>
              <c:layout>
                <c:manualLayout>
                  <c:x val="5.0793295285022242E-3"/>
                  <c:y val="-3.16049530187396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AF-4C88-8D7B-5DE80D4F6FDD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11 мес.2019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37.700000000000003</c:v>
                </c:pt>
                <c:pt idx="1">
                  <c:v>37.300000000000004</c:v>
                </c:pt>
                <c:pt idx="2">
                  <c:v>38.5</c:v>
                </c:pt>
                <c:pt idx="3">
                  <c:v>39.9</c:v>
                </c:pt>
                <c:pt idx="4">
                  <c:v>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AF-4C88-8D7B-5DE80D4F6FDD}"/>
            </c:ext>
          </c:extLst>
        </c:ser>
        <c:dLbls>
          <c:showVal val="1"/>
        </c:dLbls>
        <c:gapWidth val="75"/>
        <c:shape val="cylinder"/>
        <c:axId val="132973312"/>
        <c:axId val="132974848"/>
        <c:axId val="0"/>
      </c:bar3DChart>
      <c:catAx>
        <c:axId val="132973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32974848"/>
        <c:crosses val="autoZero"/>
        <c:auto val="1"/>
        <c:lblAlgn val="ctr"/>
        <c:lblOffset val="100"/>
      </c:catAx>
      <c:valAx>
        <c:axId val="132974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297331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bg2"/>
          </a:solidFill>
        </a:ln>
      </c:spPr>
    </c:plotArea>
    <c:legend>
      <c:legendPos val="b"/>
      <c:layout>
        <c:manualLayout>
          <c:xMode val="edge"/>
          <c:yMode val="edge"/>
          <c:x val="2.402597402597428E-2"/>
          <c:y val="0.78153028034072358"/>
          <c:w val="0.9346320346320347"/>
          <c:h val="0.19515965412298925"/>
        </c:manualLayout>
      </c:layout>
      <c:spPr>
        <a:noFill/>
        <a:ln>
          <a:noFill/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645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0.27344950177949634"/>
          <c:w val="1"/>
          <c:h val="0.4715726030441069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Качество обучения, %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3"/>
              <c:layout>
                <c:manualLayout>
                  <c:x val="0"/>
                  <c:y val="-2.43267989380490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DA-467A-89E6-78D2D8D629B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48</c:v>
                </c:pt>
                <c:pt idx="1">
                  <c:v>51.6</c:v>
                </c:pt>
                <c:pt idx="2">
                  <c:v>47.5</c:v>
                </c:pt>
                <c:pt idx="3">
                  <c:v>47.6</c:v>
                </c:pt>
                <c:pt idx="4">
                  <c:v>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DA-467A-89E6-78D2D8D629B6}"/>
            </c:ext>
          </c:extLst>
        </c:ser>
        <c:dLbls/>
        <c:gapDepth val="0"/>
        <c:shape val="box"/>
        <c:axId val="134580480"/>
        <c:axId val="134594560"/>
        <c:axId val="0"/>
      </c:bar3DChart>
      <c:catAx>
        <c:axId val="13458048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594560"/>
        <c:crosses val="autoZero"/>
        <c:auto val="1"/>
        <c:lblAlgn val="ctr"/>
        <c:lblOffset val="100"/>
        <c:tickLblSkip val="1"/>
        <c:tickMarkSkip val="1"/>
      </c:catAx>
      <c:valAx>
        <c:axId val="134594560"/>
        <c:scaling>
          <c:orientation val="minMax"/>
        </c:scaling>
        <c:delete val="1"/>
        <c:axPos val="l"/>
        <c:numFmt formatCode="General" sourceLinked="1"/>
        <c:tickLblPos val="none"/>
        <c:crossAx val="134580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3925753353433463E-2"/>
          <c:y val="3.0791597868436082E-3"/>
          <c:w val="0.93764981244556278"/>
          <c:h val="0.17016212757969423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5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828437667132626"/>
          <c:y val="0.26436789546372041"/>
          <c:w val="0.84146341463414664"/>
          <c:h val="0.534482758620689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3.4862665048437831E-3"/>
                  <c:y val="-8.959194943210804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08-42CD-AA2B-55005FC18340}"/>
                </c:ext>
              </c:extLst>
            </c:dLbl>
            <c:dLbl>
              <c:idx val="1"/>
              <c:layout>
                <c:manualLayout>
                  <c:x val="3.7233517263514072E-3"/>
                  <c:y val="-1.65270905843572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08-42CD-AA2B-55005FC18340}"/>
                </c:ext>
              </c:extLst>
            </c:dLbl>
            <c:dLbl>
              <c:idx val="2"/>
              <c:layout>
                <c:manualLayout>
                  <c:x val="-1.8933816954047469E-2"/>
                  <c:y val="-1.147334469248316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08-42CD-AA2B-55005FC18340}"/>
                </c:ext>
              </c:extLst>
            </c:dLbl>
            <c:dLbl>
              <c:idx val="3"/>
              <c:layout>
                <c:manualLayout>
                  <c:x val="-1.1968834738527035E-3"/>
                  <c:y val="1.120121722554230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08-42CD-AA2B-55005FC18340}"/>
                </c:ext>
              </c:extLst>
            </c:dLbl>
            <c:dLbl>
              <c:idx val="4"/>
              <c:layout>
                <c:manualLayout>
                  <c:x val="-2.0821760545124669E-2"/>
                  <c:y val="-7.329343106472943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08-42CD-AA2B-55005FC18340}"/>
                </c:ext>
              </c:extLst>
            </c:dLbl>
            <c:spPr>
              <a:solidFill>
                <a:schemeClr val="bg1"/>
              </a:solidFill>
              <a:ln w="2539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</c:v>
                </c:pt>
                <c:pt idx="1">
                  <c:v>55.7</c:v>
                </c:pt>
                <c:pt idx="2">
                  <c:v>40</c:v>
                </c:pt>
                <c:pt idx="3">
                  <c:v>55.1</c:v>
                </c:pt>
                <c:pt idx="4">
                  <c:v>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08-42CD-AA2B-55005FC183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1235212548400098E-2"/>
                  <c:y val="-7.674680716194393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08-42CD-AA2B-55005FC18340}"/>
                </c:ext>
              </c:extLst>
            </c:dLbl>
            <c:dLbl>
              <c:idx val="1"/>
              <c:layout>
                <c:manualLayout>
                  <c:x val="2.7072094870117372E-2"/>
                  <c:y val="1.454152723127752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08-42CD-AA2B-55005FC18340}"/>
                </c:ext>
              </c:extLst>
            </c:dLbl>
            <c:dLbl>
              <c:idx val="2"/>
              <c:layout>
                <c:manualLayout>
                  <c:x val="1.0054952741876417E-2"/>
                  <c:y val="-1.695530922041188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08-42CD-AA2B-55005FC18340}"/>
                </c:ext>
              </c:extLst>
            </c:dLbl>
            <c:dLbl>
              <c:idx val="3"/>
              <c:layout>
                <c:manualLayout>
                  <c:x val="2.4618663769869202E-2"/>
                  <c:y val="7.773933303284717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08-42CD-AA2B-55005FC18340}"/>
                </c:ext>
              </c:extLst>
            </c:dLbl>
            <c:dLbl>
              <c:idx val="4"/>
              <c:layout>
                <c:manualLayout>
                  <c:x val="4.265472560661984E-3"/>
                  <c:y val="-2.429693099745268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08-42CD-AA2B-55005FC18340}"/>
                </c:ext>
              </c:extLst>
            </c:dLbl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42.7</c:v>
                </c:pt>
                <c:pt idx="1">
                  <c:v>55.6</c:v>
                </c:pt>
                <c:pt idx="2">
                  <c:v>40.9</c:v>
                </c:pt>
                <c:pt idx="3">
                  <c:v>44.9</c:v>
                </c:pt>
                <c:pt idx="4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B08-42CD-AA2B-55005FC18340}"/>
            </c:ext>
          </c:extLst>
        </c:ser>
        <c:dLbls/>
        <c:axId val="148251776"/>
        <c:axId val="148253312"/>
      </c:barChart>
      <c:catAx>
        <c:axId val="148251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253312"/>
        <c:crosses val="autoZero"/>
        <c:auto val="1"/>
        <c:lblAlgn val="ctr"/>
        <c:lblOffset val="100"/>
        <c:tickLblSkip val="1"/>
        <c:tickMarkSkip val="1"/>
      </c:catAx>
      <c:valAx>
        <c:axId val="148253312"/>
        <c:scaling>
          <c:orientation val="minMax"/>
        </c:scaling>
        <c:delete val="1"/>
        <c:axPos val="l"/>
        <c:numFmt formatCode="General" sourceLinked="1"/>
        <c:tickLblPos val="none"/>
        <c:crossAx val="14825177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12699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1453578203244986"/>
          <c:y val="6.9971539064846336E-2"/>
          <c:w val="0.41463414634146339"/>
          <c:h val="0.1264367816091954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6309584431663878E-3"/>
          <c:y val="0.31725302879625839"/>
          <c:w val="0.9877314606797668"/>
          <c:h val="0.4092031779666758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9999FF"/>
            </a:solidFill>
            <a:ln w="12648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3540356158638881E-2"/>
                  <c:y val="7.57741009806499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3-4E22-B8A1-5561E8A0EF5D}"/>
                </c:ext>
              </c:extLst>
            </c:dLbl>
            <c:dLbl>
              <c:idx val="1"/>
              <c:layout>
                <c:manualLayout>
                  <c:x val="-1.5140424055435768E-2"/>
                  <c:y val="-8.97935459745664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3-4E22-B8A1-5561E8A0EF5D}"/>
                </c:ext>
              </c:extLst>
            </c:dLbl>
            <c:dLbl>
              <c:idx val="2"/>
              <c:layout>
                <c:manualLayout>
                  <c:x val="-5.5069419482386833E-3"/>
                  <c:y val="-2.532238965318216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D3-4E22-B8A1-5561E8A0EF5D}"/>
                </c:ext>
              </c:extLst>
            </c:dLbl>
            <c:dLbl>
              <c:idx val="3"/>
              <c:layout>
                <c:manualLayout>
                  <c:x val="1.4497963096093915E-2"/>
                  <c:y val="-2.27806666467953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3-4E22-B8A1-5561E8A0EF5D}"/>
                </c:ext>
              </c:extLst>
            </c:dLbl>
            <c:dLbl>
              <c:idx val="4"/>
              <c:layout>
                <c:manualLayout>
                  <c:x val="3.8822240194903803E-3"/>
                  <c:y val="-1.9442284190645528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D3-4E22-B8A1-5561E8A0EF5D}"/>
                </c:ext>
              </c:extLst>
            </c:dLbl>
            <c:spPr>
              <a:solidFill>
                <a:schemeClr val="bg1"/>
              </a:solidFill>
              <a:ln w="2529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45.4</c:v>
                </c:pt>
                <c:pt idx="1">
                  <c:v>70</c:v>
                </c:pt>
                <c:pt idx="2">
                  <c:v>66.599999999999994</c:v>
                </c:pt>
                <c:pt idx="3">
                  <c:v>72.7</c:v>
                </c:pt>
                <c:pt idx="4">
                  <c:v>71.900000000000006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D3-4E22-B8A1-5561E8A0EF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993366"/>
            </a:solidFill>
            <a:ln w="12648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8.786644300663022E-3"/>
                  <c:y val="-1.1102086218062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D3-4E22-B8A1-5561E8A0EF5D}"/>
                </c:ext>
              </c:extLst>
            </c:dLbl>
            <c:dLbl>
              <c:idx val="1"/>
              <c:layout>
                <c:manualLayout>
                  <c:x val="2.2794727014937261E-2"/>
                  <c:y val="-2.50260133697881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D3-4E22-B8A1-5561E8A0EF5D}"/>
                </c:ext>
              </c:extLst>
            </c:dLbl>
            <c:dLbl>
              <c:idx val="2"/>
              <c:layout>
                <c:manualLayout>
                  <c:x val="3.8497733445163412E-2"/>
                  <c:y val="-5.18184293886045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D3-4E22-B8A1-5561E8A0EF5D}"/>
                </c:ext>
              </c:extLst>
            </c:dLbl>
            <c:dLbl>
              <c:idx val="3"/>
              <c:layout>
                <c:manualLayout>
                  <c:x val="3.2861924874191241E-2"/>
                  <c:y val="-1.96251906969686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D3-4E22-B8A1-5561E8A0EF5D}"/>
                </c:ext>
              </c:extLst>
            </c:dLbl>
            <c:dLbl>
              <c:idx val="4"/>
              <c:layout>
                <c:manualLayout>
                  <c:x val="5.1171594176851166E-2"/>
                  <c:y val="2.17895843551258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D3-4E22-B8A1-5561E8A0EF5D}"/>
                </c:ext>
              </c:extLst>
            </c:dLbl>
            <c:spPr>
              <a:noFill/>
              <a:ln w="2529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68.8</c:v>
                </c:pt>
                <c:pt idx="1">
                  <c:v>72.2</c:v>
                </c:pt>
                <c:pt idx="2">
                  <c:v>61.9</c:v>
                </c:pt>
                <c:pt idx="3">
                  <c:v>64.099999999999994</c:v>
                </c:pt>
                <c:pt idx="4">
                  <c:v>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0D3-4E22-B8A1-5561E8A0EF5D}"/>
            </c:ext>
          </c:extLst>
        </c:ser>
        <c:dLbls/>
        <c:gapDepth val="0"/>
        <c:shape val="box"/>
        <c:axId val="148320640"/>
        <c:axId val="148322176"/>
        <c:axId val="0"/>
      </c:bar3DChart>
      <c:catAx>
        <c:axId val="148320640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322176"/>
        <c:crosses val="autoZero"/>
        <c:auto val="1"/>
        <c:lblAlgn val="ctr"/>
        <c:lblOffset val="100"/>
        <c:tickLblSkip val="2"/>
        <c:tickMarkSkip val="1"/>
      </c:catAx>
      <c:valAx>
        <c:axId val="148322176"/>
        <c:scaling>
          <c:orientation val="minMax"/>
        </c:scaling>
        <c:delete val="1"/>
        <c:axPos val="l"/>
        <c:numFmt formatCode="General" sourceLinked="1"/>
        <c:tickLblPos val="none"/>
        <c:crossAx val="148320640"/>
        <c:crosses val="autoZero"/>
        <c:crossBetween val="between"/>
      </c:valAx>
      <c:spPr>
        <a:noFill/>
        <a:ln w="25296">
          <a:noFill/>
        </a:ln>
      </c:spPr>
    </c:plotArea>
    <c:legend>
      <c:legendPos val="t"/>
      <c:layout>
        <c:manualLayout>
          <c:xMode val="edge"/>
          <c:yMode val="edge"/>
          <c:x val="0.28099173553719009"/>
          <c:y val="5.7971014492753624E-2"/>
          <c:w val="0.42148760330578666"/>
          <c:h val="0.15942028985507331"/>
        </c:manualLayout>
      </c:layout>
      <c:spPr>
        <a:noFill/>
        <a:ln w="3162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9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2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072072072072071E-2"/>
          <c:y val="0.38834951456310685"/>
          <c:w val="0.85585585585585744"/>
          <c:h val="0.368932038834952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9999FF"/>
            </a:solidFill>
            <a:ln w="1264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4831081570646738E-2"/>
                  <c:y val="-2.53100583758834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6-4F06-A422-A576131E7D5F}"/>
                </c:ext>
              </c:extLst>
            </c:dLbl>
            <c:dLbl>
              <c:idx val="1"/>
              <c:layout>
                <c:manualLayout>
                  <c:x val="2.2877892794520511E-3"/>
                  <c:y val="-6.39068813212194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6-4F06-A422-A576131E7D5F}"/>
                </c:ext>
              </c:extLst>
            </c:dLbl>
            <c:dLbl>
              <c:idx val="2"/>
              <c:layout>
                <c:manualLayout>
                  <c:x val="-1.5771496403781223E-2"/>
                  <c:y val="1.42781031681308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6-4F06-A422-A576131E7D5F}"/>
                </c:ext>
              </c:extLst>
            </c:dLbl>
            <c:dLbl>
              <c:idx val="3"/>
              <c:layout>
                <c:manualLayout>
                  <c:x val="-1.87877675427368E-2"/>
                  <c:y val="-3.6137030914390656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6-4F06-A422-A576131E7D5F}"/>
                </c:ext>
              </c:extLst>
            </c:dLbl>
            <c:dLbl>
              <c:idx val="4"/>
              <c:layout>
                <c:manualLayout>
                  <c:x val="-1.1867642725687506E-3"/>
                  <c:y val="-1.1184366890704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6-4F06-A422-A576131E7D5F}"/>
                </c:ext>
              </c:extLst>
            </c:dLbl>
            <c:spPr>
              <a:solidFill>
                <a:schemeClr val="bg1"/>
              </a:solidFill>
              <a:ln w="25297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4.4000000000000004</c:v>
                </c:pt>
                <c:pt idx="2">
                  <c:v>4.5</c:v>
                </c:pt>
                <c:pt idx="3">
                  <c:v>3.5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D6-4F06-A422-A576131E7D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993366"/>
            </a:solidFill>
            <a:ln w="1264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7.6129826154581904E-3"/>
                  <c:y val="-3.87399573954124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D6-4F06-A422-A576131E7D5F}"/>
                </c:ext>
              </c:extLst>
            </c:dLbl>
            <c:dLbl>
              <c:idx val="1"/>
              <c:layout>
                <c:manualLayout>
                  <c:x val="5.8344966501306696E-3"/>
                  <c:y val="-2.76982831817904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D6-4F06-A422-A576131E7D5F}"/>
                </c:ext>
              </c:extLst>
            </c:dLbl>
            <c:dLbl>
              <c:idx val="2"/>
              <c:layout>
                <c:manualLayout>
                  <c:x val="5.9818232756747042E-3"/>
                  <c:y val="-2.39776710257880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D6-4F06-A422-A576131E7D5F}"/>
                </c:ext>
              </c:extLst>
            </c:dLbl>
            <c:dLbl>
              <c:idx val="3"/>
              <c:layout>
                <c:manualLayout>
                  <c:x val="1.9265975278109235E-2"/>
                  <c:y val="-4.87761562745455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D6-4F06-A422-A576131E7D5F}"/>
                </c:ext>
              </c:extLst>
            </c:dLbl>
            <c:dLbl>
              <c:idx val="4"/>
              <c:layout>
                <c:manualLayout>
                  <c:x val="2.3059635885867756E-2"/>
                  <c:y val="-3.0722661099148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D6-4F06-A422-A576131E7D5F}"/>
                </c:ext>
              </c:extLst>
            </c:dLbl>
            <c:spPr>
              <a:noFill/>
              <a:ln w="25297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</c:v>
                </c:pt>
                <c:pt idx="1">
                  <c:v>4.5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BD6-4F06-A422-A576131E7D5F}"/>
            </c:ext>
          </c:extLst>
        </c:ser>
        <c:dLbls/>
        <c:gapDepth val="0"/>
        <c:shape val="box"/>
        <c:axId val="148443136"/>
        <c:axId val="148444672"/>
        <c:axId val="0"/>
      </c:bar3DChart>
      <c:catAx>
        <c:axId val="148443136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8444672"/>
        <c:crosses val="autoZero"/>
        <c:auto val="1"/>
        <c:lblAlgn val="ctr"/>
        <c:lblOffset val="100"/>
        <c:tickLblSkip val="1"/>
        <c:tickMarkSkip val="1"/>
      </c:catAx>
      <c:valAx>
        <c:axId val="148444672"/>
        <c:scaling>
          <c:orientation val="minMax"/>
        </c:scaling>
        <c:delete val="1"/>
        <c:axPos val="l"/>
        <c:numFmt formatCode="General" sourceLinked="1"/>
        <c:tickLblPos val="none"/>
        <c:crossAx val="148443136"/>
        <c:crosses val="autoZero"/>
        <c:crossBetween val="between"/>
      </c:valAx>
      <c:spPr>
        <a:noFill/>
        <a:ln w="25297">
          <a:noFill/>
        </a:ln>
      </c:spPr>
    </c:plotArea>
    <c:legend>
      <c:legendPos val="t"/>
      <c:layout>
        <c:manualLayout>
          <c:xMode val="edge"/>
          <c:yMode val="edge"/>
          <c:x val="0.2612611279906098"/>
          <c:y val="6.6448843129060395E-2"/>
          <c:w val="0.45945945945945948"/>
          <c:h val="0.21359223300970914"/>
        </c:manualLayout>
      </c:layout>
      <c:spPr>
        <a:noFill/>
        <a:ln w="3162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4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3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chemeClr val="accent5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3650921502549098E-2"/>
          <c:y val="0.27883259504038088"/>
          <c:w val="0.96855737960675259"/>
          <c:h val="0.5855270841938837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9999FF"/>
            </a:solidFill>
            <a:ln w="1267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3.3847319433643247E-2"/>
                  <c:y val="2.08322057154795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96-41DF-8072-5C0E00E7765A}"/>
                </c:ext>
              </c:extLst>
            </c:dLbl>
            <c:dLbl>
              <c:idx val="1"/>
              <c:layout>
                <c:manualLayout>
                  <c:x val="-1.1482551590107833E-2"/>
                  <c:y val="3.1258336186237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96-41DF-8072-5C0E00E7765A}"/>
                </c:ext>
              </c:extLst>
            </c:dLbl>
            <c:dLbl>
              <c:idx val="2"/>
              <c:layout>
                <c:manualLayout>
                  <c:x val="-2.3509647661187436E-2"/>
                  <c:y val="2.38284057971014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96-41DF-8072-5C0E00E7765A}"/>
                </c:ext>
              </c:extLst>
            </c:dLbl>
            <c:dLbl>
              <c:idx val="3"/>
              <c:layout>
                <c:manualLayout>
                  <c:x val="-7.8513652804009532E-3"/>
                  <c:y val="7.57806676447269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96-41DF-8072-5C0E00E7765A}"/>
                </c:ext>
              </c:extLst>
            </c:dLbl>
            <c:dLbl>
              <c:idx val="4"/>
              <c:layout>
                <c:manualLayout>
                  <c:x val="-5.7296812441206563E-3"/>
                  <c:y val="6.69381718589527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96-41DF-8072-5C0E00E7765A}"/>
                </c:ext>
              </c:extLst>
            </c:dLbl>
            <c:spPr>
              <a:solidFill>
                <a:schemeClr val="bg1"/>
              </a:solidFill>
              <a:ln w="2534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47.9</c:v>
                </c:pt>
                <c:pt idx="1">
                  <c:v>46.8</c:v>
                </c:pt>
                <c:pt idx="2">
                  <c:v>47</c:v>
                </c:pt>
                <c:pt idx="3">
                  <c:v>51.3</c:v>
                </c:pt>
                <c:pt idx="4">
                  <c:v>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96-41DF-8072-5C0E00E776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993366"/>
            </a:solidFill>
            <a:ln w="1267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080716340159746E-2"/>
                  <c:y val="-4.16316511648885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96-41DF-8072-5C0E00E7765A}"/>
                </c:ext>
              </c:extLst>
            </c:dLbl>
            <c:dLbl>
              <c:idx val="1"/>
              <c:layout>
                <c:manualLayout>
                  <c:x val="4.1025534199903724E-3"/>
                  <c:y val="-3.26662583503069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96-41DF-8072-5C0E00E7765A}"/>
                </c:ext>
              </c:extLst>
            </c:dLbl>
            <c:dLbl>
              <c:idx val="2"/>
              <c:layout>
                <c:manualLayout>
                  <c:x val="1.3913191744127236E-2"/>
                  <c:y val="-3.18781128187598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96-41DF-8072-5C0E00E7765A}"/>
                </c:ext>
              </c:extLst>
            </c:dLbl>
            <c:dLbl>
              <c:idx val="3"/>
              <c:layout>
                <c:manualLayout>
                  <c:x val="2.6479696700366786E-2"/>
                  <c:y val="-5.62816623223704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96-41DF-8072-5C0E00E7765A}"/>
                </c:ext>
              </c:extLst>
            </c:dLbl>
            <c:dLbl>
              <c:idx val="4"/>
              <c:layout>
                <c:manualLayout>
                  <c:x val="3.2445854781567543E-2"/>
                  <c:y val="-4.9474173990247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96-41DF-8072-5C0E00E7765A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48.4</c:v>
                </c:pt>
                <c:pt idx="1">
                  <c:v>51.5</c:v>
                </c:pt>
                <c:pt idx="2">
                  <c:v>45.6</c:v>
                </c:pt>
                <c:pt idx="3">
                  <c:v>51.8</c:v>
                </c:pt>
                <c:pt idx="4">
                  <c:v>59.1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996-41DF-8072-5C0E00E7765A}"/>
            </c:ext>
          </c:extLst>
        </c:ser>
        <c:dLbls/>
        <c:gapDepth val="0"/>
        <c:shape val="box"/>
        <c:axId val="151018880"/>
        <c:axId val="151049344"/>
        <c:axId val="0"/>
      </c:bar3DChart>
      <c:catAx>
        <c:axId val="151018880"/>
        <c:scaling>
          <c:orientation val="minMax"/>
        </c:scaling>
        <c:axPos val="b"/>
        <c:numFmt formatCode="General" sourceLinked="1"/>
        <c:tickLblPos val="low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1049344"/>
        <c:crosses val="autoZero"/>
        <c:auto val="1"/>
        <c:lblAlgn val="ctr"/>
        <c:lblOffset val="100"/>
        <c:tickLblSkip val="1"/>
        <c:tickMarkSkip val="1"/>
      </c:catAx>
      <c:valAx>
        <c:axId val="151049344"/>
        <c:scaling>
          <c:orientation val="minMax"/>
        </c:scaling>
        <c:delete val="1"/>
        <c:axPos val="l"/>
        <c:numFmt formatCode="General" sourceLinked="1"/>
        <c:tickLblPos val="none"/>
        <c:crossAx val="151018880"/>
        <c:crosses val="autoZero"/>
        <c:crossBetween val="between"/>
      </c:valAx>
      <c:spPr>
        <a:noFill/>
        <a:ln w="25345">
          <a:noFill/>
        </a:ln>
      </c:spPr>
    </c:plotArea>
    <c:legend>
      <c:legendPos val="t"/>
      <c:layout>
        <c:manualLayout>
          <c:xMode val="edge"/>
          <c:yMode val="edge"/>
          <c:x val="0.28744939271255082"/>
          <c:y val="6.9565217391304404E-2"/>
          <c:w val="0.4787081658448441"/>
          <c:h val="0.19130434782608696"/>
        </c:manualLayout>
      </c:layout>
      <c:spPr>
        <a:noFill/>
        <a:ln w="3168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096083317002153E-2"/>
          <c:y val="0.11535234105854801"/>
          <c:w val="0.95984820912730462"/>
          <c:h val="0.884647658941455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 учреждения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9676591149375133E-2"/>
                  <c:y val="-0.19955421619820041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err="1"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 sz="1000" dirty="0" err="1">
                        <a:latin typeface="Times New Roman" pitchFamily="18" charset="0"/>
                        <a:cs typeface="Times New Roman" pitchFamily="18" charset="0"/>
                      </a:rPr>
                      <a:t>ультурно-досуговые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  20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4-4B69-A544-3223B75C934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900" dirty="0">
                        <a:latin typeface="Times New Roman" pitchFamily="18" charset="0"/>
                        <a:cs typeface="Times New Roman" pitchFamily="18" charset="0"/>
                      </a:rPr>
                      <a:t>узеи</a:t>
                    </a:r>
                    <a:r>
                      <a:rPr lang="ru-RU" sz="900" baseline="0" dirty="0">
                        <a:latin typeface="Times New Roman" pitchFamily="18" charset="0"/>
                        <a:cs typeface="Times New Roman" pitchFamily="18" charset="0"/>
                      </a:rPr>
                      <a:t> -</a:t>
                    </a:r>
                    <a:r>
                      <a:rPr lang="ru-RU" sz="900" dirty="0">
                        <a:latin typeface="Times New Roman" pitchFamily="18" charset="0"/>
                        <a:cs typeface="Times New Roman" pitchFamily="18" charset="0"/>
                      </a:rPr>
                      <a:t> 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04-4B69-A544-3223B75C934F}"/>
                </c:ext>
              </c:extLst>
            </c:dLbl>
            <c:dLbl>
              <c:idx val="2"/>
              <c:layout>
                <c:manualLayout>
                  <c:x val="-1.3326240936196418E-4"/>
                  <c:y val="-0.1461313773248596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иблиотеки; 20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04-4B69-A544-3223B75C934F}"/>
                </c:ext>
              </c:extLst>
            </c:dLbl>
            <c:dLbl>
              <c:idx val="3"/>
              <c:layout>
                <c:manualLayout>
                  <c:x val="-8.466021615581526E-2"/>
                  <c:y val="-1.509252171609209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ШИ - 1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04-4B69-A544-3223B75C934F}"/>
                </c:ext>
              </c:extLst>
            </c:dLbl>
            <c:dLbl>
              <c:idx val="4"/>
              <c:layout>
                <c:manualLayout>
                  <c:x val="5.9891550837029524E-2"/>
                  <c:y val="-5.51029828599765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Ц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ТНК - 1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04-4B69-A544-3223B75C934F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культурно-досуговые</c:v>
                </c:pt>
                <c:pt idx="1">
                  <c:v>музеи</c:v>
                </c:pt>
                <c:pt idx="2">
                  <c:v>библиотеки</c:v>
                </c:pt>
                <c:pt idx="3">
                  <c:v>ДШИ</c:v>
                </c:pt>
                <c:pt idx="4">
                  <c:v>ЦТНК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</c:v>
                </c:pt>
                <c:pt idx="2">
                  <c:v>20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04-4B69-A544-3223B75C934F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spPr>
    <a:solidFill>
      <a:schemeClr val="bg1"/>
    </a:solidFill>
  </c:spPr>
  <c:txPr>
    <a:bodyPr/>
    <a:lstStyle/>
    <a:p>
      <a:pPr>
        <a:defRPr sz="11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rAngAx val="1"/>
    </c:view3D>
    <c:sideWall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sideWall>
    <c:backWall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0.45858959468912086"/>
                  <c:y val="-0.3025023829532246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5651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D5-46FD-B687-4E7E08E2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предпринимательской деятельности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3618000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D5-46FD-B687-4E7E08E2B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2920301618515925"/>
                  <c:y val="9.022000895096156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3618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5-46FD-B687-4E7E08E2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предпринимательской деятельности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4284000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D5-46FD-B687-4E7E08E2B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5-46FD-B687-4E7E08E2BB78}"/>
              </c:ext>
            </c:extLst>
          </c:dPt>
          <c:dLbls>
            <c:dLbl>
              <c:idx val="0"/>
              <c:layout>
                <c:manualLayout>
                  <c:x val="-0.12571104277474959"/>
                  <c:y val="9.02200089509615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4284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D5-46FD-B687-4E7E08E2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предпринимательской деятельности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4924642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D5-46FD-B687-4E7E08E2BB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0.12221906936433986"/>
                  <c:y val="5.307059350056556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49</a:t>
                    </a:r>
                    <a:r>
                      <a:rPr lang="en-US" dirty="0"/>
                      <a:t>25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D5-46FD-B687-4E7E08E2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предпринимательской деятельности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5517087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D5-46FD-B687-4E7E08E2BB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0.11872709595393044"/>
                  <c:y val="1.592117805016973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5520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D5-46FD-B687-4E7E08E2BB7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предпринимательской деятельности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5651266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4D5-46FD-B687-4E7E08E2BB78}"/>
            </c:ext>
          </c:extLst>
        </c:ser>
        <c:dLbls/>
        <c:gapDepth val="101"/>
        <c:shape val="cylinder"/>
        <c:axId val="151438464"/>
        <c:axId val="151440000"/>
        <c:axId val="0"/>
      </c:bar3DChart>
      <c:catAx>
        <c:axId val="151438464"/>
        <c:scaling>
          <c:orientation val="minMax"/>
        </c:scaling>
        <c:delete val="1"/>
        <c:axPos val="b"/>
        <c:numFmt formatCode="General" sourceLinked="0"/>
        <c:tickLblPos val="none"/>
        <c:crossAx val="151440000"/>
        <c:crosses val="autoZero"/>
        <c:auto val="1"/>
        <c:lblAlgn val="ctr"/>
        <c:lblOffset val="100"/>
      </c:catAx>
      <c:valAx>
        <c:axId val="151440000"/>
        <c:scaling>
          <c:orientation val="minMax"/>
        </c:scaling>
        <c:delete val="1"/>
        <c:axPos val="l"/>
        <c:numFmt formatCode="General" sourceLinked="1"/>
        <c:tickLblPos val="none"/>
        <c:crossAx val="15143846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5">
            <a:lumMod val="20000"/>
            <a:lumOff val="80000"/>
          </a:schemeClr>
        </a:solidFill>
      </c:spPr>
    </c:sideWall>
    <c:backWall>
      <c:spPr>
        <a:solidFill>
          <a:schemeClr val="accent5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dirty="0"/>
                      <a:t>1</a:t>
                    </a:r>
                    <a:r>
                      <a:rPr lang="en-US" sz="1200" dirty="0"/>
                      <a:t>88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5C-447E-983E-D646BCD20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клубных формирований</c:v>
                </c:pt>
                <c:pt idx="1">
                  <c:v>количество участников клубных формирований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188</c:v>
                </c:pt>
                <c:pt idx="1">
                  <c:v>2626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5C-447E-983E-D646BCD203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клубных формирований</c:v>
                </c:pt>
                <c:pt idx="1">
                  <c:v>количество участников клубных формирований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189</c:v>
                </c:pt>
                <c:pt idx="1">
                  <c:v>2777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5C-447E-983E-D646BCD203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7.8971324910830833E-3"/>
                  <c:y val="-1.50233275605901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C-447E-983E-D646BCD20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клубных формирований</c:v>
                </c:pt>
                <c:pt idx="1">
                  <c:v>количество участников клубных формирований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201</c:v>
                </c:pt>
                <c:pt idx="1">
                  <c:v>2826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5C-447E-983E-D646BCD203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1"/>
              <c:layout>
                <c:manualLayout>
                  <c:x val="2.6323774970276992E-2"/>
                  <c:y val="-1.00155517070601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5C-447E-983E-D646BCD20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клубных формирований</c:v>
                </c:pt>
                <c:pt idx="1">
                  <c:v>количество участников клубных формирований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201</c:v>
                </c:pt>
                <c:pt idx="1">
                  <c:v>2856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5C-447E-983E-D646BCD2034D}"/>
            </c:ext>
          </c:extLst>
        </c:ser>
        <c:dLbls/>
        <c:shape val="cylinder"/>
        <c:axId val="152032384"/>
        <c:axId val="152033920"/>
        <c:axId val="0"/>
      </c:bar3DChart>
      <c:catAx>
        <c:axId val="1520323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2033920"/>
        <c:crosses val="autoZero"/>
        <c:auto val="1"/>
        <c:lblAlgn val="ctr"/>
        <c:lblOffset val="100"/>
      </c:catAx>
      <c:valAx>
        <c:axId val="1520339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032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b="1" i="0" baseline="0" dirty="0"/>
              <a:t>Демографические процессы в 2015-2019 гг., чел.</a:t>
            </a:r>
            <a:endParaRPr lang="ru-RU" sz="1800" dirty="0"/>
          </a:p>
        </c:rich>
      </c:tx>
      <c:layout>
        <c:manualLayout>
          <c:xMode val="edge"/>
          <c:yMode val="edge"/>
          <c:x val="0.20888077653207621"/>
          <c:y val="0"/>
        </c:manualLayout>
      </c:layout>
    </c:title>
    <c:plotArea>
      <c:layout>
        <c:manualLayout>
          <c:layoutTarget val="inner"/>
          <c:xMode val="edge"/>
          <c:yMode val="edge"/>
          <c:x val="8.6892277669630924E-2"/>
          <c:y val="0.14517187779338087"/>
          <c:w val="0.87824831057419006"/>
          <c:h val="0.576058607080900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родившихся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2.1365838885524634E-3"/>
                  <c:y val="3.585982070089649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3-4F08-A6CD-98ACC4254CC7}"/>
                </c:ext>
              </c:extLst>
            </c:dLbl>
            <c:dLbl>
              <c:idx val="1"/>
              <c:layout>
                <c:manualLayout>
                  <c:x val="0"/>
                  <c:y val="3.911980440097799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3-4F08-A6CD-98ACC4254CC7}"/>
                </c:ext>
              </c:extLst>
            </c:dLbl>
            <c:dLbl>
              <c:idx val="2"/>
              <c:layout>
                <c:manualLayout>
                  <c:x val="2.136752136752137E-3"/>
                  <c:y val="4.563951510951107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3-4F08-A6CD-98ACC4254CC7}"/>
                </c:ext>
              </c:extLst>
            </c:dLbl>
            <c:dLbl>
              <c:idx val="3"/>
              <c:layout>
                <c:manualLayout>
                  <c:x val="-2.8763527846690412E-7"/>
                  <c:y val="4.518038654259132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3-4F08-A6CD-98ACC4254CC7}"/>
                </c:ext>
              </c:extLst>
            </c:dLbl>
            <c:dLbl>
              <c:idx val="4"/>
              <c:layout>
                <c:manualLayout>
                  <c:x val="-3.0799717905740007E-3"/>
                  <c:y val="-3.0954925152744642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23-4F08-A6CD-98ACC4254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9 мес.2019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203</c:v>
                </c:pt>
                <c:pt idx="1">
                  <c:v>183</c:v>
                </c:pt>
                <c:pt idx="2">
                  <c:v>168</c:v>
                </c:pt>
                <c:pt idx="3">
                  <c:v>157</c:v>
                </c:pt>
                <c:pt idx="4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23-4F08-A6CD-98ACC4254C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умерших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4104246584561564E-3"/>
                  <c:y val="-3.911980440097799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23-4F08-A6CD-98ACC4254CC7}"/>
                </c:ext>
              </c:extLst>
            </c:dLbl>
            <c:dLbl>
              <c:idx val="1"/>
              <c:layout>
                <c:manualLayout>
                  <c:x val="2.136752136752137E-3"/>
                  <c:y val="-5.541972290138551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23-4F08-A6CD-98ACC4254CC7}"/>
                </c:ext>
              </c:extLst>
            </c:dLbl>
            <c:dLbl>
              <c:idx val="2"/>
              <c:layout>
                <c:manualLayout>
                  <c:x val="-4.2735042735042739E-3"/>
                  <c:y val="-3.585982070089649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23-4F08-A6CD-98ACC4254CC7}"/>
                </c:ext>
              </c:extLst>
            </c:dLbl>
            <c:dLbl>
              <c:idx val="3"/>
              <c:layout>
                <c:manualLayout>
                  <c:x val="-6.4104246584561564E-3"/>
                  <c:y val="-5.541972290138551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23-4F08-A6CD-98ACC4254CC7}"/>
                </c:ext>
              </c:extLst>
            </c:dLbl>
            <c:dLbl>
              <c:idx val="4"/>
              <c:layout>
                <c:manualLayout>
                  <c:x val="-1.0459828135038141E-2"/>
                  <c:y val="-3.264101839759049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23-4F08-A6CD-98ACC4254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9 мес.2019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326</c:v>
                </c:pt>
                <c:pt idx="1">
                  <c:v>291</c:v>
                </c:pt>
                <c:pt idx="2">
                  <c:v>308</c:v>
                </c:pt>
                <c:pt idx="3">
                  <c:v>270</c:v>
                </c:pt>
                <c:pt idx="4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23-4F08-A6CD-98ACC4254C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естественная убыль (прирост)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28575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9835718736565547E-2"/>
                  <c:y val="6.706058881569534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23-4F08-A6CD-98ACC4254CC7}"/>
                </c:ext>
              </c:extLst>
            </c:dLbl>
            <c:dLbl>
              <c:idx val="1"/>
              <c:layout>
                <c:manualLayout>
                  <c:x val="-7.8909465020576094E-2"/>
                  <c:y val="-5.052334559874927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23-4F08-A6CD-98ACC4254CC7}"/>
                </c:ext>
              </c:extLst>
            </c:dLbl>
            <c:dLbl>
              <c:idx val="2"/>
              <c:layout>
                <c:manualLayout>
                  <c:x val="-7.7220170009613079E-2"/>
                  <c:y val="-5.332564361658182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23-4F08-A6CD-98ACC4254CC7}"/>
                </c:ext>
              </c:extLst>
            </c:dLbl>
            <c:dLbl>
              <c:idx val="3"/>
              <c:layout>
                <c:manualLayout>
                  <c:x val="2.136752136752137E-3"/>
                  <c:y val="-4.237978810105947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23-4F08-A6CD-98ACC4254CC7}"/>
                </c:ext>
              </c:extLst>
            </c:dLbl>
            <c:dLbl>
              <c:idx val="4"/>
              <c:layout>
                <c:manualLayout>
                  <c:x val="-3.2520549128889756E-2"/>
                  <c:y val="6.179481802062890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23-4F08-A6CD-98ACC4254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9 мес.2019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-123</c:v>
                </c:pt>
                <c:pt idx="1">
                  <c:v>-108</c:v>
                </c:pt>
                <c:pt idx="2">
                  <c:v>-140</c:v>
                </c:pt>
                <c:pt idx="3">
                  <c:v>-113</c:v>
                </c:pt>
                <c:pt idx="4">
                  <c:v>-103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923-4F08-A6CD-98ACC4254C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миграционная убыль (прирост)</c:v>
                </c:pt>
              </c:strCache>
            </c:strRef>
          </c:tx>
          <c:dLbls>
            <c:dLbl>
              <c:idx val="0"/>
              <c:layout>
                <c:manualLayout>
                  <c:x val="-4.7098148514899296E-2"/>
                  <c:y val="-3.60046754799327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23-4F08-A6CD-98ACC4254CC7}"/>
                </c:ext>
              </c:extLst>
            </c:dLbl>
            <c:dLbl>
              <c:idx val="1"/>
              <c:layout>
                <c:manualLayout>
                  <c:x val="-3.972433014689189E-2"/>
                  <c:y val="5.325284302205767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23-4F08-A6CD-98ACC4254CC7}"/>
                </c:ext>
              </c:extLst>
            </c:dLbl>
            <c:dLbl>
              <c:idx val="2"/>
              <c:layout>
                <c:manualLayout>
                  <c:x val="-4.9649555846451844E-2"/>
                  <c:y val="5.672124122665159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23-4F08-A6CD-98ACC4254CC7}"/>
                </c:ext>
              </c:extLst>
            </c:dLbl>
            <c:dLbl>
              <c:idx val="3"/>
              <c:layout>
                <c:manualLayout>
                  <c:x val="-4.273504273504352E-3"/>
                  <c:y val="3.585982070089649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23-4F08-A6CD-98ACC4254CC7}"/>
                </c:ext>
              </c:extLst>
            </c:dLbl>
            <c:dLbl>
              <c:idx val="4"/>
              <c:layout>
                <c:manualLayout>
                  <c:x val="-7.8904276336434591E-4"/>
                  <c:y val="1.41229926892743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23-4F08-A6CD-98ACC4254CC7}"/>
                </c:ext>
              </c:extLst>
            </c:dLbl>
            <c:spPr>
              <a:ln w="28575"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9 мес.2019 г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-106</c:v>
                </c:pt>
                <c:pt idx="1">
                  <c:v>-183</c:v>
                </c:pt>
                <c:pt idx="2">
                  <c:v>-172</c:v>
                </c:pt>
                <c:pt idx="3">
                  <c:v>-286</c:v>
                </c:pt>
                <c:pt idx="4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5923-4F08-A6CD-98ACC4254CC7}"/>
            </c:ext>
          </c:extLst>
        </c:ser>
        <c:dLbls>
          <c:showVal val="1"/>
        </c:dLbls>
        <c:marker val="1"/>
        <c:axId val="101044608"/>
        <c:axId val="101046144"/>
      </c:lineChart>
      <c:catAx>
        <c:axId val="101044608"/>
        <c:scaling>
          <c:orientation val="minMax"/>
        </c:scaling>
        <c:axPos val="b"/>
        <c:numFmt formatCode="General" sourceLinked="1"/>
        <c:majorTickMark val="none"/>
        <c:minorTickMark val="in"/>
        <c:tickLblPos val="low"/>
        <c:spPr>
          <a:solidFill>
            <a:srgbClr val="4BACC6">
              <a:lumMod val="20000"/>
              <a:lumOff val="80000"/>
            </a:srgbClr>
          </a:solidFill>
        </c:spPr>
        <c:txPr>
          <a:bodyPr anchor="t" anchorCtr="1"/>
          <a:lstStyle/>
          <a:p>
            <a:pPr>
              <a:defRPr sz="11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46144"/>
        <c:crosses val="autoZero"/>
        <c:auto val="1"/>
        <c:lblAlgn val="ctr"/>
        <c:lblOffset val="50"/>
      </c:catAx>
      <c:valAx>
        <c:axId val="101046144"/>
        <c:scaling>
          <c:orientation val="minMax"/>
        </c:scaling>
        <c:delete val="1"/>
        <c:axPos val="l"/>
        <c:numFmt formatCode="General" sourceLinked="1"/>
        <c:tickLblPos val="none"/>
        <c:crossAx val="101044608"/>
        <c:crosses val="autoZero"/>
        <c:crossBetween val="between"/>
      </c:valAx>
      <c:spPr>
        <a:solidFill>
          <a:srgbClr val="9FB8CD">
            <a:lumMod val="40000"/>
            <a:lumOff val="60000"/>
          </a:srgbClr>
        </a:solidFill>
        <a:ln w="28575">
          <a:noFill/>
        </a:ln>
      </c:spPr>
    </c:plotArea>
    <c:legend>
      <c:legendPos val="t"/>
      <c:layout>
        <c:manualLayout>
          <c:xMode val="edge"/>
          <c:yMode val="edge"/>
          <c:x val="0"/>
          <c:y val="0.80775398186852698"/>
          <c:w val="1"/>
          <c:h val="0.18600508622862821"/>
        </c:manualLayout>
      </c:layout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view3D>
      <c:rotX val="10"/>
      <c:rotY val="110"/>
      <c:rAngAx val="1"/>
    </c:view3D>
    <c:plotArea>
      <c:layout>
        <c:manualLayout>
          <c:layoutTarget val="inner"/>
          <c:xMode val="edge"/>
          <c:yMode val="edge"/>
          <c:x val="4.6652286342647432E-2"/>
          <c:y val="0.15199872404721526"/>
          <c:w val="0.90586708863712717"/>
          <c:h val="0.6219450924370013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 занимающихся ФК и 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4A-4BC3-973D-519AE2A9CC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 занимающихся ФК и 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4A-4BC3-973D-519AE2A9CC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 занимающихся ФК и С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4A-4BC3-973D-519AE2A9CC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 занимающихся ФК и С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4A-4BC3-973D-519AE2A9CC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доля  занимающихся ФК и С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4A-4BC3-973D-519AE2A9CCCD}"/>
            </c:ext>
          </c:extLst>
        </c:ser>
        <c:dLbls/>
        <c:shape val="cylinder"/>
        <c:axId val="152095360"/>
        <c:axId val="152113536"/>
        <c:axId val="152068544"/>
      </c:bar3DChart>
      <c:catAx>
        <c:axId val="152095360"/>
        <c:scaling>
          <c:orientation val="minMax"/>
        </c:scaling>
        <c:delete val="1"/>
        <c:axPos val="b"/>
        <c:numFmt formatCode="General" sourceLinked="1"/>
        <c:tickLblPos val="none"/>
        <c:crossAx val="152113536"/>
        <c:crosses val="autoZero"/>
        <c:auto val="1"/>
        <c:lblAlgn val="ctr"/>
        <c:lblOffset val="100"/>
      </c:catAx>
      <c:valAx>
        <c:axId val="152113536"/>
        <c:scaling>
          <c:orientation val="minMax"/>
        </c:scaling>
        <c:delete val="1"/>
        <c:axPos val="l"/>
        <c:numFmt formatCode="General" sourceLinked="1"/>
        <c:tickLblPos val="none"/>
        <c:crossAx val="152095360"/>
        <c:crosses val="autoZero"/>
        <c:crossBetween val="between"/>
      </c:valAx>
      <c:serAx>
        <c:axId val="152068544"/>
        <c:scaling>
          <c:orientation val="minMax"/>
        </c:scaling>
        <c:axPos val="b"/>
        <c:tickLblPos val="low"/>
        <c:txPr>
          <a:bodyPr/>
          <a:lstStyle/>
          <a:p>
            <a:pPr>
              <a:defRPr sz="1400" b="1"/>
            </a:pPr>
            <a:endParaRPr lang="ru-RU"/>
          </a:p>
        </c:txPr>
        <c:crossAx val="152113536"/>
        <c:crosses val="autoZero"/>
      </c:serAx>
      <c:spPr>
        <a:solidFill>
          <a:schemeClr val="bg1"/>
        </a:solidFill>
      </c:spPr>
    </c:plotArea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.12605664512796191"/>
          <c:w val="1"/>
          <c:h val="0.4042828785936656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CC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06-4A85-9D21-1C0FD8103C5C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06-4A85-9D21-1C0FD8103C5C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06-4A85-9D21-1C0FD8103C5C}"/>
              </c:ext>
            </c:extLst>
          </c:dPt>
          <c:dPt>
            <c:idx val="3"/>
            <c:spPr>
              <a:solidFill>
                <a:srgbClr val="14D00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06-4A85-9D21-1C0FD8103C5C}"/>
              </c:ext>
            </c:extLst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706-4A85-9D21-1C0FD8103C5C}"/>
              </c:ext>
            </c:extLst>
          </c:dPt>
          <c:dPt>
            <c:idx val="7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06-4A85-9D21-1C0FD8103C5C}"/>
              </c:ext>
            </c:extLst>
          </c:dPt>
          <c:dPt>
            <c:idx val="11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706-4A85-9D21-1C0FD8103C5C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Лист1!$A$7:$A$18</c:f>
              <c:strCache>
                <c:ptCount val="12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Упрощенная система налогообложения</c:v>
                </c:pt>
                <c:pt idx="3">
                  <c:v>ЕНВД</c:v>
                </c:pt>
                <c:pt idx="4">
                  <c:v>Единый сельхозналог</c:v>
                </c:pt>
                <c:pt idx="5">
                  <c:v>Патентная система налогообложения</c:v>
                </c:pt>
                <c:pt idx="6">
                  <c:v>Госпошлина</c:v>
                </c:pt>
                <c:pt idx="7">
                  <c:v>Доходы от использования имущества</c:v>
                </c:pt>
                <c:pt idx="8">
                  <c:v>Платежи за негативное воздействие на окружающую среду</c:v>
                </c:pt>
                <c:pt idx="9">
                  <c:v>Доходы от оказания платных услуг</c:v>
                </c:pt>
                <c:pt idx="10">
                  <c:v>Доходы от продажи материальных и нематериальных запасов</c:v>
                </c:pt>
                <c:pt idx="11">
                  <c:v>Штрафы</c:v>
                </c:pt>
              </c:strCache>
            </c:strRef>
          </c:cat>
          <c:val>
            <c:numRef>
              <c:f>Лист1!$B$7:$B$18</c:f>
              <c:numCache>
                <c:formatCode>0.0</c:formatCode>
                <c:ptCount val="12"/>
                <c:pt idx="0">
                  <c:v>114.6</c:v>
                </c:pt>
                <c:pt idx="1">
                  <c:v>17.7</c:v>
                </c:pt>
                <c:pt idx="2">
                  <c:v>19.8</c:v>
                </c:pt>
                <c:pt idx="3">
                  <c:v>12.7</c:v>
                </c:pt>
                <c:pt idx="4">
                  <c:v>0.4</c:v>
                </c:pt>
                <c:pt idx="5">
                  <c:v>0.22550000000000026</c:v>
                </c:pt>
                <c:pt idx="6">
                  <c:v>1.1000000000000001</c:v>
                </c:pt>
                <c:pt idx="7">
                  <c:v>3</c:v>
                </c:pt>
                <c:pt idx="8">
                  <c:v>0.16190000000000032</c:v>
                </c:pt>
                <c:pt idx="9">
                  <c:v>2.8</c:v>
                </c:pt>
                <c:pt idx="10">
                  <c:v>2.1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706-4A85-9D21-1C0FD8103C5C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Лист1!$A$7:$A$18</c:f>
              <c:strCache>
                <c:ptCount val="12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Упрощенная система налогообложения</c:v>
                </c:pt>
                <c:pt idx="3">
                  <c:v>ЕНВД</c:v>
                </c:pt>
                <c:pt idx="4">
                  <c:v>Единый сельхозналог</c:v>
                </c:pt>
                <c:pt idx="5">
                  <c:v>Патентная система налогообложения</c:v>
                </c:pt>
                <c:pt idx="6">
                  <c:v>Госпошлина</c:v>
                </c:pt>
                <c:pt idx="7">
                  <c:v>Доходы от использования имущества</c:v>
                </c:pt>
                <c:pt idx="8">
                  <c:v>Платежи за негативное воздействие на окружающую среду</c:v>
                </c:pt>
                <c:pt idx="9">
                  <c:v>Доходы от оказания платных услуг</c:v>
                </c:pt>
                <c:pt idx="10">
                  <c:v>Доходы от продажи материальных и нематериальных запасов</c:v>
                </c:pt>
                <c:pt idx="11">
                  <c:v>Штрафы</c:v>
                </c:pt>
              </c:strCache>
            </c:strRef>
          </c:cat>
          <c:val>
            <c:numRef>
              <c:f>Лист1!$C$7:$C$18</c:f>
              <c:numCache>
                <c:formatCode>0.0</c:formatCode>
                <c:ptCount val="12"/>
                <c:pt idx="0">
                  <c:v>64.531605282807845</c:v>
                </c:pt>
                <c:pt idx="1">
                  <c:v>9.9669233290199646</c:v>
                </c:pt>
                <c:pt idx="2">
                  <c:v>11.149439656191824</c:v>
                </c:pt>
                <c:pt idx="3">
                  <c:v>7.1514082643250445</c:v>
                </c:pt>
                <c:pt idx="4">
                  <c:v>0.22524120517559396</c:v>
                </c:pt>
                <c:pt idx="5">
                  <c:v>0.12697972941774022</c:v>
                </c:pt>
                <c:pt idx="6">
                  <c:v>0.6194133142328796</c:v>
                </c:pt>
                <c:pt idx="7">
                  <c:v>1.6893090388169429</c:v>
                </c:pt>
                <c:pt idx="8">
                  <c:v>9.1166377794821576E-2</c:v>
                </c:pt>
                <c:pt idx="9">
                  <c:v>1.5766884362291467</c:v>
                </c:pt>
                <c:pt idx="10">
                  <c:v>1.1825163271718679</c:v>
                </c:pt>
                <c:pt idx="11">
                  <c:v>1.6893090388169429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06-4A85-9D21-1C0FD8103C5C}"/>
            </c:ext>
          </c:extLst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"/>
          <c:y val="0.6108829884636513"/>
          <c:w val="0.99975158081196025"/>
          <c:h val="0.37683706280901103"/>
        </c:manualLayout>
      </c:layout>
    </c:legend>
    <c:plotVisOnly val="1"/>
    <c:dispBlanksAs val="zero"/>
  </c:chart>
  <c:spPr>
    <a:solidFill>
      <a:schemeClr val="accent5">
        <a:lumMod val="20000"/>
        <a:lumOff val="80000"/>
      </a:schemeClr>
    </a:solidFill>
  </c:sp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6415185942806222E-2"/>
          <c:y val="0.19346664733728774"/>
          <c:w val="0.92462570646149556"/>
          <c:h val="0.674520581723981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127.4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81-44D6-A0F9-7484BAACC255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Лист1!$C$3</c:f>
              <c:numCache>
                <c:formatCode>General</c:formatCode>
                <c:ptCount val="1"/>
                <c:pt idx="0">
                  <c:v>151.4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81-44D6-A0F9-7484BAACC255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Лист1!$D$3</c:f>
              <c:numCache>
                <c:formatCode>General</c:formatCode>
                <c:ptCount val="1"/>
                <c:pt idx="0">
                  <c:v>154.30000000000001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81-44D6-A0F9-7484BAACC255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Лист1!$E$3</c:f>
              <c:numCache>
                <c:formatCode>General</c:formatCode>
                <c:ptCount val="1"/>
                <c:pt idx="0">
                  <c:v>173.1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81-44D6-A0F9-7484BAACC255}"/>
            </c:ext>
          </c:extLst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Лист1!$F$3</c:f>
              <c:numCache>
                <c:formatCode>General</c:formatCode>
                <c:ptCount val="1"/>
                <c:pt idx="0">
                  <c:v>177.6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81-44D6-A0F9-7484BAACC255}"/>
            </c:ext>
          </c:extLst>
        </c:ser>
        <c:dLbls>
          <c:showVal val="1"/>
        </c:dLbls>
        <c:gapWidth val="75"/>
        <c:axId val="64150912"/>
        <c:axId val="64177280"/>
      </c:barChart>
      <c:catAx>
        <c:axId val="64150912"/>
        <c:scaling>
          <c:orientation val="minMax"/>
        </c:scaling>
        <c:axPos val="b"/>
        <c:majorTickMark val="none"/>
        <c:tickLblPos val="nextTo"/>
        <c:crossAx val="64177280"/>
        <c:crosses val="autoZero"/>
        <c:auto val="1"/>
        <c:lblAlgn val="ctr"/>
        <c:lblOffset val="100"/>
      </c:catAx>
      <c:valAx>
        <c:axId val="641772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15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76184529325864"/>
          <c:y val="0.88257009658495233"/>
          <c:w val="0.85668728707426967"/>
          <c:h val="8.9271932368227516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930551665231569"/>
          <c:y val="0.1623652625946029"/>
          <c:w val="0.82997700431874522"/>
          <c:h val="0.6974696124149536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F77-4E81-9A36-EB0C5A94492B}"/>
              </c:ext>
            </c:extLst>
          </c:dPt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7-4E81-9A36-EB0C5A94492B}"/>
              </c:ext>
            </c:extLst>
          </c:dPt>
          <c:dPt>
            <c:idx val="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F77-4E81-9A36-EB0C5A94492B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77-4E81-9A36-EB0C5A94492B}"/>
              </c:ext>
            </c:extLst>
          </c:dPt>
          <c:dLbls>
            <c:dLbl>
              <c:idx val="0"/>
              <c:layout>
                <c:manualLayout>
                  <c:x val="1.1198050304816225E-2"/>
                  <c:y val="-8.016786013675286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77-4E81-9A36-EB0C5A94492B}"/>
                </c:ext>
              </c:extLst>
            </c:dLbl>
            <c:dLbl>
              <c:idx val="1"/>
              <c:layout>
                <c:manualLayout>
                  <c:x val="1.1198050304816225E-2"/>
                  <c:y val="-1.6033572027350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77-4E81-9A36-EB0C5A94492B}"/>
                </c:ext>
              </c:extLst>
            </c:dLbl>
            <c:dLbl>
              <c:idx val="2"/>
              <c:layout>
                <c:manualLayout>
                  <c:x val="1.3997562881020277E-2"/>
                  <c:y val="-4.00839300683763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77-4E81-9A36-EB0C5A94492B}"/>
                </c:ext>
              </c:extLst>
            </c:dLbl>
            <c:dLbl>
              <c:idx val="3"/>
              <c:layout>
                <c:manualLayout>
                  <c:x val="1.3997562881020277E-2"/>
                  <c:y val="-2.40503580410257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77-4E81-9A36-EB0C5A94492B}"/>
                </c:ext>
              </c:extLst>
            </c:dLbl>
            <c:dLbl>
              <c:idx val="4"/>
              <c:layout>
                <c:manualLayout>
                  <c:x val="3.0794638338244598E-2"/>
                  <c:y val="-3.2067144054701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77-4E81-9A36-EB0C5A944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'[Расходы по годам.xls]Лист3'!$B$9:$F$9</c:f>
              <c:strCache>
                <c:ptCount val="5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</c:strCache>
            </c:strRef>
          </c:cat>
          <c:val>
            <c:numRef>
              <c:f>'[Расходы по годам.xls]Лист3'!$B$10:$F$10</c:f>
              <c:numCache>
                <c:formatCode>#,##0.0</c:formatCode>
                <c:ptCount val="5"/>
                <c:pt idx="0">
                  <c:v>538.5</c:v>
                </c:pt>
                <c:pt idx="1">
                  <c:v>433.6</c:v>
                </c:pt>
                <c:pt idx="2">
                  <c:v>497.5</c:v>
                </c:pt>
                <c:pt idx="3">
                  <c:v>593.29999999999995</c:v>
                </c:pt>
                <c:pt idx="4">
                  <c:v>664.4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77-4E81-9A36-EB0C5A94492B}"/>
            </c:ext>
          </c:extLst>
        </c:ser>
        <c:dLbls>
          <c:showVal val="1"/>
        </c:dLbls>
        <c:gapWidth val="75"/>
        <c:shape val="box"/>
        <c:axId val="64203392"/>
        <c:axId val="64209280"/>
        <c:axId val="0"/>
      </c:bar3DChart>
      <c:catAx>
        <c:axId val="64203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4209280"/>
        <c:crosses val="autoZero"/>
        <c:auto val="1"/>
        <c:lblAlgn val="ctr"/>
        <c:lblOffset val="100"/>
      </c:catAx>
      <c:valAx>
        <c:axId val="64209280"/>
        <c:scaling>
          <c:orientation val="minMax"/>
        </c:scaling>
        <c:axPos val="l"/>
        <c:numFmt formatCode="#,##0.0" sourceLinked="1"/>
        <c:majorTickMark val="none"/>
        <c:tickLblPos val="nextTo"/>
        <c:crossAx val="64203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Структура занятости по отраслям в 2019 году, %</a:t>
            </a:r>
          </a:p>
        </c:rich>
      </c:tx>
      <c:layout>
        <c:manualLayout>
          <c:xMode val="edge"/>
          <c:yMode val="edge"/>
          <c:x val="0.1892327222705249"/>
          <c:y val="0"/>
        </c:manualLayout>
      </c:layout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6.9701167462874511E-2"/>
          <c:w val="0.59010185358340084"/>
          <c:h val="0.9283841147279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занятости по отраслям в 2019 году, %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7E-4111-AB94-7C6AD9446AEB}"/>
              </c:ext>
            </c:extLst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7E-4111-AB94-7C6AD9446AEB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7E-4111-AB94-7C6AD9446AEB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7E-4111-AB94-7C6AD9446AEB}"/>
              </c:ext>
            </c:extLst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27E-4111-AB94-7C6AD9446AEB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7E-4111-AB94-7C6AD9446AEB}"/>
              </c:ext>
            </c:extLst>
          </c:dPt>
          <c:dPt>
            <c:idx val="11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7E-4111-AB94-7C6AD9446AEB}"/>
              </c:ext>
            </c:extLst>
          </c:dPt>
          <c:dLbls>
            <c:dLbl>
              <c:idx val="6"/>
              <c:layout>
                <c:manualLayout>
                  <c:x val="-1.602381224086136E-2"/>
                  <c:y val="1.078371492871568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7E-4111-AB94-7C6AD9446AEB}"/>
                </c:ext>
              </c:extLst>
            </c:dLbl>
            <c:dLbl>
              <c:idx val="7"/>
              <c:layout>
                <c:manualLayout>
                  <c:x val="-4.6773650576286692E-2"/>
                  <c:y val="-2.520950604444884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7E-4111-AB94-7C6AD9446AEB}"/>
                </c:ext>
              </c:extLst>
            </c:dLbl>
            <c:dLbl>
              <c:idx val="9"/>
              <c:layout>
                <c:manualLayout>
                  <c:x val="9.406588238656902E-3"/>
                  <c:y val="-5.064367848016886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E-4111-AB94-7C6AD9446AEB}"/>
                </c:ext>
              </c:extLst>
            </c:dLbl>
            <c:dLbl>
              <c:idx val="10"/>
              <c:layout>
                <c:manualLayout>
                  <c:x val="4.8646974587367123E-2"/>
                  <c:y val="-8.7247443185325083E-2"/>
                </c:manualLayout>
              </c:layout>
              <c:showPercent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Сельское, лесное хозяйство</c:v>
                </c:pt>
                <c:pt idx="1">
                  <c:v>Обрабатывающие производства                                                                                                            </c:v>
                </c:pt>
                <c:pt idx="2">
                  <c:v>Торговля</c:v>
                </c:pt>
                <c:pt idx="3">
                  <c:v>Здравоохранение и социальные услуги</c:v>
                </c:pt>
                <c:pt idx="4">
                  <c:v>Образование </c:v>
                </c:pt>
                <c:pt idx="5">
                  <c:v>Государственное управление</c:v>
                </c:pt>
                <c:pt idx="6">
                  <c:v>Обеспечение электроэнергией, газом и паром</c:v>
                </c:pt>
                <c:pt idx="7">
                  <c:v>Деятельность в области информации и связи</c:v>
                </c:pt>
                <c:pt idx="8">
                  <c:v>Деятельность в области культуры и спорта</c:v>
                </c:pt>
                <c:pt idx="9">
                  <c:v>Деятельность по операциям с недвижимым имуществом</c:v>
                </c:pt>
                <c:pt idx="10">
                  <c:v>Деятельность финансовая</c:v>
                </c:pt>
                <c:pt idx="11">
                  <c:v>Предоставление прочих видов услуг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  <c:pt idx="4">
                  <c:v>14</c:v>
                </c:pt>
                <c:pt idx="5">
                  <c:v>8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27E-4111-AB94-7C6AD9446AE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262951670816465"/>
          <c:y val="8.3831734745522093E-2"/>
          <c:w val="0.39149524660894836"/>
          <c:h val="0.90881952255969012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Количество официально зарегистрированных безработных, чел.</a:t>
            </a:r>
          </a:p>
        </c:rich>
      </c:tx>
      <c:layout>
        <c:manualLayout>
          <c:xMode val="edge"/>
          <c:yMode val="edge"/>
          <c:x val="0.14942659148983478"/>
          <c:y val="3.3218531274302847E-2"/>
        </c:manualLayout>
      </c:layout>
      <c:spPr>
        <a:noFill/>
        <a:ln w="25392">
          <a:noFill/>
        </a:ln>
      </c:spPr>
    </c:title>
    <c:view3D>
      <c:rotX val="0"/>
      <c:rotY val="0"/>
      <c:perspective val="50"/>
    </c:view3D>
    <c:sideWall>
      <c:spPr>
        <a:solidFill>
          <a:srgbClr val="4BACC6">
            <a:lumMod val="20000"/>
            <a:lumOff val="80000"/>
          </a:srgbClr>
        </a:solidFill>
        <a:ln>
          <a:noFill/>
        </a:ln>
      </c:spPr>
    </c:sideWall>
    <c:backWall>
      <c:spPr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.28580058564921479"/>
          <c:w val="0.98719627324071402"/>
          <c:h val="0.558703298839811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официально зарегистрированных безработных</c:v>
                </c:pt>
              </c:strCache>
            </c:strRef>
          </c:tx>
          <c:dLbls>
            <c:dLbl>
              <c:idx val="0"/>
              <c:layout>
                <c:manualLayout>
                  <c:x val="1.5732510732884893E-2"/>
                  <c:y val="3.05901278469223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A-4AC7-AE1E-3B60CC7AF093}"/>
                </c:ext>
              </c:extLst>
            </c:dLbl>
            <c:dLbl>
              <c:idx val="1"/>
              <c:layout>
                <c:manualLayout>
                  <c:x val="2.8109226731274002E-3"/>
                  <c:y val="7.76866306345870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A-4AC7-AE1E-3B60CC7AF093}"/>
                </c:ext>
              </c:extLst>
            </c:dLbl>
            <c:dLbl>
              <c:idx val="2"/>
              <c:layout>
                <c:manualLayout>
                  <c:x val="-6.4753816767668514E-3"/>
                  <c:y val="8.137195520243226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A-4AC7-AE1E-3B60CC7AF093}"/>
                </c:ext>
              </c:extLst>
            </c:dLbl>
            <c:dLbl>
              <c:idx val="3"/>
              <c:layout>
                <c:manualLayout>
                  <c:x val="-8.5557941620933945E-3"/>
                  <c:y val="-7.511040286630897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A-4AC7-AE1E-3B60CC7AF09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en-US" sz="1200">
                        <a:solidFill>
                          <a:sysClr val="windowText" lastClr="000000"/>
                        </a:solidFill>
                      </a:rPr>
                      <a:t>11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A-4AC7-AE1E-3B60CC7AF093}"/>
                </c:ext>
              </c:extLst>
            </c:dLbl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11 мес.2019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</c:v>
                </c:pt>
                <c:pt idx="1">
                  <c:v>132</c:v>
                </c:pt>
                <c:pt idx="2">
                  <c:v>124</c:v>
                </c:pt>
                <c:pt idx="3">
                  <c:v>111</c:v>
                </c:pt>
                <c:pt idx="4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A-4AC7-AE1E-3B60CC7AF093}"/>
            </c:ext>
          </c:extLst>
        </c:ser>
        <c:dLbls/>
        <c:shape val="cylinder"/>
        <c:axId val="66526208"/>
        <c:axId val="123437824"/>
        <c:axId val="0"/>
      </c:bar3DChart>
      <c:catAx>
        <c:axId val="66526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3437824"/>
        <c:crosses val="autoZero"/>
        <c:auto val="1"/>
        <c:lblAlgn val="ctr"/>
        <c:lblOffset val="100"/>
      </c:catAx>
      <c:valAx>
        <c:axId val="123437824"/>
        <c:scaling>
          <c:orientation val="minMax"/>
        </c:scaling>
        <c:delete val="1"/>
        <c:axPos val="l"/>
        <c:numFmt formatCode="General" sourceLinked="1"/>
        <c:tickLblPos val="none"/>
        <c:crossAx val="6652620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Средняя заработная плата отдельных категорий работников, руб.</a:t>
            </a:r>
          </a:p>
        </c:rich>
      </c:tx>
      <c:layout>
        <c:manualLayout>
          <c:xMode val="edge"/>
          <c:yMode val="edge"/>
          <c:x val="0.15864823348694931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43116259018347647"/>
          <c:y val="7.052270938660142E-2"/>
          <c:w val="0.52615431676112945"/>
          <c:h val="0.865911543373057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Соцциальные работники</c:v>
                </c:pt>
                <c:pt idx="1">
                  <c:v>Младший медперсонал</c:v>
                </c:pt>
                <c:pt idx="2">
                  <c:v>Средний медперсонал</c:v>
                </c:pt>
                <c:pt idx="3">
                  <c:v>Врачи</c:v>
                </c:pt>
                <c:pt idx="4">
                  <c:v>Работники учреждений культуры</c:v>
                </c:pt>
                <c:pt idx="5">
                  <c:v>Педагогические работники учреждений  дополнительного образования</c:v>
                </c:pt>
                <c:pt idx="6">
                  <c:v>Педагогические работники дошкольных образовательных учреждений</c:v>
                </c:pt>
                <c:pt idx="7">
                  <c:v>Педагогические работники учреждений  общего образования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15493</c:v>
                </c:pt>
                <c:pt idx="1">
                  <c:v>9330</c:v>
                </c:pt>
                <c:pt idx="2">
                  <c:v>16240</c:v>
                </c:pt>
                <c:pt idx="3">
                  <c:v>34390</c:v>
                </c:pt>
                <c:pt idx="4">
                  <c:v>15297</c:v>
                </c:pt>
                <c:pt idx="5">
                  <c:v>21763</c:v>
                </c:pt>
                <c:pt idx="6">
                  <c:v>26639</c:v>
                </c:pt>
                <c:pt idx="7">
                  <c:v>26689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8-447C-A6F0-EA0C7AFB12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Соцциальные работники</c:v>
                </c:pt>
                <c:pt idx="1">
                  <c:v>Младший медперсонал</c:v>
                </c:pt>
                <c:pt idx="2">
                  <c:v>Средний медперсонал</c:v>
                </c:pt>
                <c:pt idx="3">
                  <c:v>Врачи</c:v>
                </c:pt>
                <c:pt idx="4">
                  <c:v>Работники учреждений культуры</c:v>
                </c:pt>
                <c:pt idx="5">
                  <c:v>Педагогические работники учреждений  дополнительного образования</c:v>
                </c:pt>
                <c:pt idx="6">
                  <c:v>Педагогические работники дошкольных образовательных учреждений</c:v>
                </c:pt>
                <c:pt idx="7">
                  <c:v>Педагогические работники учреждений  общего образования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22541</c:v>
                </c:pt>
                <c:pt idx="1">
                  <c:v>14380</c:v>
                </c:pt>
                <c:pt idx="2">
                  <c:v>18140</c:v>
                </c:pt>
                <c:pt idx="3">
                  <c:v>36562</c:v>
                </c:pt>
                <c:pt idx="4">
                  <c:v>25361</c:v>
                </c:pt>
                <c:pt idx="5">
                  <c:v>27357</c:v>
                </c:pt>
                <c:pt idx="6">
                  <c:v>26642</c:v>
                </c:pt>
                <c:pt idx="7">
                  <c:v>28178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78-447C-A6F0-EA0C7AFB12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Соцциальные работники</c:v>
                </c:pt>
                <c:pt idx="1">
                  <c:v>Младший медперсонал</c:v>
                </c:pt>
                <c:pt idx="2">
                  <c:v>Средний медперсонал</c:v>
                </c:pt>
                <c:pt idx="3">
                  <c:v>Врачи</c:v>
                </c:pt>
                <c:pt idx="4">
                  <c:v>Работники учреждений культуры</c:v>
                </c:pt>
                <c:pt idx="5">
                  <c:v>Педагогические работники учреждений  дополнительного образования</c:v>
                </c:pt>
                <c:pt idx="6">
                  <c:v>Педагогические работники дошкольных образовательных учреждений</c:v>
                </c:pt>
                <c:pt idx="7">
                  <c:v>Педагогические работники учреждений  общего образования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31502</c:v>
                </c:pt>
                <c:pt idx="1">
                  <c:v>17520</c:v>
                </c:pt>
                <c:pt idx="2">
                  <c:v>24310</c:v>
                </c:pt>
                <c:pt idx="3">
                  <c:v>50424</c:v>
                </c:pt>
                <c:pt idx="4">
                  <c:v>31378</c:v>
                </c:pt>
                <c:pt idx="5">
                  <c:v>31944</c:v>
                </c:pt>
                <c:pt idx="6">
                  <c:v>28769</c:v>
                </c:pt>
                <c:pt idx="7">
                  <c:v>31378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78-447C-A6F0-EA0C7AFB12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4"/>
              <c:layout>
                <c:manualLayout>
                  <c:x val="-1.4946550194987996E-3"/>
                  <c:y val="-2.00927041861734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78-447C-A6F0-EA0C7AFB12B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Соцциальные работники</c:v>
                </c:pt>
                <c:pt idx="1">
                  <c:v>Младший медперсонал</c:v>
                </c:pt>
                <c:pt idx="2">
                  <c:v>Средний медперсонал</c:v>
                </c:pt>
                <c:pt idx="3">
                  <c:v>Врачи</c:v>
                </c:pt>
                <c:pt idx="4">
                  <c:v>Работники учреждений культуры</c:v>
                </c:pt>
                <c:pt idx="5">
                  <c:v>Педагогические работники учреждений  дополнительного образования</c:v>
                </c:pt>
                <c:pt idx="6">
                  <c:v>Педагогические работники дошкольных образовательных учреждений</c:v>
                </c:pt>
                <c:pt idx="7">
                  <c:v>Педагогические работники учреждений  общего образования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34890</c:v>
                </c:pt>
                <c:pt idx="1">
                  <c:v>22040</c:v>
                </c:pt>
                <c:pt idx="2">
                  <c:v>25580</c:v>
                </c:pt>
                <c:pt idx="3">
                  <c:v>57459</c:v>
                </c:pt>
                <c:pt idx="4">
                  <c:v>34890</c:v>
                </c:pt>
                <c:pt idx="5">
                  <c:v>35757</c:v>
                </c:pt>
                <c:pt idx="6">
                  <c:v>33330</c:v>
                </c:pt>
                <c:pt idx="7">
                  <c:v>34890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78-447C-A6F0-EA0C7AFB12B7}"/>
            </c:ext>
          </c:extLst>
        </c:ser>
        <c:dLbls>
          <c:showVal val="1"/>
        </c:dLbls>
        <c:gapWidth val="75"/>
        <c:axId val="123497088"/>
        <c:axId val="123531648"/>
      </c:barChart>
      <c:catAx>
        <c:axId val="12349708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531648"/>
        <c:crossesAt val="0"/>
        <c:auto val="1"/>
        <c:lblAlgn val="ctr"/>
        <c:lblOffset val="100"/>
      </c:catAx>
      <c:valAx>
        <c:axId val="1235316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34970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9.5255303232024677E-2"/>
          <c:y val="0.95338308968362151"/>
          <c:w val="0.79237006606058802"/>
          <c:h val="4.6572500413598214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050" b="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Отраслевая структура бизнеса в 2019 году, %</a:t>
            </a:r>
          </a:p>
        </c:rich>
      </c:tx>
      <c:layout>
        <c:manualLayout>
          <c:xMode val="edge"/>
          <c:yMode val="edge"/>
          <c:x val="0.13040149455160763"/>
          <c:y val="0"/>
        </c:manualLayout>
      </c:layout>
    </c:title>
    <c:plotArea>
      <c:layout>
        <c:manualLayout>
          <c:layoutTarget val="inner"/>
          <c:xMode val="edge"/>
          <c:yMode val="edge"/>
          <c:x val="0.1944453803857859"/>
          <c:y val="0.10521904973521461"/>
          <c:w val="0.6432525256756535"/>
          <c:h val="0.523178720882864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 в 2019 году, %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20-4A19-A306-4328A4D27C13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20-4A19-A306-4328A4D27C13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220-4A19-A306-4328A4D27C13}"/>
              </c:ext>
            </c:extLst>
          </c:dPt>
          <c:dPt>
            <c:idx val="3"/>
            <c:spPr>
              <a:solidFill>
                <a:srgbClr val="426BD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20-4A19-A306-4328A4D27C13}"/>
              </c:ext>
            </c:extLst>
          </c:dPt>
          <c:dPt>
            <c:idx val="6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220-4A19-A306-4328A4D27C13}"/>
              </c:ext>
            </c:extLst>
          </c:dPt>
          <c:dLbls>
            <c:dLbl>
              <c:idx val="3"/>
              <c:layout>
                <c:manualLayout>
                  <c:x val="2.1410417057485441E-2"/>
                  <c:y val="1.509653689272620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20-4A19-A306-4328A4D27C13}"/>
                </c:ext>
              </c:extLst>
            </c:dLbl>
            <c:dLbl>
              <c:idx val="4"/>
              <c:layout>
                <c:manualLayout>
                  <c:x val="-9.1875948209761762E-2"/>
                  <c:y val="4.696640849429428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20-4A19-A306-4328A4D27C13}"/>
                </c:ext>
              </c:extLst>
            </c:dLbl>
            <c:dLbl>
              <c:idx val="5"/>
              <c:layout>
                <c:manualLayout>
                  <c:x val="-0.10633244757868461"/>
                  <c:y val="8.8851238751250245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20-4A19-A306-4328A4D27C13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обрабатывающие производства</c:v>
                </c:pt>
                <c:pt idx="1">
                  <c:v>сельское хозяйство, охота и лесное хозяйство</c:v>
                </c:pt>
                <c:pt idx="2">
                  <c:v>оптовая и розничная торговля, ремонт авто и предметов личного пользования</c:v>
                </c:pt>
                <c:pt idx="3">
                  <c:v>транспорт и связь</c:v>
                </c:pt>
                <c:pt idx="4">
                  <c:v>предоставление прочих коммунальных, социальных и персональных услуг</c:v>
                </c:pt>
                <c:pt idx="5">
                  <c:v>строительство</c:v>
                </c:pt>
                <c:pt idx="6">
                  <c:v>прочие виды деятельности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81</c:v>
                </c:pt>
                <c:pt idx="1">
                  <c:v>35</c:v>
                </c:pt>
                <c:pt idx="2">
                  <c:v>76</c:v>
                </c:pt>
                <c:pt idx="3">
                  <c:v>54</c:v>
                </c:pt>
                <c:pt idx="4">
                  <c:v>6</c:v>
                </c:pt>
                <c:pt idx="5">
                  <c:v>6</c:v>
                </c:pt>
                <c:pt idx="6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220-4A19-A306-4328A4D27C13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62977784214452615"/>
          <c:w val="0.9884616645509321"/>
          <c:h val="0.37022215785547702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  <a:ln>
      <a:solidFill>
        <a:schemeClr val="accent3">
          <a:lumMod val="40000"/>
          <a:lumOff val="60000"/>
        </a:scheme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view3D>
      <c:rotX val="20"/>
      <c:rotY val="40"/>
      <c:rAngAx val="1"/>
    </c:view3D>
    <c:sideWall>
      <c:spPr>
        <a:solidFill>
          <a:schemeClr val="accent5">
            <a:lumMod val="20000"/>
            <a:lumOff val="80000"/>
          </a:schemeClr>
        </a:solidFill>
      </c:spPr>
    </c:sideWall>
    <c:backWall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3.9111111111111152E-2"/>
          <c:y val="0"/>
          <c:w val="0.92177777777777781"/>
          <c:h val="0.6653117565989971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малого и среднего предпринимательства, ед.на 10 тыс.чел.населения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1297612188720308E-3"/>
                  <c:y val="-0.128205128205128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DB-40A2-8844-8218E912B7E7}"/>
                </c:ext>
              </c:extLst>
            </c:dLbl>
            <c:dLbl>
              <c:idx val="3"/>
              <c:layout>
                <c:manualLayout>
                  <c:x val="4.0650406504065054E-3"/>
                  <c:y val="-1.67224080267559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DB-40A2-8844-8218E912B7E7}"/>
                </c:ext>
              </c:extLst>
            </c:dLbl>
            <c:dLbl>
              <c:idx val="4"/>
              <c:layout>
                <c:manualLayout>
                  <c:x val="4.0650406504065054E-3"/>
                  <c:y val="-3.9018952062430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DB-40A2-8844-8218E912B7E7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241</c:v>
                </c:pt>
                <c:pt idx="1">
                  <c:v>209</c:v>
                </c:pt>
                <c:pt idx="2">
                  <c:v>224</c:v>
                </c:pt>
                <c:pt idx="3">
                  <c:v>227</c:v>
                </c:pt>
                <c:pt idx="4">
                  <c:v>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DB-40A2-8844-8218E912B7E7}"/>
            </c:ext>
          </c:extLst>
        </c:ser>
        <c:dLbls>
          <c:showVal val="1"/>
        </c:dLbls>
        <c:gapWidth val="75"/>
        <c:shape val="box"/>
        <c:axId val="130098304"/>
        <c:axId val="130099840"/>
        <c:axId val="0"/>
      </c:bar3DChart>
      <c:catAx>
        <c:axId val="13009830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30099840"/>
        <c:crosses val="autoZero"/>
        <c:auto val="1"/>
        <c:lblAlgn val="ctr"/>
        <c:lblOffset val="100"/>
      </c:catAx>
      <c:valAx>
        <c:axId val="130099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0983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75764753904089965"/>
          <c:w val="1"/>
          <c:h val="0.2383044092732555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>
                <a:latin typeface="Arial" pitchFamily="34" charset="0"/>
                <a:cs typeface="Arial" pitchFamily="34" charset="0"/>
              </a:rPr>
              <a:t>Основные показатели отрасли растениеводства</a:t>
            </a:r>
          </a:p>
        </c:rich>
      </c:tx>
      <c:layout>
        <c:manualLayout>
          <c:xMode val="edge"/>
          <c:yMode val="edge"/>
          <c:x val="9.2922092409492618E-2"/>
          <c:y val="0"/>
        </c:manualLayout>
      </c:layout>
    </c:title>
    <c:view3D>
      <c:rotX val="20"/>
      <c:rotY val="0"/>
      <c:perspective val="30"/>
    </c:view3D>
    <c:plotArea>
      <c:layout>
        <c:manualLayout>
          <c:layoutTarget val="inner"/>
          <c:xMode val="edge"/>
          <c:yMode val="edge"/>
          <c:x val="1.5571567704980301E-2"/>
          <c:y val="0.28138444989458666"/>
          <c:w val="0.97309687058349315"/>
          <c:h val="0.555376791015877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обемы заготовки кормов, к.ед.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1778437494855491E-2"/>
                  <c:y val="-3.09727683017217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8B-4EB6-AAB9-CB7D01B31AFB}"/>
                </c:ext>
              </c:extLst>
            </c:dLbl>
            <c:dLbl>
              <c:idx val="1"/>
              <c:layout>
                <c:manualLayout>
                  <c:x val="-8.7113749979421951E-3"/>
                  <c:y val="-1.571657843303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B-4EB6-AAB9-CB7D01B31AFB}"/>
                </c:ext>
              </c:extLst>
            </c:dLbl>
            <c:dLbl>
              <c:idx val="2"/>
              <c:layout>
                <c:manualLayout>
                  <c:x val="-1.5244906246398841E-2"/>
                  <c:y val="-4.24149107032387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8B-4EB6-AAB9-CB7D01B31AFB}"/>
                </c:ext>
              </c:extLst>
            </c:dLbl>
            <c:dLbl>
              <c:idx val="3"/>
              <c:layout>
                <c:manualLayout>
                  <c:x val="-1.7422749995884317E-2"/>
                  <c:y val="-3.2555447841249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8B-4EB6-AAB9-CB7D01B31AFB}"/>
                </c:ext>
              </c:extLst>
            </c:dLbl>
            <c:dLbl>
              <c:idx val="4"/>
              <c:layout>
                <c:manualLayout>
                  <c:x val="-1.3067062496913301E-2"/>
                  <c:y val="-3.43264272045494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8B-4EB6-AAB9-CB7D01B31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6056</c:v>
                </c:pt>
                <c:pt idx="1">
                  <c:v>6640</c:v>
                </c:pt>
                <c:pt idx="2">
                  <c:v>6220</c:v>
                </c:pt>
                <c:pt idx="3">
                  <c:v>6224</c:v>
                </c:pt>
                <c:pt idx="4">
                  <c:v>5414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8B-4EB6-AAB9-CB7D01B31A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площади посева, га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8311968743312141E-2"/>
                  <c:y val="-4.7717037320004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8B-4EB6-AAB9-CB7D01B31AFB}"/>
                </c:ext>
              </c:extLst>
            </c:dLbl>
            <c:dLbl>
              <c:idx val="1"/>
              <c:layout>
                <c:manualLayout>
                  <c:x val="-1.3320250353321185E-2"/>
                  <c:y val="-3.44160750398003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8B-4EB6-AAB9-CB7D01B31AFB}"/>
                </c:ext>
              </c:extLst>
            </c:dLbl>
            <c:dLbl>
              <c:idx val="2"/>
              <c:layout>
                <c:manualLayout>
                  <c:x val="-3.7972945689481656E-4"/>
                  <c:y val="-3.91601049868766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8B-4EB6-AAB9-CB7D01B31AFB}"/>
                </c:ext>
              </c:extLst>
            </c:dLbl>
            <c:dLbl>
              <c:idx val="3"/>
              <c:layout>
                <c:manualLayout>
                  <c:x val="4.3556874989710984E-3"/>
                  <c:y val="-4.6229258489108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8B-4EB6-AAB9-CB7D01B31AFB}"/>
                </c:ext>
              </c:extLst>
            </c:dLbl>
            <c:dLbl>
              <c:idx val="4"/>
              <c:layout>
                <c:manualLayout>
                  <c:x val="8.7113749979421951E-3"/>
                  <c:y val="-2.66983322702053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8B-4EB6-AAB9-CB7D01B31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14447</c:v>
                </c:pt>
                <c:pt idx="1">
                  <c:v>14906</c:v>
                </c:pt>
                <c:pt idx="2">
                  <c:v>14332</c:v>
                </c:pt>
                <c:pt idx="3">
                  <c:v>13950</c:v>
                </c:pt>
                <c:pt idx="4">
                  <c:v>13448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08B-4EB6-AAB9-CB7D01B31A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производство зерна, тонн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0889218747427763E-2"/>
                  <c:y val="0.118695559727984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8B-4EB6-AAB9-CB7D01B31AFB}"/>
                </c:ext>
              </c:extLst>
            </c:dLbl>
            <c:dLbl>
              <c:idx val="1"/>
              <c:layout>
                <c:manualLayout>
                  <c:x val="1.5244906246398881E-2"/>
                  <c:y val="0.115720302384890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8B-4EB6-AAB9-CB7D01B31AFB}"/>
                </c:ext>
              </c:extLst>
            </c:dLbl>
            <c:dLbl>
              <c:idx val="2"/>
              <c:layout>
                <c:manualLayout>
                  <c:x val="1.5244906246398841E-2"/>
                  <c:y val="9.28357172631596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8B-4EB6-AAB9-CB7D01B31AFB}"/>
                </c:ext>
              </c:extLst>
            </c:dLbl>
            <c:dLbl>
              <c:idx val="3"/>
              <c:layout>
                <c:manualLayout>
                  <c:x val="1.3067062496913301E-2"/>
                  <c:y val="8.36255434266857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8B-4EB6-AAB9-CB7D01B31AFB}"/>
                </c:ext>
              </c:extLst>
            </c:dLbl>
            <c:dLbl>
              <c:idx val="4"/>
              <c:layout>
                <c:manualLayout>
                  <c:x val="1.5244906246398841E-2"/>
                  <c:y val="8.39090442777876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8B-4EB6-AAB9-CB7D01B31AFB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6229</c:v>
                </c:pt>
                <c:pt idx="1">
                  <c:v>6388</c:v>
                </c:pt>
                <c:pt idx="2">
                  <c:v>3813</c:v>
                </c:pt>
                <c:pt idx="3">
                  <c:v>4707</c:v>
                </c:pt>
                <c:pt idx="4">
                  <c:v>4905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08B-4EB6-AAB9-CB7D01B31AFB}"/>
            </c:ext>
          </c:extLst>
        </c:ser>
        <c:dLbls>
          <c:showVal val="1"/>
        </c:dLbls>
        <c:shape val="cylinder"/>
        <c:axId val="130311680"/>
        <c:axId val="130313216"/>
        <c:axId val="0"/>
      </c:bar3DChart>
      <c:catAx>
        <c:axId val="130311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313216"/>
        <c:crosses val="autoZero"/>
        <c:auto val="1"/>
        <c:lblAlgn val="ctr"/>
        <c:lblOffset val="100"/>
      </c:catAx>
      <c:valAx>
        <c:axId val="130313216"/>
        <c:scaling>
          <c:orientation val="minMax"/>
        </c:scaling>
        <c:delete val="1"/>
        <c:axPos val="l"/>
        <c:numFmt formatCode="General" sourceLinked="1"/>
        <c:tickLblPos val="none"/>
        <c:crossAx val="130311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296379468811978E-2"/>
          <c:y val="0.13173168108084851"/>
          <c:w val="0.96149640844413475"/>
          <c:h val="7.4400954292695484E-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Основные показатели отрасли животноводства</a:t>
            </a:r>
          </a:p>
        </c:rich>
      </c:tx>
      <c:layout>
        <c:manualLayout>
          <c:xMode val="edge"/>
          <c:yMode val="edge"/>
          <c:x val="0.10730551137592899"/>
          <c:y val="2.5401659575092241E-2"/>
        </c:manualLayout>
      </c:layout>
    </c:title>
    <c:plotArea>
      <c:layout>
        <c:manualLayout>
          <c:layoutTarget val="inner"/>
          <c:xMode val="edge"/>
          <c:yMode val="edge"/>
          <c:x val="1.3923891497436008E-2"/>
          <c:y val="0.36995788562958537"/>
          <c:w val="0.98607610850256289"/>
          <c:h val="0.435000501753959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Валовое производство молока, тонн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7911</c:v>
                </c:pt>
                <c:pt idx="1">
                  <c:v>7510</c:v>
                </c:pt>
                <c:pt idx="2">
                  <c:v>6682</c:v>
                </c:pt>
                <c:pt idx="3">
                  <c:v>6418</c:v>
                </c:pt>
                <c:pt idx="4">
                  <c:v>6967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E5-4D20-8BDF-C7EDE980FC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Поголовье КРС, голов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3709</c:v>
                </c:pt>
                <c:pt idx="1">
                  <c:v>3681</c:v>
                </c:pt>
                <c:pt idx="2">
                  <c:v>3523</c:v>
                </c:pt>
                <c:pt idx="3">
                  <c:v>3227</c:v>
                </c:pt>
                <c:pt idx="4">
                  <c:v>3221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E5-4D20-8BDF-C7EDE980FC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надой на 1 корову, кг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0477383701040918E-2"/>
                  <c:y val="-2.42380288947840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E5-4D20-8BDF-C7EDE980FCFF}"/>
                </c:ext>
              </c:extLst>
            </c:dLbl>
            <c:dLbl>
              <c:idx val="1"/>
              <c:layout>
                <c:manualLayout>
                  <c:x val="2.882862705366134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E5-4D20-8BDF-C7EDE980FCFF}"/>
                </c:ext>
              </c:extLst>
            </c:dLbl>
            <c:dLbl>
              <c:idx val="2"/>
              <c:layout>
                <c:manualLayout>
                  <c:x val="1.2223614317881083E-2"/>
                  <c:y val="-3.23173718597120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E5-4D20-8BDF-C7EDE980FCFF}"/>
                </c:ext>
              </c:extLst>
            </c:dLbl>
            <c:dLbl>
              <c:idx val="3"/>
              <c:layout>
                <c:manualLayout>
                  <c:x val="0"/>
                  <c:y val="-2.82777003772480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E5-4D20-8BDF-C7EDE980FCFF}"/>
                </c:ext>
              </c:extLst>
            </c:dLbl>
            <c:dLbl>
              <c:idx val="4"/>
              <c:layout>
                <c:manualLayout>
                  <c:x val="3.4924612336803091E-3"/>
                  <c:y val="-1.2119014447391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E5-4D20-8BDF-C7EDE980F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4330</c:v>
                </c:pt>
                <c:pt idx="1">
                  <c:v>4321</c:v>
                </c:pt>
                <c:pt idx="2">
                  <c:v>4122</c:v>
                </c:pt>
                <c:pt idx="3">
                  <c:v>4293</c:v>
                </c:pt>
                <c:pt idx="4">
                  <c:v>4626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6E5-4D20-8BDF-C7EDE980FCFF}"/>
            </c:ext>
          </c:extLst>
        </c:ser>
        <c:dLbls>
          <c:showVal val="1"/>
        </c:dLbls>
        <c:overlap val="-25"/>
        <c:axId val="132844160"/>
        <c:axId val="132862336"/>
      </c:barChart>
      <c:catAx>
        <c:axId val="132844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2862336"/>
        <c:crosses val="autoZero"/>
        <c:auto val="1"/>
        <c:lblAlgn val="ctr"/>
        <c:lblOffset val="100"/>
      </c:catAx>
      <c:valAx>
        <c:axId val="1328623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284416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t"/>
      <c:layout>
        <c:manualLayout>
          <c:xMode val="edge"/>
          <c:yMode val="edge"/>
          <c:x val="3.3768539360889138E-2"/>
          <c:y val="0.13430412682659951"/>
          <c:w val="0.95541446989938417"/>
          <c:h val="0.2107954653892402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0.80488</cdr:y>
    </cdr:from>
    <cdr:to>
      <cdr:x>1</cdr:x>
      <cdr:y>0.9821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60040" y="2376264"/>
          <a:ext cx="2848772" cy="5232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Результаты ОГЭ по русскому языку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0.86995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44016" y="0"/>
          <a:ext cx="3320099" cy="2541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Доля занимающихся физкультурой и спортом,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0.0777</cdr:x>
      <cdr:y>0</cdr:y>
    </cdr:from>
    <cdr:to>
      <cdr:x>1</cdr:x>
      <cdr:y>0.06814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0"/>
          <a:ext cx="5602428" cy="2276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0.05927</cdr:x>
      <cdr:y>0.01105</cdr:y>
    </cdr:from>
    <cdr:to>
      <cdr:x>0.97205</cdr:x>
      <cdr:y>0.06466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39" y="36919"/>
          <a:ext cx="5544617" cy="17910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Структура собственных доходов</a:t>
          </a:r>
          <a:r>
            <a:rPr lang="ru-RU" sz="1400" b="1" baseline="0" dirty="0"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pPr algn="ctr"/>
          <a:r>
            <a:rPr lang="ru-RU" sz="1400" b="1" baseline="0" dirty="0">
              <a:latin typeface="Arial" pitchFamily="34" charset="0"/>
              <a:cs typeface="Arial" pitchFamily="34" charset="0"/>
            </a:rPr>
            <a:t>2019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0.96984</cdr:x>
      <cdr:y>0.21951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388537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Сравнительный анализ налоговых и неналоговых доходов 2015-2019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гг.</a:t>
          </a:r>
        </a:p>
      </cdr:txBody>
    </cdr:sp>
  </cdr:relSizeAnchor>
  <cdr:relSizeAnchor xmlns:cdr="http://schemas.openxmlformats.org/drawingml/2006/chartDrawing">
    <cdr:from>
      <cdr:x>0.15339</cdr:x>
      <cdr:y>0</cdr:y>
    </cdr:from>
    <cdr:to>
      <cdr:x>0.90716</cdr:x>
      <cdr:y>0.05057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-72008"/>
          <a:ext cx="2476983" cy="136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0.20232</cdr:x>
      <cdr:y>0.00087</cdr:y>
    </cdr:from>
    <cdr:to>
      <cdr:x>0.85809</cdr:x>
      <cdr:y>0.11023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926" y="9525"/>
          <a:ext cx="3000374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cs typeface="Times New Roman" pitchFamily="18" charset="0"/>
            </a:rPr>
            <a:t>Расходы районного бюджета, млн.руб.</a:t>
          </a:r>
        </a:p>
        <a:p xmlns:a="http://schemas.openxmlformats.org/drawingml/2006/main"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7D12E0A-2A57-4894-9E20-B6D9063B7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5C5A6D-49E1-4C69-8C3F-7D9F886D4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A9B1-EE31-40BE-BDEC-2C304A79DD88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A91721B-9E48-41E1-BDFF-CB34FF766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7E3716-DC71-4F0B-8D32-93B9E404D7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92D0-4BA8-4D9D-B94F-F6B2EC6CF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15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9AF5-D90B-4195-86CB-3D2867A7E39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1F14-A020-488C-A797-E0CA18B9F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8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1F14-A020-488C-A797-E0CA18B9F3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1F14-A020-488C-A797-E0CA18B9F3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66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1F14-A020-488C-A797-E0CA18B9F3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1F14-A020-488C-A797-E0CA18B9F3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891AC2-5FB5-4AC1-A38E-F53BE65AD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D5F3D9-9627-4E70-9989-048ACF2D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82DD7A-6E25-4F48-AD8B-7DFDACB8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25A4C5-3993-4B12-8782-152CDB34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D68DFD-B8A4-4E42-957C-F3BCBD4C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7FD6-F236-415B-B4A5-A312ED251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75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2E404F-0864-47A5-91E5-AD4B79C0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2AECA8B-9B0B-435A-960A-6F1730C9F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9AE016-E90D-4C76-AF44-F19093C7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35768F-19FB-4B89-B7A6-BE98AB73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DA756-437E-4CC3-A3C4-10E18DA9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92D6-94C5-4620-A0B1-2267092B0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62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E93CAEE-A2B5-4811-B8F6-0C50D50A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72566D-ECB9-4724-BA11-04EC2BCF7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538DFF-2851-40E6-B6F3-16E9AE15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6DE0A9-4280-495B-8C29-FE890E8E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7CEF86-E771-42B0-AA5B-E4B1370F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9E50-D7B9-4B70-A36E-530C3B401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1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E52F6-ED7B-434C-B8FE-5977AF4C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7D8186-369D-47FD-AD8F-9C165C80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9D2E9-EF88-481A-819C-ECD4B5F4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DCB380-9A79-4BA7-896C-87DD0B28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F8C2EB-32FC-4A15-93A0-1E2A94B7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39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0CBD02-D4F0-40C5-9504-B258978C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774258-F0C6-4239-9ACA-B6A6AE71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784AB-0E5D-496C-8E96-4B784CC0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1FFCB5-ED9D-4E97-AFAF-180F2C34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33529C-2AA8-42E1-AE23-0D6AF324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E63-8FEB-45E7-BD4A-F58EA2CB3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87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B32BB-51D8-4635-B6BF-BE6CA73D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B09CD2-E1A5-4A1E-9A9F-20A7FD6BB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E73CC7-1ED9-474F-BB33-540FABA9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614961-30AE-4677-A5C0-ACE1C8AD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7764C5-8077-4D59-8138-D571381C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766D75-2B8A-4849-86D6-5C923D9D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301A-2145-4B84-A8A8-7331A957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36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00D2D-F92F-4847-8B8D-BE2508F4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CB84A9-22EB-4A0C-876D-C8D47E28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230323-CBC7-4AFF-9DA0-C80FF1799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9AA60B-32C4-4FBD-91D0-F475EB55A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89727A1-595F-4803-B567-86755CBB3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BD9CB55-27D3-41FB-931C-1A98D815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E3957E9-FBEF-411B-A98F-C5945235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0C5197F-347A-475D-A359-F91CAFE3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24E18-0C46-4AD6-BE7F-1D2D27530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65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E0DEE-140E-41E0-8B43-5DB82679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A37D84-E1C3-4AAA-85BE-71E2178D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B4B4993-D31D-4710-8A8D-7AE3E7CF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1C8BE5-DF4B-412E-98E2-C8DC500A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C942-DACA-4AD5-8621-E7C75814C9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7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B06AE0A-2AB7-4B4F-83B4-3B9A4378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746F628-8EF4-4DF9-A9F4-47B7059E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1FD931-3742-4403-ACD0-057C5D8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10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00C8F1-32F6-4758-B4AE-0FBD7458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8C8409-FBCE-4969-9284-25FE7CE5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7C080A-D0ED-430C-8980-0DB07E947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A28CB6-4096-4992-B675-60BB70E7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803463-1D82-4154-A91C-F1FA5BFE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8C28A4-58CF-42CA-8B54-893569A1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F5AE-4392-4461-A8C5-4D36F6B36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7AC64-B174-4257-BA98-B7EE1344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919D6B8-D408-4908-AA5F-B110D27FA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1DAB0B-0190-47FE-AC40-1CCE0C51C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E31CF5-D5B7-45A3-8421-B0E740C9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440108-5868-4DF4-AEA6-2B1405BE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8C1F34-6980-4182-BB49-3145ADB7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584-0CF5-4212-8B56-A75ED0FD2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95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C79109-83C7-41A2-8A8C-99688048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ADC2FA-9746-48CB-8FB6-8D7D29C6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09636A-003B-4526-AA62-A8CD60834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Общая характеристика района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AA6500-3213-4BC3-8B2F-A3AC9079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92A19-ECEB-4AD0-B468-3AA8198E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2871-EDB8-4CBF-B58F-2CE1FB6FE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ichgorod.ru/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mailto:kgor_priem@mail.ru" TargetMode="External"/><Relationship Id="rId4" Type="http://schemas.openxmlformats.org/officeDocument/2006/relationships/hyperlink" Target="mailto:kgoradm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9143999" y="0"/>
            <a:ext cx="45719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0" y="3717032"/>
            <a:ext cx="9144000" cy="178367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kern="0" dirty="0"/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786190"/>
            <a:ext cx="8072494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50" b="1" kern="0" dirty="0">
                <a:latin typeface="Arial"/>
              </a:rPr>
              <a:t>Публичный доклад администрации</a:t>
            </a:r>
            <a:br>
              <a:rPr lang="ru-RU" sz="1950" b="1" kern="0" dirty="0">
                <a:latin typeface="Arial"/>
              </a:rPr>
            </a:br>
            <a:r>
              <a:rPr lang="ru-RU" sz="1950" b="1" kern="0" dirty="0" err="1">
                <a:latin typeface="Arial"/>
              </a:rPr>
              <a:t>Кичменгско-Городецкого</a:t>
            </a:r>
            <a:r>
              <a:rPr lang="ru-RU" sz="1950" b="1" kern="0" dirty="0">
                <a:latin typeface="Arial"/>
              </a:rPr>
              <a:t> муниципального района</a:t>
            </a:r>
            <a:br>
              <a:rPr lang="ru-RU" sz="1950" b="1" kern="0" dirty="0">
                <a:latin typeface="Arial"/>
              </a:rPr>
            </a:br>
            <a:r>
              <a:rPr lang="ru-RU" sz="1950" b="1" kern="0" dirty="0">
                <a:latin typeface="Arial"/>
              </a:rPr>
              <a:t>Вологодской области о социально-экономическом развитии района</a:t>
            </a:r>
            <a:br>
              <a:rPr lang="ru-RU" sz="1950" b="1" kern="0" dirty="0">
                <a:latin typeface="Arial"/>
              </a:rPr>
            </a:br>
            <a:r>
              <a:rPr lang="ru-RU" sz="1950" b="1" kern="0" dirty="0">
                <a:latin typeface="Arial"/>
              </a:rPr>
              <a:t>за 2019 год</a:t>
            </a:r>
          </a:p>
        </p:txBody>
      </p:sp>
      <p:pic>
        <p:nvPicPr>
          <p:cNvPr id="2" name="Picture 1" descr="G:\Материалы к буклету в издательство\Фотографии к основному тексту\Разное\P9031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706" y="-29926"/>
            <a:ext cx="2949012" cy="1922384"/>
          </a:xfrm>
          <a:prstGeom prst="rect">
            <a:avLst/>
          </a:prstGeom>
          <a:noFill/>
        </p:spPr>
      </p:pic>
      <p:pic>
        <p:nvPicPr>
          <p:cNvPr id="5122" name="Picture 2" descr="http://xn--80aadlvg6aekmn1i.xn--p1ai/uploads/event/image/000/000/020/big__________________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46" b="246"/>
          <a:stretch/>
        </p:blipFill>
        <p:spPr bwMode="auto">
          <a:xfrm>
            <a:off x="784" y="-35474"/>
            <a:ext cx="3286116" cy="19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Ekonombubnova\почта по сети\ФОТО\защитные лес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04" y="1864532"/>
            <a:ext cx="3314304" cy="18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атериалы к буклету в издательство\Фотографии к основному тексту\Культура\«Хлеб на стол, и стол – престол!» - традиционная кухня нашего район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845" y="-35474"/>
            <a:ext cx="2973769" cy="1871628"/>
          </a:xfrm>
          <a:prstGeom prst="rect">
            <a:avLst/>
          </a:prstGeom>
          <a:noFill/>
        </p:spPr>
      </p:pic>
      <p:pic>
        <p:nvPicPr>
          <p:cNvPr id="93186" name="Picture 2" descr="I:\ДОКУМЕНТЫ\День Городка\2018 год\ФОТО Ярмарка 2018\cRQvELs5W8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38839"/>
            <a:ext cx="2949722" cy="19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upload.wikimedia.org/wikipedia/commons/f/fd/Flag_of_Kichmengsko-Gorodetsky_rayon_%28Vologda_oblast%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513851"/>
            <a:ext cx="2016224" cy="1344149"/>
          </a:xfrm>
          <a:prstGeom prst="rect">
            <a:avLst/>
          </a:prstGeom>
          <a:noFill/>
        </p:spPr>
      </p:pic>
      <p:pic>
        <p:nvPicPr>
          <p:cNvPr id="12" name="Picture 1" descr="C:\Users\User\Desktop\К докладу Главы за 2019 год\ФОТО\95 лет району 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844824"/>
            <a:ext cx="299632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6489"/>
            <a:ext cx="400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+mj-lt"/>
                <a:cs typeface="Aharoni" pitchFamily="2" charset="-79"/>
              </a:rPr>
              <a:t>Образовательные результаты</a:t>
            </a:r>
          </a:p>
        </p:txBody>
      </p:sp>
      <p:graphicFrame>
        <p:nvGraphicFramePr>
          <p:cNvPr id="12" name="Диаграмма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0614369"/>
              </p:ext>
            </p:extLst>
          </p:nvPr>
        </p:nvGraphicFramePr>
        <p:xfrm>
          <a:off x="3419872" y="836712"/>
          <a:ext cx="252028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4864276"/>
              </p:ext>
            </p:extLst>
          </p:nvPr>
        </p:nvGraphicFramePr>
        <p:xfrm>
          <a:off x="251520" y="908720"/>
          <a:ext cx="3096344" cy="188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2708920"/>
            <a:ext cx="334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Результаты ОГЭ по математике</a:t>
            </a:r>
          </a:p>
        </p:txBody>
      </p:sp>
      <p:graphicFrame>
        <p:nvGraphicFramePr>
          <p:cNvPr id="15" name="Диаграмма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5287059"/>
              </p:ext>
            </p:extLst>
          </p:nvPr>
        </p:nvGraphicFramePr>
        <p:xfrm>
          <a:off x="323528" y="3068960"/>
          <a:ext cx="32048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1430938"/>
              </p:ext>
            </p:extLst>
          </p:nvPr>
        </p:nvGraphicFramePr>
        <p:xfrm>
          <a:off x="5652120" y="692696"/>
          <a:ext cx="3312368" cy="226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52120" y="27089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Результаты ЕГЭ по математике</a:t>
            </a:r>
          </a:p>
        </p:txBody>
      </p:sp>
      <p:graphicFrame>
        <p:nvGraphicFramePr>
          <p:cNvPr id="18" name="Диаграмма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1802749"/>
              </p:ext>
            </p:extLst>
          </p:nvPr>
        </p:nvGraphicFramePr>
        <p:xfrm>
          <a:off x="5940152" y="3068959"/>
          <a:ext cx="2664296" cy="296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40152" y="54452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Результаты ЕГЭ по русскому языку</a:t>
            </a:r>
          </a:p>
        </p:txBody>
      </p:sp>
      <p:sp>
        <p:nvSpPr>
          <p:cNvPr id="14" name="Дата 3"/>
          <p:cNvSpPr txBox="1">
            <a:spLocks/>
          </p:cNvSpPr>
          <p:nvPr/>
        </p:nvSpPr>
        <p:spPr>
          <a:xfrm>
            <a:off x="1475656" y="0"/>
            <a:ext cx="6572280" cy="664076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Образование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2" descr="D:\Desktop\новости на сайт\2020\Медалисты\Медалисты\DSC_00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71831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91880" y="479715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Медалисты </a:t>
            </a:r>
            <a:r>
              <a:rPr lang="ru-RU" sz="1200" b="1" dirty="0" err="1"/>
              <a:t>Кичменгско-Городецкой</a:t>
            </a:r>
            <a:r>
              <a:rPr lang="ru-RU" sz="1200" b="1" dirty="0"/>
              <a:t> и Нижнеенангской школ 2018-2019 учебного года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2AEC0A0-0D19-4BE0-BE32-DB4039C0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7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3861048"/>
            <a:ext cx="48245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 основных показателей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культурно-досуговой деятельности по району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848864731"/>
              </p:ext>
            </p:extLst>
          </p:nvPr>
        </p:nvGraphicFramePr>
        <p:xfrm>
          <a:off x="5004048" y="908720"/>
          <a:ext cx="38599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95536" y="620688"/>
            <a:ext cx="4896544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Сеть учреждений культуры района по состоянию на конец 2019 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ода: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юридических лиц; 43 учреждения культуры  </a:t>
            </a: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3995936" y="1700808"/>
            <a:ext cx="5310273" cy="506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364088" y="4149080"/>
          <a:ext cx="3636912" cy="239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48064" y="3789040"/>
            <a:ext cx="38519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предпринимательской деятельности  (тыс.руб.)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79512" y="4293096"/>
          <a:ext cx="482453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1" descr="C:\Users\User\Desktop\К докладу Главы за 2019 год\ФОТО\ЦТНК Пересвет 25 лет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412776"/>
            <a:ext cx="2914048" cy="194421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79512" y="335699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25 лет Центру традиционной народной культуры «Пересвет»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4E42BF-45E1-48D5-868B-4E56E240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Дата 3">
            <a:extLst>
              <a:ext uri="{FF2B5EF4-FFF2-40B4-BE49-F238E27FC236}">
                <a16:creationId xmlns:a16="http://schemas.microsoft.com/office/drawing/2014/main" xmlns="" id="{AC400E11-D39D-4C26-9ACF-8637FF21029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>
            <a:off x="2857500" y="0"/>
            <a:ext cx="3643313" cy="500063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Культура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9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88024" y="2996952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Зори Поюжья 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43608" y="908720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User\Desktop\К докладу Главы за 2019 год\ФОТО\Зори Поюжь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168351" cy="2106458"/>
          </a:xfrm>
          <a:prstGeom prst="rect">
            <a:avLst/>
          </a:prstGeom>
          <a:noFill/>
        </p:spPr>
      </p:pic>
      <p:sp>
        <p:nvSpPr>
          <p:cNvPr id="14" name="Дата 3"/>
          <p:cNvSpPr txBox="1">
            <a:spLocks/>
          </p:cNvSpPr>
          <p:nvPr/>
        </p:nvSpPr>
        <p:spPr>
          <a:xfrm>
            <a:off x="971600" y="0"/>
            <a:ext cx="7488832" cy="908720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Физическая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культура и молодежная политика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Рисунок 16" descr="hHhO5-jBM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284984"/>
            <a:ext cx="3407007" cy="25922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36096" y="5877272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Открытий слет молодежного актива Вологодской области</a:t>
            </a:r>
          </a:p>
        </p:txBody>
      </p:sp>
      <p:pic>
        <p:nvPicPr>
          <p:cNvPr id="19" name="Рисунок 18" descr="C:\Users\GTO\Desktop\QS7nf0sKG3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352839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259632" y="5949280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Соревнования по рукопашному бою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A68FC5-6ECF-419F-AF1C-3E83F8C7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34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РАБОЧИЕ ДОК-ТЫ\БЛАГОУСТРОЙСВО\КОМИССИЯ\ПРИЕМКА\ФОТО\Пионерская 6\после ремонта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539552" y="116632"/>
            <a:ext cx="7848872" cy="864096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Имущественно-земельные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отношения и благоустройство территории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49" name="Picture 1" descr="I:\ДОКУМЕНТЫ\Подготовка публичного доклада\Публ.доклад 2019 год\Видеоролик\Материалы для видеоролика\HeZMOeJG7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342867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212976"/>
            <a:ext cx="36724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Выдача земельных сертификатов семьям Некипеловых, Морозовых 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Летовальцевых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Реализация проекта «Формирование комфортной городской среды» на территории района</a:t>
            </a:r>
          </a:p>
        </p:txBody>
      </p:sp>
      <p:pic>
        <p:nvPicPr>
          <p:cNvPr id="7" name="Рисунок 6" descr="C:\Users\User\Desktop\РАБОЧИЕ ДОК-ТЫ\БЛАГОУСТРОЙСВО\КОМИССИЯ\ПРИЕМКА\ФОТО\Пионерская 6\после ремон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44824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РАБОЧИЕ ДОК-ТЫ\БЛАГОУСТРОЙСВО\2019\ЛУЧШАЯ ПРАКТИКА 2019\imаgе­2 - Кичменгский Городо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861048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РАБОЧИЕ ДОК-ТЫ\БЛАГОУСТРОЙСВО\2019\Сквер ФОТО\jrf0cEXw3c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861048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:\ДОКУМЕНТЫ\Подготовка публичного доклада\Публ.доклад 2019 год\Видеоролик\Материалы для видеоролика\DSC_8821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b="6897"/>
          <a:stretch>
            <a:fillRect/>
          </a:stretch>
        </p:blipFill>
        <p:spPr bwMode="auto">
          <a:xfrm>
            <a:off x="395536" y="3924234"/>
            <a:ext cx="3312368" cy="20970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573325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сквера Воинской Славы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3573016"/>
            <a:ext cx="35283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дворовых территорий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6A81258E-1A6E-4777-A8E1-905B004E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1403648" y="116632"/>
            <a:ext cx="6572280" cy="576064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>
                <a:solidFill>
                  <a:srgbClr val="000000"/>
                </a:solidFill>
              </a:rPr>
              <a:t>Б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юджет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района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836712"/>
          <a:ext cx="40324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860032" y="764704"/>
          <a:ext cx="400620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4048" y="3717032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D3B75B8-BE69-4C53-9AF4-75473C64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755576" y="0"/>
            <a:ext cx="7992888" cy="664076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lvl="0"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Исполнение решений </a:t>
            </a:r>
            <a:r>
              <a:rPr lang="ru-RU" sz="3200" b="1" dirty="0" err="1">
                <a:solidFill>
                  <a:srgbClr val="000000"/>
                </a:solidFill>
              </a:rPr>
              <a:t>Градсовета</a:t>
            </a: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s://sun9-40.userapi.com/c855432/v855432508/1c70ab/lDerK5SOUBU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467544" y="908720"/>
            <a:ext cx="2599395" cy="172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26369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Новый санитарный автомобиль. </a:t>
            </a:r>
            <a:r>
              <a:rPr lang="ru-RU" sz="1200" b="1" dirty="0" err="1"/>
              <a:t>Верхнеентальскому</a:t>
            </a:r>
            <a:r>
              <a:rPr lang="ru-RU" sz="1200" b="1" dirty="0"/>
              <a:t> </a:t>
            </a:r>
            <a:r>
              <a:rPr lang="ru-RU" sz="1200" b="1" dirty="0" err="1"/>
              <a:t>ФАПу</a:t>
            </a:r>
            <a:endParaRPr lang="ru-RU" sz="1200" b="1" dirty="0"/>
          </a:p>
        </p:txBody>
      </p:sp>
      <p:pic>
        <p:nvPicPr>
          <p:cNvPr id="9" name="Рисунок 8" descr="https://sun9-70.userapi.com/c850520/v850520721/1ee89c/i0T_dibQYX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32791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50851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Новый биохимический анализатор в клиническую лабораторию ЦРБ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537321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Продолжение строительства </a:t>
            </a:r>
            <a:r>
              <a:rPr lang="ru-RU" sz="1200" b="1" dirty="0" err="1"/>
              <a:t>ФОКа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27809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Открытие антенно-мачтового сооружения в </a:t>
            </a:r>
            <a:r>
              <a:rPr lang="ru-RU" sz="1200" b="1" dirty="0" err="1"/>
              <a:t>с.В-Ентала</a:t>
            </a:r>
            <a:endParaRPr lang="ru-RU" sz="1200" b="1" dirty="0"/>
          </a:p>
        </p:txBody>
      </p:sp>
      <p:pic>
        <p:nvPicPr>
          <p:cNvPr id="4108" name="Picture 12" descr="https://sun9-65.userapi.com/c852224/v852224490/1e8652/vL2TFmZnybo.jpg"/>
          <p:cNvPicPr>
            <a:picLocks noChangeAspect="1" noChangeArrowheads="1"/>
          </p:cNvPicPr>
          <p:nvPr/>
        </p:nvPicPr>
        <p:blipFill>
          <a:blip r:embed="rId4" cstate="print"/>
          <a:srcRect l="9052" t="25862" r="37931"/>
          <a:stretch>
            <a:fillRect/>
          </a:stretch>
        </p:blipFill>
        <p:spPr bwMode="auto">
          <a:xfrm>
            <a:off x="7092280" y="3356992"/>
            <a:ext cx="1716470" cy="18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92280" y="52292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Новый </a:t>
            </a:r>
            <a:r>
              <a:rPr lang="ru-RU" sz="1200" b="1" dirty="0" err="1"/>
              <a:t>флюорограф</a:t>
            </a:r>
            <a:endParaRPr lang="ru-RU" sz="1200" b="1" dirty="0"/>
          </a:p>
        </p:txBody>
      </p:sp>
      <p:pic>
        <p:nvPicPr>
          <p:cNvPr id="4110" name="Picture 14" descr="https://sun9-38.userapi.com/c849020/v849020131/18b14a/0FLdupSXpvc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t="6897" r="14655" b="6897"/>
          <a:stretch>
            <a:fillRect/>
          </a:stretch>
        </p:blipFill>
        <p:spPr bwMode="auto">
          <a:xfrm>
            <a:off x="3275856" y="908720"/>
            <a:ext cx="2376263" cy="1800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987824" y="27809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Новый </a:t>
            </a:r>
            <a:r>
              <a:rPr lang="ru-RU" sz="1200" b="1" dirty="0" err="1"/>
              <a:t>кольпоскоп</a:t>
            </a:r>
            <a:r>
              <a:rPr lang="ru-RU" sz="1200" b="1" dirty="0"/>
              <a:t> для женской консультации ЦРБ</a:t>
            </a:r>
          </a:p>
        </p:txBody>
      </p:sp>
      <p:pic>
        <p:nvPicPr>
          <p:cNvPr id="4114" name="Picture 18" descr="https://sun9-15.userapi.com/c857628/v857628820/fb479/sOuslfM0gt8.jpg"/>
          <p:cNvPicPr>
            <a:picLocks noChangeAspect="1" noChangeArrowheads="1"/>
          </p:cNvPicPr>
          <p:nvPr/>
        </p:nvPicPr>
        <p:blipFill>
          <a:blip r:embed="rId6" cstate="print"/>
          <a:srcRect l="7317" r="4878" b="24780"/>
          <a:stretch>
            <a:fillRect/>
          </a:stretch>
        </p:blipFill>
        <p:spPr bwMode="auto">
          <a:xfrm>
            <a:off x="5940152" y="908720"/>
            <a:ext cx="2808312" cy="1804364"/>
          </a:xfrm>
          <a:prstGeom prst="rect">
            <a:avLst/>
          </a:prstGeom>
          <a:noFill/>
        </p:spPr>
      </p:pic>
      <p:pic>
        <p:nvPicPr>
          <p:cNvPr id="21" name="Picture 2" descr="D:\ЛЕНА\Работа\Доклад перед населением\Ф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3" y="3284984"/>
            <a:ext cx="4032448" cy="2106234"/>
          </a:xfrm>
          <a:prstGeom prst="rect">
            <a:avLst/>
          </a:prstGeom>
          <a:noFill/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55FD9678-FDDB-42B1-85BF-16760CD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1475656" y="0"/>
            <a:ext cx="6572280" cy="476672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Исполнение решений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Градсовета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Рисунок 2" descr="C:\Users\4227~1\AppData\Local\Temp\Rar$DI07.019\крыша улыб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263321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Desktop\РАБОЧИЙ СТОЛ\март\Публичный доклад\2019\фото Заря Севера\l_B8Ku_lu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81" r="9562"/>
          <a:stretch>
            <a:fillRect/>
          </a:stretch>
        </p:blipFill>
        <p:spPr bwMode="auto">
          <a:xfrm>
            <a:off x="5868144" y="3717032"/>
            <a:ext cx="3024336" cy="19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s://sun9-54.userapi.com/c850236/v850236798/1d9ed9/2zZhOL4UJ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12976"/>
            <a:ext cx="3023745" cy="20162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51720" y="566124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Капитальный ремонт и обновление мебели БДОУ детский сад "Улыбка" </a:t>
            </a:r>
          </a:p>
        </p:txBody>
      </p:sp>
      <p:pic>
        <p:nvPicPr>
          <p:cNvPr id="10" name="Рисунок 9" descr="C:\Users\4227~1\AppData\Local\Temp\Rar$DI01.683\20.05.19 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20688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2492896"/>
            <a:ext cx="374441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/>
              <a:t>Восстановление </a:t>
            </a:r>
            <a:r>
              <a:rPr lang="ru-RU" sz="1400" b="1" dirty="0"/>
              <a:t>покрытия автомобильной дороги Урень – Шарья – Никольск – Ширяево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564904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Ремонт ул. Большакова в с.Кич-Городок</a:t>
            </a:r>
          </a:p>
        </p:txBody>
      </p:sp>
      <p:pic>
        <p:nvPicPr>
          <p:cNvPr id="1026" name="Picture 2" descr="I:\ДОКУМЕНТЫ\Подготовка публичного доклада\Публ.доклад 2019 год\Материалы для Доклада\Данные от отделов и управлений\Фото\x6kHY9rx6i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620688"/>
            <a:ext cx="2880320" cy="1872208"/>
          </a:xfrm>
          <a:prstGeom prst="rect">
            <a:avLst/>
          </a:prstGeom>
          <a:noFill/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C5240953-18F7-4FAE-9502-EDE3D8C8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1475656" y="0"/>
            <a:ext cx="6572280" cy="476672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lvl="0" algn="ctr">
              <a:defRPr/>
            </a:pPr>
            <a:r>
              <a:rPr lang="ru-RU" sz="2800" b="1" dirty="0">
                <a:solidFill>
                  <a:srgbClr val="000000"/>
                </a:solidFill>
              </a:rPr>
              <a:t>Приоритетные направления</a:t>
            </a:r>
            <a:endParaRPr lang="en-US" sz="2800" b="1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5538" name="Picture 2" descr="http://cultinfo.ru/upload/medialibrary/4ec/1mus_kic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132347" cy="2088232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65540" name="Picture 4" descr="https://dshi-kichgorod.vlg.muzkult.ru/media/2017/08/28/1234422111/image_image_391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3021699" cy="2015450"/>
          </a:xfrm>
          <a:prstGeom prst="rect">
            <a:avLst/>
          </a:prstGeom>
          <a:noFill/>
          <a:scene3d>
            <a:camera prst="orthographicFront">
              <a:rot lat="0" lon="0" rev="21000000"/>
            </a:camera>
            <a:lightRig rig="threePt" dir="t"/>
          </a:scene3d>
          <a:sp3d z="19050"/>
        </p:spPr>
      </p:pic>
      <p:sp>
        <p:nvSpPr>
          <p:cNvPr id="6" name="Прямоугольник 5"/>
          <p:cNvSpPr/>
          <p:nvPr/>
        </p:nvSpPr>
        <p:spPr>
          <a:xfrm>
            <a:off x="3419872" y="692696"/>
            <a:ext cx="2304256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На  2020 год запланированы капитальные ремонты зданий Краеведческого музея, Детской школы искусств, </a:t>
            </a:r>
            <a:r>
              <a:rPr lang="ru-RU" sz="1400" b="1" dirty="0" err="1"/>
              <a:t>Нижнеенангского</a:t>
            </a:r>
            <a:r>
              <a:rPr lang="ru-RU" sz="1400" b="1" dirty="0"/>
              <a:t> дома культуры БУК «</a:t>
            </a:r>
            <a:r>
              <a:rPr lang="ru-RU" sz="1400" b="1" dirty="0" err="1"/>
              <a:t>Енангское</a:t>
            </a:r>
            <a:r>
              <a:rPr lang="ru-RU" sz="1400" b="1" dirty="0"/>
              <a:t> СКО», </a:t>
            </a:r>
            <a:r>
              <a:rPr lang="ru-RU" sz="1400" b="1" dirty="0" err="1"/>
              <a:t>Югской</a:t>
            </a:r>
            <a:r>
              <a:rPr lang="ru-RU" sz="1400" b="1" dirty="0"/>
              <a:t> общедоступной библиотеки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573016"/>
            <a:ext cx="30963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Капитальный ремонт </a:t>
            </a:r>
            <a:r>
              <a:rPr lang="ru-RU" sz="1400" b="1" dirty="0" err="1"/>
              <a:t>Шонгского</a:t>
            </a:r>
            <a:r>
              <a:rPr lang="ru-RU" sz="1400" b="1" dirty="0"/>
              <a:t> </a:t>
            </a:r>
            <a:r>
              <a:rPr lang="ru-RU" sz="1400" b="1" dirty="0" err="1"/>
              <a:t>ФАПа</a:t>
            </a:r>
            <a:r>
              <a:rPr lang="ru-RU" sz="1400" b="1" dirty="0"/>
              <a:t>, замена старого здания </a:t>
            </a:r>
            <a:r>
              <a:rPr lang="ru-RU" sz="1400" b="1" dirty="0" err="1"/>
              <a:t>Алферовского</a:t>
            </a:r>
            <a:r>
              <a:rPr lang="ru-RU" sz="1400" b="1" dirty="0"/>
              <a:t> </a:t>
            </a:r>
            <a:r>
              <a:rPr lang="ru-RU" sz="1400" b="1" dirty="0" err="1"/>
              <a:t>ФАПа</a:t>
            </a:r>
            <a:r>
              <a:rPr lang="ru-RU" sz="1400" b="1" dirty="0"/>
              <a:t> на современную модульную конструкцию. Планируется приобретение  автоклава, стоматологической установки и автомобиля для выездной консультационной работы, приобретение медицинского оборудования</a:t>
            </a:r>
            <a:r>
              <a:rPr lang="ru-RU" sz="1400" dirty="0"/>
              <a:t>. </a:t>
            </a:r>
          </a:p>
        </p:txBody>
      </p:sp>
      <p:pic>
        <p:nvPicPr>
          <p:cNvPr id="65542" name="Picture 6" descr="https://sun9-13.userapi.com/c850724/v850724085/9189d/cnSzDMRCdP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063117" cy="2160240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65544" name="Picture 8" descr="https://sun9-19.userapi.com/c850436/v850436147/15d99d/2wFH89Uol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17032"/>
            <a:ext cx="2816012" cy="1872208"/>
          </a:xfrm>
          <a:prstGeom prst="rect">
            <a:avLst/>
          </a:prstGeom>
          <a:noFill/>
          <a:scene3d>
            <a:camera prst="orthographicFront">
              <a:rot lat="0" lon="0" rev="21000000"/>
            </a:camera>
            <a:lightRig rig="threePt" dir="t"/>
          </a:scene3d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15AD5C71-1D21-4F82-86D5-66F6B42A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1475656" y="0"/>
            <a:ext cx="6572280" cy="620688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Приоритетные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направления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D:\Desktop\РАБОЧИЙ СТОЛ\март\Публичный доклад\2018\фото графики\Алену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2992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836712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     В ближайшие два года в районе запланировано строительство двух </a:t>
            </a:r>
            <a:r>
              <a:rPr lang="ru-RU" sz="1600" dirty="0" err="1"/>
              <a:t>антенно</a:t>
            </a:r>
            <a:r>
              <a:rPr lang="ru-RU" sz="1600" dirty="0"/>
              <a:t> - мачтовых сооружений: в д.Плоская и в </a:t>
            </a:r>
            <a:r>
              <a:rPr lang="ru-RU" sz="1600" dirty="0" err="1"/>
              <a:t>д.Бяково</a:t>
            </a:r>
            <a:endParaRPr lang="ru-RU" sz="1600" dirty="0"/>
          </a:p>
          <a:p>
            <a:pPr algn="just"/>
            <a:r>
              <a:rPr lang="ru-RU" sz="1600" dirty="0"/>
              <a:t>      </a:t>
            </a:r>
          </a:p>
          <a:p>
            <a:pPr algn="just"/>
            <a:r>
              <a:rPr lang="ru-RU" sz="1600" dirty="0"/>
              <a:t>      Это позволит значительно увеличить охват населения района сотовой связью. </a:t>
            </a:r>
          </a:p>
        </p:txBody>
      </p:sp>
      <p:pic>
        <p:nvPicPr>
          <p:cNvPr id="7" name="Picture 2" descr="D:\Desktop\РАБОЧИЙ СТОЛ\март\Публичный доклад\2019\фото\новые автобусы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2416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https://sun9-58.userapi.com/c854520/v854520907/e4dbe/NoXSFw1Id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2815350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4653136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2020 году в район  планируется поступление еще 3 новых школьных автобусов.</a:t>
            </a: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373216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2020 году планируются ремонты детских садов «Березка» и «</a:t>
            </a:r>
            <a:r>
              <a:rPr lang="ru-RU" sz="1400" dirty="0" err="1"/>
              <a:t>Аленушка</a:t>
            </a:r>
            <a:r>
              <a:rPr lang="ru-RU" sz="1400" dirty="0"/>
              <a:t>», а также разработка проектно-сметной документации на ремонт здания Первомайской средней школы,  Ремонт Первомайской школы запланирован на 2021 год</a:t>
            </a:r>
          </a:p>
        </p:txBody>
      </p:sp>
      <p:pic>
        <p:nvPicPr>
          <p:cNvPr id="59396" name="Picture 4" descr="https://sun9-3.userapi.com/c631428/v631428917/4e416/zY_yLWVNheI.jpg"/>
          <p:cNvPicPr>
            <a:picLocks noChangeAspect="1" noChangeArrowheads="1"/>
          </p:cNvPicPr>
          <p:nvPr/>
        </p:nvPicPr>
        <p:blipFill>
          <a:blip r:embed="rId5" cstate="print"/>
          <a:srcRect l="30312" t="32812" r="17427" b="14063"/>
          <a:stretch>
            <a:fillRect/>
          </a:stretch>
        </p:blipFill>
        <p:spPr bwMode="auto">
          <a:xfrm>
            <a:off x="539552" y="2780928"/>
            <a:ext cx="2880320" cy="1958618"/>
          </a:xfrm>
          <a:prstGeom prst="rect">
            <a:avLst/>
          </a:prstGeom>
          <a:noFill/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AE9EE665-AA63-4B7C-8A74-FBA77008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80728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О ремонте автомобильных дорог</a:t>
            </a:r>
            <a:endParaRPr lang="ru-RU" dirty="0"/>
          </a:p>
        </p:txBody>
      </p:sp>
      <p:pic>
        <p:nvPicPr>
          <p:cNvPr id="6" name="Рисунок 5" descr="C:\Users\shiryaeva\Desktop\get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93096"/>
            <a:ext cx="3858222" cy="23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764704"/>
          <a:ext cx="7386614" cy="31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 проведения ремонта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49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балочного моста через реку Юг на автодороге </a:t>
                      </a:r>
                      <a:r>
                        <a:rPr kumimoji="0" lang="ru-RU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Урень-Шарья-Никольск-Ширяево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селе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Кичменгский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Городок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2019-2020 годы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восстановление покрытия «методом карт» автомобильной дороги Урень – Шарья – Никольск – Ширяево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2019-2020 годы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улицы Озерная в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с.Кичменгский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Городок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2020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584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ремонт наиболее разрушенных участков автомобильной дороги Кич-Городок –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Еловино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подъездом к с. Косково (участок Кич-Городок – Косково)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2019-2020 годы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Дата 3"/>
          <p:cNvSpPr txBox="1">
            <a:spLocks/>
          </p:cNvSpPr>
          <p:nvPr/>
        </p:nvSpPr>
        <p:spPr>
          <a:xfrm>
            <a:off x="1475656" y="0"/>
            <a:ext cx="6572280" cy="620688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Приоритетные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направления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386" name="Picture 2" descr="statics/images/arcticles/102019/23102019xe18acb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7"/>
            <a:ext cx="3600400" cy="2400267"/>
          </a:xfrm>
          <a:prstGeom prst="rect">
            <a:avLst/>
          </a:prstGeom>
          <a:noFill/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69DD3BD-F9EB-4A3E-B531-D2DCF617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37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cultinfo.ru/upload/medialibrary/2cd/image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8"/>
          <a:stretch/>
        </p:blipFill>
        <p:spPr bwMode="auto">
          <a:xfrm>
            <a:off x="1142635" y="2071679"/>
            <a:ext cx="6904955" cy="42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500034" y="928671"/>
            <a:ext cx="84629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Площадь территории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</a:rPr>
              <a:t>Кичменгско-Городецкого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 района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- 7061,19 кв. км.,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Район объединяет 357 населенных пунктов,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Численность населения на 01.01.2019 года составляла 15,4 тыс. чел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.,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Все население района – сельское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429584" cy="5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73588" y="4509120"/>
            <a:ext cx="178595" cy="707156"/>
          </a:xfrm>
          <a:prstGeom prst="upArrow">
            <a:avLst>
              <a:gd name="adj1" fmla="val 50000"/>
              <a:gd name="adj2" fmla="val 10588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Заголовок 1"/>
          <p:cNvSpPr>
            <a:spLocks/>
          </p:cNvSpPr>
          <p:nvPr/>
        </p:nvSpPr>
        <p:spPr bwMode="gray">
          <a:xfrm>
            <a:off x="6215073" y="5216606"/>
            <a:ext cx="2821424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Кичменгско-Городецкий 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район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730E31F-FC78-4BD4-BEB1-3861E81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D6A502-916E-4EB9-B5DB-939C77384158}"/>
              </a:ext>
            </a:extLst>
          </p:cNvPr>
          <p:cNvSpPr txBox="1"/>
          <p:nvPr/>
        </p:nvSpPr>
        <p:spPr>
          <a:xfrm>
            <a:off x="1763688" y="116632"/>
            <a:ext cx="5686364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Общая характеристика района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:\ДОКУМЕНТЫ\Баннеры\ФОТО\стенд\Изображение 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000" flipH="1">
            <a:off x="555264" y="598175"/>
            <a:ext cx="2089857" cy="15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6048673" cy="56356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1" y="6165304"/>
            <a:ext cx="7632848" cy="13151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Доклад подготовлен администрацией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Кичменгско-Городецкого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муниципального района.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Контактная информация: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с.Кичменгский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Городок, ул.Центральная, 7.</a:t>
            </a:r>
          </a:p>
          <a:p>
            <a:pPr algn="ctr"/>
            <a:r>
              <a:rPr lang="ru-RU" sz="1400" b="1" dirty="0"/>
              <a:t>Телефоны: </a:t>
            </a:r>
            <a:r>
              <a:rPr lang="ru-RU" sz="1400" dirty="0"/>
              <a:t>8(81740) 2-14-46 (приемная)</a:t>
            </a:r>
          </a:p>
          <a:p>
            <a:pPr algn="ctr"/>
            <a:r>
              <a:rPr lang="ru-RU" sz="1400" b="1" dirty="0"/>
              <a:t>Факс:</a:t>
            </a:r>
            <a:r>
              <a:rPr lang="ru-RU" sz="1400" dirty="0"/>
              <a:t>8 (81740) 2-14-46</a:t>
            </a:r>
          </a:p>
          <a:p>
            <a:pPr algn="ctr"/>
            <a:r>
              <a:rPr lang="ru-RU" sz="1400" b="1" dirty="0" err="1"/>
              <a:t>Сайт:</a:t>
            </a:r>
            <a:r>
              <a:rPr lang="ru-RU" sz="1400" u="sng" dirty="0" err="1">
                <a:hlinkClick r:id="rId3"/>
              </a:rPr>
              <a:t>http</a:t>
            </a:r>
            <a:r>
              <a:rPr lang="ru-RU" sz="1400" u="sng" dirty="0">
                <a:hlinkClick r:id="rId3"/>
              </a:rPr>
              <a:t>://</a:t>
            </a:r>
            <a:r>
              <a:rPr lang="ru-RU" sz="1400" u="sng" dirty="0" err="1">
                <a:hlinkClick r:id="rId3"/>
              </a:rPr>
              <a:t>kichgorod.ru</a:t>
            </a:r>
            <a:r>
              <a:rPr lang="ru-RU" sz="1400" u="sng" dirty="0">
                <a:hlinkClick r:id="rId3"/>
              </a:rPr>
              <a:t>/</a:t>
            </a:r>
            <a:endParaRPr lang="ru-RU" sz="1400" u="sng" dirty="0"/>
          </a:p>
          <a:p>
            <a:pPr algn="ctr"/>
            <a:r>
              <a:rPr lang="ru-RU" sz="1400" b="1" dirty="0"/>
              <a:t>Адреса электронной почты: </a:t>
            </a:r>
            <a:r>
              <a:rPr lang="en-US" sz="1400" b="1" dirty="0">
                <a:hlinkClick r:id="rId4"/>
              </a:rPr>
              <a:t>kgoradm@mail.ru</a:t>
            </a:r>
            <a:r>
              <a:rPr lang="ru-RU" sz="1400" b="1" dirty="0"/>
              <a:t>, </a:t>
            </a:r>
            <a:r>
              <a:rPr lang="en-US" sz="1400" b="1" dirty="0">
                <a:hlinkClick r:id="rId5"/>
              </a:rPr>
              <a:t>kgor_priem@mail.ru</a:t>
            </a:r>
            <a:endParaRPr lang="ru-RU" sz="14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 Докладе использованы официальные данные Федеральной службы государственной статистики, а также фотоматериалы редакции районной газеты «Заря Севера»</a:t>
            </a:r>
          </a:p>
          <a:p>
            <a:pPr algn="ctr"/>
            <a:endParaRPr lang="ru-RU" sz="14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3" descr="C:\Users\User\Desktop\к докладу главы за 2018\с губерн в бер парк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2358097" cy="1572372"/>
          </a:xfrm>
          <a:prstGeom prst="rect">
            <a:avLst/>
          </a:prstGeom>
          <a:noFill/>
        </p:spPr>
      </p:pic>
      <p:pic>
        <p:nvPicPr>
          <p:cNvPr id="14" name="Picture 8" descr="https://sun9-19.userapi.com/c858332/v858332318/4d169/Pguqed8Aikc.jpg"/>
          <p:cNvPicPr>
            <a:picLocks noChangeAspect="1" noChangeArrowheads="1"/>
          </p:cNvPicPr>
          <p:nvPr/>
        </p:nvPicPr>
        <p:blipFill>
          <a:blip r:embed="rId7" cstate="print"/>
          <a:srcRect t="15327"/>
          <a:stretch>
            <a:fillRect/>
          </a:stretch>
        </p:blipFill>
        <p:spPr bwMode="auto">
          <a:xfrm>
            <a:off x="6228184" y="692696"/>
            <a:ext cx="2160240" cy="1515873"/>
          </a:xfrm>
          <a:prstGeom prst="rect">
            <a:avLst/>
          </a:prstGeom>
          <a:noFill/>
          <a:scene3d>
            <a:camera prst="orthographicFront">
              <a:rot lat="0" lon="0" rev="20993999"/>
            </a:camera>
            <a:lightRig rig="threePt" dir="t"/>
          </a:scene3d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23D23A0-3A1D-4541-8D2B-3CEACFF8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827584" y="1412776"/>
          <a:ext cx="756084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3"/>
          <p:cNvGraphicFramePr/>
          <p:nvPr/>
        </p:nvGraphicFramePr>
        <p:xfrm>
          <a:off x="323528" y="3284984"/>
          <a:ext cx="8280920" cy="293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113A0AD-D9BA-4146-BB5B-C98ED898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E2201F-493D-4E48-A5A7-1D46104FCE09}"/>
              </a:ext>
            </a:extLst>
          </p:cNvPr>
          <p:cNvSpPr txBox="1"/>
          <p:nvPr/>
        </p:nvSpPr>
        <p:spPr>
          <a:xfrm>
            <a:off x="1115616" y="188640"/>
            <a:ext cx="7168565" cy="8925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Социально-демографическая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ситуация</a:t>
            </a: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6632"/>
            <a:ext cx="6683561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3200" b="1" dirty="0"/>
              <a:t>Структура занятости населения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836712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5724A0F-2380-4834-82A6-246CF54C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23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259632" y="980728"/>
          <a:ext cx="72008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3356992"/>
          <a:ext cx="7272808" cy="2304255"/>
        </p:xfrm>
        <a:graphic>
          <a:graphicData uri="http://schemas.openxmlformats.org/drawingml/2006/table">
            <a:tbl>
              <a:tblPr/>
              <a:tblGrid>
                <a:gridCol w="2655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1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9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15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зарегистрированной безработицы, в % к экономически активному населению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 г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 г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/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 месяцев       2019 г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Кичменгско-Городецкий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1,4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среднем по Вологодской области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1,3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1,1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A3B232A8-5213-4127-AA9D-423892C9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xmlns="" id="{2E323F9B-454F-4F34-9D13-BE3CFE7D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5656" y="116632"/>
            <a:ext cx="6572280" cy="7406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Уровень безработицы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55576" y="1124744"/>
          <a:ext cx="7632848" cy="543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948636-E2E2-4A5E-893C-32D56159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9CF0-CD0D-4E97-9C03-663201E4D5D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A241CC1E-1973-4438-AE3F-C3243862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5656" y="28620"/>
            <a:ext cx="6572280" cy="109612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Выполнение «майских» указов Президента РФ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827584" y="764704"/>
          <a:ext cx="43924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364088" y="764704"/>
          <a:ext cx="33402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02" name="Picture 2" descr="I:\ДОКУМЕНТЫ\Баннеры\ФОТО\ФОТО\ч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61048"/>
            <a:ext cx="3312368" cy="2232248"/>
          </a:xfrm>
          <a:prstGeom prst="rect">
            <a:avLst/>
          </a:prstGeom>
          <a:noFill/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3A0A4D0C-30FD-450E-8437-A6D882E9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xmlns="" id="{60E6616E-872C-4A3C-8F7C-5383E19F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5656" y="28620"/>
            <a:ext cx="6572280" cy="66407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Экономический потенциал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467544" y="764704"/>
          <a:ext cx="5513070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2043434"/>
              </p:ext>
            </p:extLst>
          </p:nvPr>
        </p:nvGraphicFramePr>
        <p:xfrm>
          <a:off x="3491880" y="3356992"/>
          <a:ext cx="5472608" cy="299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2227" name="Picture 3" descr="I:\ДОКУМЕНТЫ\Подготовка публичного доклада\Публ.доклад 2019 год\Материалы для Доклада\Данные от отделов и управлений\Фото\СХ\СХ Фото к.2019\Победительницы 36 районного конкур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836712"/>
            <a:ext cx="3032628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6136" y="2708920"/>
            <a:ext cx="3240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Победительницы 36 районного конкурса операторов машинного доения</a:t>
            </a:r>
          </a:p>
        </p:txBody>
      </p:sp>
      <p:pic>
        <p:nvPicPr>
          <p:cNvPr id="11" name="Рисунок 10" descr="F:\Публ.доклад 2019 год\Материалы для Доклада\Данные от отделов и управлений\Фото\СХ\2YPfN6SFJg8.jpg"/>
          <p:cNvPicPr/>
          <p:nvPr/>
        </p:nvPicPr>
        <p:blipFill>
          <a:blip r:embed="rId6" cstate="print"/>
          <a:srcRect b="8969"/>
          <a:stretch>
            <a:fillRect/>
          </a:stretch>
        </p:blipFill>
        <p:spPr bwMode="auto">
          <a:xfrm>
            <a:off x="467544" y="3356992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5373216"/>
            <a:ext cx="2736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Получатель </a:t>
            </a:r>
            <a:r>
              <a:rPr lang="ru-RU" sz="1200" b="1" dirty="0" err="1"/>
              <a:t>грантовой</a:t>
            </a:r>
            <a:r>
              <a:rPr lang="ru-RU" sz="1200" b="1" dirty="0"/>
              <a:t> поддержки, начинающий фермер </a:t>
            </a:r>
            <a:r>
              <a:rPr lang="ru-RU" sz="1200" b="1" dirty="0" err="1"/>
              <a:t>Дурягин</a:t>
            </a:r>
            <a:r>
              <a:rPr lang="ru-RU" sz="1200" b="1" dirty="0"/>
              <a:t> А.Г.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8FA3DD49-FBDE-4F61-B7DE-1343D589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xmlns="" id="{91434ED5-267C-4F6F-880D-2D7EA53F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664" y="116632"/>
            <a:ext cx="6572280" cy="646331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Сельское хозяйство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1475656" y="0"/>
            <a:ext cx="6572280" cy="664076"/>
          </a:xfrm>
          <a:prstGeom prst="rect">
            <a:avLst/>
          </a:prstGeom>
          <a:solidFill>
            <a:srgbClr val="92D050"/>
          </a:solidFill>
        </p:spPr>
        <p:txBody>
          <a:bodyPr vert="horz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Потребительский рынок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764704"/>
          <a:ext cx="4392488" cy="220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48064" y="3429000"/>
          <a:ext cx="3345944" cy="298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I:\ДОКУМЕНТЫ\Подготовка публичного доклада\2017 год\Фото торговля\DSCN1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7744" y="2924944"/>
            <a:ext cx="2726114" cy="20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I:\ДОКУМЕНТЫ\Баннеры\фото РПС\qkLWc6iNcA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13944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92081" y="2996952"/>
            <a:ext cx="3096344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/>
              <a:t>Столовая «Центральная»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/>
              <a:t> ПО «Единство»</a:t>
            </a:r>
          </a:p>
        </p:txBody>
      </p:sp>
      <p:pic>
        <p:nvPicPr>
          <p:cNvPr id="1027" name="Picture 3" descr="I:\ДОКУМЕНТЫ\Подготовка публичного доклада\Публ.доклад 2019 год\Видеоролик\Материалы для видеоролика\Автолавка ИП Некипеловой М.В\Автолавка фото\IMG_20191219_094007.jpg"/>
          <p:cNvPicPr>
            <a:picLocks noChangeAspect="1" noChangeArrowheads="1"/>
          </p:cNvPicPr>
          <p:nvPr/>
        </p:nvPicPr>
        <p:blipFill>
          <a:blip r:embed="rId6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67544" y="4221088"/>
            <a:ext cx="2688299" cy="2016224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6237312"/>
            <a:ext cx="30963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Автолавка ИП Некипеловой М.В. на маршруте развозной торговли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F2F982D5-3108-4F05-AC41-881E7E0B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3E1A-3BA9-4DE6-9AE3-0757DE93D4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11156</TotalTime>
  <Words>835</Words>
  <Application>Microsoft Office PowerPoint</Application>
  <PresentationFormat>Экран (4:3)</PresentationFormat>
  <Paragraphs>284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User</cp:lastModifiedBy>
  <cp:revision>952</cp:revision>
  <cp:lastPrinted>2019-02-25T06:34:01Z</cp:lastPrinted>
  <dcterms:created xsi:type="dcterms:W3CDTF">2015-01-13T11:56:08Z</dcterms:created>
  <dcterms:modified xsi:type="dcterms:W3CDTF">2020-01-23T09:06:15Z</dcterms:modified>
</cp:coreProperties>
</file>