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2"/>
  </p:notesMasterIdLst>
  <p:sldIdLst>
    <p:sldId id="287" r:id="rId2"/>
    <p:sldId id="286" r:id="rId3"/>
    <p:sldId id="259" r:id="rId4"/>
    <p:sldId id="288" r:id="rId5"/>
    <p:sldId id="261" r:id="rId6"/>
    <p:sldId id="291" r:id="rId7"/>
    <p:sldId id="290" r:id="rId8"/>
    <p:sldId id="294" r:id="rId9"/>
    <p:sldId id="293" r:id="rId10"/>
    <p:sldId id="263" r:id="rId11"/>
    <p:sldId id="266" r:id="rId12"/>
    <p:sldId id="295" r:id="rId13"/>
    <p:sldId id="268" r:id="rId14"/>
    <p:sldId id="296" r:id="rId15"/>
    <p:sldId id="270" r:id="rId16"/>
    <p:sldId id="271" r:id="rId17"/>
    <p:sldId id="299" r:id="rId18"/>
    <p:sldId id="300" r:id="rId19"/>
    <p:sldId id="301" r:id="rId20"/>
    <p:sldId id="272" r:id="rId21"/>
    <p:sldId id="273" r:id="rId22"/>
    <p:sldId id="274" r:id="rId23"/>
    <p:sldId id="284" r:id="rId24"/>
    <p:sldId id="275" r:id="rId25"/>
    <p:sldId id="276" r:id="rId26"/>
    <p:sldId id="277" r:id="rId27"/>
    <p:sldId id="297" r:id="rId28"/>
    <p:sldId id="279" r:id="rId29"/>
    <p:sldId id="298" r:id="rId30"/>
    <p:sldId id="281" r:id="rId3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64" autoAdjust="0"/>
  </p:normalViewPr>
  <p:slideViewPr>
    <p:cSldViewPr>
      <p:cViewPr varScale="1">
        <p:scale>
          <a:sx n="84" d="100"/>
          <a:sy n="84" d="100"/>
        </p:scale>
        <p:origin x="-15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D28CA-35E1-4A91-97BD-428D637AE22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A218D-43A9-4D1B-B2E1-34D0BABD37A1}">
      <dgm:prSet/>
      <dgm:spPr/>
      <dgm:t>
        <a:bodyPr/>
        <a:lstStyle/>
        <a:p>
          <a:pPr rtl="0"/>
          <a:r>
            <a:rPr lang="ru-RU" b="1" dirty="0" smtClean="0"/>
            <a:t>Численность работников в организации более  50 человек</a:t>
          </a:r>
          <a:endParaRPr lang="ru-RU" dirty="0"/>
        </a:p>
      </dgm:t>
    </dgm:pt>
    <dgm:pt modelId="{A54763CE-605D-49AD-9AA5-DEAA6810FE20}" type="parTrans" cxnId="{55764332-8C4F-4CCD-8565-F7AB21A8154A}">
      <dgm:prSet/>
      <dgm:spPr/>
      <dgm:t>
        <a:bodyPr/>
        <a:lstStyle/>
        <a:p>
          <a:endParaRPr lang="ru-RU"/>
        </a:p>
      </dgm:t>
    </dgm:pt>
    <dgm:pt modelId="{4FD7CBE4-E231-49C9-983D-49A9148B95CD}" type="sibTrans" cxnId="{55764332-8C4F-4CCD-8565-F7AB21A8154A}">
      <dgm:prSet/>
      <dgm:spPr/>
      <dgm:t>
        <a:bodyPr/>
        <a:lstStyle/>
        <a:p>
          <a:endParaRPr lang="ru-RU"/>
        </a:p>
      </dgm:t>
    </dgm:pt>
    <dgm:pt modelId="{4DB23405-374A-488A-97B7-FC1D83F45A31}">
      <dgm:prSet/>
      <dgm:spPr/>
      <dgm:t>
        <a:bodyPr/>
        <a:lstStyle/>
        <a:p>
          <a:pPr rtl="0"/>
          <a:r>
            <a:rPr lang="ru-RU" dirty="0" smtClean="0"/>
            <a:t>Создание службы по охране труда или введение должности специалиста по охране труда</a:t>
          </a:r>
          <a:endParaRPr lang="ru-RU" dirty="0"/>
        </a:p>
      </dgm:t>
    </dgm:pt>
    <dgm:pt modelId="{88E5656F-8F88-4632-9A56-136D376F11DE}" type="parTrans" cxnId="{76E22CFB-D3A2-4844-B9AF-62B4FBB90176}">
      <dgm:prSet/>
      <dgm:spPr/>
      <dgm:t>
        <a:bodyPr/>
        <a:lstStyle/>
        <a:p>
          <a:endParaRPr lang="ru-RU"/>
        </a:p>
      </dgm:t>
    </dgm:pt>
    <dgm:pt modelId="{EFFE825A-BD8E-4232-BD81-26F6BDE11F76}" type="sibTrans" cxnId="{76E22CFB-D3A2-4844-B9AF-62B4FBB90176}">
      <dgm:prSet/>
      <dgm:spPr/>
      <dgm:t>
        <a:bodyPr/>
        <a:lstStyle/>
        <a:p>
          <a:endParaRPr lang="ru-RU"/>
        </a:p>
      </dgm:t>
    </dgm:pt>
    <dgm:pt modelId="{905058B2-DEED-4029-8788-53F5CCA216F0}" type="pres">
      <dgm:prSet presAssocID="{36FD28CA-35E1-4A91-97BD-428D637AE2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1436B8-0C2A-4F53-992F-0341AB6B0302}" type="pres">
      <dgm:prSet presAssocID="{4DB23405-374A-488A-97B7-FC1D83F45A31}" presName="boxAndChildren" presStyleCnt="0"/>
      <dgm:spPr/>
    </dgm:pt>
    <dgm:pt modelId="{633C5D81-DE87-458A-9F57-7744D2C1496B}" type="pres">
      <dgm:prSet presAssocID="{4DB23405-374A-488A-97B7-FC1D83F45A31}" presName="parentTextBox" presStyleLbl="node1" presStyleIdx="0" presStyleCnt="2"/>
      <dgm:spPr/>
      <dgm:t>
        <a:bodyPr/>
        <a:lstStyle/>
        <a:p>
          <a:endParaRPr lang="ru-RU"/>
        </a:p>
      </dgm:t>
    </dgm:pt>
    <dgm:pt modelId="{042A6DA0-D328-496C-9E22-ECC1D40F511C}" type="pres">
      <dgm:prSet presAssocID="{4FD7CBE4-E231-49C9-983D-49A9148B95CD}" presName="sp" presStyleCnt="0"/>
      <dgm:spPr/>
    </dgm:pt>
    <dgm:pt modelId="{2A104D75-94DC-4CCC-B9A5-0DD4A6AE890D}" type="pres">
      <dgm:prSet presAssocID="{188A218D-43A9-4D1B-B2E1-34D0BABD37A1}" presName="arrowAndChildren" presStyleCnt="0"/>
      <dgm:spPr/>
    </dgm:pt>
    <dgm:pt modelId="{DC3573AE-048C-494C-9551-FA38492558D6}" type="pres">
      <dgm:prSet presAssocID="{188A218D-43A9-4D1B-B2E1-34D0BABD37A1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3846B85A-4A1E-4C05-A4E9-E09C02E05E28}" type="presOf" srcId="{4DB23405-374A-488A-97B7-FC1D83F45A31}" destId="{633C5D81-DE87-458A-9F57-7744D2C1496B}" srcOrd="0" destOrd="0" presId="urn:microsoft.com/office/officeart/2005/8/layout/process4"/>
    <dgm:cxn modelId="{0F065E9E-BDB3-483C-801C-7F3DD280F1F9}" type="presOf" srcId="{188A218D-43A9-4D1B-B2E1-34D0BABD37A1}" destId="{DC3573AE-048C-494C-9551-FA38492558D6}" srcOrd="0" destOrd="0" presId="urn:microsoft.com/office/officeart/2005/8/layout/process4"/>
    <dgm:cxn modelId="{CF5E66EB-1313-402A-85C1-4E7653D2B02A}" type="presOf" srcId="{36FD28CA-35E1-4A91-97BD-428D637AE22D}" destId="{905058B2-DEED-4029-8788-53F5CCA216F0}" srcOrd="0" destOrd="0" presId="urn:microsoft.com/office/officeart/2005/8/layout/process4"/>
    <dgm:cxn modelId="{76E22CFB-D3A2-4844-B9AF-62B4FBB90176}" srcId="{36FD28CA-35E1-4A91-97BD-428D637AE22D}" destId="{4DB23405-374A-488A-97B7-FC1D83F45A31}" srcOrd="1" destOrd="0" parTransId="{88E5656F-8F88-4632-9A56-136D376F11DE}" sibTransId="{EFFE825A-BD8E-4232-BD81-26F6BDE11F76}"/>
    <dgm:cxn modelId="{55764332-8C4F-4CCD-8565-F7AB21A8154A}" srcId="{36FD28CA-35E1-4A91-97BD-428D637AE22D}" destId="{188A218D-43A9-4D1B-B2E1-34D0BABD37A1}" srcOrd="0" destOrd="0" parTransId="{A54763CE-605D-49AD-9AA5-DEAA6810FE20}" sibTransId="{4FD7CBE4-E231-49C9-983D-49A9148B95CD}"/>
    <dgm:cxn modelId="{A2F7D185-352D-42D2-96EB-6EC4F3B464ED}" type="presParOf" srcId="{905058B2-DEED-4029-8788-53F5CCA216F0}" destId="{721436B8-0C2A-4F53-992F-0341AB6B0302}" srcOrd="0" destOrd="0" presId="urn:microsoft.com/office/officeart/2005/8/layout/process4"/>
    <dgm:cxn modelId="{F4E567F7-C6F6-4FFD-99EA-0290CE8F388D}" type="presParOf" srcId="{721436B8-0C2A-4F53-992F-0341AB6B0302}" destId="{633C5D81-DE87-458A-9F57-7744D2C1496B}" srcOrd="0" destOrd="0" presId="urn:microsoft.com/office/officeart/2005/8/layout/process4"/>
    <dgm:cxn modelId="{5835CCF3-66DA-4E63-96A7-85A9A173B815}" type="presParOf" srcId="{905058B2-DEED-4029-8788-53F5CCA216F0}" destId="{042A6DA0-D328-496C-9E22-ECC1D40F511C}" srcOrd="1" destOrd="0" presId="urn:microsoft.com/office/officeart/2005/8/layout/process4"/>
    <dgm:cxn modelId="{0ED0F57C-BF6E-429A-88FE-BDA02ED8350D}" type="presParOf" srcId="{905058B2-DEED-4029-8788-53F5CCA216F0}" destId="{2A104D75-94DC-4CCC-B9A5-0DD4A6AE890D}" srcOrd="2" destOrd="0" presId="urn:microsoft.com/office/officeart/2005/8/layout/process4"/>
    <dgm:cxn modelId="{E4CAFC1A-F39A-4278-B460-6213DDA20B80}" type="presParOf" srcId="{2A104D75-94DC-4CCC-B9A5-0DD4A6AE890D}" destId="{DC3573AE-048C-494C-9551-FA38492558D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601C7-31C0-42F2-9A3E-E27C209A46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2D59DD-D98A-48E5-9F09-C08583C306BA}">
      <dgm:prSet custT="1"/>
      <dgm:spPr/>
      <dgm:t>
        <a:bodyPr/>
        <a:lstStyle/>
        <a:p>
          <a:pPr algn="ctr" rtl="0"/>
          <a:r>
            <a:rPr lang="ru-RU" sz="2400" b="1" dirty="0" smtClean="0"/>
            <a:t>При численности работников менее 50 человек</a:t>
          </a:r>
          <a:endParaRPr lang="ru-RU" sz="2400" dirty="0"/>
        </a:p>
      </dgm:t>
    </dgm:pt>
    <dgm:pt modelId="{41DD5942-6D27-4865-AB94-91F7D67AA9B3}" type="parTrans" cxnId="{14C69517-0FF5-42E8-943B-D231A1C05149}">
      <dgm:prSet/>
      <dgm:spPr/>
      <dgm:t>
        <a:bodyPr/>
        <a:lstStyle/>
        <a:p>
          <a:endParaRPr lang="ru-RU"/>
        </a:p>
      </dgm:t>
    </dgm:pt>
    <dgm:pt modelId="{51FCBFDC-76E6-447B-9369-CE1B29678E17}" type="sibTrans" cxnId="{14C69517-0FF5-42E8-943B-D231A1C05149}">
      <dgm:prSet/>
      <dgm:spPr/>
      <dgm:t>
        <a:bodyPr/>
        <a:lstStyle/>
        <a:p>
          <a:endParaRPr lang="ru-RU"/>
        </a:p>
      </dgm:t>
    </dgm:pt>
    <dgm:pt modelId="{D5A950C5-E1D6-481A-9B4C-69F0446FBE43}">
      <dgm:prSet custT="1"/>
      <dgm:spPr/>
      <dgm:t>
        <a:bodyPr/>
        <a:lstStyle/>
        <a:p>
          <a:pPr algn="ctr" rtl="0"/>
          <a:r>
            <a:rPr lang="ru-RU" sz="2000" dirty="0" smtClean="0"/>
            <a:t>введение</a:t>
          </a:r>
          <a:r>
            <a:rPr lang="ru-RU" sz="2400" dirty="0" smtClean="0"/>
            <a:t> штатного специалиста по охране труда, </a:t>
          </a:r>
          <a:endParaRPr lang="ru-RU" sz="2400" dirty="0"/>
        </a:p>
      </dgm:t>
    </dgm:pt>
    <dgm:pt modelId="{8FDC600F-1BD2-4852-BFBB-5E6F2A4AE3F8}" type="parTrans" cxnId="{4B8A245B-6504-4419-8B97-EE4E3A318196}">
      <dgm:prSet/>
      <dgm:spPr/>
      <dgm:t>
        <a:bodyPr/>
        <a:lstStyle/>
        <a:p>
          <a:endParaRPr lang="ru-RU"/>
        </a:p>
      </dgm:t>
    </dgm:pt>
    <dgm:pt modelId="{8A3EE914-FDFC-4BCE-9D61-446C221FFEAF}" type="sibTrans" cxnId="{4B8A245B-6504-4419-8B97-EE4E3A318196}">
      <dgm:prSet/>
      <dgm:spPr/>
      <dgm:t>
        <a:bodyPr/>
        <a:lstStyle/>
        <a:p>
          <a:endParaRPr lang="ru-RU"/>
        </a:p>
      </dgm:t>
    </dgm:pt>
    <dgm:pt modelId="{7273DA71-6B46-4412-AB5C-4A292F7020DA}">
      <dgm:prSet custT="1"/>
      <dgm:spPr/>
      <dgm:t>
        <a:bodyPr/>
        <a:lstStyle/>
        <a:p>
          <a:pPr algn="ctr" rtl="0"/>
          <a:r>
            <a:rPr lang="ru-RU" sz="2000" dirty="0" smtClean="0"/>
            <a:t>или его функции будет осуществлять работодатель- индивидуальный предприниматель, </a:t>
          </a:r>
          <a:endParaRPr lang="ru-RU" sz="2000" dirty="0"/>
        </a:p>
      </dgm:t>
    </dgm:pt>
    <dgm:pt modelId="{DFD4F205-7427-41F7-8AC3-21E30DEF0098}" type="parTrans" cxnId="{F8C3F4DD-4BDD-4B59-8D6B-FD7112B2E746}">
      <dgm:prSet/>
      <dgm:spPr/>
      <dgm:t>
        <a:bodyPr/>
        <a:lstStyle/>
        <a:p>
          <a:endParaRPr lang="ru-RU"/>
        </a:p>
      </dgm:t>
    </dgm:pt>
    <dgm:pt modelId="{13AF6A27-9456-4C56-B10A-2D5A0F15ADD6}" type="sibTrans" cxnId="{F8C3F4DD-4BDD-4B59-8D6B-FD7112B2E746}">
      <dgm:prSet/>
      <dgm:spPr/>
      <dgm:t>
        <a:bodyPr/>
        <a:lstStyle/>
        <a:p>
          <a:endParaRPr lang="ru-RU"/>
        </a:p>
      </dgm:t>
    </dgm:pt>
    <dgm:pt modelId="{DE0BE98D-CDC9-4F34-AEE6-6EA5C37591A0}">
      <dgm:prSet custT="1"/>
      <dgm:spPr/>
      <dgm:t>
        <a:bodyPr/>
        <a:lstStyle/>
        <a:p>
          <a:pPr algn="ctr" rtl="0"/>
          <a:r>
            <a:rPr lang="ru-RU" sz="2000" dirty="0" smtClean="0"/>
            <a:t>руководитель организации оставляет за собой или  возложить осуществление функций специалиста  на работника организации,  </a:t>
          </a:r>
          <a:endParaRPr lang="ru-RU" sz="2000" dirty="0"/>
        </a:p>
      </dgm:t>
    </dgm:pt>
    <dgm:pt modelId="{0F129F43-21A6-4EF0-AEA6-45F15F61DB98}" type="parTrans" cxnId="{2F52F875-57C9-4CF7-9980-DE931DEC69E6}">
      <dgm:prSet/>
      <dgm:spPr/>
      <dgm:t>
        <a:bodyPr/>
        <a:lstStyle/>
        <a:p>
          <a:endParaRPr lang="ru-RU"/>
        </a:p>
      </dgm:t>
    </dgm:pt>
    <dgm:pt modelId="{EA2D3495-24BC-4EC6-B287-FD4801C3D045}" type="sibTrans" cxnId="{2F52F875-57C9-4CF7-9980-DE931DEC69E6}">
      <dgm:prSet/>
      <dgm:spPr/>
      <dgm:t>
        <a:bodyPr/>
        <a:lstStyle/>
        <a:p>
          <a:endParaRPr lang="ru-RU"/>
        </a:p>
      </dgm:t>
    </dgm:pt>
    <dgm:pt modelId="{DBA080C3-6107-495D-8CC4-D909F60D6729}">
      <dgm:prSet custT="1"/>
      <dgm:spPr/>
      <dgm:t>
        <a:bodyPr/>
        <a:lstStyle/>
        <a:p>
          <a:pPr algn="ctr" rtl="0"/>
          <a:r>
            <a:rPr lang="ru-RU" sz="2000" dirty="0" smtClean="0"/>
            <a:t>или заключить гражданско-правовой договор с организацией, оказывающей услуги в области охраны труда</a:t>
          </a:r>
          <a:endParaRPr lang="ru-RU" sz="2000" dirty="0"/>
        </a:p>
      </dgm:t>
    </dgm:pt>
    <dgm:pt modelId="{A59D35CD-E265-4735-ACEC-71E9AC02216D}" type="parTrans" cxnId="{6D1845AC-4501-435B-ACE8-D1B0E3A1CE62}">
      <dgm:prSet/>
      <dgm:spPr/>
      <dgm:t>
        <a:bodyPr/>
        <a:lstStyle/>
        <a:p>
          <a:endParaRPr lang="ru-RU"/>
        </a:p>
      </dgm:t>
    </dgm:pt>
    <dgm:pt modelId="{5E8607D6-827C-47D9-B0AA-85856C6EDA6B}" type="sibTrans" cxnId="{6D1845AC-4501-435B-ACE8-D1B0E3A1CE62}">
      <dgm:prSet/>
      <dgm:spPr/>
      <dgm:t>
        <a:bodyPr/>
        <a:lstStyle/>
        <a:p>
          <a:endParaRPr lang="ru-RU"/>
        </a:p>
      </dgm:t>
    </dgm:pt>
    <dgm:pt modelId="{4BC35620-BBB2-490F-936D-A8D0E4050A28}" type="pres">
      <dgm:prSet presAssocID="{61B601C7-31C0-42F2-9A3E-E27C209A46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F56F1A-E9AC-4D15-9B23-AE124528215F}" type="pres">
      <dgm:prSet presAssocID="{5A2D59DD-D98A-48E5-9F09-C08583C306BA}" presName="parentText" presStyleLbl="node1" presStyleIdx="0" presStyleCnt="5" custScaleY="69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6F057-3FF5-4CDD-AC45-2AD03AE1F1B0}" type="pres">
      <dgm:prSet presAssocID="{51FCBFDC-76E6-447B-9369-CE1B29678E17}" presName="spacer" presStyleCnt="0"/>
      <dgm:spPr/>
    </dgm:pt>
    <dgm:pt modelId="{3ED104C5-48DB-494B-97F3-E18DBAC01E90}" type="pres">
      <dgm:prSet presAssocID="{D5A950C5-E1D6-481A-9B4C-69F0446FBE43}" presName="parentText" presStyleLbl="node1" presStyleIdx="1" presStyleCnt="5" custScaleY="683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C40BF-00D5-4231-9D9F-C1004DEC9297}" type="pres">
      <dgm:prSet presAssocID="{8A3EE914-FDFC-4BCE-9D61-446C221FFEAF}" presName="spacer" presStyleCnt="0"/>
      <dgm:spPr/>
    </dgm:pt>
    <dgm:pt modelId="{1B56C77B-4865-47A2-B3F7-2CCA2682B3F6}" type="pres">
      <dgm:prSet presAssocID="{7273DA71-6B46-4412-AB5C-4A292F7020D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D07CE-4F85-4D54-96A5-BE12D759F6BB}" type="pres">
      <dgm:prSet presAssocID="{13AF6A27-9456-4C56-B10A-2D5A0F15ADD6}" presName="spacer" presStyleCnt="0"/>
      <dgm:spPr/>
    </dgm:pt>
    <dgm:pt modelId="{61FF2542-02D9-4185-8568-51E35253EC33}" type="pres">
      <dgm:prSet presAssocID="{DE0BE98D-CDC9-4F34-AEE6-6EA5C37591A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F603-FFC8-43EF-9870-C6A50CDC2F88}" type="pres">
      <dgm:prSet presAssocID="{EA2D3495-24BC-4EC6-B287-FD4801C3D045}" presName="spacer" presStyleCnt="0"/>
      <dgm:spPr/>
    </dgm:pt>
    <dgm:pt modelId="{CA041381-36CC-4C43-BF01-48C61663BFCD}" type="pres">
      <dgm:prSet presAssocID="{DBA080C3-6107-495D-8CC4-D909F60D672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9FBA8B-2DF9-46BD-A4FC-B6FE1E966C63}" type="presOf" srcId="{61B601C7-31C0-42F2-9A3E-E27C209A4625}" destId="{4BC35620-BBB2-490F-936D-A8D0E4050A28}" srcOrd="0" destOrd="0" presId="urn:microsoft.com/office/officeart/2005/8/layout/vList2"/>
    <dgm:cxn modelId="{CBBF8B88-5EF2-4510-9692-F5C393A19B1C}" type="presOf" srcId="{DBA080C3-6107-495D-8CC4-D909F60D6729}" destId="{CA041381-36CC-4C43-BF01-48C61663BFCD}" srcOrd="0" destOrd="0" presId="urn:microsoft.com/office/officeart/2005/8/layout/vList2"/>
    <dgm:cxn modelId="{F93958E9-1F41-41D6-BE02-2BFE94520690}" type="presOf" srcId="{7273DA71-6B46-4412-AB5C-4A292F7020DA}" destId="{1B56C77B-4865-47A2-B3F7-2CCA2682B3F6}" srcOrd="0" destOrd="0" presId="urn:microsoft.com/office/officeart/2005/8/layout/vList2"/>
    <dgm:cxn modelId="{70236C5F-6D89-46FD-820D-B41041E9892A}" type="presOf" srcId="{DE0BE98D-CDC9-4F34-AEE6-6EA5C37591A0}" destId="{61FF2542-02D9-4185-8568-51E35253EC33}" srcOrd="0" destOrd="0" presId="urn:microsoft.com/office/officeart/2005/8/layout/vList2"/>
    <dgm:cxn modelId="{14C69517-0FF5-42E8-943B-D231A1C05149}" srcId="{61B601C7-31C0-42F2-9A3E-E27C209A4625}" destId="{5A2D59DD-D98A-48E5-9F09-C08583C306BA}" srcOrd="0" destOrd="0" parTransId="{41DD5942-6D27-4865-AB94-91F7D67AA9B3}" sibTransId="{51FCBFDC-76E6-447B-9369-CE1B29678E17}"/>
    <dgm:cxn modelId="{ABC3405D-C8F5-4768-A9B8-2934085F7F18}" type="presOf" srcId="{5A2D59DD-D98A-48E5-9F09-C08583C306BA}" destId="{A0F56F1A-E9AC-4D15-9B23-AE124528215F}" srcOrd="0" destOrd="0" presId="urn:microsoft.com/office/officeart/2005/8/layout/vList2"/>
    <dgm:cxn modelId="{2F52F875-57C9-4CF7-9980-DE931DEC69E6}" srcId="{61B601C7-31C0-42F2-9A3E-E27C209A4625}" destId="{DE0BE98D-CDC9-4F34-AEE6-6EA5C37591A0}" srcOrd="3" destOrd="0" parTransId="{0F129F43-21A6-4EF0-AEA6-45F15F61DB98}" sibTransId="{EA2D3495-24BC-4EC6-B287-FD4801C3D045}"/>
    <dgm:cxn modelId="{4B8A245B-6504-4419-8B97-EE4E3A318196}" srcId="{61B601C7-31C0-42F2-9A3E-E27C209A4625}" destId="{D5A950C5-E1D6-481A-9B4C-69F0446FBE43}" srcOrd="1" destOrd="0" parTransId="{8FDC600F-1BD2-4852-BFBB-5E6F2A4AE3F8}" sibTransId="{8A3EE914-FDFC-4BCE-9D61-446C221FFEAF}"/>
    <dgm:cxn modelId="{280BC87B-3977-41CF-BC60-CE7DFD6DE641}" type="presOf" srcId="{D5A950C5-E1D6-481A-9B4C-69F0446FBE43}" destId="{3ED104C5-48DB-494B-97F3-E18DBAC01E90}" srcOrd="0" destOrd="0" presId="urn:microsoft.com/office/officeart/2005/8/layout/vList2"/>
    <dgm:cxn modelId="{6D1845AC-4501-435B-ACE8-D1B0E3A1CE62}" srcId="{61B601C7-31C0-42F2-9A3E-E27C209A4625}" destId="{DBA080C3-6107-495D-8CC4-D909F60D6729}" srcOrd="4" destOrd="0" parTransId="{A59D35CD-E265-4735-ACEC-71E9AC02216D}" sibTransId="{5E8607D6-827C-47D9-B0AA-85856C6EDA6B}"/>
    <dgm:cxn modelId="{F8C3F4DD-4BDD-4B59-8D6B-FD7112B2E746}" srcId="{61B601C7-31C0-42F2-9A3E-E27C209A4625}" destId="{7273DA71-6B46-4412-AB5C-4A292F7020DA}" srcOrd="2" destOrd="0" parTransId="{DFD4F205-7427-41F7-8AC3-21E30DEF0098}" sibTransId="{13AF6A27-9456-4C56-B10A-2D5A0F15ADD6}"/>
    <dgm:cxn modelId="{9C7B87AD-6789-4D36-82CF-136140D4DDD0}" type="presParOf" srcId="{4BC35620-BBB2-490F-936D-A8D0E4050A28}" destId="{A0F56F1A-E9AC-4D15-9B23-AE124528215F}" srcOrd="0" destOrd="0" presId="urn:microsoft.com/office/officeart/2005/8/layout/vList2"/>
    <dgm:cxn modelId="{C1D04B2B-6580-4D5E-A057-229B3FCF5950}" type="presParOf" srcId="{4BC35620-BBB2-490F-936D-A8D0E4050A28}" destId="{8CE6F057-3FF5-4CDD-AC45-2AD03AE1F1B0}" srcOrd="1" destOrd="0" presId="urn:microsoft.com/office/officeart/2005/8/layout/vList2"/>
    <dgm:cxn modelId="{38B49C80-BCCD-4EC5-97D4-0AED78BF8F73}" type="presParOf" srcId="{4BC35620-BBB2-490F-936D-A8D0E4050A28}" destId="{3ED104C5-48DB-494B-97F3-E18DBAC01E90}" srcOrd="2" destOrd="0" presId="urn:microsoft.com/office/officeart/2005/8/layout/vList2"/>
    <dgm:cxn modelId="{494CE55D-6183-41F3-BA9E-68FC742961CB}" type="presParOf" srcId="{4BC35620-BBB2-490F-936D-A8D0E4050A28}" destId="{7D7C40BF-00D5-4231-9D9F-C1004DEC9297}" srcOrd="3" destOrd="0" presId="urn:microsoft.com/office/officeart/2005/8/layout/vList2"/>
    <dgm:cxn modelId="{5C7ACE53-ED01-46E0-B19B-C840AC1E79C6}" type="presParOf" srcId="{4BC35620-BBB2-490F-936D-A8D0E4050A28}" destId="{1B56C77B-4865-47A2-B3F7-2CCA2682B3F6}" srcOrd="4" destOrd="0" presId="urn:microsoft.com/office/officeart/2005/8/layout/vList2"/>
    <dgm:cxn modelId="{1A5A7409-4AF6-4D5A-88DB-72EBF09F104A}" type="presParOf" srcId="{4BC35620-BBB2-490F-936D-A8D0E4050A28}" destId="{35ED07CE-4F85-4D54-96A5-BE12D759F6BB}" srcOrd="5" destOrd="0" presId="urn:microsoft.com/office/officeart/2005/8/layout/vList2"/>
    <dgm:cxn modelId="{DB3FDBF1-93D4-4B21-B17B-BE58F2E7362C}" type="presParOf" srcId="{4BC35620-BBB2-490F-936D-A8D0E4050A28}" destId="{61FF2542-02D9-4185-8568-51E35253EC33}" srcOrd="6" destOrd="0" presId="urn:microsoft.com/office/officeart/2005/8/layout/vList2"/>
    <dgm:cxn modelId="{144967EA-BA80-4558-92FB-3276787A24D5}" type="presParOf" srcId="{4BC35620-BBB2-490F-936D-A8D0E4050A28}" destId="{602EF603-FFC8-43EF-9870-C6A50CDC2F88}" srcOrd="7" destOrd="0" presId="urn:microsoft.com/office/officeart/2005/8/layout/vList2"/>
    <dgm:cxn modelId="{D5D56D77-CAFE-439E-9D5D-0F4393D3590C}" type="presParOf" srcId="{4BC35620-BBB2-490F-936D-A8D0E4050A28}" destId="{CA041381-36CC-4C43-BF01-48C61663BFC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81B7F3-3C23-4648-AE3D-48385830CA56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>
        <a:scene3d>
          <a:camera prst="isometricOffAxis2Left" zoom="95000"/>
          <a:lightRig rig="flat" dir="t"/>
        </a:scene3d>
      </dgm:spPr>
      <dgm:t>
        <a:bodyPr/>
        <a:lstStyle/>
        <a:p>
          <a:endParaRPr lang="ru-RU"/>
        </a:p>
      </dgm:t>
    </dgm:pt>
    <dgm:pt modelId="{0E001CBF-4897-49C9-BAA1-B34581F9548A}">
      <dgm:prSet custT="1"/>
      <dgm:spPr/>
      <dgm:t>
        <a:bodyPr/>
        <a:lstStyle/>
        <a:p>
          <a:pPr algn="ctr" rtl="0"/>
          <a:r>
            <a:rPr lang="ru-RU" sz="4400" b="1" dirty="0" smtClean="0"/>
            <a:t>Приказы:</a:t>
          </a:r>
          <a:endParaRPr lang="ru-RU" sz="4400" dirty="0"/>
        </a:p>
      </dgm:t>
    </dgm:pt>
    <dgm:pt modelId="{5CE1EFD2-3978-4143-A246-BD7C243A6DE0}" type="parTrans" cxnId="{D1D0DEE3-8697-4FC9-81C4-44E3F073C0B4}">
      <dgm:prSet/>
      <dgm:spPr/>
      <dgm:t>
        <a:bodyPr/>
        <a:lstStyle/>
        <a:p>
          <a:endParaRPr lang="ru-RU"/>
        </a:p>
      </dgm:t>
    </dgm:pt>
    <dgm:pt modelId="{64175F0F-9FDC-4888-AA68-D0BF079ED5E9}" type="sibTrans" cxnId="{D1D0DEE3-8697-4FC9-81C4-44E3F073C0B4}">
      <dgm:prSet/>
      <dgm:spPr/>
      <dgm:t>
        <a:bodyPr/>
        <a:lstStyle/>
        <a:p>
          <a:endParaRPr lang="ru-RU"/>
        </a:p>
      </dgm:t>
    </dgm:pt>
    <dgm:pt modelId="{779FCD9E-CA85-48E1-8A13-04AB8840162D}">
      <dgm:prSet/>
      <dgm:spPr/>
      <dgm:t>
        <a:bodyPr/>
        <a:lstStyle/>
        <a:p>
          <a:pPr algn="ctr" rtl="0"/>
          <a:r>
            <a:rPr lang="ru-RU" dirty="0" smtClean="0"/>
            <a:t>о назначении ответственного лица за проведение вводного инструктажа по охране труда</a:t>
          </a:r>
          <a:endParaRPr lang="ru-RU" dirty="0"/>
        </a:p>
      </dgm:t>
    </dgm:pt>
    <dgm:pt modelId="{FEAC4C76-2576-4004-AD1D-48996F388247}" type="parTrans" cxnId="{F86E7D35-5A5E-41AC-8A85-DCFC06747DC7}">
      <dgm:prSet/>
      <dgm:spPr/>
      <dgm:t>
        <a:bodyPr/>
        <a:lstStyle/>
        <a:p>
          <a:endParaRPr lang="ru-RU"/>
        </a:p>
      </dgm:t>
    </dgm:pt>
    <dgm:pt modelId="{DE23C504-F452-4A46-B6E2-6BE199864594}" type="sibTrans" cxnId="{F86E7D35-5A5E-41AC-8A85-DCFC06747DC7}">
      <dgm:prSet/>
      <dgm:spPr/>
      <dgm:t>
        <a:bodyPr/>
        <a:lstStyle/>
        <a:p>
          <a:endParaRPr lang="ru-RU"/>
        </a:p>
      </dgm:t>
    </dgm:pt>
    <dgm:pt modelId="{7C4E3D8A-24E7-4BE6-B482-A5EFC91CB04B}">
      <dgm:prSet/>
      <dgm:spPr/>
      <dgm:t>
        <a:bodyPr/>
        <a:lstStyle/>
        <a:p>
          <a:pPr algn="ctr" rtl="0"/>
          <a:r>
            <a:rPr lang="ru-RU" dirty="0" smtClean="0"/>
            <a:t>о стажировке (или распоряжение)</a:t>
          </a:r>
          <a:endParaRPr lang="ru-RU" dirty="0"/>
        </a:p>
      </dgm:t>
    </dgm:pt>
    <dgm:pt modelId="{5F433385-4D58-4572-ADD1-7CAB116F76B4}" type="parTrans" cxnId="{073C8E08-590E-4E22-B720-CB2DD2E40273}">
      <dgm:prSet/>
      <dgm:spPr/>
      <dgm:t>
        <a:bodyPr/>
        <a:lstStyle/>
        <a:p>
          <a:endParaRPr lang="ru-RU"/>
        </a:p>
      </dgm:t>
    </dgm:pt>
    <dgm:pt modelId="{AB7BD8C1-FB21-4F19-833F-434E3353AF35}" type="sibTrans" cxnId="{073C8E08-590E-4E22-B720-CB2DD2E40273}">
      <dgm:prSet/>
      <dgm:spPr/>
      <dgm:t>
        <a:bodyPr/>
        <a:lstStyle/>
        <a:p>
          <a:endParaRPr lang="ru-RU"/>
        </a:p>
      </dgm:t>
    </dgm:pt>
    <dgm:pt modelId="{79C94000-8AD8-43F5-B4DB-A0A32B180EE4}">
      <dgm:prSet/>
      <dgm:spPr/>
      <dgm:t>
        <a:bodyPr/>
        <a:lstStyle/>
        <a:p>
          <a:pPr algn="ctr" rtl="0"/>
          <a:r>
            <a:rPr lang="ru-RU" dirty="0" smtClean="0"/>
            <a:t>по обучению и проверке знаний требований охраны труда работников организации</a:t>
          </a:r>
          <a:endParaRPr lang="ru-RU" dirty="0"/>
        </a:p>
      </dgm:t>
    </dgm:pt>
    <dgm:pt modelId="{DBD7A0CB-81FC-4576-9EE3-859391E5E6E0}" type="parTrans" cxnId="{AD3ECE98-528C-4CBC-AF4F-1E591BBBD62A}">
      <dgm:prSet/>
      <dgm:spPr/>
      <dgm:t>
        <a:bodyPr/>
        <a:lstStyle/>
        <a:p>
          <a:endParaRPr lang="ru-RU"/>
        </a:p>
      </dgm:t>
    </dgm:pt>
    <dgm:pt modelId="{A4228858-FDDA-4039-9F5A-5A3C3305902B}" type="sibTrans" cxnId="{AD3ECE98-528C-4CBC-AF4F-1E591BBBD62A}">
      <dgm:prSet/>
      <dgm:spPr/>
      <dgm:t>
        <a:bodyPr/>
        <a:lstStyle/>
        <a:p>
          <a:endParaRPr lang="ru-RU"/>
        </a:p>
      </dgm:t>
    </dgm:pt>
    <dgm:pt modelId="{6673FC72-8B0C-4757-A934-9C6488006E00}" type="pres">
      <dgm:prSet presAssocID="{3281B7F3-3C23-4648-AE3D-48385830CA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802380-65F2-4128-B435-B52AD77E4297}" type="pres">
      <dgm:prSet presAssocID="{0E001CBF-4897-49C9-BAA1-B34581F9548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D194A-3A5E-41BA-ADC3-3DAA78189CFF}" type="pres">
      <dgm:prSet presAssocID="{64175F0F-9FDC-4888-AA68-D0BF079ED5E9}" presName="spacer" presStyleCnt="0"/>
      <dgm:spPr/>
    </dgm:pt>
    <dgm:pt modelId="{0C6FA8EF-BB55-49BD-AE8B-78EF5AFC9582}" type="pres">
      <dgm:prSet presAssocID="{779FCD9E-CA85-48E1-8A13-04AB8840162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7DE48-99C9-480F-A57C-F753B706AB6D}" type="pres">
      <dgm:prSet presAssocID="{DE23C504-F452-4A46-B6E2-6BE199864594}" presName="spacer" presStyleCnt="0"/>
      <dgm:spPr/>
    </dgm:pt>
    <dgm:pt modelId="{1F7C1CA6-3DBC-4234-A6D2-F7BC6E3421CD}" type="pres">
      <dgm:prSet presAssocID="{7C4E3D8A-24E7-4BE6-B482-A5EFC91CB04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73611-C7B4-43B2-A4F5-615FD8D956EB}" type="pres">
      <dgm:prSet presAssocID="{AB7BD8C1-FB21-4F19-833F-434E3353AF35}" presName="spacer" presStyleCnt="0"/>
      <dgm:spPr/>
    </dgm:pt>
    <dgm:pt modelId="{1B57A61C-2522-467C-AFA3-A9E482BFF095}" type="pres">
      <dgm:prSet presAssocID="{79C94000-8AD8-43F5-B4DB-A0A32B180EE4}" presName="parentText" presStyleLbl="node1" presStyleIdx="3" presStyleCnt="4" custLinFactNeighborX="-1" custLinFactNeighborY="-85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1FE83-37D4-4C43-9CE7-6230FDF02788}" type="presOf" srcId="{7C4E3D8A-24E7-4BE6-B482-A5EFC91CB04B}" destId="{1F7C1CA6-3DBC-4234-A6D2-F7BC6E3421CD}" srcOrd="0" destOrd="0" presId="urn:microsoft.com/office/officeart/2005/8/layout/vList2"/>
    <dgm:cxn modelId="{0E2FF0B5-515A-4464-B564-E863705590F0}" type="presOf" srcId="{779FCD9E-CA85-48E1-8A13-04AB8840162D}" destId="{0C6FA8EF-BB55-49BD-AE8B-78EF5AFC9582}" srcOrd="0" destOrd="0" presId="urn:microsoft.com/office/officeart/2005/8/layout/vList2"/>
    <dgm:cxn modelId="{CC7CA87C-1C57-459D-B22C-229A3C81288A}" type="presOf" srcId="{3281B7F3-3C23-4648-AE3D-48385830CA56}" destId="{6673FC72-8B0C-4757-A934-9C6488006E00}" srcOrd="0" destOrd="0" presId="urn:microsoft.com/office/officeart/2005/8/layout/vList2"/>
    <dgm:cxn modelId="{073C8E08-590E-4E22-B720-CB2DD2E40273}" srcId="{3281B7F3-3C23-4648-AE3D-48385830CA56}" destId="{7C4E3D8A-24E7-4BE6-B482-A5EFC91CB04B}" srcOrd="2" destOrd="0" parTransId="{5F433385-4D58-4572-ADD1-7CAB116F76B4}" sibTransId="{AB7BD8C1-FB21-4F19-833F-434E3353AF35}"/>
    <dgm:cxn modelId="{D1D0DEE3-8697-4FC9-81C4-44E3F073C0B4}" srcId="{3281B7F3-3C23-4648-AE3D-48385830CA56}" destId="{0E001CBF-4897-49C9-BAA1-B34581F9548A}" srcOrd="0" destOrd="0" parTransId="{5CE1EFD2-3978-4143-A246-BD7C243A6DE0}" sibTransId="{64175F0F-9FDC-4888-AA68-D0BF079ED5E9}"/>
    <dgm:cxn modelId="{0A7851F0-58BB-489F-BEC6-C4BD5FFCD946}" type="presOf" srcId="{0E001CBF-4897-49C9-BAA1-B34581F9548A}" destId="{E9802380-65F2-4128-B435-B52AD77E4297}" srcOrd="0" destOrd="0" presId="urn:microsoft.com/office/officeart/2005/8/layout/vList2"/>
    <dgm:cxn modelId="{F86E7D35-5A5E-41AC-8A85-DCFC06747DC7}" srcId="{3281B7F3-3C23-4648-AE3D-48385830CA56}" destId="{779FCD9E-CA85-48E1-8A13-04AB8840162D}" srcOrd="1" destOrd="0" parTransId="{FEAC4C76-2576-4004-AD1D-48996F388247}" sibTransId="{DE23C504-F452-4A46-B6E2-6BE199864594}"/>
    <dgm:cxn modelId="{AD3ECE98-528C-4CBC-AF4F-1E591BBBD62A}" srcId="{3281B7F3-3C23-4648-AE3D-48385830CA56}" destId="{79C94000-8AD8-43F5-B4DB-A0A32B180EE4}" srcOrd="3" destOrd="0" parTransId="{DBD7A0CB-81FC-4576-9EE3-859391E5E6E0}" sibTransId="{A4228858-FDDA-4039-9F5A-5A3C3305902B}"/>
    <dgm:cxn modelId="{A1A7F8A4-C51F-4E05-BFE9-9E958E4D27F0}" type="presOf" srcId="{79C94000-8AD8-43F5-B4DB-A0A32B180EE4}" destId="{1B57A61C-2522-467C-AFA3-A9E482BFF095}" srcOrd="0" destOrd="0" presId="urn:microsoft.com/office/officeart/2005/8/layout/vList2"/>
    <dgm:cxn modelId="{2CAD1595-4ECE-4456-B329-704C6B3458A9}" type="presParOf" srcId="{6673FC72-8B0C-4757-A934-9C6488006E00}" destId="{E9802380-65F2-4128-B435-B52AD77E4297}" srcOrd="0" destOrd="0" presId="urn:microsoft.com/office/officeart/2005/8/layout/vList2"/>
    <dgm:cxn modelId="{EB4B3AFB-AB18-4615-A76E-AFEA1AC7AB91}" type="presParOf" srcId="{6673FC72-8B0C-4757-A934-9C6488006E00}" destId="{A5CD194A-3A5E-41BA-ADC3-3DAA78189CFF}" srcOrd="1" destOrd="0" presId="urn:microsoft.com/office/officeart/2005/8/layout/vList2"/>
    <dgm:cxn modelId="{1179F687-49CB-40BB-AA11-669CEA51650F}" type="presParOf" srcId="{6673FC72-8B0C-4757-A934-9C6488006E00}" destId="{0C6FA8EF-BB55-49BD-AE8B-78EF5AFC9582}" srcOrd="2" destOrd="0" presId="urn:microsoft.com/office/officeart/2005/8/layout/vList2"/>
    <dgm:cxn modelId="{07C6E1F0-7526-445F-A107-19F2062B5CC6}" type="presParOf" srcId="{6673FC72-8B0C-4757-A934-9C6488006E00}" destId="{5087DE48-99C9-480F-A57C-F753B706AB6D}" srcOrd="3" destOrd="0" presId="urn:microsoft.com/office/officeart/2005/8/layout/vList2"/>
    <dgm:cxn modelId="{55E3E393-8466-4C50-ACE8-A336ADA8A370}" type="presParOf" srcId="{6673FC72-8B0C-4757-A934-9C6488006E00}" destId="{1F7C1CA6-3DBC-4234-A6D2-F7BC6E3421CD}" srcOrd="4" destOrd="0" presId="urn:microsoft.com/office/officeart/2005/8/layout/vList2"/>
    <dgm:cxn modelId="{48BF6AF3-1C7E-4E7D-B0C1-93C4DF6B15F4}" type="presParOf" srcId="{6673FC72-8B0C-4757-A934-9C6488006E00}" destId="{CA773611-C7B4-43B2-A4F5-615FD8D956EB}" srcOrd="5" destOrd="0" presId="urn:microsoft.com/office/officeart/2005/8/layout/vList2"/>
    <dgm:cxn modelId="{155403DF-E16B-4421-BF68-2E8B00B3902D}" type="presParOf" srcId="{6673FC72-8B0C-4757-A934-9C6488006E00}" destId="{1B57A61C-2522-467C-AFA3-A9E482BFF09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51EDB3-15AD-4F06-9A95-7D4D1FD086C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03A6D9-8C0D-48C1-8E3B-45C2C655F69D}">
      <dgm:prSet/>
      <dgm:spPr/>
      <dgm:t>
        <a:bodyPr/>
        <a:lstStyle/>
        <a:p>
          <a:pPr algn="ctr" rtl="0"/>
          <a:r>
            <a:rPr lang="ru-RU" dirty="0" smtClean="0"/>
            <a:t>Перечень лиц освобожденных от  первичного инструктажа на рабочем месте</a:t>
          </a:r>
          <a:endParaRPr lang="ru-RU" dirty="0"/>
        </a:p>
      </dgm:t>
    </dgm:pt>
    <dgm:pt modelId="{6FE093B4-C177-4864-B734-31EC7CE44694}" type="parTrans" cxnId="{D8F0BA66-DD14-4451-BDF3-43B691D0D129}">
      <dgm:prSet/>
      <dgm:spPr/>
      <dgm:t>
        <a:bodyPr/>
        <a:lstStyle/>
        <a:p>
          <a:endParaRPr lang="ru-RU"/>
        </a:p>
      </dgm:t>
    </dgm:pt>
    <dgm:pt modelId="{1B3A088C-FBB8-47D9-AA65-4BE6BEDCDDBF}" type="sibTrans" cxnId="{D8F0BA66-DD14-4451-BDF3-43B691D0D129}">
      <dgm:prSet/>
      <dgm:spPr/>
      <dgm:t>
        <a:bodyPr/>
        <a:lstStyle/>
        <a:p>
          <a:endParaRPr lang="ru-RU"/>
        </a:p>
      </dgm:t>
    </dgm:pt>
    <dgm:pt modelId="{4A2F2E77-FE04-4077-A47C-517132EB851F}">
      <dgm:prSet/>
      <dgm:spPr/>
      <dgm:t>
        <a:bodyPr/>
        <a:lstStyle/>
        <a:p>
          <a:pPr algn="ctr" rtl="0"/>
          <a:r>
            <a:rPr lang="ru-RU" dirty="0" smtClean="0"/>
            <a:t>Программы проведения инструктажей (вводного, на рабочем месте)</a:t>
          </a:r>
          <a:endParaRPr lang="ru-RU" dirty="0"/>
        </a:p>
      </dgm:t>
    </dgm:pt>
    <dgm:pt modelId="{81D41E34-0AC1-47FB-BACA-2C527BD6DC82}" type="parTrans" cxnId="{260F8911-5434-4EDD-9D1C-B863F7288121}">
      <dgm:prSet/>
      <dgm:spPr/>
      <dgm:t>
        <a:bodyPr/>
        <a:lstStyle/>
        <a:p>
          <a:endParaRPr lang="ru-RU"/>
        </a:p>
      </dgm:t>
    </dgm:pt>
    <dgm:pt modelId="{02C26F7B-B06E-40CB-9688-F9AA96C4B94C}" type="sibTrans" cxnId="{260F8911-5434-4EDD-9D1C-B863F7288121}">
      <dgm:prSet/>
      <dgm:spPr/>
      <dgm:t>
        <a:bodyPr/>
        <a:lstStyle/>
        <a:p>
          <a:endParaRPr lang="ru-RU"/>
        </a:p>
      </dgm:t>
    </dgm:pt>
    <dgm:pt modelId="{4C30CF6C-58E6-420B-9C95-A5B477D78464}">
      <dgm:prSet/>
      <dgm:spPr/>
      <dgm:t>
        <a:bodyPr/>
        <a:lstStyle/>
        <a:p>
          <a:pPr algn="ctr" rtl="0"/>
          <a:r>
            <a:rPr lang="ru-RU" dirty="0" smtClean="0"/>
            <a:t>Программы обучения по охране труда,  билеты</a:t>
          </a:r>
          <a:endParaRPr lang="ru-RU" dirty="0"/>
        </a:p>
      </dgm:t>
    </dgm:pt>
    <dgm:pt modelId="{473CE0F0-6A3F-447A-98F5-BDA1BE0AA253}" type="parTrans" cxnId="{9C0F98F2-BA98-41BB-9775-1F6AFAAAE27C}">
      <dgm:prSet/>
      <dgm:spPr/>
      <dgm:t>
        <a:bodyPr/>
        <a:lstStyle/>
        <a:p>
          <a:endParaRPr lang="ru-RU"/>
        </a:p>
      </dgm:t>
    </dgm:pt>
    <dgm:pt modelId="{60B3C294-EC3D-421A-A79C-9F2D441CC167}" type="sibTrans" cxnId="{9C0F98F2-BA98-41BB-9775-1F6AFAAAE27C}">
      <dgm:prSet/>
      <dgm:spPr/>
      <dgm:t>
        <a:bodyPr/>
        <a:lstStyle/>
        <a:p>
          <a:endParaRPr lang="ru-RU"/>
        </a:p>
      </dgm:t>
    </dgm:pt>
    <dgm:pt modelId="{802FD22E-CD93-44B2-AC55-DF7592B23640}">
      <dgm:prSet/>
      <dgm:spPr/>
      <dgm:t>
        <a:bodyPr/>
        <a:lstStyle/>
        <a:p>
          <a:pPr algn="ctr" rtl="0"/>
          <a:r>
            <a:rPr lang="ru-RU" dirty="0" smtClean="0"/>
            <a:t>Протоколы проверки знаний требований охраны труда </a:t>
          </a:r>
          <a:r>
            <a:rPr lang="ru-RU" u="sng" dirty="0" smtClean="0"/>
            <a:t>(установленной формы)</a:t>
          </a:r>
          <a:endParaRPr lang="ru-RU" dirty="0"/>
        </a:p>
      </dgm:t>
    </dgm:pt>
    <dgm:pt modelId="{99946F1F-39ED-451E-9E51-5877C08E92D1}" type="parTrans" cxnId="{13583630-5172-4844-BE1F-2D2CBD452348}">
      <dgm:prSet/>
      <dgm:spPr/>
      <dgm:t>
        <a:bodyPr/>
        <a:lstStyle/>
        <a:p>
          <a:endParaRPr lang="ru-RU"/>
        </a:p>
      </dgm:t>
    </dgm:pt>
    <dgm:pt modelId="{A06C2E4A-53FA-4B38-B368-EA95EEF41408}" type="sibTrans" cxnId="{13583630-5172-4844-BE1F-2D2CBD452348}">
      <dgm:prSet/>
      <dgm:spPr/>
      <dgm:t>
        <a:bodyPr/>
        <a:lstStyle/>
        <a:p>
          <a:endParaRPr lang="ru-RU"/>
        </a:p>
      </dgm:t>
    </dgm:pt>
    <dgm:pt modelId="{95CF5FF0-38AE-4B81-A6B2-F43A8FE7088E}" type="pres">
      <dgm:prSet presAssocID="{6E51EDB3-15AD-4F06-9A95-7D4D1FD086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6B676D-D564-49B4-802F-055A8F833BA3}" type="pres">
      <dgm:prSet presAssocID="{9203A6D9-8C0D-48C1-8E3B-45C2C655F69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25BBA-031A-4B43-8380-5D9001C8C061}" type="pres">
      <dgm:prSet presAssocID="{1B3A088C-FBB8-47D9-AA65-4BE6BEDCDDBF}" presName="spacer" presStyleCnt="0"/>
      <dgm:spPr/>
    </dgm:pt>
    <dgm:pt modelId="{455CC383-5577-4A59-A9F2-C5765E65E561}" type="pres">
      <dgm:prSet presAssocID="{4A2F2E77-FE04-4077-A47C-517132EB851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DE90C-F708-4FC6-94E1-2174C02E65CB}" type="pres">
      <dgm:prSet presAssocID="{02C26F7B-B06E-40CB-9688-F9AA96C4B94C}" presName="spacer" presStyleCnt="0"/>
      <dgm:spPr/>
    </dgm:pt>
    <dgm:pt modelId="{53365471-B784-4D2E-9DF4-7E472FE71A0A}" type="pres">
      <dgm:prSet presAssocID="{4C30CF6C-58E6-420B-9C95-A5B477D7846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8153-9AEF-4F95-A6EC-98C1C76AC890}" type="pres">
      <dgm:prSet presAssocID="{60B3C294-EC3D-421A-A79C-9F2D441CC167}" presName="spacer" presStyleCnt="0"/>
      <dgm:spPr/>
    </dgm:pt>
    <dgm:pt modelId="{95C26BAD-AEB2-41BA-97F4-8C624F0BCA34}" type="pres">
      <dgm:prSet presAssocID="{802FD22E-CD93-44B2-AC55-DF7592B2364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F8911-5434-4EDD-9D1C-B863F7288121}" srcId="{6E51EDB3-15AD-4F06-9A95-7D4D1FD086C2}" destId="{4A2F2E77-FE04-4077-A47C-517132EB851F}" srcOrd="1" destOrd="0" parTransId="{81D41E34-0AC1-47FB-BACA-2C527BD6DC82}" sibTransId="{02C26F7B-B06E-40CB-9688-F9AA96C4B94C}"/>
    <dgm:cxn modelId="{3F57939F-E220-4D6A-BA5A-6CA0BF598A4E}" type="presOf" srcId="{9203A6D9-8C0D-48C1-8E3B-45C2C655F69D}" destId="{F96B676D-D564-49B4-802F-055A8F833BA3}" srcOrd="0" destOrd="0" presId="urn:microsoft.com/office/officeart/2005/8/layout/vList2"/>
    <dgm:cxn modelId="{D8F0BA66-DD14-4451-BDF3-43B691D0D129}" srcId="{6E51EDB3-15AD-4F06-9A95-7D4D1FD086C2}" destId="{9203A6D9-8C0D-48C1-8E3B-45C2C655F69D}" srcOrd="0" destOrd="0" parTransId="{6FE093B4-C177-4864-B734-31EC7CE44694}" sibTransId="{1B3A088C-FBB8-47D9-AA65-4BE6BEDCDDBF}"/>
    <dgm:cxn modelId="{9C0F98F2-BA98-41BB-9775-1F6AFAAAE27C}" srcId="{6E51EDB3-15AD-4F06-9A95-7D4D1FD086C2}" destId="{4C30CF6C-58E6-420B-9C95-A5B477D78464}" srcOrd="2" destOrd="0" parTransId="{473CE0F0-6A3F-447A-98F5-BDA1BE0AA253}" sibTransId="{60B3C294-EC3D-421A-A79C-9F2D441CC167}"/>
    <dgm:cxn modelId="{73F8F707-FCB9-4431-8E6A-63611271DFF3}" type="presOf" srcId="{6E51EDB3-15AD-4F06-9A95-7D4D1FD086C2}" destId="{95CF5FF0-38AE-4B81-A6B2-F43A8FE7088E}" srcOrd="0" destOrd="0" presId="urn:microsoft.com/office/officeart/2005/8/layout/vList2"/>
    <dgm:cxn modelId="{1646A10A-A463-452F-A4EC-55305794B603}" type="presOf" srcId="{4A2F2E77-FE04-4077-A47C-517132EB851F}" destId="{455CC383-5577-4A59-A9F2-C5765E65E561}" srcOrd="0" destOrd="0" presId="urn:microsoft.com/office/officeart/2005/8/layout/vList2"/>
    <dgm:cxn modelId="{13583630-5172-4844-BE1F-2D2CBD452348}" srcId="{6E51EDB3-15AD-4F06-9A95-7D4D1FD086C2}" destId="{802FD22E-CD93-44B2-AC55-DF7592B23640}" srcOrd="3" destOrd="0" parTransId="{99946F1F-39ED-451E-9E51-5877C08E92D1}" sibTransId="{A06C2E4A-53FA-4B38-B368-EA95EEF41408}"/>
    <dgm:cxn modelId="{B8C9219F-8AC6-44F8-850D-FA78AD3B5734}" type="presOf" srcId="{4C30CF6C-58E6-420B-9C95-A5B477D78464}" destId="{53365471-B784-4D2E-9DF4-7E472FE71A0A}" srcOrd="0" destOrd="0" presId="urn:microsoft.com/office/officeart/2005/8/layout/vList2"/>
    <dgm:cxn modelId="{65102D04-A619-418C-9586-904AEC47932E}" type="presOf" srcId="{802FD22E-CD93-44B2-AC55-DF7592B23640}" destId="{95C26BAD-AEB2-41BA-97F4-8C624F0BCA34}" srcOrd="0" destOrd="0" presId="urn:microsoft.com/office/officeart/2005/8/layout/vList2"/>
    <dgm:cxn modelId="{82AEE205-97D3-4555-8BC7-BAEC68DE68AF}" type="presParOf" srcId="{95CF5FF0-38AE-4B81-A6B2-F43A8FE7088E}" destId="{F96B676D-D564-49B4-802F-055A8F833BA3}" srcOrd="0" destOrd="0" presId="urn:microsoft.com/office/officeart/2005/8/layout/vList2"/>
    <dgm:cxn modelId="{DD42D1EA-4A7B-4023-9FA1-78DFDD877CBF}" type="presParOf" srcId="{95CF5FF0-38AE-4B81-A6B2-F43A8FE7088E}" destId="{BDE25BBA-031A-4B43-8380-5D9001C8C061}" srcOrd="1" destOrd="0" presId="urn:microsoft.com/office/officeart/2005/8/layout/vList2"/>
    <dgm:cxn modelId="{54F089BC-7B84-4044-9F03-482C6D7C809E}" type="presParOf" srcId="{95CF5FF0-38AE-4B81-A6B2-F43A8FE7088E}" destId="{455CC383-5577-4A59-A9F2-C5765E65E561}" srcOrd="2" destOrd="0" presId="urn:microsoft.com/office/officeart/2005/8/layout/vList2"/>
    <dgm:cxn modelId="{58EE1600-6F43-4CD3-BA6A-4172580CF569}" type="presParOf" srcId="{95CF5FF0-38AE-4B81-A6B2-F43A8FE7088E}" destId="{8A9DE90C-F708-4FC6-94E1-2174C02E65CB}" srcOrd="3" destOrd="0" presId="urn:microsoft.com/office/officeart/2005/8/layout/vList2"/>
    <dgm:cxn modelId="{454E05D2-4666-47CF-A6DE-127485A39224}" type="presParOf" srcId="{95CF5FF0-38AE-4B81-A6B2-F43A8FE7088E}" destId="{53365471-B784-4D2E-9DF4-7E472FE71A0A}" srcOrd="4" destOrd="0" presId="urn:microsoft.com/office/officeart/2005/8/layout/vList2"/>
    <dgm:cxn modelId="{3445EAD1-8B8B-427D-9559-E49C11DD0FC7}" type="presParOf" srcId="{95CF5FF0-38AE-4B81-A6B2-F43A8FE7088E}" destId="{04138153-9AEF-4F95-A6EC-98C1C76AC890}" srcOrd="5" destOrd="0" presId="urn:microsoft.com/office/officeart/2005/8/layout/vList2"/>
    <dgm:cxn modelId="{C60CE34B-8B30-4D07-9F0E-0C10894403EC}" type="presParOf" srcId="{95CF5FF0-38AE-4B81-A6B2-F43A8FE7088E}" destId="{95C26BAD-AEB2-41BA-97F4-8C624F0BCA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99240-3AF7-4B5B-B8B1-E02583E55C3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4B465EFF-DC99-4DA5-BDDD-FFDA6E2F0F5F}" type="pres">
      <dgm:prSet presAssocID="{12D99240-3AF7-4B5B-B8B1-E02583E55C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02DAA-A250-4129-98C2-E290882A2DEA}" type="presOf" srcId="{12D99240-3AF7-4B5B-B8B1-E02583E55C34}" destId="{4B465EFF-DC99-4DA5-BDDD-FFDA6E2F0F5F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057DAE-1D41-4B41-A01D-B8DCE8FDF2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D1BBFD2-E3F1-4D80-ABD8-CBFDC08AE16A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>
              <a:solidFill>
                <a:schemeClr val="bg1"/>
              </a:solidFill>
            </a:rPr>
            <a:t>П</a:t>
          </a:r>
          <a:r>
            <a:rPr lang="ru-RU" sz="3200" dirty="0" smtClean="0">
              <a:solidFill>
                <a:schemeClr val="bg1"/>
              </a:solidFill>
              <a:latin typeface="Times New Roman" pitchFamily="16" charset="0"/>
            </a:rPr>
            <a:t>риказ  об обеспечении работников  смывающимися и (или) обезвреживающими средствами </a:t>
          </a:r>
          <a:endParaRPr lang="ru-RU" sz="3200" dirty="0">
            <a:solidFill>
              <a:schemeClr val="bg1"/>
            </a:solidFill>
          </a:endParaRPr>
        </a:p>
      </dgm:t>
    </dgm:pt>
    <dgm:pt modelId="{DE9F3B4F-E22B-4A01-954B-2D5547631274}" type="parTrans" cxnId="{25932D0A-1B3D-46FA-A444-4CE3CE4C28D5}">
      <dgm:prSet/>
      <dgm:spPr/>
      <dgm:t>
        <a:bodyPr/>
        <a:lstStyle/>
        <a:p>
          <a:endParaRPr lang="ru-RU"/>
        </a:p>
      </dgm:t>
    </dgm:pt>
    <dgm:pt modelId="{7BB73232-253E-4754-BCB0-5920B877E892}" type="sibTrans" cxnId="{25932D0A-1B3D-46FA-A444-4CE3CE4C28D5}">
      <dgm:prSet/>
      <dgm:spPr/>
      <dgm:t>
        <a:bodyPr/>
        <a:lstStyle/>
        <a:p>
          <a:endParaRPr lang="ru-RU"/>
        </a:p>
      </dgm:t>
    </dgm:pt>
    <dgm:pt modelId="{25862778-EF2A-4475-A7FE-38E63984A4E0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>
              <a:solidFill>
                <a:schemeClr val="bg1"/>
              </a:solidFill>
              <a:latin typeface="Times New Roman" pitchFamily="16" charset="0"/>
            </a:rPr>
            <a:t>Перечень</a:t>
          </a:r>
          <a:r>
            <a:rPr lang="ru-RU" sz="3200" b="1" dirty="0" smtClean="0">
              <a:solidFill>
                <a:schemeClr val="bg1"/>
              </a:solidFill>
              <a:latin typeface="Times New Roman" pitchFamily="16" charset="0"/>
            </a:rPr>
            <a:t> </a:t>
          </a:r>
          <a:r>
            <a:rPr lang="ru-RU" sz="3200" dirty="0" smtClean="0">
              <a:solidFill>
                <a:schemeClr val="bg1"/>
              </a:solidFill>
              <a:latin typeface="Times New Roman" pitchFamily="16" charset="0"/>
            </a:rPr>
            <a:t>рабочих мест и список работников, для которых необходима выдача смывающих и (или) обезвреживающих средств </a:t>
          </a:r>
          <a:endParaRPr lang="ru-RU" sz="3200" dirty="0">
            <a:solidFill>
              <a:schemeClr val="bg1"/>
            </a:solidFill>
          </a:endParaRPr>
        </a:p>
      </dgm:t>
    </dgm:pt>
    <dgm:pt modelId="{CFC6F503-C818-44A1-A3C4-D1E47EAAC009}" type="parTrans" cxnId="{D512B56B-40F8-438D-9FB7-21B6332A3E6B}">
      <dgm:prSet/>
      <dgm:spPr/>
      <dgm:t>
        <a:bodyPr/>
        <a:lstStyle/>
        <a:p>
          <a:endParaRPr lang="ru-RU"/>
        </a:p>
      </dgm:t>
    </dgm:pt>
    <dgm:pt modelId="{4D5A8BF1-A7AF-4B65-BE6E-AE39FF6531BC}" type="sibTrans" cxnId="{D512B56B-40F8-438D-9FB7-21B6332A3E6B}">
      <dgm:prSet/>
      <dgm:spPr/>
      <dgm:t>
        <a:bodyPr/>
        <a:lstStyle/>
        <a:p>
          <a:endParaRPr lang="ru-RU"/>
        </a:p>
      </dgm:t>
    </dgm:pt>
    <dgm:pt modelId="{1D3E39DB-E071-499C-9AA4-926A39F4B2FD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>
              <a:solidFill>
                <a:schemeClr val="bg1"/>
              </a:solidFill>
              <a:latin typeface="Times New Roman" pitchFamily="16" charset="0"/>
            </a:rPr>
            <a:t>Личные карточки выдачи средств </a:t>
          </a:r>
        </a:p>
        <a:p>
          <a:r>
            <a:rPr lang="ru-RU" sz="2000" dirty="0" smtClean="0">
              <a:solidFill>
                <a:schemeClr val="bg1"/>
              </a:solidFill>
              <a:latin typeface="Times New Roman" pitchFamily="16" charset="0"/>
            </a:rPr>
            <a:t>(установленного образца)</a:t>
          </a:r>
          <a:endParaRPr lang="ru-RU" sz="2000" dirty="0">
            <a:solidFill>
              <a:schemeClr val="bg1"/>
            </a:solidFill>
          </a:endParaRPr>
        </a:p>
      </dgm:t>
    </dgm:pt>
    <dgm:pt modelId="{0497AE57-F6C7-4573-9C72-F24EFB2FB791}" type="parTrans" cxnId="{52DF0F56-3866-4F7C-9864-79B4BC0CD942}">
      <dgm:prSet/>
      <dgm:spPr/>
      <dgm:t>
        <a:bodyPr/>
        <a:lstStyle/>
        <a:p>
          <a:endParaRPr lang="ru-RU"/>
        </a:p>
      </dgm:t>
    </dgm:pt>
    <dgm:pt modelId="{2D31B52F-81C0-4AA2-A7C3-2867174D8EA2}" type="sibTrans" cxnId="{52DF0F56-3866-4F7C-9864-79B4BC0CD942}">
      <dgm:prSet/>
      <dgm:spPr/>
      <dgm:t>
        <a:bodyPr/>
        <a:lstStyle/>
        <a:p>
          <a:endParaRPr lang="ru-RU"/>
        </a:p>
      </dgm:t>
    </dgm:pt>
    <dgm:pt modelId="{3CF3A18A-0BDE-452E-9880-9E4689970B3A}" type="pres">
      <dgm:prSet presAssocID="{12057DAE-1D41-4B41-A01D-B8DCE8FDF2CA}" presName="compositeShape" presStyleCnt="0">
        <dgm:presLayoutVars>
          <dgm:dir/>
          <dgm:resizeHandles/>
        </dgm:presLayoutVars>
      </dgm:prSet>
      <dgm:spPr/>
    </dgm:pt>
    <dgm:pt modelId="{0E439741-99EE-43C4-8537-CC63D828A27A}" type="pres">
      <dgm:prSet presAssocID="{12057DAE-1D41-4B41-A01D-B8DCE8FDF2CA}" presName="pyramid" presStyleLbl="node1" presStyleIdx="0" presStyleCnt="1" custScaleX="141622"/>
      <dgm:spPr/>
    </dgm:pt>
    <dgm:pt modelId="{2476155C-B1C4-4E23-BA8A-44B7C6FBEFE9}" type="pres">
      <dgm:prSet presAssocID="{12057DAE-1D41-4B41-A01D-B8DCE8FDF2CA}" presName="theList" presStyleCnt="0"/>
      <dgm:spPr/>
    </dgm:pt>
    <dgm:pt modelId="{35B9DC26-77F1-4351-9169-6FD7FD80065F}" type="pres">
      <dgm:prSet presAssocID="{7D1BBFD2-E3F1-4D80-ABD8-CBFDC08AE16A}" presName="aNode" presStyleLbl="fgAcc1" presStyleIdx="0" presStyleCnt="3" custScaleX="209593" custScaleY="120019" custLinFactNeighborX="-3075" custLinFactNeighborY="-26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8DF35-2370-4B4E-B961-3774958110A1}" type="pres">
      <dgm:prSet presAssocID="{7D1BBFD2-E3F1-4D80-ABD8-CBFDC08AE16A}" presName="aSpace" presStyleCnt="0"/>
      <dgm:spPr/>
    </dgm:pt>
    <dgm:pt modelId="{F8E5ABD5-6371-4CA7-A963-2856D571914D}" type="pres">
      <dgm:prSet presAssocID="{25862778-EF2A-4475-A7FE-38E63984A4E0}" presName="aNode" presStyleLbl="fgAcc1" presStyleIdx="1" presStyleCnt="3" custScaleX="215629" custScaleY="170590" custLinFactNeighborX="-2122" custLinFactNeighborY="14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12EE3-088E-4D5B-9F8B-00C22670EA40}" type="pres">
      <dgm:prSet presAssocID="{25862778-EF2A-4475-A7FE-38E63984A4E0}" presName="aSpace" presStyleCnt="0"/>
      <dgm:spPr/>
    </dgm:pt>
    <dgm:pt modelId="{03F2303F-C934-4F2A-9245-A7E7952E765C}" type="pres">
      <dgm:prSet presAssocID="{1D3E39DB-E071-499C-9AA4-926A39F4B2FD}" presName="aNode" presStyleLbl="fgAcc1" presStyleIdx="2" presStyleCnt="3" custScaleX="216844" custScaleY="108047" custLinFactY="17594" custLinFactNeighborX="-151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3A89D-9764-42CD-8970-8F78D3F2D0C0}" type="pres">
      <dgm:prSet presAssocID="{1D3E39DB-E071-499C-9AA4-926A39F4B2FD}" presName="aSpace" presStyleCnt="0"/>
      <dgm:spPr/>
    </dgm:pt>
  </dgm:ptLst>
  <dgm:cxnLst>
    <dgm:cxn modelId="{52DF0F56-3866-4F7C-9864-79B4BC0CD942}" srcId="{12057DAE-1D41-4B41-A01D-B8DCE8FDF2CA}" destId="{1D3E39DB-E071-499C-9AA4-926A39F4B2FD}" srcOrd="2" destOrd="0" parTransId="{0497AE57-F6C7-4573-9C72-F24EFB2FB791}" sibTransId="{2D31B52F-81C0-4AA2-A7C3-2867174D8EA2}"/>
    <dgm:cxn modelId="{25932D0A-1B3D-46FA-A444-4CE3CE4C28D5}" srcId="{12057DAE-1D41-4B41-A01D-B8DCE8FDF2CA}" destId="{7D1BBFD2-E3F1-4D80-ABD8-CBFDC08AE16A}" srcOrd="0" destOrd="0" parTransId="{DE9F3B4F-E22B-4A01-954B-2D5547631274}" sibTransId="{7BB73232-253E-4754-BCB0-5920B877E892}"/>
    <dgm:cxn modelId="{1E2B7F27-2CC6-4D28-9424-CA56E33E87C2}" type="presOf" srcId="{25862778-EF2A-4475-A7FE-38E63984A4E0}" destId="{F8E5ABD5-6371-4CA7-A963-2856D571914D}" srcOrd="0" destOrd="0" presId="urn:microsoft.com/office/officeart/2005/8/layout/pyramid2"/>
    <dgm:cxn modelId="{D512B56B-40F8-438D-9FB7-21B6332A3E6B}" srcId="{12057DAE-1D41-4B41-A01D-B8DCE8FDF2CA}" destId="{25862778-EF2A-4475-A7FE-38E63984A4E0}" srcOrd="1" destOrd="0" parTransId="{CFC6F503-C818-44A1-A3C4-D1E47EAAC009}" sibTransId="{4D5A8BF1-A7AF-4B65-BE6E-AE39FF6531BC}"/>
    <dgm:cxn modelId="{63E1A165-56D8-4D7B-8DAD-77194E090E87}" type="presOf" srcId="{1D3E39DB-E071-499C-9AA4-926A39F4B2FD}" destId="{03F2303F-C934-4F2A-9245-A7E7952E765C}" srcOrd="0" destOrd="0" presId="urn:microsoft.com/office/officeart/2005/8/layout/pyramid2"/>
    <dgm:cxn modelId="{559C0353-3BCF-4F86-8EAF-C8F10BE549C6}" type="presOf" srcId="{12057DAE-1D41-4B41-A01D-B8DCE8FDF2CA}" destId="{3CF3A18A-0BDE-452E-9880-9E4689970B3A}" srcOrd="0" destOrd="0" presId="urn:microsoft.com/office/officeart/2005/8/layout/pyramid2"/>
    <dgm:cxn modelId="{080FBE41-D054-4ECA-BB4C-FB0E5D2E05E5}" type="presOf" srcId="{7D1BBFD2-E3F1-4D80-ABD8-CBFDC08AE16A}" destId="{35B9DC26-77F1-4351-9169-6FD7FD80065F}" srcOrd="0" destOrd="0" presId="urn:microsoft.com/office/officeart/2005/8/layout/pyramid2"/>
    <dgm:cxn modelId="{2545F9F7-C4CF-491A-A551-303584225A61}" type="presParOf" srcId="{3CF3A18A-0BDE-452E-9880-9E4689970B3A}" destId="{0E439741-99EE-43C4-8537-CC63D828A27A}" srcOrd="0" destOrd="0" presId="urn:microsoft.com/office/officeart/2005/8/layout/pyramid2"/>
    <dgm:cxn modelId="{6A0A56E1-DD9D-431A-9F71-CB3AA5645F35}" type="presParOf" srcId="{3CF3A18A-0BDE-452E-9880-9E4689970B3A}" destId="{2476155C-B1C4-4E23-BA8A-44B7C6FBEFE9}" srcOrd="1" destOrd="0" presId="urn:microsoft.com/office/officeart/2005/8/layout/pyramid2"/>
    <dgm:cxn modelId="{E17BF160-8C17-484A-8B76-359BBE003DB7}" type="presParOf" srcId="{2476155C-B1C4-4E23-BA8A-44B7C6FBEFE9}" destId="{35B9DC26-77F1-4351-9169-6FD7FD80065F}" srcOrd="0" destOrd="0" presId="urn:microsoft.com/office/officeart/2005/8/layout/pyramid2"/>
    <dgm:cxn modelId="{6A32680F-44D9-4D53-BA74-6C9F19666F54}" type="presParOf" srcId="{2476155C-B1C4-4E23-BA8A-44B7C6FBEFE9}" destId="{8178DF35-2370-4B4E-B961-3774958110A1}" srcOrd="1" destOrd="0" presId="urn:microsoft.com/office/officeart/2005/8/layout/pyramid2"/>
    <dgm:cxn modelId="{A7C2E012-3DD6-4005-85D9-A5092A951C4D}" type="presParOf" srcId="{2476155C-B1C4-4E23-BA8A-44B7C6FBEFE9}" destId="{F8E5ABD5-6371-4CA7-A963-2856D571914D}" srcOrd="2" destOrd="0" presId="urn:microsoft.com/office/officeart/2005/8/layout/pyramid2"/>
    <dgm:cxn modelId="{F423220A-42AE-4A4A-8D30-6AF97243E3ED}" type="presParOf" srcId="{2476155C-B1C4-4E23-BA8A-44B7C6FBEFE9}" destId="{62212EE3-088E-4D5B-9F8B-00C22670EA40}" srcOrd="3" destOrd="0" presId="urn:microsoft.com/office/officeart/2005/8/layout/pyramid2"/>
    <dgm:cxn modelId="{E395063B-0335-4D20-9A90-66F2553EDD23}" type="presParOf" srcId="{2476155C-B1C4-4E23-BA8A-44B7C6FBEFE9}" destId="{03F2303F-C934-4F2A-9245-A7E7952E765C}" srcOrd="4" destOrd="0" presId="urn:microsoft.com/office/officeart/2005/8/layout/pyramid2"/>
    <dgm:cxn modelId="{05CBF988-8DF6-4433-BDBC-5F6227A9FD11}" type="presParOf" srcId="{2476155C-B1C4-4E23-BA8A-44B7C6FBEFE9}" destId="{0EC3A89D-9764-42CD-8970-8F78D3F2D0C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1E4D84-914A-43BA-B5FE-27126B17624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FF26AF-097C-421E-9EA8-D5890740370D}">
      <dgm:prSet/>
      <dgm:spPr/>
      <dgm:t>
        <a:bodyPr/>
        <a:lstStyle/>
        <a:p>
          <a:pPr rtl="0"/>
          <a:r>
            <a:rPr lang="ru-RU" dirty="0" smtClean="0"/>
            <a:t>Федеральный закон № 426-ФЗ </a:t>
          </a:r>
          <a:br>
            <a:rPr lang="ru-RU" dirty="0" smtClean="0"/>
          </a:br>
          <a:r>
            <a:rPr lang="ru-RU" dirty="0" smtClean="0"/>
            <a:t>от 28 декабря 2013 года </a:t>
          </a:r>
          <a:br>
            <a:rPr lang="ru-RU" dirty="0" smtClean="0"/>
          </a:br>
          <a:r>
            <a:rPr lang="ru-RU" dirty="0" smtClean="0"/>
            <a:t>«О специальной оценке условий труда»</a:t>
          </a:r>
          <a:endParaRPr lang="ru-RU" dirty="0"/>
        </a:p>
      </dgm:t>
    </dgm:pt>
    <dgm:pt modelId="{D491A314-437E-46FC-BD61-75E4AD1BF58F}" type="parTrans" cxnId="{8DC14DE7-DB56-4963-9D5A-436DF7386AE1}">
      <dgm:prSet/>
      <dgm:spPr/>
      <dgm:t>
        <a:bodyPr/>
        <a:lstStyle/>
        <a:p>
          <a:endParaRPr lang="ru-RU"/>
        </a:p>
      </dgm:t>
    </dgm:pt>
    <dgm:pt modelId="{D2EF79FF-1810-4655-BF1C-A27FAF811080}" type="sibTrans" cxnId="{8DC14DE7-DB56-4963-9D5A-436DF7386AE1}">
      <dgm:prSet/>
      <dgm:spPr/>
      <dgm:t>
        <a:bodyPr/>
        <a:lstStyle/>
        <a:p>
          <a:endParaRPr lang="ru-RU"/>
        </a:p>
      </dgm:t>
    </dgm:pt>
    <dgm:pt modelId="{5420E62B-6D62-4060-A91B-E82E2075E3B3}">
      <dgm:prSet/>
      <dgm:spPr/>
      <dgm:t>
        <a:bodyPr/>
        <a:lstStyle/>
        <a:p>
          <a:pPr rtl="0"/>
          <a:r>
            <a:rPr lang="ru-RU" dirty="0" smtClean="0"/>
            <a:t>Статья 212 Трудового кодекса Российской Федерации</a:t>
          </a:r>
          <a:endParaRPr lang="ru-RU" dirty="0"/>
        </a:p>
      </dgm:t>
    </dgm:pt>
    <dgm:pt modelId="{98C0B9B8-B672-4D25-850D-B760479A2A1C}" type="parTrans" cxnId="{68498D71-C7AE-4759-AF5B-92EF5D76A817}">
      <dgm:prSet/>
      <dgm:spPr/>
      <dgm:t>
        <a:bodyPr/>
        <a:lstStyle/>
        <a:p>
          <a:endParaRPr lang="ru-RU"/>
        </a:p>
      </dgm:t>
    </dgm:pt>
    <dgm:pt modelId="{3D1E9616-FF0B-4B16-963D-FC60030233FA}" type="sibTrans" cxnId="{68498D71-C7AE-4759-AF5B-92EF5D76A817}">
      <dgm:prSet/>
      <dgm:spPr/>
      <dgm:t>
        <a:bodyPr/>
        <a:lstStyle/>
        <a:p>
          <a:endParaRPr lang="ru-RU"/>
        </a:p>
      </dgm:t>
    </dgm:pt>
    <dgm:pt modelId="{03B72409-6E4E-4144-92DD-09E210A00CC3}">
      <dgm:prSet/>
      <dgm:spPr/>
      <dgm:t>
        <a:bodyPr/>
        <a:lstStyle/>
        <a:p>
          <a:pPr rtl="0"/>
          <a:r>
            <a:rPr lang="ru-RU" dirty="0" smtClean="0"/>
            <a:t>Постановления Правительства РФ </a:t>
          </a:r>
          <a:endParaRPr lang="ru-RU" dirty="0"/>
        </a:p>
      </dgm:t>
    </dgm:pt>
    <dgm:pt modelId="{CA813612-6040-4736-8F73-49B616FDC188}" type="parTrans" cxnId="{A71FAEEF-23AA-4E0D-886A-91E3D5529BF0}">
      <dgm:prSet/>
      <dgm:spPr/>
      <dgm:t>
        <a:bodyPr/>
        <a:lstStyle/>
        <a:p>
          <a:endParaRPr lang="ru-RU"/>
        </a:p>
      </dgm:t>
    </dgm:pt>
    <dgm:pt modelId="{5A076865-DAB4-45A4-AA7D-9649BCF82134}" type="sibTrans" cxnId="{A71FAEEF-23AA-4E0D-886A-91E3D5529BF0}">
      <dgm:prSet/>
      <dgm:spPr/>
      <dgm:t>
        <a:bodyPr/>
        <a:lstStyle/>
        <a:p>
          <a:endParaRPr lang="ru-RU"/>
        </a:p>
      </dgm:t>
    </dgm:pt>
    <dgm:pt modelId="{EF246037-2E61-4657-AB40-43A6D9A664C6}">
      <dgm:prSet/>
      <dgm:spPr/>
      <dgm:t>
        <a:bodyPr/>
        <a:lstStyle/>
        <a:p>
          <a:pPr rtl="0"/>
          <a:r>
            <a:rPr lang="ru-RU" dirty="0" smtClean="0"/>
            <a:t>Приказы Минтруда России </a:t>
          </a:r>
          <a:endParaRPr lang="ru-RU" dirty="0"/>
        </a:p>
      </dgm:t>
    </dgm:pt>
    <dgm:pt modelId="{72C1FD0B-85C4-4502-8462-3E44588840E6}" type="parTrans" cxnId="{5616E79C-6E32-403C-AE28-19CD8ECD613B}">
      <dgm:prSet/>
      <dgm:spPr/>
      <dgm:t>
        <a:bodyPr/>
        <a:lstStyle/>
        <a:p>
          <a:endParaRPr lang="ru-RU"/>
        </a:p>
      </dgm:t>
    </dgm:pt>
    <dgm:pt modelId="{B7A16F4E-3F4D-47AF-8B46-F7C9B81FE1D8}" type="sibTrans" cxnId="{5616E79C-6E32-403C-AE28-19CD8ECD613B}">
      <dgm:prSet/>
      <dgm:spPr/>
      <dgm:t>
        <a:bodyPr/>
        <a:lstStyle/>
        <a:p>
          <a:endParaRPr lang="ru-RU"/>
        </a:p>
      </dgm:t>
    </dgm:pt>
    <dgm:pt modelId="{0DA772BD-5A1E-43BD-A9D5-3D115761166F}">
      <dgm:prSet/>
      <dgm:spPr/>
      <dgm:t>
        <a:bodyPr/>
        <a:lstStyle/>
        <a:p>
          <a:pPr rtl="0"/>
          <a:endParaRPr lang="ru-RU" dirty="0"/>
        </a:p>
      </dgm:t>
    </dgm:pt>
    <dgm:pt modelId="{EB3444C6-6770-485C-8E95-14D2326F4EB2}" type="parTrans" cxnId="{CEB711CC-1C3B-474E-B056-8B7B6B39F17F}">
      <dgm:prSet/>
      <dgm:spPr/>
      <dgm:t>
        <a:bodyPr/>
        <a:lstStyle/>
        <a:p>
          <a:endParaRPr lang="ru-RU"/>
        </a:p>
      </dgm:t>
    </dgm:pt>
    <dgm:pt modelId="{47BF3606-FA5F-4E4E-81C0-2694923C098F}" type="sibTrans" cxnId="{CEB711CC-1C3B-474E-B056-8B7B6B39F17F}">
      <dgm:prSet/>
      <dgm:spPr/>
      <dgm:t>
        <a:bodyPr/>
        <a:lstStyle/>
        <a:p>
          <a:endParaRPr lang="ru-RU"/>
        </a:p>
      </dgm:t>
    </dgm:pt>
    <dgm:pt modelId="{BFFDE407-1158-44B6-8F8E-CC7CB6700073}">
      <dgm:prSet/>
      <dgm:spPr/>
      <dgm:t>
        <a:bodyPr/>
        <a:lstStyle/>
        <a:p>
          <a:pPr rtl="0"/>
          <a:endParaRPr lang="ru-RU" dirty="0"/>
        </a:p>
      </dgm:t>
    </dgm:pt>
    <dgm:pt modelId="{5E2E5421-76E7-4A8A-94A6-E595819D7157}" type="parTrans" cxnId="{BDD0FCE7-330C-475C-9749-C9DA4A272857}">
      <dgm:prSet/>
      <dgm:spPr/>
      <dgm:t>
        <a:bodyPr/>
        <a:lstStyle/>
        <a:p>
          <a:endParaRPr lang="ru-RU"/>
        </a:p>
      </dgm:t>
    </dgm:pt>
    <dgm:pt modelId="{37830EC0-EF4F-441C-95CB-4F6FD2E11FBF}" type="sibTrans" cxnId="{BDD0FCE7-330C-475C-9749-C9DA4A272857}">
      <dgm:prSet/>
      <dgm:spPr/>
      <dgm:t>
        <a:bodyPr/>
        <a:lstStyle/>
        <a:p>
          <a:endParaRPr lang="ru-RU"/>
        </a:p>
      </dgm:t>
    </dgm:pt>
    <dgm:pt modelId="{035AB396-5C11-4C57-B737-E14682912B80}" type="pres">
      <dgm:prSet presAssocID="{3E1E4D84-914A-43BA-B5FE-27126B17624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AA390D-FE3E-4196-897E-65D77B20577A}" type="pres">
      <dgm:prSet presAssocID="{3E1E4D84-914A-43BA-B5FE-27126B176249}" presName="diamond" presStyleLbl="bgShp" presStyleIdx="0" presStyleCnt="1" custScaleX="160246" custLinFactNeighborX="-2052"/>
      <dgm:spPr/>
    </dgm:pt>
    <dgm:pt modelId="{0E29F29A-F6F1-4EBC-B648-451B30B615B8}" type="pres">
      <dgm:prSet presAssocID="{3E1E4D84-914A-43BA-B5FE-27126B176249}" presName="quad1" presStyleLbl="node1" presStyleIdx="0" presStyleCnt="4" custScaleX="178164" custScaleY="112727" custLinFactNeighborX="-28783" custLinFactNeighborY="-59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B249A-A8A4-4526-AD45-614479DFD46C}" type="pres">
      <dgm:prSet presAssocID="{3E1E4D84-914A-43BA-B5FE-27126B176249}" presName="quad2" presStyleLbl="node1" presStyleIdx="1" presStyleCnt="4" custScaleX="175185" custScaleY="106729" custLinFactNeighborX="46758" custLinFactNeighborY="-59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58093-1B8F-4948-A4DE-14AB5F725C00}" type="pres">
      <dgm:prSet presAssocID="{3E1E4D84-914A-43BA-B5FE-27126B176249}" presName="quad3" presStyleLbl="node1" presStyleIdx="2" presStyleCnt="4" custScaleX="159982" custLinFactNeighborX="-23901" custLinFactNeighborY="-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20F9B-2E60-4E07-9322-870B14D0EA65}" type="pres">
      <dgm:prSet presAssocID="{3E1E4D84-914A-43BA-B5FE-27126B176249}" presName="quad4" presStyleLbl="node1" presStyleIdx="3" presStyleCnt="4" custScaleX="165983" custScaleY="103948" custLinFactNeighborX="46386" custLinFactNeighborY="-1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5DF9D-1D23-42D2-87FE-AC5B31AD2E5E}" type="presOf" srcId="{EF246037-2E61-4657-AB40-43A6D9A664C6}" destId="{95C20F9B-2E60-4E07-9322-870B14D0EA65}" srcOrd="0" destOrd="0" presId="urn:microsoft.com/office/officeart/2005/8/layout/matrix3"/>
    <dgm:cxn modelId="{8DC14DE7-DB56-4963-9D5A-436DF7386AE1}" srcId="{3E1E4D84-914A-43BA-B5FE-27126B176249}" destId="{CEFF26AF-097C-421E-9EA8-D5890740370D}" srcOrd="0" destOrd="0" parTransId="{D491A314-437E-46FC-BD61-75E4AD1BF58F}" sibTransId="{D2EF79FF-1810-4655-BF1C-A27FAF811080}"/>
    <dgm:cxn modelId="{BDD0FCE7-330C-475C-9749-C9DA4A272857}" srcId="{3E1E4D84-914A-43BA-B5FE-27126B176249}" destId="{BFFDE407-1158-44B6-8F8E-CC7CB6700073}" srcOrd="5" destOrd="0" parTransId="{5E2E5421-76E7-4A8A-94A6-E595819D7157}" sibTransId="{37830EC0-EF4F-441C-95CB-4F6FD2E11FBF}"/>
    <dgm:cxn modelId="{8231346B-D5A8-4C0B-AC0A-DD6A4A5B9EC2}" type="presOf" srcId="{CEFF26AF-097C-421E-9EA8-D5890740370D}" destId="{0E29F29A-F6F1-4EBC-B648-451B30B615B8}" srcOrd="0" destOrd="0" presId="urn:microsoft.com/office/officeart/2005/8/layout/matrix3"/>
    <dgm:cxn modelId="{A71FAEEF-23AA-4E0D-886A-91E3D5529BF0}" srcId="{3E1E4D84-914A-43BA-B5FE-27126B176249}" destId="{03B72409-6E4E-4144-92DD-09E210A00CC3}" srcOrd="2" destOrd="0" parTransId="{CA813612-6040-4736-8F73-49B616FDC188}" sibTransId="{5A076865-DAB4-45A4-AA7D-9649BCF82134}"/>
    <dgm:cxn modelId="{87E41FAD-5C91-4513-8BC9-A03114277AE5}" type="presOf" srcId="{3E1E4D84-914A-43BA-B5FE-27126B176249}" destId="{035AB396-5C11-4C57-B737-E14682912B80}" srcOrd="0" destOrd="0" presId="urn:microsoft.com/office/officeart/2005/8/layout/matrix3"/>
    <dgm:cxn modelId="{5616E79C-6E32-403C-AE28-19CD8ECD613B}" srcId="{3E1E4D84-914A-43BA-B5FE-27126B176249}" destId="{EF246037-2E61-4657-AB40-43A6D9A664C6}" srcOrd="3" destOrd="0" parTransId="{72C1FD0B-85C4-4502-8462-3E44588840E6}" sibTransId="{B7A16F4E-3F4D-47AF-8B46-F7C9B81FE1D8}"/>
    <dgm:cxn modelId="{CEB711CC-1C3B-474E-B056-8B7B6B39F17F}" srcId="{3E1E4D84-914A-43BA-B5FE-27126B176249}" destId="{0DA772BD-5A1E-43BD-A9D5-3D115761166F}" srcOrd="4" destOrd="0" parTransId="{EB3444C6-6770-485C-8E95-14D2326F4EB2}" sibTransId="{47BF3606-FA5F-4E4E-81C0-2694923C098F}"/>
    <dgm:cxn modelId="{84C478BD-0A28-440F-81CA-E0D0DA21A86E}" type="presOf" srcId="{03B72409-6E4E-4144-92DD-09E210A00CC3}" destId="{EAA58093-1B8F-4948-A4DE-14AB5F725C00}" srcOrd="0" destOrd="0" presId="urn:microsoft.com/office/officeart/2005/8/layout/matrix3"/>
    <dgm:cxn modelId="{CAB05C41-5534-49A0-B338-4831E4FF83B6}" type="presOf" srcId="{5420E62B-6D62-4060-A91B-E82E2075E3B3}" destId="{ADFB249A-A8A4-4526-AD45-614479DFD46C}" srcOrd="0" destOrd="0" presId="urn:microsoft.com/office/officeart/2005/8/layout/matrix3"/>
    <dgm:cxn modelId="{68498D71-C7AE-4759-AF5B-92EF5D76A817}" srcId="{3E1E4D84-914A-43BA-B5FE-27126B176249}" destId="{5420E62B-6D62-4060-A91B-E82E2075E3B3}" srcOrd="1" destOrd="0" parTransId="{98C0B9B8-B672-4D25-850D-B760479A2A1C}" sibTransId="{3D1E9616-FF0B-4B16-963D-FC60030233FA}"/>
    <dgm:cxn modelId="{68BB3401-ED47-47CA-A653-69707ED09ADD}" type="presParOf" srcId="{035AB396-5C11-4C57-B737-E14682912B80}" destId="{25AA390D-FE3E-4196-897E-65D77B20577A}" srcOrd="0" destOrd="0" presId="urn:microsoft.com/office/officeart/2005/8/layout/matrix3"/>
    <dgm:cxn modelId="{6BCC4354-5229-4897-9925-49AD047CCFB4}" type="presParOf" srcId="{035AB396-5C11-4C57-B737-E14682912B80}" destId="{0E29F29A-F6F1-4EBC-B648-451B30B615B8}" srcOrd="1" destOrd="0" presId="urn:microsoft.com/office/officeart/2005/8/layout/matrix3"/>
    <dgm:cxn modelId="{A8371E67-4BB4-4B04-9865-813834CAB731}" type="presParOf" srcId="{035AB396-5C11-4C57-B737-E14682912B80}" destId="{ADFB249A-A8A4-4526-AD45-614479DFD46C}" srcOrd="2" destOrd="0" presId="urn:microsoft.com/office/officeart/2005/8/layout/matrix3"/>
    <dgm:cxn modelId="{EC6557AB-06A0-4506-88C4-889C59A85683}" type="presParOf" srcId="{035AB396-5C11-4C57-B737-E14682912B80}" destId="{EAA58093-1B8F-4948-A4DE-14AB5F725C00}" srcOrd="3" destOrd="0" presId="urn:microsoft.com/office/officeart/2005/8/layout/matrix3"/>
    <dgm:cxn modelId="{A38E8571-8D14-4A30-B092-D435C736C785}" type="presParOf" srcId="{035AB396-5C11-4C57-B737-E14682912B80}" destId="{95C20F9B-2E60-4E07-9322-870B14D0EA6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B8ED9C-19B0-4897-BF17-0C87B280F1D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40C65D-E160-4319-88FE-A7CBCF6FC6B5}">
      <dgm:prSet custT="1"/>
      <dgm:spPr/>
      <dgm:t>
        <a:bodyPr/>
        <a:lstStyle/>
        <a:p>
          <a:pPr rtl="0"/>
          <a:r>
            <a:rPr lang="ru-RU" sz="2400" dirty="0" smtClean="0"/>
            <a:t>Приказ о создании комиссии по расследованию несчастного  случая  на производстве</a:t>
          </a:r>
          <a:endParaRPr lang="ru-RU" sz="2400" dirty="0"/>
        </a:p>
      </dgm:t>
    </dgm:pt>
    <dgm:pt modelId="{B684101A-CF64-46DB-B2A2-7811A6C1AD3E}" type="parTrans" cxnId="{607E6D96-93CC-42FE-878F-EB54F0A8B29A}">
      <dgm:prSet/>
      <dgm:spPr/>
      <dgm:t>
        <a:bodyPr/>
        <a:lstStyle/>
        <a:p>
          <a:endParaRPr lang="ru-RU"/>
        </a:p>
      </dgm:t>
    </dgm:pt>
    <dgm:pt modelId="{1F75B1C0-4E94-4017-92F9-D3E119853AB3}" type="sibTrans" cxnId="{607E6D96-93CC-42FE-878F-EB54F0A8B29A}">
      <dgm:prSet/>
      <dgm:spPr/>
      <dgm:t>
        <a:bodyPr/>
        <a:lstStyle/>
        <a:p>
          <a:endParaRPr lang="ru-RU"/>
        </a:p>
      </dgm:t>
    </dgm:pt>
    <dgm:pt modelId="{B1D175AD-37E4-4242-8C3C-B599F69D4C12}">
      <dgm:prSet custT="1"/>
      <dgm:spPr/>
      <dgm:t>
        <a:bodyPr/>
        <a:lstStyle/>
        <a:p>
          <a:pPr rtl="0"/>
          <a:r>
            <a:rPr lang="ru-RU" sz="2400" dirty="0" smtClean="0"/>
            <a:t>Журнал регистрации и учета несчастных случаев на производстве</a:t>
          </a:r>
          <a:endParaRPr lang="ru-RU" sz="2400" dirty="0"/>
        </a:p>
      </dgm:t>
    </dgm:pt>
    <dgm:pt modelId="{1B1DA190-D6A1-4E16-9FC8-3F91A0DBD914}" type="parTrans" cxnId="{387ED814-9DF3-4E16-810A-89208917FA53}">
      <dgm:prSet/>
      <dgm:spPr/>
      <dgm:t>
        <a:bodyPr/>
        <a:lstStyle/>
        <a:p>
          <a:endParaRPr lang="ru-RU"/>
        </a:p>
      </dgm:t>
    </dgm:pt>
    <dgm:pt modelId="{BC51DCD3-5487-48CC-9248-803A9514AD65}" type="sibTrans" cxnId="{387ED814-9DF3-4E16-810A-89208917FA53}">
      <dgm:prSet/>
      <dgm:spPr/>
      <dgm:t>
        <a:bodyPr/>
        <a:lstStyle/>
        <a:p>
          <a:endParaRPr lang="ru-RU"/>
        </a:p>
      </dgm:t>
    </dgm:pt>
    <dgm:pt modelId="{CAA7FD1E-1F97-48B3-87DB-8370A61E025C}">
      <dgm:prSet custT="1"/>
      <dgm:spPr/>
      <dgm:t>
        <a:bodyPr/>
        <a:lstStyle/>
        <a:p>
          <a:pPr rtl="0"/>
          <a:r>
            <a:rPr lang="ru-RU" sz="2400" dirty="0" smtClean="0"/>
            <a:t>Материалы (оригиналы) по расследованию несчастных случаев на производстве</a:t>
          </a:r>
          <a:endParaRPr lang="ru-RU" sz="2400" dirty="0"/>
        </a:p>
      </dgm:t>
    </dgm:pt>
    <dgm:pt modelId="{81868183-EE80-4143-92E3-5A019B50A2AE}" type="parTrans" cxnId="{EAB9DE21-5316-4C6B-AD61-94A8221CEF70}">
      <dgm:prSet/>
      <dgm:spPr/>
      <dgm:t>
        <a:bodyPr/>
        <a:lstStyle/>
        <a:p>
          <a:endParaRPr lang="ru-RU"/>
        </a:p>
      </dgm:t>
    </dgm:pt>
    <dgm:pt modelId="{D50BFE3C-88E6-475E-AF0B-63ED7CFDB68E}" type="sibTrans" cxnId="{EAB9DE21-5316-4C6B-AD61-94A8221CEF70}">
      <dgm:prSet/>
      <dgm:spPr/>
      <dgm:t>
        <a:bodyPr/>
        <a:lstStyle/>
        <a:p>
          <a:endParaRPr lang="ru-RU"/>
        </a:p>
      </dgm:t>
    </dgm:pt>
    <dgm:pt modelId="{D524AE7A-A908-41AF-B581-11E9136B545E}" type="pres">
      <dgm:prSet presAssocID="{B4B8ED9C-19B0-4897-BF17-0C87B280F1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FE7F7C-9C9C-432B-BB0F-0638C01EA966}" type="pres">
      <dgm:prSet presAssocID="{AF40C65D-E160-4319-88FE-A7CBCF6FC6B5}" presName="node" presStyleLbl="node1" presStyleIdx="0" presStyleCnt="3" custScaleY="326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0A941-D2CB-4B36-9214-7FDE53A5E8FB}" type="pres">
      <dgm:prSet presAssocID="{1F75B1C0-4E94-4017-92F9-D3E119853AB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E6978D1-3FF1-4AB1-98DE-2077BB79E233}" type="pres">
      <dgm:prSet presAssocID="{1F75B1C0-4E94-4017-92F9-D3E119853AB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6DDEE3-B2CC-40E2-A600-F0552D43E823}" type="pres">
      <dgm:prSet presAssocID="{B1D175AD-37E4-4242-8C3C-B599F69D4C12}" presName="node" presStyleLbl="node1" presStyleIdx="1" presStyleCnt="3" custScaleY="326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B0E6-4062-47DC-B839-F4BAE25AFEA2}" type="pres">
      <dgm:prSet presAssocID="{BC51DCD3-5487-48CC-9248-803A9514AD6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B1BBEA9-4134-4843-998D-57AB47F7994F}" type="pres">
      <dgm:prSet presAssocID="{BC51DCD3-5487-48CC-9248-803A9514AD6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683230A-3BF5-451A-BE53-4FABE1E83DB9}" type="pres">
      <dgm:prSet presAssocID="{CAA7FD1E-1F97-48B3-87DB-8370A61E025C}" presName="node" presStyleLbl="node1" presStyleIdx="2" presStyleCnt="3" custScaleY="326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A4C48-6423-46E2-9F0F-261A8329F385}" type="presOf" srcId="{BC51DCD3-5487-48CC-9248-803A9514AD65}" destId="{3B1BBEA9-4134-4843-998D-57AB47F7994F}" srcOrd="1" destOrd="0" presId="urn:microsoft.com/office/officeart/2005/8/layout/process1"/>
    <dgm:cxn modelId="{387ED814-9DF3-4E16-810A-89208917FA53}" srcId="{B4B8ED9C-19B0-4897-BF17-0C87B280F1DB}" destId="{B1D175AD-37E4-4242-8C3C-B599F69D4C12}" srcOrd="1" destOrd="0" parTransId="{1B1DA190-D6A1-4E16-9FC8-3F91A0DBD914}" sibTransId="{BC51DCD3-5487-48CC-9248-803A9514AD65}"/>
    <dgm:cxn modelId="{327D5F61-D164-40CF-93D2-D01D3937222C}" type="presOf" srcId="{B4B8ED9C-19B0-4897-BF17-0C87B280F1DB}" destId="{D524AE7A-A908-41AF-B581-11E9136B545E}" srcOrd="0" destOrd="0" presId="urn:microsoft.com/office/officeart/2005/8/layout/process1"/>
    <dgm:cxn modelId="{FF37E9D0-7EA5-4B38-95C4-10FEEDD071AC}" type="presOf" srcId="{CAA7FD1E-1F97-48B3-87DB-8370A61E025C}" destId="{F683230A-3BF5-451A-BE53-4FABE1E83DB9}" srcOrd="0" destOrd="0" presId="urn:microsoft.com/office/officeart/2005/8/layout/process1"/>
    <dgm:cxn modelId="{626B5187-9667-4597-B839-8B0A5E707A9D}" type="presOf" srcId="{B1D175AD-37E4-4242-8C3C-B599F69D4C12}" destId="{CF6DDEE3-B2CC-40E2-A600-F0552D43E823}" srcOrd="0" destOrd="0" presId="urn:microsoft.com/office/officeart/2005/8/layout/process1"/>
    <dgm:cxn modelId="{6714FB73-645B-44C0-AA8C-67FC04C8C0C1}" type="presOf" srcId="{AF40C65D-E160-4319-88FE-A7CBCF6FC6B5}" destId="{3CFE7F7C-9C9C-432B-BB0F-0638C01EA966}" srcOrd="0" destOrd="0" presId="urn:microsoft.com/office/officeart/2005/8/layout/process1"/>
    <dgm:cxn modelId="{EAB9DE21-5316-4C6B-AD61-94A8221CEF70}" srcId="{B4B8ED9C-19B0-4897-BF17-0C87B280F1DB}" destId="{CAA7FD1E-1F97-48B3-87DB-8370A61E025C}" srcOrd="2" destOrd="0" parTransId="{81868183-EE80-4143-92E3-5A019B50A2AE}" sibTransId="{D50BFE3C-88E6-475E-AF0B-63ED7CFDB68E}"/>
    <dgm:cxn modelId="{D7211D24-9F13-4DCA-B795-22698349F978}" type="presOf" srcId="{1F75B1C0-4E94-4017-92F9-D3E119853AB3}" destId="{7D40A941-D2CB-4B36-9214-7FDE53A5E8FB}" srcOrd="0" destOrd="0" presId="urn:microsoft.com/office/officeart/2005/8/layout/process1"/>
    <dgm:cxn modelId="{607E6D96-93CC-42FE-878F-EB54F0A8B29A}" srcId="{B4B8ED9C-19B0-4897-BF17-0C87B280F1DB}" destId="{AF40C65D-E160-4319-88FE-A7CBCF6FC6B5}" srcOrd="0" destOrd="0" parTransId="{B684101A-CF64-46DB-B2A2-7811A6C1AD3E}" sibTransId="{1F75B1C0-4E94-4017-92F9-D3E119853AB3}"/>
    <dgm:cxn modelId="{F648AF8C-287B-4CFC-A3BE-52B642726839}" type="presOf" srcId="{1F75B1C0-4E94-4017-92F9-D3E119853AB3}" destId="{0E6978D1-3FF1-4AB1-98DE-2077BB79E233}" srcOrd="1" destOrd="0" presId="urn:microsoft.com/office/officeart/2005/8/layout/process1"/>
    <dgm:cxn modelId="{CC008B07-CF98-4590-9F24-DECCA299854B}" type="presOf" srcId="{BC51DCD3-5487-48CC-9248-803A9514AD65}" destId="{7855B0E6-4062-47DC-B839-F4BAE25AFEA2}" srcOrd="0" destOrd="0" presId="urn:microsoft.com/office/officeart/2005/8/layout/process1"/>
    <dgm:cxn modelId="{46FB4E12-6D56-4F3F-9966-E9C22FE10580}" type="presParOf" srcId="{D524AE7A-A908-41AF-B581-11E9136B545E}" destId="{3CFE7F7C-9C9C-432B-BB0F-0638C01EA966}" srcOrd="0" destOrd="0" presId="urn:microsoft.com/office/officeart/2005/8/layout/process1"/>
    <dgm:cxn modelId="{F3DDA750-763D-4C39-9F63-9D04052D6E3B}" type="presParOf" srcId="{D524AE7A-A908-41AF-B581-11E9136B545E}" destId="{7D40A941-D2CB-4B36-9214-7FDE53A5E8FB}" srcOrd="1" destOrd="0" presId="urn:microsoft.com/office/officeart/2005/8/layout/process1"/>
    <dgm:cxn modelId="{61E7D290-2DCF-404B-9D58-5FBA4CD6DC31}" type="presParOf" srcId="{7D40A941-D2CB-4B36-9214-7FDE53A5E8FB}" destId="{0E6978D1-3FF1-4AB1-98DE-2077BB79E233}" srcOrd="0" destOrd="0" presId="urn:microsoft.com/office/officeart/2005/8/layout/process1"/>
    <dgm:cxn modelId="{94238DFB-F5E8-4E57-A65D-96496C9C61FE}" type="presParOf" srcId="{D524AE7A-A908-41AF-B581-11E9136B545E}" destId="{CF6DDEE3-B2CC-40E2-A600-F0552D43E823}" srcOrd="2" destOrd="0" presId="urn:microsoft.com/office/officeart/2005/8/layout/process1"/>
    <dgm:cxn modelId="{D7FD6513-9FEF-4D88-8341-F2967FF313DA}" type="presParOf" srcId="{D524AE7A-A908-41AF-B581-11E9136B545E}" destId="{7855B0E6-4062-47DC-B839-F4BAE25AFEA2}" srcOrd="3" destOrd="0" presId="urn:microsoft.com/office/officeart/2005/8/layout/process1"/>
    <dgm:cxn modelId="{F801D8DE-FD04-4BA1-BD4A-B1D362BE2146}" type="presParOf" srcId="{7855B0E6-4062-47DC-B839-F4BAE25AFEA2}" destId="{3B1BBEA9-4134-4843-998D-57AB47F7994F}" srcOrd="0" destOrd="0" presId="urn:microsoft.com/office/officeart/2005/8/layout/process1"/>
    <dgm:cxn modelId="{5B00219B-ADA1-49DB-8B67-EDCFD1BD7214}" type="presParOf" srcId="{D524AE7A-A908-41AF-B581-11E9136B545E}" destId="{F683230A-3BF5-451A-BE53-4FABE1E83DB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FBD9F2-D8CF-4AE7-B6EB-C266025D323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8E998C6-0F04-470F-B040-AD91B345198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Перечень работ повышенной опасности</a:t>
          </a:r>
          <a:endParaRPr lang="ru-RU" sz="2400" dirty="0">
            <a:solidFill>
              <a:schemeClr val="bg1"/>
            </a:solidFill>
          </a:endParaRPr>
        </a:p>
      </dgm:t>
    </dgm:pt>
    <dgm:pt modelId="{8AA08113-3132-49E5-AE1E-3748B7A54F0B}" type="parTrans" cxnId="{5D0024C4-8833-4979-9C53-AECC88EE2186}">
      <dgm:prSet/>
      <dgm:spPr/>
      <dgm:t>
        <a:bodyPr/>
        <a:lstStyle/>
        <a:p>
          <a:endParaRPr lang="ru-RU"/>
        </a:p>
      </dgm:t>
    </dgm:pt>
    <dgm:pt modelId="{4CFC8F1B-A934-4A48-ACB7-F2188868F01F}" type="sibTrans" cxnId="{5D0024C4-8833-4979-9C53-AECC88EE2186}">
      <dgm:prSet/>
      <dgm:spPr/>
      <dgm:t>
        <a:bodyPr/>
        <a:lstStyle/>
        <a:p>
          <a:endParaRPr lang="ru-RU"/>
        </a:p>
      </dgm:t>
    </dgm:pt>
    <dgm:pt modelId="{B80BD11A-5E6F-44A6-AAE4-E6C69D5B86E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Оформление наряда-допуска</a:t>
          </a:r>
          <a:endParaRPr lang="ru-RU" dirty="0">
            <a:solidFill>
              <a:schemeClr val="bg1"/>
            </a:solidFill>
          </a:endParaRPr>
        </a:p>
      </dgm:t>
    </dgm:pt>
    <dgm:pt modelId="{AD941161-0F6C-4237-BAD7-B325955990AB}" type="parTrans" cxnId="{BA5E058C-144C-4A7B-91AF-4E93897B9754}">
      <dgm:prSet/>
      <dgm:spPr/>
      <dgm:t>
        <a:bodyPr/>
        <a:lstStyle/>
        <a:p>
          <a:endParaRPr lang="ru-RU"/>
        </a:p>
      </dgm:t>
    </dgm:pt>
    <dgm:pt modelId="{F3B5643A-A906-40E5-9C31-5DBD2BFFE2DC}" type="sibTrans" cxnId="{BA5E058C-144C-4A7B-91AF-4E93897B9754}">
      <dgm:prSet/>
      <dgm:spPr/>
      <dgm:t>
        <a:bodyPr/>
        <a:lstStyle/>
        <a:p>
          <a:endParaRPr lang="ru-RU"/>
        </a:p>
      </dgm:t>
    </dgm:pt>
    <dgm:pt modelId="{8344D65A-D4A7-44CC-A72E-D6991A78B9C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Журнал регистрации наряд-допуск</a:t>
          </a:r>
          <a:endParaRPr lang="ru-RU" dirty="0">
            <a:solidFill>
              <a:schemeClr val="bg1"/>
            </a:solidFill>
          </a:endParaRPr>
        </a:p>
      </dgm:t>
    </dgm:pt>
    <dgm:pt modelId="{3C72FA41-53DA-4176-9C44-DF9713AB0F22}" type="parTrans" cxnId="{9E582290-1619-43A8-8820-D24229270CC5}">
      <dgm:prSet/>
      <dgm:spPr/>
      <dgm:t>
        <a:bodyPr/>
        <a:lstStyle/>
        <a:p>
          <a:endParaRPr lang="ru-RU"/>
        </a:p>
      </dgm:t>
    </dgm:pt>
    <dgm:pt modelId="{46BA587D-7829-4A4B-9059-D6D13870CA0A}" type="sibTrans" cxnId="{9E582290-1619-43A8-8820-D24229270CC5}">
      <dgm:prSet/>
      <dgm:spPr/>
      <dgm:t>
        <a:bodyPr/>
        <a:lstStyle/>
        <a:p>
          <a:endParaRPr lang="ru-RU"/>
        </a:p>
      </dgm:t>
    </dgm:pt>
    <dgm:pt modelId="{894F9BA4-9629-45C9-90FA-C970C8AC9A07}" type="pres">
      <dgm:prSet presAssocID="{92FBD9F2-D8CF-4AE7-B6EB-C266025D3230}" presName="Name0" presStyleCnt="0">
        <dgm:presLayoutVars>
          <dgm:dir/>
          <dgm:resizeHandles val="exact"/>
        </dgm:presLayoutVars>
      </dgm:prSet>
      <dgm:spPr/>
    </dgm:pt>
    <dgm:pt modelId="{0AB99745-826E-41F2-8FD0-D28F194A9218}" type="pres">
      <dgm:prSet presAssocID="{78E998C6-0F04-470F-B040-AD91B3451985}" presName="node" presStyleLbl="node1" presStyleIdx="0" presStyleCnt="3" custScaleY="37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38EEB-316F-4277-B9DD-B94E36D5D0C3}" type="pres">
      <dgm:prSet presAssocID="{4CFC8F1B-A934-4A48-ACB7-F2188868F01F}" presName="sibTrans" presStyleLbl="sibTrans2D1" presStyleIdx="0" presStyleCnt="2" custScaleY="395731"/>
      <dgm:spPr/>
      <dgm:t>
        <a:bodyPr/>
        <a:lstStyle/>
        <a:p>
          <a:endParaRPr lang="ru-RU"/>
        </a:p>
      </dgm:t>
    </dgm:pt>
    <dgm:pt modelId="{DF454398-EB23-4548-868D-402946A4BEB4}" type="pres">
      <dgm:prSet presAssocID="{4CFC8F1B-A934-4A48-ACB7-F2188868F01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2A92946-4EBC-47C6-986C-68B5B0CD2E0E}" type="pres">
      <dgm:prSet presAssocID="{B80BD11A-5E6F-44A6-AAE4-E6C69D5B86ED}" presName="node" presStyleLbl="node1" presStyleIdx="1" presStyleCnt="3" custScaleY="37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5743E-2167-4959-ABEB-FDC9704EC048}" type="pres">
      <dgm:prSet presAssocID="{F3B5643A-A906-40E5-9C31-5DBD2BFFE2DC}" presName="sibTrans" presStyleLbl="sibTrans2D1" presStyleIdx="1" presStyleCnt="2" custScaleY="419715"/>
      <dgm:spPr/>
      <dgm:t>
        <a:bodyPr/>
        <a:lstStyle/>
        <a:p>
          <a:endParaRPr lang="ru-RU"/>
        </a:p>
      </dgm:t>
    </dgm:pt>
    <dgm:pt modelId="{9B151A79-6C4D-4ED9-B960-D9C7D09FA5CB}" type="pres">
      <dgm:prSet presAssocID="{F3B5643A-A906-40E5-9C31-5DBD2BFFE2D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99978FA-DF0B-4E78-B7FF-8FFCCE1E433A}" type="pres">
      <dgm:prSet presAssocID="{8344D65A-D4A7-44CC-A72E-D6991A78B9C8}" presName="node" presStyleLbl="node1" presStyleIdx="2" presStyleCnt="3" custScaleY="36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AB603E-D10B-42A1-96ED-EE87BA4100A1}" type="presOf" srcId="{F3B5643A-A906-40E5-9C31-5DBD2BFFE2DC}" destId="{5EB5743E-2167-4959-ABEB-FDC9704EC048}" srcOrd="0" destOrd="0" presId="urn:microsoft.com/office/officeart/2005/8/layout/process1"/>
    <dgm:cxn modelId="{4B5ECB5B-9940-4BDF-9EE5-53BAB452C032}" type="presOf" srcId="{8344D65A-D4A7-44CC-A72E-D6991A78B9C8}" destId="{899978FA-DF0B-4E78-B7FF-8FFCCE1E433A}" srcOrd="0" destOrd="0" presId="urn:microsoft.com/office/officeart/2005/8/layout/process1"/>
    <dgm:cxn modelId="{5D0024C4-8833-4979-9C53-AECC88EE2186}" srcId="{92FBD9F2-D8CF-4AE7-B6EB-C266025D3230}" destId="{78E998C6-0F04-470F-B040-AD91B3451985}" srcOrd="0" destOrd="0" parTransId="{8AA08113-3132-49E5-AE1E-3748B7A54F0B}" sibTransId="{4CFC8F1B-A934-4A48-ACB7-F2188868F01F}"/>
    <dgm:cxn modelId="{9D770E12-63B7-4A65-9BBA-1046C8960F5C}" type="presOf" srcId="{92FBD9F2-D8CF-4AE7-B6EB-C266025D3230}" destId="{894F9BA4-9629-45C9-90FA-C970C8AC9A07}" srcOrd="0" destOrd="0" presId="urn:microsoft.com/office/officeart/2005/8/layout/process1"/>
    <dgm:cxn modelId="{9E582290-1619-43A8-8820-D24229270CC5}" srcId="{92FBD9F2-D8CF-4AE7-B6EB-C266025D3230}" destId="{8344D65A-D4A7-44CC-A72E-D6991A78B9C8}" srcOrd="2" destOrd="0" parTransId="{3C72FA41-53DA-4176-9C44-DF9713AB0F22}" sibTransId="{46BA587D-7829-4A4B-9059-D6D13870CA0A}"/>
    <dgm:cxn modelId="{9121E11C-6B32-4C1C-8635-4D138D4C4E87}" type="presOf" srcId="{4CFC8F1B-A934-4A48-ACB7-F2188868F01F}" destId="{D3338EEB-316F-4277-B9DD-B94E36D5D0C3}" srcOrd="0" destOrd="0" presId="urn:microsoft.com/office/officeart/2005/8/layout/process1"/>
    <dgm:cxn modelId="{40496909-9757-4570-AE6A-190E4F4C08E2}" type="presOf" srcId="{B80BD11A-5E6F-44A6-AAE4-E6C69D5B86ED}" destId="{32A92946-4EBC-47C6-986C-68B5B0CD2E0E}" srcOrd="0" destOrd="0" presId="urn:microsoft.com/office/officeart/2005/8/layout/process1"/>
    <dgm:cxn modelId="{1FD5D985-D8F1-4B10-B1B3-A9AF87EE46AF}" type="presOf" srcId="{78E998C6-0F04-470F-B040-AD91B3451985}" destId="{0AB99745-826E-41F2-8FD0-D28F194A9218}" srcOrd="0" destOrd="0" presId="urn:microsoft.com/office/officeart/2005/8/layout/process1"/>
    <dgm:cxn modelId="{BA5E058C-144C-4A7B-91AF-4E93897B9754}" srcId="{92FBD9F2-D8CF-4AE7-B6EB-C266025D3230}" destId="{B80BD11A-5E6F-44A6-AAE4-E6C69D5B86ED}" srcOrd="1" destOrd="0" parTransId="{AD941161-0F6C-4237-BAD7-B325955990AB}" sibTransId="{F3B5643A-A906-40E5-9C31-5DBD2BFFE2DC}"/>
    <dgm:cxn modelId="{4D6E408C-75AC-4A90-B851-E8E738C8A358}" type="presOf" srcId="{4CFC8F1B-A934-4A48-ACB7-F2188868F01F}" destId="{DF454398-EB23-4548-868D-402946A4BEB4}" srcOrd="1" destOrd="0" presId="urn:microsoft.com/office/officeart/2005/8/layout/process1"/>
    <dgm:cxn modelId="{707C7D26-6835-4198-81A5-3EA288DCA053}" type="presOf" srcId="{F3B5643A-A906-40E5-9C31-5DBD2BFFE2DC}" destId="{9B151A79-6C4D-4ED9-B960-D9C7D09FA5CB}" srcOrd="1" destOrd="0" presId="urn:microsoft.com/office/officeart/2005/8/layout/process1"/>
    <dgm:cxn modelId="{2366646E-96E1-4B9D-B758-E29E3A44FC6A}" type="presParOf" srcId="{894F9BA4-9629-45C9-90FA-C970C8AC9A07}" destId="{0AB99745-826E-41F2-8FD0-D28F194A9218}" srcOrd="0" destOrd="0" presId="urn:microsoft.com/office/officeart/2005/8/layout/process1"/>
    <dgm:cxn modelId="{11EB0534-06B5-4571-9CB0-D0666364168C}" type="presParOf" srcId="{894F9BA4-9629-45C9-90FA-C970C8AC9A07}" destId="{D3338EEB-316F-4277-B9DD-B94E36D5D0C3}" srcOrd="1" destOrd="0" presId="urn:microsoft.com/office/officeart/2005/8/layout/process1"/>
    <dgm:cxn modelId="{DD1A8E3B-12B8-4A26-B4B2-B519701BEE21}" type="presParOf" srcId="{D3338EEB-316F-4277-B9DD-B94E36D5D0C3}" destId="{DF454398-EB23-4548-868D-402946A4BEB4}" srcOrd="0" destOrd="0" presId="urn:microsoft.com/office/officeart/2005/8/layout/process1"/>
    <dgm:cxn modelId="{973CBCDC-6BDC-4E0F-ACB7-92702936B0DD}" type="presParOf" srcId="{894F9BA4-9629-45C9-90FA-C970C8AC9A07}" destId="{32A92946-4EBC-47C6-986C-68B5B0CD2E0E}" srcOrd="2" destOrd="0" presId="urn:microsoft.com/office/officeart/2005/8/layout/process1"/>
    <dgm:cxn modelId="{38850AF6-9ADD-486D-B860-F2A9FB326BDC}" type="presParOf" srcId="{894F9BA4-9629-45C9-90FA-C970C8AC9A07}" destId="{5EB5743E-2167-4959-ABEB-FDC9704EC048}" srcOrd="3" destOrd="0" presId="urn:microsoft.com/office/officeart/2005/8/layout/process1"/>
    <dgm:cxn modelId="{C8B16CAA-0E7A-4C3E-B9B8-28950C176F9F}" type="presParOf" srcId="{5EB5743E-2167-4959-ABEB-FDC9704EC048}" destId="{9B151A79-6C4D-4ED9-B960-D9C7D09FA5CB}" srcOrd="0" destOrd="0" presId="urn:microsoft.com/office/officeart/2005/8/layout/process1"/>
    <dgm:cxn modelId="{FDB92BC8-8FA5-452B-A8D3-A5A132D3375B}" type="presParOf" srcId="{894F9BA4-9629-45C9-90FA-C970C8AC9A07}" destId="{899978FA-DF0B-4E78-B7FF-8FFCCE1E433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3C5D81-DE87-458A-9F57-7744D2C1496B}">
      <dsp:nvSpPr>
        <dsp:cNvPr id="0" name=""/>
        <dsp:cNvSpPr/>
      </dsp:nvSpPr>
      <dsp:spPr>
        <a:xfrm>
          <a:off x="0" y="3011435"/>
          <a:ext cx="3276600" cy="1975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Создание службы по охране труда или введение должности специалиста по охране труда</a:t>
          </a:r>
          <a:endParaRPr lang="ru-RU" sz="2300" kern="1200" dirty="0"/>
        </a:p>
      </dsp:txBody>
      <dsp:txXfrm>
        <a:off x="0" y="3011435"/>
        <a:ext cx="3276600" cy="1975827"/>
      </dsp:txXfrm>
    </dsp:sp>
    <dsp:sp modelId="{DC3573AE-048C-494C-9551-FA38492558D6}">
      <dsp:nvSpPr>
        <dsp:cNvPr id="0" name=""/>
        <dsp:cNvSpPr/>
      </dsp:nvSpPr>
      <dsp:spPr>
        <a:xfrm rot="10800000">
          <a:off x="0" y="2249"/>
          <a:ext cx="3276600" cy="303882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Численность работников в организации более  50 человек</a:t>
          </a:r>
          <a:endParaRPr lang="ru-RU" sz="2300" kern="1200" dirty="0"/>
        </a:p>
      </dsp:txBody>
      <dsp:txXfrm rot="10800000">
        <a:off x="0" y="2249"/>
        <a:ext cx="3276600" cy="30388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56F1A-E9AC-4D15-9B23-AE124528215F}">
      <dsp:nvSpPr>
        <dsp:cNvPr id="0" name=""/>
        <dsp:cNvSpPr/>
      </dsp:nvSpPr>
      <dsp:spPr>
        <a:xfrm>
          <a:off x="0" y="755"/>
          <a:ext cx="5580062" cy="908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 численности работников менее 50 человек</a:t>
          </a:r>
          <a:endParaRPr lang="ru-RU" sz="2400" kern="1200" dirty="0"/>
        </a:p>
      </dsp:txBody>
      <dsp:txXfrm>
        <a:off x="0" y="755"/>
        <a:ext cx="5580062" cy="908607"/>
      </dsp:txXfrm>
    </dsp:sp>
    <dsp:sp modelId="{3ED104C5-48DB-494B-97F3-E18DBAC01E90}">
      <dsp:nvSpPr>
        <dsp:cNvPr id="0" name=""/>
        <dsp:cNvSpPr/>
      </dsp:nvSpPr>
      <dsp:spPr>
        <a:xfrm>
          <a:off x="0" y="918907"/>
          <a:ext cx="5580062" cy="896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введение</a:t>
          </a:r>
          <a:r>
            <a:rPr lang="ru-RU" sz="2400" kern="1200" dirty="0" smtClean="0"/>
            <a:t> штатного специалиста по охране труда, </a:t>
          </a:r>
          <a:endParaRPr lang="ru-RU" sz="2400" kern="1200" dirty="0"/>
        </a:p>
      </dsp:txBody>
      <dsp:txXfrm>
        <a:off x="0" y="918907"/>
        <a:ext cx="5580062" cy="896062"/>
      </dsp:txXfrm>
    </dsp:sp>
    <dsp:sp modelId="{1B56C77B-4865-47A2-B3F7-2CCA2682B3F6}">
      <dsp:nvSpPr>
        <dsp:cNvPr id="0" name=""/>
        <dsp:cNvSpPr/>
      </dsp:nvSpPr>
      <dsp:spPr>
        <a:xfrm>
          <a:off x="0" y="1824514"/>
          <a:ext cx="5580062" cy="131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или его функции будет осуществлять работодатель- индивидуальный предприниматель, </a:t>
          </a:r>
          <a:endParaRPr lang="ru-RU" sz="2000" kern="1200" dirty="0"/>
        </a:p>
      </dsp:txBody>
      <dsp:txXfrm>
        <a:off x="0" y="1824514"/>
        <a:ext cx="5580062" cy="1310857"/>
      </dsp:txXfrm>
    </dsp:sp>
    <dsp:sp modelId="{61FF2542-02D9-4185-8568-51E35253EC33}">
      <dsp:nvSpPr>
        <dsp:cNvPr id="0" name=""/>
        <dsp:cNvSpPr/>
      </dsp:nvSpPr>
      <dsp:spPr>
        <a:xfrm>
          <a:off x="0" y="3144916"/>
          <a:ext cx="5580062" cy="131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руководитель организации оставляет за собой или  возложить осуществление функций специалиста  на работника организации,  </a:t>
          </a:r>
          <a:endParaRPr lang="ru-RU" sz="2000" kern="1200" dirty="0"/>
        </a:p>
      </dsp:txBody>
      <dsp:txXfrm>
        <a:off x="0" y="3144916"/>
        <a:ext cx="5580062" cy="1310857"/>
      </dsp:txXfrm>
    </dsp:sp>
    <dsp:sp modelId="{CA041381-36CC-4C43-BF01-48C61663BFCD}">
      <dsp:nvSpPr>
        <dsp:cNvPr id="0" name=""/>
        <dsp:cNvSpPr/>
      </dsp:nvSpPr>
      <dsp:spPr>
        <a:xfrm>
          <a:off x="0" y="4465317"/>
          <a:ext cx="5580062" cy="1310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или заключить гражданско-правовой договор с организацией, оказывающей услуги в области охраны труда</a:t>
          </a:r>
          <a:endParaRPr lang="ru-RU" sz="2000" kern="1200" dirty="0"/>
        </a:p>
      </dsp:txBody>
      <dsp:txXfrm>
        <a:off x="0" y="4465317"/>
        <a:ext cx="5580062" cy="13108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02380-65F2-4128-B435-B52AD77E4297}">
      <dsp:nvSpPr>
        <dsp:cNvPr id="0" name=""/>
        <dsp:cNvSpPr/>
      </dsp:nvSpPr>
      <dsp:spPr>
        <a:xfrm>
          <a:off x="0" y="83116"/>
          <a:ext cx="442595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/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Приказы:</a:t>
          </a:r>
          <a:endParaRPr lang="ru-RU" sz="4400" kern="1200" dirty="0"/>
        </a:p>
      </dsp:txBody>
      <dsp:txXfrm>
        <a:off x="0" y="83116"/>
        <a:ext cx="4425950" cy="1158300"/>
      </dsp:txXfrm>
    </dsp:sp>
    <dsp:sp modelId="{0C6FA8EF-BB55-49BD-AE8B-78EF5AFC9582}">
      <dsp:nvSpPr>
        <dsp:cNvPr id="0" name=""/>
        <dsp:cNvSpPr/>
      </dsp:nvSpPr>
      <dsp:spPr>
        <a:xfrm>
          <a:off x="0" y="1304776"/>
          <a:ext cx="442595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/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 назначении ответственного лица за проведение вводного инструктажа по охране труда</a:t>
          </a:r>
          <a:endParaRPr lang="ru-RU" sz="2200" kern="1200" dirty="0"/>
        </a:p>
      </dsp:txBody>
      <dsp:txXfrm>
        <a:off x="0" y="1304776"/>
        <a:ext cx="4425950" cy="1158300"/>
      </dsp:txXfrm>
    </dsp:sp>
    <dsp:sp modelId="{1F7C1CA6-3DBC-4234-A6D2-F7BC6E3421CD}">
      <dsp:nvSpPr>
        <dsp:cNvPr id="0" name=""/>
        <dsp:cNvSpPr/>
      </dsp:nvSpPr>
      <dsp:spPr>
        <a:xfrm>
          <a:off x="0" y="2526436"/>
          <a:ext cx="442595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/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 стажировке (или распоряжение)</a:t>
          </a:r>
          <a:endParaRPr lang="ru-RU" sz="2200" kern="1200" dirty="0"/>
        </a:p>
      </dsp:txBody>
      <dsp:txXfrm>
        <a:off x="0" y="2526436"/>
        <a:ext cx="4425950" cy="1158300"/>
      </dsp:txXfrm>
    </dsp:sp>
    <dsp:sp modelId="{1B57A61C-2522-467C-AFA3-A9E482BFF095}">
      <dsp:nvSpPr>
        <dsp:cNvPr id="0" name=""/>
        <dsp:cNvSpPr/>
      </dsp:nvSpPr>
      <dsp:spPr>
        <a:xfrm>
          <a:off x="0" y="3694124"/>
          <a:ext cx="442595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/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 обучению и проверке знаний требований охраны труда работников организации</a:t>
          </a:r>
          <a:endParaRPr lang="ru-RU" sz="2200" kern="1200" dirty="0"/>
        </a:p>
      </dsp:txBody>
      <dsp:txXfrm>
        <a:off x="0" y="3694124"/>
        <a:ext cx="4425950" cy="11583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6B676D-D564-49B4-802F-055A8F833BA3}">
      <dsp:nvSpPr>
        <dsp:cNvPr id="0" name=""/>
        <dsp:cNvSpPr/>
      </dsp:nvSpPr>
      <dsp:spPr>
        <a:xfrm>
          <a:off x="0" y="83116"/>
          <a:ext cx="4425950" cy="1158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Перечень лиц освобожденных от  первичного инструктажа на рабочем месте</a:t>
          </a:r>
          <a:endParaRPr lang="ru-RU" sz="2200" kern="1200" dirty="0"/>
        </a:p>
      </dsp:txBody>
      <dsp:txXfrm>
        <a:off x="0" y="83116"/>
        <a:ext cx="4425950" cy="1158300"/>
      </dsp:txXfrm>
    </dsp:sp>
    <dsp:sp modelId="{455CC383-5577-4A59-A9F2-C5765E65E561}">
      <dsp:nvSpPr>
        <dsp:cNvPr id="0" name=""/>
        <dsp:cNvSpPr/>
      </dsp:nvSpPr>
      <dsp:spPr>
        <a:xfrm>
          <a:off x="0" y="1304776"/>
          <a:ext cx="4425950" cy="1158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Программы проведения инструктажей (вводного, на рабочем месте)</a:t>
          </a:r>
          <a:endParaRPr lang="ru-RU" sz="2200" kern="1200" dirty="0"/>
        </a:p>
      </dsp:txBody>
      <dsp:txXfrm>
        <a:off x="0" y="1304776"/>
        <a:ext cx="4425950" cy="1158300"/>
      </dsp:txXfrm>
    </dsp:sp>
    <dsp:sp modelId="{53365471-B784-4D2E-9DF4-7E472FE71A0A}">
      <dsp:nvSpPr>
        <dsp:cNvPr id="0" name=""/>
        <dsp:cNvSpPr/>
      </dsp:nvSpPr>
      <dsp:spPr>
        <a:xfrm>
          <a:off x="0" y="2526436"/>
          <a:ext cx="4425950" cy="1158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Программы обучения по охране труда,  билеты</a:t>
          </a:r>
          <a:endParaRPr lang="ru-RU" sz="2200" kern="1200" dirty="0"/>
        </a:p>
      </dsp:txBody>
      <dsp:txXfrm>
        <a:off x="0" y="2526436"/>
        <a:ext cx="4425950" cy="1158300"/>
      </dsp:txXfrm>
    </dsp:sp>
    <dsp:sp modelId="{95C26BAD-AEB2-41BA-97F4-8C624F0BCA34}">
      <dsp:nvSpPr>
        <dsp:cNvPr id="0" name=""/>
        <dsp:cNvSpPr/>
      </dsp:nvSpPr>
      <dsp:spPr>
        <a:xfrm>
          <a:off x="0" y="3748096"/>
          <a:ext cx="4425950" cy="1158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Протоколы проверки знаний требований охраны труда </a:t>
          </a:r>
          <a:r>
            <a:rPr lang="ru-RU" sz="2200" u="sng" kern="1200" dirty="0" smtClean="0"/>
            <a:t>(установленной формы)</a:t>
          </a:r>
          <a:endParaRPr lang="ru-RU" sz="2200" kern="1200" dirty="0"/>
        </a:p>
      </dsp:txBody>
      <dsp:txXfrm>
        <a:off x="0" y="3748096"/>
        <a:ext cx="4425950" cy="11583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39741-99EE-43C4-8537-CC63D828A27A}">
      <dsp:nvSpPr>
        <dsp:cNvPr id="0" name=""/>
        <dsp:cNvSpPr/>
      </dsp:nvSpPr>
      <dsp:spPr>
        <a:xfrm>
          <a:off x="235766" y="0"/>
          <a:ext cx="7596167" cy="536369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9DC26-77F1-4351-9169-6FD7FD80065F}">
      <dsp:nvSpPr>
        <dsp:cNvPr id="0" name=""/>
        <dsp:cNvSpPr/>
      </dsp:nvSpPr>
      <dsp:spPr>
        <a:xfrm>
          <a:off x="2016218" y="504056"/>
          <a:ext cx="7307249" cy="118061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</a:rPr>
            <a:t>П</a:t>
          </a:r>
          <a:r>
            <a:rPr lang="ru-RU" sz="3200" kern="1200" dirty="0" smtClean="0">
              <a:solidFill>
                <a:schemeClr val="bg1"/>
              </a:solidFill>
              <a:latin typeface="Times New Roman" pitchFamily="16" charset="0"/>
            </a:rPr>
            <a:t>риказ  об обеспечении работников  смывающимися и (или) обезвреживающими средствами 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2016218" y="504056"/>
        <a:ext cx="7307249" cy="1180618"/>
      </dsp:txXfrm>
    </dsp:sp>
    <dsp:sp modelId="{F8E5ABD5-6371-4CA7-A963-2856D571914D}">
      <dsp:nvSpPr>
        <dsp:cNvPr id="0" name=""/>
        <dsp:cNvSpPr/>
      </dsp:nvSpPr>
      <dsp:spPr>
        <a:xfrm>
          <a:off x="1944224" y="1857748"/>
          <a:ext cx="7517689" cy="167808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Times New Roman" pitchFamily="16" charset="0"/>
            </a:rPr>
            <a:t>Перечень</a:t>
          </a:r>
          <a:r>
            <a:rPr lang="ru-RU" sz="3200" b="1" kern="1200" dirty="0" smtClean="0">
              <a:solidFill>
                <a:schemeClr val="bg1"/>
              </a:solidFill>
              <a:latin typeface="Times New Roman" pitchFamily="16" charset="0"/>
            </a:rPr>
            <a:t> </a:t>
          </a:r>
          <a:r>
            <a:rPr lang="ru-RU" sz="3200" kern="1200" dirty="0" smtClean="0">
              <a:solidFill>
                <a:schemeClr val="bg1"/>
              </a:solidFill>
              <a:latin typeface="Times New Roman" pitchFamily="16" charset="0"/>
            </a:rPr>
            <a:t>рабочих мест и список работников, для которых необходима выдача смывающих и (или) обезвреживающих средств 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1944224" y="1857748"/>
        <a:ext cx="7517689" cy="1678081"/>
      </dsp:txXfrm>
    </dsp:sp>
    <dsp:sp modelId="{03F2303F-C934-4F2A-9245-A7E7952E765C}">
      <dsp:nvSpPr>
        <dsp:cNvPr id="0" name=""/>
        <dsp:cNvSpPr/>
      </dsp:nvSpPr>
      <dsp:spPr>
        <a:xfrm>
          <a:off x="1944206" y="3937283"/>
          <a:ext cx="7560048" cy="106285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Times New Roman" pitchFamily="16" charset="0"/>
            </a:rPr>
            <a:t>Личные карточки выдачи средств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itchFamily="16" charset="0"/>
            </a:rPr>
            <a:t>(установленного образца)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944206" y="3937283"/>
        <a:ext cx="7560048" cy="10628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A390D-FE3E-4196-897E-65D77B20577A}">
      <dsp:nvSpPr>
        <dsp:cNvPr id="0" name=""/>
        <dsp:cNvSpPr/>
      </dsp:nvSpPr>
      <dsp:spPr>
        <a:xfrm>
          <a:off x="-126297" y="0"/>
          <a:ext cx="9864907" cy="615610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9F29A-F6F1-4EBC-B648-451B30B615B8}">
      <dsp:nvSpPr>
        <dsp:cNvPr id="0" name=""/>
        <dsp:cNvSpPr/>
      </dsp:nvSpPr>
      <dsp:spPr>
        <a:xfrm>
          <a:off x="683577" y="288020"/>
          <a:ext cx="4277503" cy="2706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Федеральный закон № 426-ФЗ </a:t>
          </a:r>
          <a:br>
            <a:rPr lang="ru-RU" sz="2500" kern="1200" dirty="0" smtClean="0"/>
          </a:br>
          <a:r>
            <a:rPr lang="ru-RU" sz="2500" kern="1200" dirty="0" smtClean="0"/>
            <a:t>от 28 декабря 2013 года </a:t>
          </a:r>
          <a:br>
            <a:rPr lang="ru-RU" sz="2500" kern="1200" dirty="0" smtClean="0"/>
          </a:br>
          <a:r>
            <a:rPr lang="ru-RU" sz="2500" kern="1200" dirty="0" smtClean="0"/>
            <a:t>«О специальной оценке условий труда»</a:t>
          </a:r>
          <a:endParaRPr lang="ru-RU" sz="2500" kern="1200" dirty="0"/>
        </a:p>
      </dsp:txBody>
      <dsp:txXfrm>
        <a:off x="683577" y="288020"/>
        <a:ext cx="4277503" cy="2706439"/>
      </dsp:txXfrm>
    </dsp:sp>
    <dsp:sp modelId="{ADFB249A-A8A4-4526-AD45-614479DFD46C}">
      <dsp:nvSpPr>
        <dsp:cNvPr id="0" name=""/>
        <dsp:cNvSpPr/>
      </dsp:nvSpPr>
      <dsp:spPr>
        <a:xfrm>
          <a:off x="5118550" y="360047"/>
          <a:ext cx="4205981" cy="2562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Статья 212 Трудового кодекса Российской Федерации</a:t>
          </a:r>
          <a:endParaRPr lang="ru-RU" sz="2500" kern="1200" dirty="0"/>
        </a:p>
      </dsp:txBody>
      <dsp:txXfrm>
        <a:off x="5118550" y="360047"/>
        <a:ext cx="4205981" cy="2562434"/>
      </dsp:txXfrm>
    </dsp:sp>
    <dsp:sp modelId="{EAA58093-1B8F-4948-A4DE-14AB5F725C00}">
      <dsp:nvSpPr>
        <dsp:cNvPr id="0" name=""/>
        <dsp:cNvSpPr/>
      </dsp:nvSpPr>
      <dsp:spPr>
        <a:xfrm>
          <a:off x="1019052" y="3168351"/>
          <a:ext cx="3840975" cy="2400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Постановления Правительства РФ </a:t>
          </a:r>
          <a:endParaRPr lang="ru-RU" sz="2500" kern="1200" dirty="0"/>
        </a:p>
      </dsp:txBody>
      <dsp:txXfrm>
        <a:off x="1019052" y="3168351"/>
        <a:ext cx="3840975" cy="2400879"/>
      </dsp:txXfrm>
    </dsp:sp>
    <dsp:sp modelId="{95C20F9B-2E60-4E07-9322-870B14D0EA65}">
      <dsp:nvSpPr>
        <dsp:cNvPr id="0" name=""/>
        <dsp:cNvSpPr/>
      </dsp:nvSpPr>
      <dsp:spPr>
        <a:xfrm>
          <a:off x="5220083" y="3096349"/>
          <a:ext cx="3985052" cy="2495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Приказы Минтруда России </a:t>
          </a:r>
          <a:endParaRPr lang="ru-RU" sz="2500" kern="1200" dirty="0"/>
        </a:p>
      </dsp:txBody>
      <dsp:txXfrm>
        <a:off x="5220083" y="3096349"/>
        <a:ext cx="3985052" cy="249566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FE7F7C-9C9C-432B-BB0F-0638C01EA966}">
      <dsp:nvSpPr>
        <dsp:cNvPr id="0" name=""/>
        <dsp:cNvSpPr/>
      </dsp:nvSpPr>
      <dsp:spPr>
        <a:xfrm>
          <a:off x="12791" y="0"/>
          <a:ext cx="2456849" cy="5256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Приказ о создании комиссии по расследованию несчастного  случая  на производстве</a:t>
          </a:r>
          <a:endParaRPr lang="ru-RU" sz="2400" kern="1200" dirty="0"/>
        </a:p>
      </dsp:txBody>
      <dsp:txXfrm>
        <a:off x="12791" y="0"/>
        <a:ext cx="2456849" cy="5256312"/>
      </dsp:txXfrm>
    </dsp:sp>
    <dsp:sp modelId="{7D40A941-D2CB-4B36-9214-7FDE53A5E8FB}">
      <dsp:nvSpPr>
        <dsp:cNvPr id="0" name=""/>
        <dsp:cNvSpPr/>
      </dsp:nvSpPr>
      <dsp:spPr>
        <a:xfrm>
          <a:off x="2715325" y="2323506"/>
          <a:ext cx="520852" cy="60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715325" y="2323506"/>
        <a:ext cx="520852" cy="609298"/>
      </dsp:txXfrm>
    </dsp:sp>
    <dsp:sp modelId="{CF6DDEE3-B2CC-40E2-A600-F0552D43E823}">
      <dsp:nvSpPr>
        <dsp:cNvPr id="0" name=""/>
        <dsp:cNvSpPr/>
      </dsp:nvSpPr>
      <dsp:spPr>
        <a:xfrm>
          <a:off x="3452380" y="0"/>
          <a:ext cx="2456849" cy="5256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Журнал регистрации и учета несчастных случаев на производстве</a:t>
          </a:r>
          <a:endParaRPr lang="ru-RU" sz="2400" kern="1200" dirty="0"/>
        </a:p>
      </dsp:txBody>
      <dsp:txXfrm>
        <a:off x="3452380" y="0"/>
        <a:ext cx="2456849" cy="5256312"/>
      </dsp:txXfrm>
    </dsp:sp>
    <dsp:sp modelId="{7855B0E6-4062-47DC-B839-F4BAE25AFEA2}">
      <dsp:nvSpPr>
        <dsp:cNvPr id="0" name=""/>
        <dsp:cNvSpPr/>
      </dsp:nvSpPr>
      <dsp:spPr>
        <a:xfrm>
          <a:off x="6154914" y="2323506"/>
          <a:ext cx="520852" cy="60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154914" y="2323506"/>
        <a:ext cx="520852" cy="609298"/>
      </dsp:txXfrm>
    </dsp:sp>
    <dsp:sp modelId="{F683230A-3BF5-451A-BE53-4FABE1E83DB9}">
      <dsp:nvSpPr>
        <dsp:cNvPr id="0" name=""/>
        <dsp:cNvSpPr/>
      </dsp:nvSpPr>
      <dsp:spPr>
        <a:xfrm>
          <a:off x="6891969" y="0"/>
          <a:ext cx="2456849" cy="5256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Материалы (оригиналы) по расследованию несчастных случаев на производстве</a:t>
          </a:r>
          <a:endParaRPr lang="ru-RU" sz="2400" kern="1200" dirty="0"/>
        </a:p>
      </dsp:txBody>
      <dsp:txXfrm>
        <a:off x="6891969" y="0"/>
        <a:ext cx="2456849" cy="525631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B99745-826E-41F2-8FD0-D28F194A9218}">
      <dsp:nvSpPr>
        <dsp:cNvPr id="0" name=""/>
        <dsp:cNvSpPr/>
      </dsp:nvSpPr>
      <dsp:spPr>
        <a:xfrm>
          <a:off x="8100" y="178896"/>
          <a:ext cx="2421269" cy="5906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Перечень работ повышенной опасности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8100" y="178896"/>
        <a:ext cx="2421269" cy="5906902"/>
      </dsp:txXfrm>
    </dsp:sp>
    <dsp:sp modelId="{D3338EEB-316F-4277-B9DD-B94E36D5D0C3}">
      <dsp:nvSpPr>
        <dsp:cNvPr id="0" name=""/>
        <dsp:cNvSpPr/>
      </dsp:nvSpPr>
      <dsp:spPr>
        <a:xfrm>
          <a:off x="2671496" y="1944215"/>
          <a:ext cx="513309" cy="2376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671496" y="1944215"/>
        <a:ext cx="513309" cy="2376264"/>
      </dsp:txXfrm>
    </dsp:sp>
    <dsp:sp modelId="{32A92946-4EBC-47C6-986C-68B5B0CD2E0E}">
      <dsp:nvSpPr>
        <dsp:cNvPr id="0" name=""/>
        <dsp:cNvSpPr/>
      </dsp:nvSpPr>
      <dsp:spPr>
        <a:xfrm>
          <a:off x="3397877" y="178896"/>
          <a:ext cx="2421269" cy="5906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Оформление наряда-допуска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3397877" y="178896"/>
        <a:ext cx="2421269" cy="5906902"/>
      </dsp:txXfrm>
    </dsp:sp>
    <dsp:sp modelId="{5EB5743E-2167-4959-ABEB-FDC9704EC048}">
      <dsp:nvSpPr>
        <dsp:cNvPr id="0" name=""/>
        <dsp:cNvSpPr/>
      </dsp:nvSpPr>
      <dsp:spPr>
        <a:xfrm>
          <a:off x="6061273" y="1872206"/>
          <a:ext cx="513309" cy="2520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061273" y="1872206"/>
        <a:ext cx="513309" cy="2520282"/>
      </dsp:txXfrm>
    </dsp:sp>
    <dsp:sp modelId="{899978FA-DF0B-4E78-B7FF-8FFCCE1E433A}">
      <dsp:nvSpPr>
        <dsp:cNvPr id="0" name=""/>
        <dsp:cNvSpPr/>
      </dsp:nvSpPr>
      <dsp:spPr>
        <a:xfrm>
          <a:off x="6787654" y="257653"/>
          <a:ext cx="2421269" cy="5749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Журнал регистрации наряд-допуск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6787654" y="257653"/>
        <a:ext cx="2421269" cy="5749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1090613"/>
            <a:ext cx="4799012" cy="3932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36650" y="5407025"/>
            <a:ext cx="5078413" cy="436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Федеральный закон от 24 июля 1998</a:t>
            </a:r>
            <a:r>
              <a:rPr lang="ru-RU" baseline="0" dirty="0" smtClean="0"/>
              <a:t> №125-ФЗ «Об обязательном социальном страховании от несчастных случаев на производстве и </a:t>
            </a:r>
            <a:r>
              <a:rPr lang="ru-RU" baseline="0" smtClean="0"/>
              <a:t>профессиональных заболеваниях»</a:t>
            </a:r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Приказ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17 мая 2012</a:t>
            </a:r>
            <a:r>
              <a:rPr lang="ru-RU" baseline="0" dirty="0" smtClean="0"/>
              <a:t> №559н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</a:t>
            </a:r>
            <a:r>
              <a:rPr lang="ru-RU" baseline="0" dirty="0" err="1" smtClean="0"/>
              <a:t>специа</a:t>
            </a:r>
            <a:endParaRPr lang="ru-RU" baseline="0" dirty="0" smtClean="0"/>
          </a:p>
          <a:p>
            <a:r>
              <a:rPr lang="ru-RU" baseline="0" dirty="0" smtClean="0"/>
              <a:t>листов, осуществляющих работы в области охраны труда» вступил в силу с  1июля 2013 г.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1 апреля 2010</a:t>
            </a:r>
            <a:r>
              <a:rPr lang="ru-RU" baseline="0" dirty="0" smtClean="0"/>
              <a:t> №205н  «Об утверждении перечня услуг в области охраны труда, для оказания которых необходима аккредитация, и Правил аккредитации организаций, оказывающих услуги в области охраны труда».</a:t>
            </a:r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ru-RU" sz="1200" dirty="0" smtClean="0">
                <a:solidFill>
                  <a:srgbClr val="800000"/>
                </a:solidFill>
              </a:rPr>
              <a:t>Приказ Минтруда России от 24 июня 2014г. №412н «Об утверждении Типового положения о комитете (комиссии) по охране труда»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dirty="0" smtClean="0">
                <a:solidFill>
                  <a:schemeClr val="bg1"/>
                </a:solidFill>
              </a:rPr>
              <a:t>ГОСТ 12.0.004-90 Организация обучения безопасности труда носит</a:t>
            </a:r>
            <a:r>
              <a:rPr lang="ru-RU" baseline="0" dirty="0" smtClean="0">
                <a:solidFill>
                  <a:schemeClr val="bg1"/>
                </a:solidFill>
              </a:rPr>
              <a:t> рекомендательный характер (Постановление Правительства РФ от 27 декабря 2010 г. №1160  «Об утверждении Положения о разработке, утверждении и изменений нормативных  правовых актов, содержащих государственные нормативные требования охраны труда»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2513" y="1090613"/>
            <a:ext cx="5245100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6650" y="5407025"/>
            <a:ext cx="5080000" cy="4367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-5527675"/>
            <a:ext cx="2151063" cy="741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9775" y="-5527675"/>
            <a:ext cx="6302375" cy="741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605838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9775" y="-5527675"/>
            <a:ext cx="4225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8100" y="-5527675"/>
            <a:ext cx="4227513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65138" y="0"/>
            <a:ext cx="9615487" cy="7559675"/>
          </a:xfrm>
          <a:prstGeom prst="roundRect">
            <a:avLst>
              <a:gd name="adj" fmla="val 19"/>
            </a:avLst>
          </a:prstGeom>
          <a:gradFill rotWithShape="0">
            <a:gsLst>
              <a:gs pos="0">
                <a:srgbClr val="FFFBF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33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-5527675"/>
            <a:ext cx="8605838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0080624" cy="7648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6600" dirty="0" smtClean="0">
              <a:solidFill>
                <a:srgbClr val="804C19"/>
              </a:solidFill>
            </a:endParaRPr>
          </a:p>
          <a:p>
            <a:pPr algn="ctr"/>
            <a:r>
              <a:rPr lang="ru-RU" sz="6600" b="1" i="1" dirty="0" smtClean="0">
                <a:solidFill>
                  <a:srgbClr val="804C19"/>
                </a:solidFill>
              </a:rPr>
              <a:t>Организация работы </a:t>
            </a:r>
            <a:br>
              <a:rPr lang="ru-RU" sz="6600" b="1" i="1" dirty="0" smtClean="0">
                <a:solidFill>
                  <a:srgbClr val="804C19"/>
                </a:solidFill>
              </a:rPr>
            </a:br>
            <a:r>
              <a:rPr lang="ru-RU" sz="6600" b="1" i="1" dirty="0" smtClean="0">
                <a:solidFill>
                  <a:srgbClr val="804C19"/>
                </a:solidFill>
              </a:rPr>
              <a:t>по охране труда </a:t>
            </a:r>
            <a:br>
              <a:rPr lang="ru-RU" sz="6600" b="1" i="1" dirty="0" smtClean="0">
                <a:solidFill>
                  <a:srgbClr val="804C19"/>
                </a:solidFill>
              </a:rPr>
            </a:br>
            <a:r>
              <a:rPr lang="ru-RU" sz="6600" b="1" i="1" dirty="0" smtClean="0">
                <a:solidFill>
                  <a:srgbClr val="804C19"/>
                </a:solidFill>
              </a:rPr>
              <a:t>в организации</a:t>
            </a:r>
          </a:p>
          <a:p>
            <a:pPr algn="ctr"/>
            <a:endParaRPr lang="ru-RU" sz="6600" dirty="0" smtClean="0">
              <a:solidFill>
                <a:srgbClr val="804C19"/>
              </a:solidFill>
            </a:endParaRPr>
          </a:p>
          <a:p>
            <a:pPr algn="ctr"/>
            <a:endParaRPr lang="ru-RU" sz="6600" dirty="0" smtClean="0">
              <a:solidFill>
                <a:srgbClr val="804C19"/>
              </a:solidFill>
            </a:endParaRPr>
          </a:p>
          <a:p>
            <a:pPr algn="ctr"/>
            <a:endParaRPr lang="ru-RU" sz="6600" dirty="0" smtClean="0">
              <a:solidFill>
                <a:srgbClr val="804C19"/>
              </a:solidFill>
            </a:endParaRPr>
          </a:p>
          <a:p>
            <a:pPr algn="ctr"/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0080625" cy="15176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i="1" dirty="0"/>
              <a:t> </a:t>
            </a:r>
            <a:r>
              <a:rPr lang="ru-RU" sz="3600" b="1" i="1" dirty="0">
                <a:solidFill>
                  <a:srgbClr val="804C19"/>
                </a:solidFill>
              </a:rPr>
              <a:t>Инструкции</a:t>
            </a:r>
            <a:r>
              <a:rPr lang="ru-RU" sz="3600" b="1" i="1" dirty="0"/>
              <a:t> </a:t>
            </a:r>
            <a:br>
              <a:rPr lang="ru-RU" sz="3600" b="1" i="1" dirty="0"/>
            </a:br>
            <a:r>
              <a:rPr lang="ru-RU" sz="3600" b="1" i="1" dirty="0">
                <a:solidFill>
                  <a:srgbClr val="804C19"/>
                </a:solidFill>
              </a:rPr>
              <a:t>по охране труда для </a:t>
            </a:r>
            <a:r>
              <a:rPr lang="ru-RU" sz="3600" b="1" i="1" dirty="0" smtClean="0">
                <a:solidFill>
                  <a:srgbClr val="804C19"/>
                </a:solidFill>
              </a:rPr>
              <a:t>работников </a:t>
            </a:r>
            <a:r>
              <a:rPr lang="ru-RU" sz="3600" dirty="0" smtClean="0">
                <a:solidFill>
                  <a:srgbClr val="804C19"/>
                </a:solidFill>
              </a:rPr>
              <a:t/>
            </a:r>
            <a:br>
              <a:rPr lang="ru-RU" sz="3600" dirty="0" smtClean="0">
                <a:solidFill>
                  <a:srgbClr val="804C19"/>
                </a:solidFill>
              </a:rPr>
            </a:br>
            <a:r>
              <a:rPr lang="ru-RU" sz="24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400" dirty="0">
              <a:solidFill>
                <a:srgbClr val="804C19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0" y="1547590"/>
            <a:ext cx="10080625" cy="601208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95"/>
          <a:lstStyle/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Приказ о разработке или пересмотре инструкций по охране труда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Перечень инструкций по охране труда в организации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Перечни инструкций по охране труда в структурных подразделениях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Журнал регистрации инструкций по охране труда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Журнал регистрации выдачи инструкций по охране труда в структурные подразделения организации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bg1"/>
                </a:solidFill>
              </a:rPr>
              <a:t>Наличие инструкций по охране труда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1"/>
            <a:ext cx="9505056" cy="15636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52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i="1" dirty="0">
                <a:solidFill>
                  <a:srgbClr val="804C19"/>
                </a:solidFill>
              </a:rPr>
              <a:t>Обеспечение работников </a:t>
            </a:r>
            <a:br>
              <a:rPr lang="ru-RU" sz="3600" b="1" i="1" dirty="0">
                <a:solidFill>
                  <a:srgbClr val="804C19"/>
                </a:solidFill>
              </a:rPr>
            </a:br>
            <a:r>
              <a:rPr lang="ru-RU" sz="3600" b="1" i="1" dirty="0">
                <a:solidFill>
                  <a:srgbClr val="804C19"/>
                </a:solidFill>
              </a:rPr>
              <a:t>средствами индивидуальной </a:t>
            </a:r>
            <a:r>
              <a:rPr lang="ru-RU" sz="3600" b="1" i="1" dirty="0" smtClean="0">
                <a:solidFill>
                  <a:srgbClr val="804C19"/>
                </a:solidFill>
              </a:rPr>
              <a:t>защиты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i="1" dirty="0">
              <a:solidFill>
                <a:srgbClr val="804C19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547589"/>
            <a:ext cx="9468543" cy="6012086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24695"/>
          <a:lstStyle/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Статьи </a:t>
            </a:r>
            <a:r>
              <a:rPr lang="ru-RU" sz="2800" dirty="0">
                <a:solidFill>
                  <a:schemeClr val="bg1"/>
                </a:solidFill>
              </a:rPr>
              <a:t>212, 221 Трудового кодекса Российской Федерации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Типовые нормы выдачи СИЗ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Приказ </a:t>
            </a:r>
            <a:r>
              <a:rPr lang="ru-RU" sz="2800" dirty="0" err="1">
                <a:solidFill>
                  <a:schemeClr val="bg1"/>
                </a:solidFill>
              </a:rPr>
              <a:t>Минздравсоцразвития</a:t>
            </a:r>
            <a:r>
              <a:rPr lang="ru-RU" sz="2800" dirty="0">
                <a:solidFill>
                  <a:schemeClr val="bg1"/>
                </a:solidFill>
              </a:rPr>
              <a:t> РФ «Об утверждении межотраслевых правил обеспечения работников  специальной  одеждой, специальной обувью и другими средствами индивидуальной защиты" от 01.06.2009 № 290н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Технический регламент Таможенного союза ТР ТС 019/2011 «О безопасности средств индивидуальной защиты»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9648825" cy="21097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52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 i="1" dirty="0">
                <a:solidFill>
                  <a:srgbClr val="804C19"/>
                </a:solidFill>
              </a:rPr>
              <a:t>Обеспечение работников </a:t>
            </a:r>
            <a:br>
              <a:rPr lang="ru-RU" sz="3600" b="1" i="1" dirty="0">
                <a:solidFill>
                  <a:srgbClr val="804C19"/>
                </a:solidFill>
              </a:rPr>
            </a:br>
            <a:r>
              <a:rPr lang="ru-RU" sz="3600" b="1" i="1" dirty="0">
                <a:solidFill>
                  <a:srgbClr val="804C19"/>
                </a:solidFill>
              </a:rPr>
              <a:t>средствами индивидуальной </a:t>
            </a:r>
            <a:r>
              <a:rPr lang="ru-RU" sz="3600" b="1" i="1" dirty="0" smtClean="0">
                <a:solidFill>
                  <a:srgbClr val="804C19"/>
                </a:solidFill>
              </a:rPr>
              <a:t>защиты</a:t>
            </a:r>
            <a:r>
              <a:rPr lang="ru-RU" sz="4000" dirty="0" smtClean="0">
                <a:solidFill>
                  <a:srgbClr val="804C19"/>
                </a:solidFill>
              </a:rPr>
              <a:t/>
            </a:r>
            <a:br>
              <a:rPr lang="ru-RU" sz="4000" dirty="0" smtClean="0">
                <a:solidFill>
                  <a:srgbClr val="804C19"/>
                </a:solidFill>
              </a:rPr>
            </a:br>
            <a:r>
              <a:rPr lang="ru-RU" sz="4000" dirty="0" smtClean="0">
                <a:solidFill>
                  <a:srgbClr val="804C19"/>
                </a:solidFill>
              </a:rPr>
              <a:t> </a:t>
            </a: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31800" y="2123653"/>
            <a:ext cx="9648825" cy="532859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 smtClean="0">
              <a:solidFill>
                <a:srgbClr val="8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03807" y="2195661"/>
            <a:ext cx="9576817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 smtClean="0">
                <a:solidFill>
                  <a:schemeClr val="bg1"/>
                </a:solidFill>
              </a:rPr>
              <a:t>П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6" charset="0"/>
              </a:rPr>
              <a:t>риказ  об обеспечении работников  СИЗ</a:t>
            </a:r>
            <a:endParaRPr lang="ru-RU" sz="3200" dirty="0">
              <a:solidFill>
                <a:schemeClr val="bg1"/>
              </a:solidFill>
              <a:latin typeface="Times New Roman" pitchFamily="1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03807" y="3563813"/>
            <a:ext cx="9576817" cy="20162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lnSpc>
                <a:spcPct val="95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 smtClean="0">
                <a:solidFill>
                  <a:schemeClr val="bg1"/>
                </a:solidFill>
                <a:latin typeface="Times New Roman" pitchFamily="16" charset="0"/>
              </a:rPr>
              <a:t>Перечень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6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6" charset="0"/>
              </a:rPr>
              <a:t>профессий и должностей работников,  которым выдается бесплатно СИЗ </a:t>
            </a:r>
            <a:endParaRPr lang="ru-RU" sz="3600" dirty="0">
              <a:solidFill>
                <a:schemeClr val="bg1"/>
              </a:solidFill>
              <a:latin typeface="Times New Roman" pitchFamily="1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75816" y="5796061"/>
            <a:ext cx="9361041" cy="15121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lnSpc>
                <a:spcPct val="95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 smtClean="0">
                <a:solidFill>
                  <a:schemeClr val="bg1"/>
                </a:solidFill>
                <a:latin typeface="Times New Roman" pitchFamily="16" charset="0"/>
              </a:rPr>
              <a:t>Личные карточки выдачи СИЗ </a:t>
            </a:r>
          </a:p>
          <a:p>
            <a:pPr marL="431800" indent="-323850" algn="ctr">
              <a:lnSpc>
                <a:spcPct val="95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6" charset="0"/>
              </a:rPr>
              <a:t>(установленного образца)</a:t>
            </a:r>
            <a:endParaRPr lang="ru-RU" sz="2000" dirty="0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2267669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i="1" dirty="0" smtClean="0">
                <a:solidFill>
                  <a:srgbClr val="804C19"/>
                </a:solidFill>
              </a:rPr>
              <a:t>Обеспечение </a:t>
            </a:r>
            <a:r>
              <a:rPr lang="ru-RU" sz="3600" b="1" i="1" dirty="0">
                <a:solidFill>
                  <a:srgbClr val="804C19"/>
                </a:solidFill>
              </a:rPr>
              <a:t>работников смывающимися и (или) обезвреживающими средствами</a:t>
            </a:r>
            <a:r>
              <a:rPr lang="ru-RU" sz="3600" b="1" i="1" dirty="0"/>
              <a:t>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503809" y="2339677"/>
            <a:ext cx="9433048" cy="5219998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95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Статьи </a:t>
            </a:r>
            <a:r>
              <a:rPr lang="ru-RU" sz="2800" dirty="0">
                <a:solidFill>
                  <a:schemeClr val="bg1"/>
                </a:solidFill>
              </a:rPr>
              <a:t>212 и 221 Трудового кодекса Российской Федерации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Приказ </a:t>
            </a:r>
            <a:r>
              <a:rPr lang="ru-RU" sz="2800" dirty="0" err="1">
                <a:solidFill>
                  <a:schemeClr val="bg1"/>
                </a:solidFill>
              </a:rPr>
              <a:t>Минздравсоцразвития</a:t>
            </a:r>
            <a:r>
              <a:rPr lang="ru-RU" sz="2800" dirty="0">
                <a:solidFill>
                  <a:schemeClr val="bg1"/>
                </a:solidFill>
              </a:rPr>
              <a:t> РФ «Об утверждении </a:t>
            </a:r>
            <a:r>
              <a:rPr lang="ru-RU" sz="2800" dirty="0" smtClean="0">
                <a:solidFill>
                  <a:schemeClr val="bg1"/>
                </a:solidFill>
              </a:rPr>
              <a:t>типовых </a:t>
            </a:r>
            <a:r>
              <a:rPr lang="ru-RU" sz="2800" dirty="0">
                <a:solidFill>
                  <a:schemeClr val="bg1"/>
                </a:solidFill>
              </a:rPr>
              <a:t>норм бесплатной выдачи работникам смывающих и (или) обезвреживающих средств и стандарта безопасности труда «Обеспечение работников смывающими и (или) обезвреживающими средствами"  от 17.10.2010 № 1122н </a:t>
            </a:r>
            <a:r>
              <a:rPr lang="ru-RU" sz="2800" dirty="0" smtClean="0">
                <a:solidFill>
                  <a:schemeClr val="bg1"/>
                </a:solidFill>
              </a:rPr>
              <a:t>(с </a:t>
            </a:r>
            <a:r>
              <a:rPr lang="ru-RU" sz="2800" dirty="0" err="1" smtClean="0">
                <a:solidFill>
                  <a:schemeClr val="bg1"/>
                </a:solidFill>
              </a:rPr>
              <a:t>изм</a:t>
            </a:r>
            <a:r>
              <a:rPr lang="ru-RU" sz="2800" dirty="0" smtClean="0">
                <a:solidFill>
                  <a:schemeClr val="bg1"/>
                </a:solidFill>
              </a:rPr>
              <a:t>. от 07.02.2013г. приказ Минтруда и соцзащиты РФ №48н)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169160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Обеспечение работников смывающимися и (или) обезвреживающими средствами</a:t>
            </a:r>
            <a:r>
              <a:rPr lang="ru-RU" sz="3200" b="1" i="1" dirty="0"/>
              <a:t> </a:t>
            </a:r>
            <a:r>
              <a:rPr lang="ru-RU" sz="3200" b="1" i="1" dirty="0" smtClean="0">
                <a:solidFill>
                  <a:srgbClr val="804C19"/>
                </a:solidFill>
              </a:rPr>
              <a:t> </a:t>
            </a: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31800" y="1835621"/>
          <a:ext cx="9792841" cy="5363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1"/>
            <a:ext cx="9361040" cy="140357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Проведение предварительных и периодических медицинских </a:t>
            </a:r>
            <a:r>
              <a:rPr lang="ru-RU" sz="3200" b="1" i="1" dirty="0" smtClean="0">
                <a:solidFill>
                  <a:srgbClr val="804C19"/>
                </a:solidFill>
              </a:rPr>
              <a:t>осмотров</a:t>
            </a:r>
            <a:r>
              <a:rPr lang="ru-RU" sz="3200" i="1" u="sng" dirty="0" smtClean="0">
                <a:solidFill>
                  <a:srgbClr val="804C19"/>
                </a:solidFill>
              </a:rPr>
              <a:t>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b="1" i="1" dirty="0">
              <a:solidFill>
                <a:srgbClr val="804C19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75816" y="1475581"/>
            <a:ext cx="9361610" cy="6084094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168"/>
          <a:lstStyle/>
          <a:p>
            <a:pPr marL="431800" indent="-324000" algn="ctr">
              <a:lnSpc>
                <a:spcPct val="10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Статьи 212 и  213 </a:t>
            </a:r>
            <a:r>
              <a:rPr lang="ru-RU" sz="2800" dirty="0" smtClean="0">
                <a:solidFill>
                  <a:schemeClr val="bg1"/>
                </a:solidFill>
              </a:rPr>
              <a:t>Трудового </a:t>
            </a:r>
            <a:r>
              <a:rPr lang="ru-RU" sz="2800" dirty="0">
                <a:solidFill>
                  <a:schemeClr val="bg1"/>
                </a:solidFill>
              </a:rPr>
              <a:t>кодекса Российской Федерации</a:t>
            </a: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Приказ Министерства здравоохранения и социального развития РФ  "Об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 </a:t>
            </a:r>
            <a:r>
              <a:rPr lang="ru-RU" sz="2800" dirty="0" smtClean="0">
                <a:solidFill>
                  <a:schemeClr val="bg1"/>
                </a:solidFill>
              </a:rPr>
              <a:t>от </a:t>
            </a:r>
            <a:r>
              <a:rPr lang="ru-RU" sz="2800" dirty="0">
                <a:solidFill>
                  <a:schemeClr val="bg1"/>
                </a:solidFill>
              </a:rPr>
              <a:t>12 апреля 2011 г. N </a:t>
            </a:r>
            <a:r>
              <a:rPr lang="ru-RU" sz="2800" dirty="0" smtClean="0">
                <a:solidFill>
                  <a:schemeClr val="bg1"/>
                </a:solidFill>
              </a:rPr>
              <a:t>302н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"/>
            <a:ext cx="9577387" cy="15176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Проведение предварительных и периодических медицинских </a:t>
            </a:r>
            <a:r>
              <a:rPr lang="ru-RU" sz="3200" b="1" i="1" dirty="0" smtClean="0">
                <a:solidFill>
                  <a:srgbClr val="804C19"/>
                </a:solidFill>
              </a:rPr>
              <a:t>осмотров </a:t>
            </a:r>
            <a:r>
              <a:rPr lang="ru-RU" sz="3200" dirty="0" smtClean="0">
                <a:solidFill>
                  <a:srgbClr val="804C19"/>
                </a:solidFill>
              </a:rPr>
              <a:t/>
            </a:r>
            <a:br>
              <a:rPr lang="ru-RU" sz="3200" dirty="0" smtClean="0">
                <a:solidFill>
                  <a:srgbClr val="804C19"/>
                </a:solidFill>
              </a:rPr>
            </a:b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547589"/>
            <a:ext cx="9577387" cy="601208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95"/>
          <a:lstStyle/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chemeClr val="bg1"/>
                </a:solidFill>
              </a:rPr>
              <a:t>Приказ </a:t>
            </a:r>
            <a:r>
              <a:rPr lang="ru-RU" dirty="0">
                <a:solidFill>
                  <a:schemeClr val="bg1"/>
                </a:solidFill>
              </a:rPr>
              <a:t>об организации проведения медицинских осмотров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Гражданско-правовой договор с медицинской организацией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Перечень контингента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Поименный список 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Календарный план проведения медосмотров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Журнал регистрации выдачи направлений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Заключение по результатам проведённого медосмотра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1"/>
            <a:ext cx="9361040" cy="26277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dirty="0" smtClean="0"/>
              <a:t>ПРОВЕДЕНИЯ ПРЕДСМЕННЫХ, ПРЕДРЕЙСОВЫХ И ПОСЛЕСМЕННЫХ,ПОСЛЕРЕЙСОВЫХ </a:t>
            </a:r>
            <a:br>
              <a:rPr lang="ru-RU" sz="3200" b="1" dirty="0" smtClean="0"/>
            </a:br>
            <a:r>
              <a:rPr lang="ru-RU" sz="3200" b="1" dirty="0" smtClean="0"/>
              <a:t>МЕДИЦИНСКИХ ОСМОТРОВ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i="1" u="sng" dirty="0" smtClean="0">
                <a:solidFill>
                  <a:srgbClr val="804C19"/>
                </a:solidFill>
              </a:rPr>
              <a:t>(регламентируется </a:t>
            </a:r>
            <a:r>
              <a:rPr lang="ru-RU" sz="2000" i="1" u="sng" dirty="0" smtClean="0">
                <a:solidFill>
                  <a:srgbClr val="804C19"/>
                </a:solidFill>
              </a:rPr>
              <a:t>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b="1" i="1" dirty="0">
              <a:solidFill>
                <a:srgbClr val="804C19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75816" y="2627709"/>
            <a:ext cx="9361610" cy="493196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168"/>
          <a:lstStyle/>
          <a:p>
            <a:pPr marL="431800" indent="-324000" algn="ctr">
              <a:lnSpc>
                <a:spcPct val="10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Статьи 212 и  213 </a:t>
            </a:r>
            <a:r>
              <a:rPr lang="ru-RU" dirty="0" smtClean="0">
                <a:solidFill>
                  <a:schemeClr val="bg1"/>
                </a:solidFill>
              </a:rPr>
              <a:t>Трудового </a:t>
            </a:r>
            <a:r>
              <a:rPr lang="ru-RU" dirty="0">
                <a:solidFill>
                  <a:schemeClr val="bg1"/>
                </a:solidFill>
              </a:rPr>
              <a:t>кодекса Российской Федерации</a:t>
            </a: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chemeClr val="bg1"/>
                </a:solidFill>
              </a:rPr>
              <a:t>Приказ Министерства здравоохранения РФ  "</a:t>
            </a:r>
            <a:r>
              <a:rPr lang="ru-RU" b="1" dirty="0" smtClean="0"/>
              <a:t>Об утверждении порядка проведения </a:t>
            </a:r>
            <a:r>
              <a:rPr lang="ru-RU" b="1" dirty="0" err="1" smtClean="0"/>
              <a:t>предсменных,предрейсовых</a:t>
            </a:r>
            <a:r>
              <a:rPr lang="ru-RU" b="1" dirty="0" smtClean="0"/>
              <a:t> и </a:t>
            </a:r>
            <a:r>
              <a:rPr lang="ru-RU" b="1" dirty="0" err="1" smtClean="0"/>
              <a:t>послесменных</a:t>
            </a:r>
            <a:r>
              <a:rPr lang="ru-RU" b="1" dirty="0" smtClean="0"/>
              <a:t>, </a:t>
            </a:r>
            <a:r>
              <a:rPr lang="ru-RU" b="1" dirty="0" err="1" smtClean="0"/>
              <a:t>послерейсовых</a:t>
            </a:r>
            <a:r>
              <a:rPr lang="ru-RU" b="1" dirty="0" smtClean="0"/>
              <a:t> медицинских осмотров»</a:t>
            </a:r>
            <a:br>
              <a:rPr lang="ru-RU" b="1" dirty="0" smtClean="0"/>
            </a:br>
            <a:r>
              <a:rPr lang="ru-RU" b="1" dirty="0" smtClean="0"/>
              <a:t> от 15 декабря 2014 г. N 835н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"/>
            <a:ext cx="9577387" cy="11155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/>
              <a:t>ПРОВЕДЕНИЯ ПРЕДСМЕННЫХ, ПРЕДРЕЙСОВЫХ И ПОСЛЕСМЕННЫХ,ПОСЛЕРЕЙСОВЫХ </a:t>
            </a:r>
            <a:br>
              <a:rPr lang="ru-RU" sz="2000" b="1" dirty="0" smtClean="0"/>
            </a:br>
            <a:r>
              <a:rPr lang="ru-RU" sz="2000" b="1" dirty="0" smtClean="0"/>
              <a:t>МЕДИЦИНСКИХ ОСМОТРОВ </a:t>
            </a:r>
            <a:r>
              <a:rPr lang="ru-RU" sz="3200" dirty="0" smtClean="0">
                <a:solidFill>
                  <a:srgbClr val="804C19"/>
                </a:solidFill>
              </a:rPr>
              <a:t/>
            </a:r>
            <a:br>
              <a:rPr lang="ru-RU" sz="3200" dirty="0" smtClean="0">
                <a:solidFill>
                  <a:srgbClr val="804C19"/>
                </a:solidFill>
              </a:rPr>
            </a:b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115541"/>
            <a:ext cx="9577387" cy="6444134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95"/>
          <a:lstStyle/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chemeClr val="bg1"/>
                </a:solidFill>
              </a:rPr>
              <a:t>Приказ </a:t>
            </a:r>
            <a:r>
              <a:rPr lang="ru-RU" sz="2000" dirty="0">
                <a:solidFill>
                  <a:schemeClr val="bg1"/>
                </a:solidFill>
              </a:rPr>
              <a:t>об организации проведения </a:t>
            </a:r>
            <a:r>
              <a:rPr lang="ru-RU" sz="2000" dirty="0" err="1" smtClean="0"/>
              <a:t>предрейсовых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предсменных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послерейсовых</a:t>
            </a:r>
            <a:r>
              <a:rPr lang="ru-RU" sz="2000" dirty="0" smtClean="0"/>
              <a:t>, </a:t>
            </a:r>
            <a:r>
              <a:rPr lang="ru-RU" sz="2000" dirty="0" err="1" smtClean="0"/>
              <a:t>послесменных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медицинских </a:t>
            </a:r>
            <a:r>
              <a:rPr lang="ru-RU" sz="2000" dirty="0">
                <a:solidFill>
                  <a:schemeClr val="bg1"/>
                </a:solidFill>
              </a:rPr>
              <a:t>осмотров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>
                <a:solidFill>
                  <a:schemeClr val="bg1"/>
                </a:solidFill>
              </a:rPr>
              <a:t>Гражданско-правовой договор с медицинской </a:t>
            </a:r>
            <a:r>
              <a:rPr lang="ru-RU" sz="2000" dirty="0" smtClean="0">
                <a:solidFill>
                  <a:schemeClr val="bg1"/>
                </a:solidFill>
              </a:rPr>
              <a:t>организацией, если в штате организации нет медицинского работника</a:t>
            </a:r>
            <a:endParaRPr lang="ru-RU" sz="2000" dirty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/>
              <a:t>Журнал регистрации </a:t>
            </a:r>
            <a:r>
              <a:rPr lang="ru-RU" sz="2000" dirty="0" err="1" smtClean="0"/>
              <a:t>предрейсовых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предсменных</a:t>
            </a:r>
            <a:r>
              <a:rPr lang="ru-RU" sz="2000" dirty="0" smtClean="0"/>
              <a:t> медицинских осмотров и Журнал регистрации </a:t>
            </a:r>
            <a:r>
              <a:rPr lang="ru-RU" sz="2000" dirty="0" err="1" smtClean="0"/>
              <a:t>послерейсовых</a:t>
            </a:r>
            <a:r>
              <a:rPr lang="ru-RU" sz="2000" dirty="0" smtClean="0"/>
              <a:t>, </a:t>
            </a:r>
            <a:r>
              <a:rPr lang="ru-RU" sz="2000" dirty="0" err="1" smtClean="0"/>
              <a:t>послесменных</a:t>
            </a:r>
            <a:r>
              <a:rPr lang="ru-RU" sz="2000" dirty="0" smtClean="0"/>
              <a:t> медицинских осмотров соответственно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/>
              <a:t>на путевых листах ставится штамп "прошел </a:t>
            </a:r>
            <a:r>
              <a:rPr lang="ru-RU" sz="2000" dirty="0" err="1" smtClean="0"/>
              <a:t>предрейсовый</a:t>
            </a:r>
            <a:r>
              <a:rPr lang="ru-RU" sz="2000" dirty="0" smtClean="0"/>
              <a:t> медицинский осмотр, к исполнению трудовых обязанностей допущен" и подпись медицинского работника, проводившего медицинский осмотр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/>
              <a:t>на путевых листах ставится штамп "прошел </a:t>
            </a:r>
            <a:r>
              <a:rPr lang="ru-RU" sz="2000" dirty="0" err="1" smtClean="0"/>
              <a:t>послерейсовый</a:t>
            </a:r>
            <a:r>
              <a:rPr lang="ru-RU" sz="2000" dirty="0" smtClean="0"/>
              <a:t> медицинский осмотр" и подпись медицинского работника, проводившего медицинский осмотр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/>
              <a:t>При необходимости выдается справка в медицинское учреждение с предварительным диагнозом, объем оказанной медицинской помощи, подпись медицинского работника, выдавшего справку, с расшифровкой подписи и ведется учет справок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 smtClean="0"/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1"/>
            <a:ext cx="9361040" cy="118754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/>
              <a:t>ПРОВЕДЕНИЕ ОБЯЗАТЕЛЬНОГО ПРИХИАТРИЧЕСКОГО ОСВИДЕТЕЛЬСТВОВАНИЯ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8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1800" i="1" dirty="0" smtClean="0">
                <a:solidFill>
                  <a:srgbClr val="804C19"/>
                </a:solidFill>
              </a:rPr>
              <a:t> </a:t>
            </a:r>
            <a:endParaRPr lang="ru-RU" sz="1800" b="1" i="1" dirty="0">
              <a:solidFill>
                <a:srgbClr val="804C19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75816" y="1187549"/>
            <a:ext cx="9361610" cy="637212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168"/>
          <a:lstStyle/>
          <a:p>
            <a:pPr marL="431800" indent="-324000" algn="ctr">
              <a:lnSpc>
                <a:spcPct val="10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Статьи 212 и  213 </a:t>
            </a:r>
            <a:r>
              <a:rPr lang="ru-RU" sz="2800" dirty="0" smtClean="0">
                <a:solidFill>
                  <a:schemeClr val="bg1"/>
                </a:solidFill>
              </a:rPr>
              <a:t>Трудового </a:t>
            </a:r>
            <a:r>
              <a:rPr lang="ru-RU" sz="2800" dirty="0">
                <a:solidFill>
                  <a:schemeClr val="bg1"/>
                </a:solidFill>
              </a:rPr>
              <a:t>кодекса </a:t>
            </a:r>
            <a:r>
              <a:rPr lang="ru-RU" sz="2800" dirty="0" smtClean="0">
                <a:solidFill>
                  <a:schemeClr val="bg1"/>
                </a:solidFill>
              </a:rPr>
              <a:t>Российской </a:t>
            </a:r>
            <a:r>
              <a:rPr lang="ru-RU" sz="2800" dirty="0">
                <a:solidFill>
                  <a:schemeClr val="bg1"/>
                </a:solidFill>
              </a:rPr>
              <a:t>Федерации</a:t>
            </a: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/>
              <a:t>ПОСТАНОВЛЕНИЕ ПРАВИТЕЛЬСТВО </a:t>
            </a:r>
            <a:r>
              <a:rPr lang="ru-RU" sz="2800" dirty="0" smtClean="0"/>
              <a:t>РОССИЙСКОЙ ФЕДЕРАЦИИ ПОСТАНОВЛЕНИЕ от 23 сентября 2002 г. N 695 О ПРОХОЖДЕНИИ ОБЯЗАТЕЛЬНОГО ПСИХИАТРИЧЕСКОГО ОСВИДЕТЕЛЬСТВОВАНИЯ 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ОПАСНОСТИ</a:t>
            </a:r>
          </a:p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080625" cy="214471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 i="1" dirty="0">
                <a:solidFill>
                  <a:srgbClr val="804C19"/>
                </a:solidFill>
              </a:rPr>
              <a:t>Организация работы </a:t>
            </a:r>
            <a:br>
              <a:rPr lang="ru-RU" b="1" i="1" dirty="0">
                <a:solidFill>
                  <a:srgbClr val="804C19"/>
                </a:solidFill>
              </a:rPr>
            </a:br>
            <a:r>
              <a:rPr lang="ru-RU" b="1" i="1" dirty="0">
                <a:solidFill>
                  <a:srgbClr val="804C19"/>
                </a:solidFill>
              </a:rPr>
              <a:t>по охране труда </a:t>
            </a:r>
            <a:br>
              <a:rPr lang="ru-RU" b="1" i="1" dirty="0">
                <a:solidFill>
                  <a:srgbClr val="804C19"/>
                </a:solidFill>
              </a:rPr>
            </a:br>
            <a:r>
              <a:rPr lang="ru-RU" b="1" i="1" dirty="0" smtClean="0">
                <a:solidFill>
                  <a:srgbClr val="804C19"/>
                </a:solidFill>
              </a:rPr>
              <a:t>в организации</a:t>
            </a:r>
            <a:endParaRPr lang="ru-RU" b="1" i="1" dirty="0">
              <a:solidFill>
                <a:srgbClr val="804C19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2123653"/>
            <a:ext cx="10080625" cy="5436021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 smtClean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chemeClr val="bg1"/>
                </a:solidFill>
              </a:rPr>
              <a:t>Разработка </a:t>
            </a:r>
            <a:r>
              <a:rPr lang="ru-RU" dirty="0">
                <a:solidFill>
                  <a:schemeClr val="bg1"/>
                </a:solidFill>
              </a:rPr>
              <a:t>необходимых локальных </a:t>
            </a:r>
            <a:r>
              <a:rPr lang="ru-RU" dirty="0" smtClean="0">
                <a:solidFill>
                  <a:schemeClr val="bg1"/>
                </a:solidFill>
              </a:rPr>
              <a:t>документов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Обеспечение эффективной работы. Планирование работ по охране </a:t>
            </a:r>
            <a:r>
              <a:rPr lang="ru-RU" dirty="0" smtClean="0">
                <a:solidFill>
                  <a:schemeClr val="bg1"/>
                </a:solidFill>
              </a:rPr>
              <a:t>труда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Контроль за соблюдением норм и требований охраны труда на предприятии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9" y="0"/>
            <a:ext cx="9576816" cy="133156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i="1" dirty="0">
                <a:solidFill>
                  <a:srgbClr val="804C19"/>
                </a:solidFill>
              </a:rPr>
              <a:t> </a:t>
            </a:r>
            <a:r>
              <a:rPr lang="ru-RU" sz="3600" b="1" i="1" dirty="0" smtClean="0">
                <a:solidFill>
                  <a:srgbClr val="804C19"/>
                </a:solidFill>
              </a:rPr>
              <a:t>Специальная оценка условий труда</a:t>
            </a:r>
            <a:r>
              <a:rPr lang="ru-RU" sz="3600" b="1" i="1" u="sng" dirty="0" smtClean="0">
                <a:solidFill>
                  <a:srgbClr val="804C19"/>
                </a:solidFill>
              </a:rPr>
              <a:t>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403573"/>
          <a:ext cx="9612312" cy="6156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0"/>
            <a:ext cx="9433618" cy="111554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804C19"/>
                </a:solidFill>
              </a:rPr>
              <a:t>Специальная оценка условий труда </a:t>
            </a:r>
            <a:br>
              <a:rPr lang="ru-RU" sz="3200" b="1" i="1" dirty="0" smtClean="0">
                <a:solidFill>
                  <a:srgbClr val="804C19"/>
                </a:solidFill>
              </a:rPr>
            </a:b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259557"/>
            <a:ext cx="9433618" cy="6300118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Гражданско-правовой договор с организацией оказывающей услуги в этой сфере деятельности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Приказ о </a:t>
            </a:r>
            <a:r>
              <a:rPr lang="ru-RU" dirty="0" smtClean="0">
                <a:solidFill>
                  <a:schemeClr val="bg1"/>
                </a:solidFill>
              </a:rPr>
              <a:t>проведении специальной оценки условий труда</a:t>
            </a:r>
            <a:endParaRPr lang="ru-RU" dirty="0">
              <a:solidFill>
                <a:schemeClr val="bg1"/>
              </a:solidFill>
            </a:endParaRP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График проведения </a:t>
            </a:r>
            <a:r>
              <a:rPr lang="ru-RU" dirty="0" smtClean="0">
                <a:solidFill>
                  <a:schemeClr val="bg1"/>
                </a:solidFill>
              </a:rPr>
              <a:t>специальной оценки условий труда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chemeClr val="bg1"/>
                </a:solidFill>
              </a:rPr>
              <a:t>Перечень рабочих мест подлежащих специальной оценке условий труда</a:t>
            </a:r>
            <a:endParaRPr lang="ru-RU" dirty="0">
              <a:solidFill>
                <a:schemeClr val="bg1"/>
              </a:solidFill>
            </a:endParaRP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chemeClr val="bg1"/>
                </a:solidFill>
              </a:rPr>
              <a:t>Материалы по специальной оценке условий труда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"/>
            <a:ext cx="9577387" cy="15176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Расследование и учет  несчастных случаев на </a:t>
            </a:r>
            <a:r>
              <a:rPr lang="ru-RU" sz="3200" b="1" i="1" dirty="0" smtClean="0">
                <a:solidFill>
                  <a:srgbClr val="804C19"/>
                </a:solidFill>
              </a:rPr>
              <a:t>производстве</a:t>
            </a:r>
            <a:r>
              <a:rPr lang="ru-RU" sz="3600" dirty="0" smtClean="0">
                <a:solidFill>
                  <a:srgbClr val="804C19"/>
                </a:solidFill>
              </a:rPr>
              <a:t/>
            </a:r>
            <a:br>
              <a:rPr lang="ru-RU" sz="3600" dirty="0" smtClean="0">
                <a:solidFill>
                  <a:srgbClr val="804C19"/>
                </a:solidFill>
              </a:rPr>
            </a:br>
            <a:r>
              <a:rPr lang="ru-RU" sz="3600" i="1" u="sng" dirty="0" smtClean="0">
                <a:solidFill>
                  <a:srgbClr val="804C19"/>
                </a:solidFill>
              </a:rPr>
              <a:t>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619597"/>
            <a:ext cx="9577387" cy="5940078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Статьи  </a:t>
            </a:r>
            <a:r>
              <a:rPr lang="ru-RU" sz="2800" dirty="0">
                <a:solidFill>
                  <a:schemeClr val="bg1"/>
                </a:solidFill>
              </a:rPr>
              <a:t>227-231 Трудового кодекса Российской Федерации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Постановление  </a:t>
            </a:r>
            <a:r>
              <a:rPr lang="ru-RU" sz="2800" dirty="0">
                <a:solidFill>
                  <a:schemeClr val="bg1"/>
                </a:solidFill>
              </a:rPr>
              <a:t>Минтруда и </a:t>
            </a:r>
            <a:r>
              <a:rPr lang="ru-RU" sz="2800" dirty="0" err="1">
                <a:solidFill>
                  <a:schemeClr val="bg1"/>
                </a:solidFill>
              </a:rPr>
              <a:t>соцразвития</a:t>
            </a:r>
            <a:r>
              <a:rPr lang="ru-RU" sz="2800" dirty="0">
                <a:solidFill>
                  <a:schemeClr val="bg1"/>
                </a:solidFill>
              </a:rPr>
              <a:t> РФ  "Об утверждении форм документов, необходимых для расследования и учета несчастных случаев на производстве, и положения об особенностях расследования несчастных случаев на производстве в отдельных отраслях и организациях» от 24 октября 2002 г. N 73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err="1" smtClean="0">
                <a:solidFill>
                  <a:schemeClr val="bg1"/>
                </a:solidFill>
              </a:rPr>
              <a:t>Приказ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Минздравсоцразвития</a:t>
            </a:r>
            <a:r>
              <a:rPr lang="ru-RU" sz="2800" dirty="0">
                <a:solidFill>
                  <a:schemeClr val="bg1"/>
                </a:solidFill>
              </a:rPr>
              <a:t> России "О формах документов, необходимых для расследования несчастных случаев на производстве"  от 15 апреля 2005 г. N 275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6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433618" cy="61148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 i="1" dirty="0" smtClean="0">
                <a:solidFill>
                  <a:srgbClr val="804C19"/>
                </a:solidFill>
              </a:rPr>
              <a:t>Действие работодателя</a:t>
            </a:r>
            <a:endParaRPr lang="ru-RU" sz="2800" b="1" i="1" dirty="0">
              <a:solidFill>
                <a:srgbClr val="804C19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611485"/>
            <a:ext cx="9361610" cy="694819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Организовать первую помощь пострадавшему и при необходимости доставить его в медицинскую организацию</a:t>
            </a:r>
            <a:endParaRPr lang="ru-RU" sz="1800" dirty="0">
              <a:solidFill>
                <a:schemeClr val="bg1"/>
              </a:solidFill>
            </a:endParaRP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Принять неотложные меры по предотвращению развития аварийной или иной чрезвычайной ситуации во избежание воздействия травмирующих факторов на других лиц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Сохранить до начала расследования несчастного случая обстановку, какой она была на момент происшествия, если это не угрожает жизни и здоровью других лиц и не ведет к катастрофе, аварии или  возникновению иных чрезвычайных обстоятельств, а в случае невозможности ее сохранения – зафиксировать ее (составить схемы, провести фотографирование или видеосъемку, другие мероприятия)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Немедленно проинформировать о несчастном случае соответствующие органы и организации, а о тяжелом несчастном случае или несчастном случае со смертельным исходом – также родственников пострадавшего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Сформировать комиссию по расследованию несчастного случая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Провести расследование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Составить акт о несчастном случае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Зарегистрировать несчастный случай в журнале регистрации несчастных случаев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dirty="0" smtClean="0">
                <a:solidFill>
                  <a:schemeClr val="bg1"/>
                </a:solidFill>
              </a:rPr>
              <a:t>Направить копии акта о расследовании и материалы дела в соответствующие органы</a:t>
            </a:r>
          </a:p>
          <a:p>
            <a:pPr marL="431800" indent="-323850" algn="just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161959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i="1" dirty="0">
                <a:solidFill>
                  <a:srgbClr val="804C19"/>
                </a:solidFill>
              </a:rPr>
              <a:t>Расследование и учет </a:t>
            </a:r>
            <a:r>
              <a:rPr lang="ru-RU" sz="3600" b="1" i="1" dirty="0" smtClean="0">
                <a:solidFill>
                  <a:srgbClr val="804C19"/>
                </a:solidFill>
              </a:rPr>
              <a:t/>
            </a:r>
            <a:br>
              <a:rPr lang="ru-RU" sz="3600" b="1" i="1" dirty="0" smtClean="0">
                <a:solidFill>
                  <a:srgbClr val="804C19"/>
                </a:solidFill>
              </a:rPr>
            </a:br>
            <a:r>
              <a:rPr lang="ru-RU" sz="3600" b="1" i="1" dirty="0" smtClean="0">
                <a:solidFill>
                  <a:srgbClr val="804C19"/>
                </a:solidFill>
              </a:rPr>
              <a:t> </a:t>
            </a:r>
            <a:r>
              <a:rPr lang="ru-RU" sz="3600" b="1" i="1" dirty="0">
                <a:solidFill>
                  <a:srgbClr val="804C19"/>
                </a:solidFill>
              </a:rPr>
              <a:t>несчастных случаев на </a:t>
            </a:r>
            <a:r>
              <a:rPr lang="ru-RU" sz="3600" b="1" i="1" dirty="0" smtClean="0">
                <a:solidFill>
                  <a:srgbClr val="804C19"/>
                </a:solidFill>
              </a:rPr>
              <a:t>производстве </a:t>
            </a:r>
            <a:br>
              <a:rPr lang="ru-RU" sz="3600" b="1" i="1" dirty="0" smtClean="0">
                <a:solidFill>
                  <a:srgbClr val="804C19"/>
                </a:solidFill>
              </a:rPr>
            </a:b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>
              <a:solidFill>
                <a:srgbClr val="804C1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763614"/>
          <a:ext cx="9361610" cy="5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7" y="1"/>
            <a:ext cx="9577387" cy="104353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Работы повышенной </a:t>
            </a:r>
            <a:r>
              <a:rPr lang="ru-RU" sz="3200" b="1" i="1" dirty="0" smtClean="0">
                <a:solidFill>
                  <a:srgbClr val="804C19"/>
                </a:solidFill>
              </a:rPr>
              <a:t>опасности</a:t>
            </a:r>
            <a:r>
              <a:rPr lang="ru-RU" dirty="0" smtClean="0">
                <a:solidFill>
                  <a:srgbClr val="804C19"/>
                </a:solidFill>
              </a:rPr>
              <a:t/>
            </a:r>
            <a:br>
              <a:rPr lang="ru-RU" dirty="0" smtClean="0">
                <a:solidFill>
                  <a:srgbClr val="804C19"/>
                </a:solidFill>
              </a:rPr>
            </a:br>
            <a:r>
              <a:rPr lang="ru-RU" sz="2000" dirty="0" smtClean="0">
                <a:solidFill>
                  <a:srgbClr val="804C19"/>
                </a:solidFill>
              </a:rPr>
              <a:t> (локальные документы) </a:t>
            </a:r>
            <a:endParaRPr lang="ru-RU" sz="2000" dirty="0">
              <a:solidFill>
                <a:srgbClr val="804C19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9832" y="1115541"/>
          <a:ext cx="921702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218281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Льготы и компенсации работникам, занятым на работах с вредными и (или) опасными условиями </a:t>
            </a:r>
            <a:r>
              <a:rPr lang="ru-RU" sz="3200" b="1" i="1" dirty="0" smtClean="0">
                <a:solidFill>
                  <a:srgbClr val="804C19"/>
                </a:solidFill>
              </a:rPr>
              <a:t>труда</a:t>
            </a:r>
            <a:r>
              <a:rPr lang="ru-RU" sz="3600" dirty="0" smtClean="0">
                <a:solidFill>
                  <a:srgbClr val="804C19"/>
                </a:solidFill>
              </a:rPr>
              <a:t/>
            </a:r>
            <a:br>
              <a:rPr lang="ru-RU" sz="3600" dirty="0" smtClean="0">
                <a:solidFill>
                  <a:srgbClr val="804C19"/>
                </a:solidFill>
              </a:rPr>
            </a:br>
            <a:r>
              <a:rPr lang="ru-RU" sz="3600" i="1" u="sng" dirty="0" smtClean="0">
                <a:solidFill>
                  <a:srgbClr val="804C19"/>
                </a:solidFill>
              </a:rPr>
              <a:t> </a:t>
            </a: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279639"/>
            <a:ext cx="9433618" cy="528003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chemeClr val="bg1"/>
                </a:solidFill>
              </a:rPr>
              <a:t>Дополнительный отпуск (ст.117 ТК РФ)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chemeClr val="bg1"/>
                </a:solidFill>
              </a:rPr>
              <a:t>Сокращенный рабочий день (ст.94 ТК РФ)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chemeClr val="bg1"/>
                </a:solidFill>
              </a:rPr>
              <a:t>Повышенная оплата труда </a:t>
            </a:r>
            <a:r>
              <a:rPr lang="ru-RU" sz="3600" dirty="0" smtClean="0">
                <a:solidFill>
                  <a:schemeClr val="bg1"/>
                </a:solidFill>
              </a:rPr>
              <a:t>(ст.147 </a:t>
            </a:r>
            <a:r>
              <a:rPr lang="ru-RU" sz="3600" dirty="0">
                <a:solidFill>
                  <a:schemeClr val="bg1"/>
                </a:solidFill>
              </a:rPr>
              <a:t>ТК РФ)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chemeClr val="bg1"/>
                </a:solidFill>
              </a:rPr>
              <a:t>Молоко и спецпитание (ст</a:t>
            </a:r>
            <a:r>
              <a:rPr lang="ru-RU" sz="3600" dirty="0" smtClean="0">
                <a:solidFill>
                  <a:schemeClr val="bg1"/>
                </a:solidFill>
              </a:rPr>
              <a:t>. 222 </a:t>
            </a:r>
            <a:r>
              <a:rPr lang="ru-RU" sz="3600" dirty="0">
                <a:solidFill>
                  <a:schemeClr val="bg1"/>
                </a:solidFill>
              </a:rPr>
              <a:t>ТК РФ</a:t>
            </a:r>
            <a:r>
              <a:rPr lang="ru-RU" sz="3600" dirty="0" smtClean="0">
                <a:solidFill>
                  <a:schemeClr val="bg1"/>
                </a:solidFill>
              </a:rPr>
              <a:t>)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chemeClr val="bg1"/>
                </a:solidFill>
              </a:rPr>
              <a:t>     Постановление Госкомтруда СССР, Президиума ВЦСПС от 25.10.1974 №298/П-22 (Списки  производств, цехов, профессий и должностей с вредными условиями труда, работа в которых дает право на дополнительный отпуск и сокращенный рабочий день)</a:t>
            </a:r>
          </a:p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chemeClr val="bg1"/>
                </a:solidFill>
              </a:rPr>
              <a:t>     Отраслевые Перечни работ, на которых могут устанавливаться доплаты рабочим за условия труда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800000"/>
                </a:solidFill>
              </a:rPr>
              <a:t>     </a:t>
            </a: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 dirty="0" smtClean="0">
              <a:solidFill>
                <a:srgbClr val="800000"/>
              </a:solidFill>
            </a:endParaRPr>
          </a:p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1"/>
            <a:ext cx="9576817" cy="140357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52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Финансирование мероприятий по улучшению условий и охраны </a:t>
            </a:r>
            <a:r>
              <a:rPr lang="ru-RU" sz="3200" b="1" i="1" dirty="0" smtClean="0">
                <a:solidFill>
                  <a:srgbClr val="804C19"/>
                </a:solidFill>
              </a:rPr>
              <a:t>труда</a:t>
            </a:r>
            <a:r>
              <a:rPr lang="ru-RU" sz="3200" b="1" i="1" u="sng" dirty="0" smtClean="0">
                <a:solidFill>
                  <a:srgbClr val="804C19"/>
                </a:solidFill>
              </a:rPr>
              <a:t> </a:t>
            </a:r>
            <a:br>
              <a:rPr lang="ru-RU" sz="3200" b="1" i="1" u="sng" dirty="0" smtClean="0">
                <a:solidFill>
                  <a:srgbClr val="804C19"/>
                </a:solidFill>
              </a:rPr>
            </a:br>
            <a:r>
              <a:rPr lang="ru-RU" sz="2000" i="1" u="sng" dirty="0" smtClean="0">
                <a:solidFill>
                  <a:srgbClr val="804C19"/>
                </a:solidFill>
              </a:rPr>
              <a:t>(регламентируется НПА)</a:t>
            </a:r>
            <a:r>
              <a:rPr lang="ru-RU" sz="2000" i="1" dirty="0" smtClean="0">
                <a:solidFill>
                  <a:srgbClr val="804C19"/>
                </a:solidFill>
              </a:rPr>
              <a:t> </a:t>
            </a:r>
            <a:endParaRPr lang="ru-RU" sz="2000" dirty="0">
              <a:solidFill>
                <a:srgbClr val="804C19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03237" y="1475581"/>
            <a:ext cx="9577388" cy="608409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bg1"/>
                </a:solidFill>
              </a:rPr>
              <a:t>Статья </a:t>
            </a:r>
            <a:r>
              <a:rPr lang="ru-RU" sz="4000" dirty="0">
                <a:solidFill>
                  <a:schemeClr val="bg1"/>
                </a:solidFill>
              </a:rPr>
              <a:t>226  Трудового кодекса Российской Федерации  </a:t>
            </a: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bg1"/>
                </a:solidFill>
              </a:rPr>
              <a:t>Приказ </a:t>
            </a:r>
            <a:r>
              <a:rPr lang="ru-RU" sz="4000" dirty="0" err="1">
                <a:solidFill>
                  <a:schemeClr val="bg1"/>
                </a:solidFill>
              </a:rPr>
              <a:t>Минздравсоцразвития</a:t>
            </a:r>
            <a:r>
              <a:rPr lang="ru-RU" sz="4000" dirty="0">
                <a:solidFill>
                  <a:schemeClr val="bg1"/>
                </a:solidFill>
              </a:rPr>
              <a:t> России  «Об утверждении Типового перечня ежегодно реализуемых работодателем мероприятий по улучшению условий и охраны труда и снижению уровней профессиональных рисков» от 1 марта 2012 г. №181н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68349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52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Обеспечение эффективной работы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683493"/>
            <a:ext cx="9433618" cy="687618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2932"/>
          <a:lstStyle/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Цель в области охраны труда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Информация о выявленных рисках и опасностях, несчастных случаях  и профзаболеваниях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Причины несчастных случаях и профзаболеваний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Результат анализа организации работы по охране труда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Предложения по совершенствованию поступающие от самих работников</a:t>
            </a:r>
          </a:p>
          <a:p>
            <a:pPr marL="431800" indent="-323850" algn="just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Изменения в законодательстве, нормах и других документах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111554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Планирование работ </a:t>
            </a:r>
            <a:r>
              <a:rPr lang="ru-RU" sz="3200" b="1" i="1" dirty="0" smtClean="0">
                <a:solidFill>
                  <a:srgbClr val="804C19"/>
                </a:solidFill>
              </a:rPr>
              <a:t/>
            </a:r>
            <a:br>
              <a:rPr lang="ru-RU" sz="3200" b="1" i="1" dirty="0" smtClean="0">
                <a:solidFill>
                  <a:srgbClr val="804C19"/>
                </a:solidFill>
              </a:rPr>
            </a:br>
            <a:r>
              <a:rPr lang="ru-RU" sz="3200" b="1" i="1" dirty="0" smtClean="0">
                <a:solidFill>
                  <a:srgbClr val="804C19"/>
                </a:solidFill>
              </a:rPr>
              <a:t>по </a:t>
            </a:r>
            <a:r>
              <a:rPr lang="ru-RU" sz="3200" b="1" i="1" dirty="0">
                <a:solidFill>
                  <a:srgbClr val="804C19"/>
                </a:solidFill>
              </a:rPr>
              <a:t>охране труда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259557"/>
            <a:ext cx="9577387" cy="6300118"/>
          </a:xfrm>
          <a:ln/>
        </p:spPr>
        <p:txBody>
          <a:bodyPr/>
          <a:lstStyle/>
          <a:p>
            <a:pPr marL="431800" indent="-323850"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431801" y="1187549"/>
            <a:ext cx="9648824" cy="33843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 smtClean="0">
                <a:solidFill>
                  <a:schemeClr val="bg1"/>
                </a:solidFill>
              </a:rPr>
              <a:t>Эффективное функционирование деятельности основных элементов организации работы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03809" y="4787949"/>
            <a:ext cx="9576816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 smtClean="0">
                <a:solidFill>
                  <a:schemeClr val="bg1"/>
                </a:solidFill>
              </a:rPr>
              <a:t>Непрерывное совершенствование деятельности по охране труда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7" y="179388"/>
            <a:ext cx="9289032" cy="12509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i="1" dirty="0">
                <a:solidFill>
                  <a:schemeClr val="tx1"/>
                </a:solidFill>
              </a:rPr>
              <a:t>Создание службы </a:t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chemeClr val="tx1"/>
                </a:solidFill>
              </a:rPr>
              <a:t>по охране труда </a:t>
            </a:r>
            <a:r>
              <a:rPr lang="ru-RU" sz="2400" i="1" dirty="0">
                <a:solidFill>
                  <a:schemeClr val="tx1"/>
                </a:solidFill>
              </a:rPr>
              <a:t>(ст.217 ТК РФ)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503238" y="1768475"/>
          <a:ext cx="327660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325932" y="1565259"/>
          <a:ext cx="5580062" cy="5776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577387" cy="104353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Организация и осуществление </a:t>
            </a:r>
            <a:r>
              <a:rPr lang="ru-RU" sz="3200" b="1" i="1" dirty="0" smtClean="0">
                <a:solidFill>
                  <a:srgbClr val="804C19"/>
                </a:solidFill>
              </a:rPr>
              <a:t/>
            </a:r>
            <a:br>
              <a:rPr lang="ru-RU" sz="3200" b="1" i="1" dirty="0" smtClean="0">
                <a:solidFill>
                  <a:srgbClr val="804C19"/>
                </a:solidFill>
              </a:rPr>
            </a:br>
            <a:r>
              <a:rPr lang="ru-RU" sz="3200" b="1" i="1" dirty="0" smtClean="0">
                <a:solidFill>
                  <a:srgbClr val="804C19"/>
                </a:solidFill>
              </a:rPr>
              <a:t>контроля </a:t>
            </a:r>
            <a:r>
              <a:rPr lang="ru-RU" sz="3200" b="1" i="1" dirty="0">
                <a:solidFill>
                  <a:srgbClr val="804C19"/>
                </a:solidFill>
              </a:rPr>
              <a:t>охраны труда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15541"/>
            <a:ext cx="9468543" cy="6444134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bg1"/>
                </a:solidFill>
              </a:rPr>
              <a:t>Многоуровневый контроль (двух, трех, четырех, пяти уровневый  в зависимости от масштаба организации)</a:t>
            </a:r>
            <a:endParaRPr lang="ru-RU" sz="4000" dirty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bg1"/>
                </a:solidFill>
              </a:rPr>
              <a:t>Создание комитетов (комиссий) по охране </a:t>
            </a:r>
            <a:r>
              <a:rPr lang="ru-RU" sz="4000" dirty="0" smtClean="0">
                <a:solidFill>
                  <a:schemeClr val="bg1"/>
                </a:solidFill>
              </a:rPr>
              <a:t>труда </a:t>
            </a:r>
            <a:r>
              <a:rPr lang="ru-RU" sz="2400" dirty="0" smtClean="0">
                <a:solidFill>
                  <a:schemeClr val="bg1"/>
                </a:solidFill>
              </a:rPr>
              <a:t>(ст. 218 ТК РФ)</a:t>
            </a:r>
            <a:endParaRPr lang="ru-RU" sz="2400" dirty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bg1"/>
                </a:solidFill>
              </a:rPr>
              <a:t>Культура производства, культура охраны труда и </a:t>
            </a:r>
            <a:r>
              <a:rPr lang="ru-RU" sz="4000" dirty="0" smtClean="0">
                <a:solidFill>
                  <a:schemeClr val="bg1"/>
                </a:solidFill>
              </a:rPr>
              <a:t>другие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ru-RU" sz="2400" dirty="0" smtClean="0">
                <a:solidFill>
                  <a:schemeClr val="bg1"/>
                </a:solidFill>
              </a:rPr>
              <a:t>ст.212 ТК РФ)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74" y="179437"/>
            <a:ext cx="9053065" cy="17081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804C19"/>
                </a:solidFill>
              </a:rPr>
              <a:t>Распределение обязанностей, ответственности и полномочий по охране труда </a:t>
            </a:r>
            <a:r>
              <a:rPr lang="ru-RU" sz="2400" i="1" dirty="0" smtClean="0">
                <a:solidFill>
                  <a:srgbClr val="804C19"/>
                </a:solidFill>
              </a:rPr>
              <a:t>(ст. 212 ТК РФ)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47824" y="2123653"/>
            <a:ext cx="4248472" cy="25202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200" dirty="0" smtClean="0">
                <a:solidFill>
                  <a:srgbClr val="800000"/>
                </a:solidFill>
              </a:rPr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Приказ о назначении должностных лиц по  охране труда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968304" y="2123653"/>
            <a:ext cx="4896544" cy="25202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Разработка Стандарта предприятия или Положения о системе управления  охраной  труда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863848" y="4787949"/>
            <a:ext cx="9001000" cy="23762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Внесение в должностные инструкции </a:t>
            </a:r>
          </a:p>
          <a:p>
            <a:pPr marL="431800" indent="-323850"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ответственных лиц  обязанностей </a:t>
            </a:r>
          </a:p>
          <a:p>
            <a:pPr marL="431800" indent="-323850"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по охране труда</a:t>
            </a:r>
          </a:p>
          <a:p>
            <a:pPr marL="431800" indent="-323850"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000" b="1" dirty="0" smtClean="0">
                <a:solidFill>
                  <a:srgbClr val="800000"/>
                </a:solidFill>
              </a:rPr>
              <a:t>(</a:t>
            </a:r>
            <a:r>
              <a:rPr lang="ru-RU" sz="2000" b="1" i="1" dirty="0" smtClean="0">
                <a:solidFill>
                  <a:srgbClr val="800000"/>
                </a:solidFill>
              </a:rPr>
              <a:t>ознакомление под роспись и дата ознакомления</a:t>
            </a:r>
            <a:r>
              <a:rPr lang="ru-RU" sz="2000" b="1" dirty="0" smtClean="0">
                <a:solidFill>
                  <a:srgbClr val="800000"/>
                </a:solidFill>
              </a:rPr>
              <a:t>)</a:t>
            </a:r>
            <a:endParaRPr lang="ru-RU" sz="2000" b="1" dirty="0">
              <a:solidFill>
                <a:srgbClr val="800000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 bwMode="auto">
          <a:xfrm>
            <a:off x="8136656" y="4643933"/>
            <a:ext cx="1800200" cy="1944216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 bwMode="auto">
          <a:xfrm>
            <a:off x="503808" y="4571925"/>
            <a:ext cx="2088232" cy="201622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87784" y="0"/>
            <a:ext cx="9792841" cy="12588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600" b="1" i="1" dirty="0">
                <a:solidFill>
                  <a:srgbClr val="804C19"/>
                </a:solidFill>
              </a:rPr>
              <a:t>Примерный перечень документов </a:t>
            </a:r>
            <a:br>
              <a:rPr lang="ru-RU" sz="2600" b="1" i="1" dirty="0">
                <a:solidFill>
                  <a:srgbClr val="804C19"/>
                </a:solidFill>
              </a:rPr>
            </a:br>
            <a:r>
              <a:rPr lang="ru-RU" sz="2600" b="1" i="1" dirty="0">
                <a:solidFill>
                  <a:srgbClr val="804C19"/>
                </a:solidFill>
              </a:rPr>
              <a:t>по охране труда в организации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87784" y="1260475"/>
            <a:ext cx="9792841" cy="629920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404"/>
          <a:lstStyle/>
          <a:p>
            <a:pPr marL="431800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/>
              <a:t> </a:t>
            </a:r>
            <a:endParaRPr lang="ru-RU" sz="2200" dirty="0">
              <a:solidFill>
                <a:schemeClr val="bg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Обучение по охране труда    и проверке знаний требований охраны труда работников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Обеспечение работников средствами индивидуальной защиты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Обеспечение работников смывающимися  и обеззараживающими средствами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Проведение предварительных и периодических медицинских осмотров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 smtClean="0">
                <a:solidFill>
                  <a:schemeClr val="bg1"/>
                </a:solidFill>
              </a:rPr>
              <a:t>Проведение специальной  оценки условий  </a:t>
            </a:r>
            <a:r>
              <a:rPr lang="ru-RU" sz="2200" b="1" dirty="0">
                <a:solidFill>
                  <a:schemeClr val="bg1"/>
                </a:solidFill>
              </a:rPr>
              <a:t>труда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Расследование и учёт несчастных случаев на производстве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Работы повышенной опасности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Льготы и компенсации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b="1" dirty="0">
                <a:solidFill>
                  <a:schemeClr val="bg1"/>
                </a:solidFill>
              </a:rPr>
              <a:t>Финансирование мероприятий по улучшению условий и охраны труда</a:t>
            </a:r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200" b="1" dirty="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200" dirty="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200" dirty="0"/>
          </a:p>
          <a:p>
            <a:pPr marL="431800" indent="-32385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5776" y="0"/>
            <a:ext cx="9864849" cy="161607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>
                <a:solidFill>
                  <a:srgbClr val="804C19"/>
                </a:solidFill>
              </a:rPr>
              <a:t>Обучение по охране труда    и проверке знаний требований охраны труда </a:t>
            </a:r>
            <a:r>
              <a:rPr lang="ru-RU" sz="3200" b="1" i="1" dirty="0" smtClean="0">
                <a:solidFill>
                  <a:srgbClr val="804C19"/>
                </a:solidFill>
              </a:rPr>
              <a:t>работников </a:t>
            </a:r>
            <a:r>
              <a:rPr lang="ru-RU" sz="2400" dirty="0" smtClean="0">
                <a:solidFill>
                  <a:srgbClr val="804C19"/>
                </a:solidFill>
              </a:rPr>
              <a:t>(регламентируется НПА)</a:t>
            </a:r>
            <a:endParaRPr lang="ru-RU" sz="2400" dirty="0">
              <a:solidFill>
                <a:srgbClr val="804C1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215776" y="1619597"/>
            <a:ext cx="9864849" cy="5940078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Статья 225 Трудового кодекса Российской Федерации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Приказ Минтруда и </a:t>
            </a:r>
            <a:r>
              <a:rPr lang="ru-RU" dirty="0" err="1">
                <a:solidFill>
                  <a:schemeClr val="bg1"/>
                </a:solidFill>
              </a:rPr>
              <a:t>соцразвития</a:t>
            </a:r>
            <a:r>
              <a:rPr lang="ru-RU" dirty="0">
                <a:solidFill>
                  <a:schemeClr val="bg1"/>
                </a:solidFill>
              </a:rPr>
              <a:t> РФ и Минобразования «Об утверждении порядка обучения по охране труда и проверки знаний требований охраны труда работников организации» от13.01.2003 №1/29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chemeClr val="bg1"/>
                </a:solidFill>
              </a:rPr>
              <a:t>ГОСТ 12.0.004-90 Организация обучения безопасности труда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207937"/>
            <a:ext cx="8607425" cy="142876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8224"/>
          <a:lstStyle/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804C19"/>
                </a:solidFill>
              </a:rPr>
              <a:t>Обучение по охране труда    и проверке знаний требований охраны труда </a:t>
            </a:r>
            <a:r>
              <a:rPr lang="ru-RU" sz="3200" dirty="0" smtClean="0">
                <a:solidFill>
                  <a:srgbClr val="804C19"/>
                </a:solidFill>
              </a:rPr>
              <a:t>работников </a:t>
            </a:r>
            <a:r>
              <a:rPr lang="ru-RU" sz="2000" dirty="0" smtClean="0">
                <a:solidFill>
                  <a:srgbClr val="804C19"/>
                </a:solidFill>
              </a:rPr>
              <a:t>(локальные документы)</a:t>
            </a:r>
            <a:endParaRPr lang="ru-RU" sz="2000" dirty="0">
              <a:solidFill>
                <a:srgbClr val="804C19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750" y="1800225"/>
          <a:ext cx="442595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113338" y="1670050"/>
          <a:ext cx="442595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"/>
            <a:ext cx="9648825" cy="1691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i="1" dirty="0" smtClean="0">
                <a:solidFill>
                  <a:srgbClr val="663300"/>
                </a:solidFill>
              </a:rPr>
              <a:t>Инструкции </a:t>
            </a:r>
            <a:br>
              <a:rPr lang="ru-RU" sz="3600" i="1" dirty="0" smtClean="0">
                <a:solidFill>
                  <a:srgbClr val="663300"/>
                </a:solidFill>
              </a:rPr>
            </a:br>
            <a:r>
              <a:rPr lang="ru-RU" sz="3600" i="1" dirty="0" smtClean="0">
                <a:solidFill>
                  <a:srgbClr val="663300"/>
                </a:solidFill>
              </a:rPr>
              <a:t>по охране труда для работников</a:t>
            </a:r>
            <a:br>
              <a:rPr lang="ru-RU" sz="3600" i="1" dirty="0" smtClean="0">
                <a:solidFill>
                  <a:srgbClr val="663300"/>
                </a:solidFill>
              </a:rPr>
            </a:br>
            <a:r>
              <a:rPr lang="ru-RU" sz="2400" i="1" dirty="0" smtClean="0">
                <a:solidFill>
                  <a:srgbClr val="663300"/>
                </a:solidFill>
              </a:rPr>
              <a:t>(ст.212 ТК РФ)</a:t>
            </a:r>
            <a:r>
              <a:rPr lang="ru-RU" sz="1800" i="1" u="sng" dirty="0" smtClean="0">
                <a:solidFill>
                  <a:srgbClr val="804C19"/>
                </a:solidFill>
              </a:rPr>
              <a:t> (регламентируется НПА)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75816" y="1835621"/>
            <a:ext cx="936104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spcBef>
                <a:spcPts val="550"/>
              </a:spcBef>
              <a:spcAft>
                <a:spcPts val="550"/>
              </a:spcAft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 smtClean="0">
                <a:solidFill>
                  <a:schemeClr val="bg1"/>
                </a:solidFill>
              </a:rPr>
              <a:t>Статья 212 Трудового кодекса Российской Федерации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75816" y="2915741"/>
            <a:ext cx="936104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spcBef>
                <a:spcPts val="550"/>
              </a:spcBef>
              <a:spcAft>
                <a:spcPts val="55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Типовые инструкции по охране труда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75816" y="3995861"/>
            <a:ext cx="9361040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spcBef>
                <a:spcPts val="550"/>
              </a:spcBef>
              <a:spcAft>
                <a:spcPts val="55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 smtClean="0">
                <a:solidFill>
                  <a:schemeClr val="bg1"/>
                </a:solidFill>
              </a:rPr>
              <a:t>Постановление Минтруда РФ от 17 декабря 2002 г. N 80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"Об утверждении Методических рекомендаций по разработке государственных нормативных требований охраны труда"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75816" y="5796061"/>
            <a:ext cx="9361040" cy="1440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Методические рекомендации по разработке инструкций по охране труда </a:t>
            </a:r>
          </a:p>
          <a:p>
            <a:pPr marL="431800" indent="-323850" algn="ctr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chemeClr val="bg1"/>
                </a:solidFill>
              </a:rPr>
              <a:t>(утв. Минтрудом РФ 13 мая 2004 г.)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"/>
            <a:ext cx="9648825" cy="18875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663300"/>
                </a:solidFill>
              </a:rPr>
              <a:t>Инструкции </a:t>
            </a:r>
            <a:br>
              <a:rPr lang="ru-RU" sz="3600" b="1" i="1" dirty="0" smtClean="0">
                <a:solidFill>
                  <a:srgbClr val="663300"/>
                </a:solidFill>
              </a:rPr>
            </a:br>
            <a:r>
              <a:rPr lang="ru-RU" sz="3600" b="1" i="1" dirty="0" smtClean="0">
                <a:solidFill>
                  <a:srgbClr val="663300"/>
                </a:solidFill>
              </a:rPr>
              <a:t>по охране труда для работников</a:t>
            </a:r>
            <a:br>
              <a:rPr lang="ru-RU" sz="3600" b="1" i="1" dirty="0" smtClean="0">
                <a:solidFill>
                  <a:srgbClr val="663300"/>
                </a:solidFill>
              </a:rPr>
            </a:br>
            <a:r>
              <a:rPr lang="ru-RU" sz="3600" b="1" i="1" dirty="0" smtClean="0">
                <a:solidFill>
                  <a:srgbClr val="663300"/>
                </a:solidFill>
              </a:rPr>
              <a:t>разрабатываются</a:t>
            </a:r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739775" y="-5527675"/>
          <a:ext cx="4225925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503808" y="2051645"/>
            <a:ext cx="7560840" cy="2376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chemeClr val="bg1"/>
              </a:solidFill>
            </a:endParaRPr>
          </a:p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bg1"/>
                </a:solidFill>
              </a:rPr>
              <a:t>Инструкции по должности, профессии 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295896" y="4643933"/>
            <a:ext cx="8568952" cy="26642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rgbClr val="800000"/>
              </a:solidFill>
            </a:endParaRPr>
          </a:p>
          <a:p>
            <a:pPr marL="431800" indent="-3238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bg1"/>
                </a:solidFill>
              </a:rPr>
              <a:t>Инструкции по видам выполняемой работы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1745</Words>
  <Application>Microsoft Office PowerPoint</Application>
  <PresentationFormat>Произвольный</PresentationFormat>
  <Paragraphs>181</Paragraphs>
  <Slides>30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Организация работы  по охране труда  в организации</vt:lpstr>
      <vt:lpstr>Создание службы  по охране труда (ст.217 ТК РФ)</vt:lpstr>
      <vt:lpstr>Распределение обязанностей, ответственности и полномочий по охране труда (ст. 212 ТК РФ)</vt:lpstr>
      <vt:lpstr>Примерный перечень документов  по охране труда в организации</vt:lpstr>
      <vt:lpstr>Обучение по охране труда    и проверке знаний требований охраны труда работников (регламентируется НПА)</vt:lpstr>
      <vt:lpstr>Обучение по охране труда    и проверке знаний требований охраны труда работников (локальные документы)</vt:lpstr>
      <vt:lpstr>Инструкции  по охране труда для работников (ст.212 ТК РФ) (регламентируется НПА)</vt:lpstr>
      <vt:lpstr>Инструкции  по охране труда для работников разрабатываются</vt:lpstr>
      <vt:lpstr> Инструкции  по охране труда для работников  (локальные документы)</vt:lpstr>
      <vt:lpstr>Обеспечение работников  средствами индивидуальной защиты (регламентируется НПА) </vt:lpstr>
      <vt:lpstr>Обеспечение работников  средствами индивидуальной защиты  (локальные документы)</vt:lpstr>
      <vt:lpstr>Обеспечение работников смывающимися и (или) обезвреживающими средствами (регламентируется НПА) </vt:lpstr>
      <vt:lpstr>Обеспечение работников смывающимися и (или) обезвреживающими средствами  (локальные документы)</vt:lpstr>
      <vt:lpstr>Проведение предварительных и периодических медицинских осмотров (регламентируется НПА) </vt:lpstr>
      <vt:lpstr>Проведение предварительных и периодических медицинских осмотров  (локальные документы)</vt:lpstr>
      <vt:lpstr>ПРОВЕДЕНИЯ ПРЕДСМЕННЫХ, ПРЕДРЕЙСОВЫХ И ПОСЛЕСМЕННЫХ,ПОСЛЕРЕЙСОВЫХ  МЕДИЦИНСКИХ ОСМОТРОВ (регламентируется НПА) </vt:lpstr>
      <vt:lpstr>ПРОВЕДЕНИЯ ПРЕДСМЕННЫХ, ПРЕДРЕЙСОВЫХ И ПОСЛЕСМЕННЫХ,ПОСЛЕРЕЙСОВЫХ  МЕДИЦИНСКИХ ОСМОТРОВ  (локальные документы)</vt:lpstr>
      <vt:lpstr>ПРОВЕДЕНИЕ ОБЯЗАТЕЛЬНОГО ПРИХИАТРИЧЕСКОГО ОСВИДЕТЕЛЬСТВОВАНИЯ (регламентируется НПА) </vt:lpstr>
      <vt:lpstr> Специальная оценка условий труда (регламентируется НПА) </vt:lpstr>
      <vt:lpstr>Специальная оценка условий труда  (локальные документы)</vt:lpstr>
      <vt:lpstr>Расследование и учет  несчастных случаев на производстве  (регламентируется НПА) </vt:lpstr>
      <vt:lpstr>Действие работодателя</vt:lpstr>
      <vt:lpstr>Расследование и учет   несчастных случаев на производстве  (локальные документы)</vt:lpstr>
      <vt:lpstr>Работы повышенной опасности  (локальные документы) </vt:lpstr>
      <vt:lpstr>Льготы и компенсации работникам, занятым на работах с вредными и (или) опасными условиями труда  (регламентируется НПА) </vt:lpstr>
      <vt:lpstr>Финансирование мероприятий по улучшению условий и охраны труда  (регламентируется НПА) </vt:lpstr>
      <vt:lpstr>Обеспечение эффективной работы</vt:lpstr>
      <vt:lpstr>Планирование работ  по охране труда</vt:lpstr>
      <vt:lpstr>Организация и осуществление  контроля охраны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Степанова  Валентина Николаевна    консультант  отдела  охраны труда и  государственной экспертизы  условий труда  Департамента труда и занятости населения  Вологодской области </dc:title>
  <dc:creator>ut0301</dc:creator>
  <cp:lastModifiedBy>StepanovaVN</cp:lastModifiedBy>
  <cp:revision>107</cp:revision>
  <cp:lastPrinted>1601-01-01T00:00:00Z</cp:lastPrinted>
  <dcterms:created xsi:type="dcterms:W3CDTF">2013-01-21T05:08:35Z</dcterms:created>
  <dcterms:modified xsi:type="dcterms:W3CDTF">2015-08-06T15:31:45Z</dcterms:modified>
</cp:coreProperties>
</file>