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7B93"/>
    <a:srgbClr val="C04C7E"/>
    <a:srgbClr val="E527D7"/>
    <a:srgbClr val="DD2F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CF358-0143-4351-A1B1-671B3CDC298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A6948C-DA15-449E-9C0D-37D3CDAC05B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Портал государственных и муниципальных услуг – один пароль и 1000 возможностей!</a:t>
          </a:r>
          <a:endParaRPr lang="ru-RU" sz="1800" dirty="0">
            <a:solidFill>
              <a:schemeClr val="tx1"/>
            </a:solidFill>
          </a:endParaRPr>
        </a:p>
      </dgm:t>
    </dgm:pt>
    <dgm:pt modelId="{3BF19385-BB5B-4D53-B332-94DE94A402F0}" type="parTrans" cxnId="{371714B3-3BD2-471F-AA38-816ED13B9ACF}">
      <dgm:prSet/>
      <dgm:spPr/>
      <dgm:t>
        <a:bodyPr/>
        <a:lstStyle/>
        <a:p>
          <a:endParaRPr lang="ru-RU"/>
        </a:p>
      </dgm:t>
    </dgm:pt>
    <dgm:pt modelId="{33AE4E03-00A9-4CDB-AF99-243274B80F39}" type="sibTrans" cxnId="{371714B3-3BD2-471F-AA38-816ED13B9ACF}">
      <dgm:prSet/>
      <dgm:spPr/>
      <dgm:t>
        <a:bodyPr/>
        <a:lstStyle/>
        <a:p>
          <a:endParaRPr lang="ru-RU"/>
        </a:p>
      </dgm:t>
    </dgm:pt>
    <dgm:pt modelId="{57AFD1BB-972D-4C7B-A3FD-BBCBEE455AA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 сфере земельно-имущественных отношений:</a:t>
          </a:r>
        </a:p>
        <a:p>
          <a:r>
            <a:rPr lang="ru-RU" sz="1100" b="0" dirty="0" smtClean="0">
              <a:solidFill>
                <a:schemeClr val="tx1"/>
              </a:solidFill>
              <a:sym typeface="Symbol"/>
            </a:rPr>
            <a:t>в</a:t>
          </a:r>
          <a:r>
            <a:rPr lang="ru-RU" sz="1100" b="0" dirty="0" smtClean="0">
              <a:solidFill>
                <a:schemeClr val="tx1"/>
              </a:solidFill>
            </a:rPr>
            <a:t>ыдача </a:t>
          </a:r>
          <a:r>
            <a:rPr lang="ru-RU" sz="1100" b="0" dirty="0" err="1" smtClean="0">
              <a:solidFill>
                <a:schemeClr val="tx1"/>
              </a:solidFill>
            </a:rPr>
            <a:t>градплана</a:t>
          </a:r>
          <a:r>
            <a:rPr lang="ru-RU" sz="1100" b="0" dirty="0" smtClean="0">
              <a:solidFill>
                <a:schemeClr val="tx1"/>
              </a:solidFill>
            </a:rPr>
            <a:t> земельного участка;</a:t>
          </a:r>
        </a:p>
        <a:p>
          <a:r>
            <a:rPr lang="ru-RU" sz="1100" b="0" dirty="0" smtClean="0">
              <a:solidFill>
                <a:schemeClr val="tx1"/>
              </a:solidFill>
              <a:sym typeface="Symbol"/>
            </a:rPr>
            <a:t>в</a:t>
          </a:r>
          <a:r>
            <a:rPr lang="ru-RU" sz="1100" b="0" dirty="0" smtClean="0">
              <a:solidFill>
                <a:schemeClr val="tx1"/>
              </a:solidFill>
            </a:rPr>
            <a:t>ыдача разрешений на строительство и ввод в эксплуатацию;</a:t>
          </a:r>
        </a:p>
        <a:p>
          <a:r>
            <a:rPr lang="ru-RU" sz="1100" b="0" dirty="0" smtClean="0">
              <a:solidFill>
                <a:schemeClr val="tx1"/>
              </a:solidFill>
              <a:sym typeface="Symbol"/>
            </a:rPr>
            <a:t>п</a:t>
          </a:r>
          <a:r>
            <a:rPr lang="ru-RU" sz="1100" b="0" dirty="0" smtClean="0">
              <a:solidFill>
                <a:schemeClr val="tx1"/>
              </a:solidFill>
            </a:rPr>
            <a:t>ерепланировка жилых помещений;</a:t>
          </a:r>
        </a:p>
        <a:p>
          <a:r>
            <a:rPr lang="ru-RU" sz="1100" b="0" dirty="0" smtClean="0">
              <a:solidFill>
                <a:schemeClr val="tx1"/>
              </a:solidFill>
              <a:sym typeface="Symbol"/>
            </a:rPr>
            <a:t>п</a:t>
          </a:r>
          <a:r>
            <a:rPr lang="ru-RU" sz="1100" b="0" dirty="0" smtClean="0">
              <a:solidFill>
                <a:schemeClr val="tx1"/>
              </a:solidFill>
            </a:rPr>
            <a:t>ринятие на учет в качестве нуждающихся в жилых помещениях;</a:t>
          </a:r>
        </a:p>
        <a:p>
          <a:r>
            <a:rPr lang="ru-RU" sz="1100" b="0" dirty="0" smtClean="0">
              <a:solidFill>
                <a:schemeClr val="tx1"/>
              </a:solidFill>
              <a:sym typeface="Symbol"/>
            </a:rPr>
            <a:t>п</a:t>
          </a:r>
          <a:r>
            <a:rPr lang="ru-RU" sz="1100" b="0" dirty="0" smtClean="0">
              <a:solidFill>
                <a:schemeClr val="tx1"/>
              </a:solidFill>
            </a:rPr>
            <a:t>редоставление земельных участков;</a:t>
          </a:r>
        </a:p>
        <a:p>
          <a:r>
            <a:rPr lang="ru-RU" sz="1100" b="0" dirty="0" smtClean="0">
              <a:solidFill>
                <a:schemeClr val="tx1"/>
              </a:solidFill>
              <a:sym typeface="Symbol"/>
            </a:rPr>
            <a:t>присвоение адреса объекту недвижимости</a:t>
          </a:r>
          <a:endParaRPr lang="ru-RU" sz="1100" b="0" dirty="0" smtClean="0">
            <a:solidFill>
              <a:schemeClr val="tx1"/>
            </a:solidFill>
          </a:endParaRPr>
        </a:p>
        <a:p>
          <a:endParaRPr lang="ru-RU" sz="1400" b="1" dirty="0">
            <a:solidFill>
              <a:schemeClr val="tx1"/>
            </a:solidFill>
          </a:endParaRPr>
        </a:p>
      </dgm:t>
    </dgm:pt>
    <dgm:pt modelId="{E2AF189D-8395-4C0C-95E9-CDA05CC2D81E}" type="parTrans" cxnId="{DBBA7278-296C-4C80-90A9-6B367B149893}">
      <dgm:prSet/>
      <dgm:spPr/>
      <dgm:t>
        <a:bodyPr/>
        <a:lstStyle/>
        <a:p>
          <a:endParaRPr lang="ru-RU"/>
        </a:p>
      </dgm:t>
    </dgm:pt>
    <dgm:pt modelId="{C7861F6C-6A63-4D21-8CD9-C6F2F5C0EFC7}" type="sibTrans" cxnId="{DBBA7278-296C-4C80-90A9-6B367B149893}">
      <dgm:prSet/>
      <dgm:spPr/>
      <dgm:t>
        <a:bodyPr/>
        <a:lstStyle/>
        <a:p>
          <a:endParaRPr lang="ru-RU"/>
        </a:p>
      </dgm:t>
    </dgm:pt>
    <dgm:pt modelId="{7DD4CE26-E06C-4EBF-8971-4FB910CC9B3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 прочих сферах деятельности:</a:t>
          </a:r>
        </a:p>
        <a:p>
          <a:r>
            <a:rPr lang="ru-RU" sz="1200" b="0" dirty="0" smtClean="0">
              <a:solidFill>
                <a:schemeClr val="tx1"/>
              </a:solidFill>
              <a:sym typeface="Symbol"/>
            </a:rPr>
            <a:t>з</a:t>
          </a:r>
          <a:r>
            <a:rPr lang="ru-RU" sz="1200" b="0" dirty="0" smtClean="0">
              <a:solidFill>
                <a:schemeClr val="tx1"/>
              </a:solidFill>
            </a:rPr>
            <a:t>апись на прием к врачу;</a:t>
          </a:r>
        </a:p>
        <a:p>
          <a:r>
            <a:rPr lang="ru-RU" sz="1200" b="0" dirty="0" smtClean="0">
              <a:solidFill>
                <a:schemeClr val="tx1"/>
              </a:solidFill>
              <a:sym typeface="Symbol"/>
            </a:rPr>
            <a:t>р</a:t>
          </a:r>
          <a:r>
            <a:rPr lang="ru-RU" sz="1200" b="0" dirty="0" smtClean="0">
              <a:solidFill>
                <a:schemeClr val="tx1"/>
              </a:solidFill>
            </a:rPr>
            <a:t>егистрация брака (выбор даты и времени);</a:t>
          </a:r>
        </a:p>
        <a:p>
          <a:r>
            <a:rPr lang="ru-RU" sz="1200" b="0" dirty="0" smtClean="0">
              <a:solidFill>
                <a:schemeClr val="tx1"/>
              </a:solidFill>
              <a:sym typeface="Symbol"/>
            </a:rPr>
            <a:t>в</a:t>
          </a:r>
          <a:r>
            <a:rPr lang="ru-RU" sz="1200" b="0" dirty="0" smtClean="0">
              <a:solidFill>
                <a:schemeClr val="tx1"/>
              </a:solidFill>
            </a:rPr>
            <a:t>ыдача справок и информации из архивных документов;</a:t>
          </a:r>
        </a:p>
        <a:p>
          <a:r>
            <a:rPr lang="ru-RU" sz="1200" b="0" dirty="0" smtClean="0">
              <a:solidFill>
                <a:schemeClr val="tx1"/>
              </a:solidFill>
              <a:sym typeface="Symbol"/>
            </a:rPr>
            <a:t>р</a:t>
          </a:r>
          <a:r>
            <a:rPr lang="ru-RU" sz="1200" b="0" dirty="0" smtClean="0">
              <a:solidFill>
                <a:schemeClr val="tx1"/>
              </a:solidFill>
            </a:rPr>
            <a:t>егистрация транспортного средства;</a:t>
          </a:r>
        </a:p>
        <a:p>
          <a:r>
            <a:rPr lang="ru-RU" sz="1200" b="0" dirty="0" smtClean="0">
              <a:solidFill>
                <a:schemeClr val="tx1"/>
              </a:solidFill>
              <a:sym typeface="Symbol"/>
            </a:rPr>
            <a:t>о</a:t>
          </a:r>
          <a:r>
            <a:rPr lang="ru-RU" sz="1200" b="0" dirty="0" smtClean="0">
              <a:solidFill>
                <a:schemeClr val="tx1"/>
              </a:solidFill>
            </a:rPr>
            <a:t>формление водительского удостоверения;</a:t>
          </a:r>
        </a:p>
        <a:p>
          <a:r>
            <a:rPr lang="ru-RU" sz="1200" b="0" dirty="0" smtClean="0">
              <a:solidFill>
                <a:schemeClr val="tx1"/>
              </a:solidFill>
              <a:sym typeface="Symbol"/>
            </a:rPr>
            <a:t>п</a:t>
          </a:r>
          <a:r>
            <a:rPr lang="ru-RU" sz="1200" b="0" dirty="0" smtClean="0">
              <a:solidFill>
                <a:schemeClr val="tx1"/>
              </a:solidFill>
            </a:rPr>
            <a:t>олучение/замена паспорта;</a:t>
          </a:r>
        </a:p>
        <a:p>
          <a:r>
            <a:rPr lang="ru-RU" sz="1200" b="0" dirty="0" smtClean="0">
              <a:solidFill>
                <a:schemeClr val="tx1"/>
              </a:solidFill>
              <a:sym typeface="Symbol"/>
            </a:rPr>
            <a:t>н</a:t>
          </a:r>
          <a:r>
            <a:rPr lang="ru-RU" sz="1200" b="0" dirty="0" smtClean="0">
              <a:solidFill>
                <a:schemeClr val="tx1"/>
              </a:solidFill>
            </a:rPr>
            <a:t>азначение пенсии и выдача пенсионного удостоверения</a:t>
          </a:r>
        </a:p>
      </dgm:t>
    </dgm:pt>
    <dgm:pt modelId="{A4721BDB-CD49-41AA-B134-9537468829DA}" type="parTrans" cxnId="{484B80A4-FE16-477F-9757-4148C56DFCCF}">
      <dgm:prSet/>
      <dgm:spPr/>
      <dgm:t>
        <a:bodyPr/>
        <a:lstStyle/>
        <a:p>
          <a:endParaRPr lang="ru-RU"/>
        </a:p>
      </dgm:t>
    </dgm:pt>
    <dgm:pt modelId="{055D5FE7-CA7B-4842-A3C4-0FE936F429B9}" type="sibTrans" cxnId="{484B80A4-FE16-477F-9757-4148C56DFCCF}">
      <dgm:prSet/>
      <dgm:spPr/>
      <dgm:t>
        <a:bodyPr/>
        <a:lstStyle/>
        <a:p>
          <a:endParaRPr lang="ru-RU"/>
        </a:p>
      </dgm:t>
    </dgm:pt>
    <dgm:pt modelId="{C1860902-BECB-44B4-8EE1-2BBA8535839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 сфере физической культуры и спорта:</a:t>
          </a:r>
        </a:p>
        <a:p>
          <a:r>
            <a:rPr lang="ru-RU" sz="1200" dirty="0" smtClean="0">
              <a:solidFill>
                <a:schemeClr val="tx1"/>
              </a:solidFill>
              <a:sym typeface="Symbol"/>
            </a:rPr>
            <a:t>п</a:t>
          </a:r>
          <a:r>
            <a:rPr lang="ru-RU" sz="1200" dirty="0" smtClean="0">
              <a:solidFill>
                <a:schemeClr val="tx1"/>
              </a:solidFill>
            </a:rPr>
            <a:t>рисвоение спортивных разрядов;</a:t>
          </a:r>
        </a:p>
        <a:p>
          <a:r>
            <a:rPr lang="ru-RU" sz="1200" dirty="0" smtClean="0">
              <a:solidFill>
                <a:schemeClr val="tx1"/>
              </a:solidFill>
              <a:sym typeface="Symbol"/>
            </a:rPr>
            <a:t>п</a:t>
          </a:r>
          <a:r>
            <a:rPr lang="ru-RU" sz="1200" dirty="0" smtClean="0">
              <a:solidFill>
                <a:schemeClr val="tx1"/>
              </a:solidFill>
            </a:rPr>
            <a:t>рисвоение квалификационных категорий спортивных судей</a:t>
          </a:r>
          <a:endParaRPr lang="ru-RU" sz="1200" dirty="0">
            <a:solidFill>
              <a:schemeClr val="tx1"/>
            </a:solidFill>
          </a:endParaRPr>
        </a:p>
      </dgm:t>
    </dgm:pt>
    <dgm:pt modelId="{4C925860-39E4-4568-8584-CC13FD065124}" type="parTrans" cxnId="{87913423-38C3-4ABB-96D6-2C42F7945D21}">
      <dgm:prSet/>
      <dgm:spPr/>
      <dgm:t>
        <a:bodyPr/>
        <a:lstStyle/>
        <a:p>
          <a:endParaRPr lang="ru-RU"/>
        </a:p>
      </dgm:t>
    </dgm:pt>
    <dgm:pt modelId="{86C941AF-D12F-4EC2-B5AF-DD1220E25D48}" type="sibTrans" cxnId="{87913423-38C3-4ABB-96D6-2C42F7945D21}">
      <dgm:prSet/>
      <dgm:spPr/>
      <dgm:t>
        <a:bodyPr/>
        <a:lstStyle/>
        <a:p>
          <a:endParaRPr lang="ru-RU"/>
        </a:p>
      </dgm:t>
    </dgm:pt>
    <dgm:pt modelId="{72D45065-F73F-4F07-94BB-549AF0712384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400" b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</a:rPr>
            <a:t>В сфере образования: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chemeClr val="tx1"/>
              </a:solidFill>
              <a:sym typeface="Symbol"/>
            </a:rPr>
            <a:t> з</a:t>
          </a:r>
          <a:r>
            <a:rPr lang="ru-RU" sz="1200" b="0" dirty="0" smtClean="0">
              <a:solidFill>
                <a:schemeClr val="tx1"/>
              </a:solidFill>
            </a:rPr>
            <a:t>апись в образовательные учреждения;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chemeClr val="tx1"/>
              </a:solidFill>
              <a:sym typeface="Symbol"/>
            </a:rPr>
            <a:t> з</a:t>
          </a:r>
          <a:r>
            <a:rPr lang="ru-RU" sz="1200" b="0" dirty="0" smtClean="0">
              <a:solidFill>
                <a:schemeClr val="tx1"/>
              </a:solidFill>
            </a:rPr>
            <a:t>апись в детский сад;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chemeClr val="tx1"/>
              </a:solidFill>
              <a:sym typeface="Symbol"/>
            </a:rPr>
            <a:t>а</a:t>
          </a:r>
          <a:r>
            <a:rPr lang="ru-RU" sz="1200" b="0" dirty="0" smtClean="0">
              <a:solidFill>
                <a:schemeClr val="tx1"/>
              </a:solidFill>
            </a:rPr>
            <a:t>ккредитация и лицензирование образовательной деятельности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400" b="1" dirty="0">
            <a:solidFill>
              <a:schemeClr val="tx1"/>
            </a:solidFill>
          </a:endParaRPr>
        </a:p>
      </dgm:t>
    </dgm:pt>
    <dgm:pt modelId="{9FEDEEA3-9159-44F8-B097-BC59C216EC4D}" type="parTrans" cxnId="{4D06DA6B-19C3-495E-B2E1-3A49B0C9CDA3}">
      <dgm:prSet/>
      <dgm:spPr/>
      <dgm:t>
        <a:bodyPr/>
        <a:lstStyle/>
        <a:p>
          <a:endParaRPr lang="ru-RU"/>
        </a:p>
      </dgm:t>
    </dgm:pt>
    <dgm:pt modelId="{E3ED5A76-2BDC-48AB-956E-A3EC79067407}" type="sibTrans" cxnId="{4D06DA6B-19C3-495E-B2E1-3A49B0C9CDA3}">
      <dgm:prSet/>
      <dgm:spPr/>
      <dgm:t>
        <a:bodyPr/>
        <a:lstStyle/>
        <a:p>
          <a:endParaRPr lang="ru-RU"/>
        </a:p>
      </dgm:t>
    </dgm:pt>
    <dgm:pt modelId="{05E503BB-2BBF-4207-9155-528BBE1829F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</a:rPr>
            <a:t>В сфере социальной защиты населения: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chemeClr val="tx1"/>
              </a:solidFill>
            </a:rPr>
            <a:t>-</a:t>
          </a:r>
          <a:r>
            <a:rPr lang="ru-RU" sz="1200" b="0" dirty="0" smtClean="0">
              <a:solidFill>
                <a:schemeClr val="tx1"/>
              </a:solidFill>
              <a:sym typeface="Symbol"/>
            </a:rPr>
            <a:t></a:t>
          </a:r>
          <a:r>
            <a:rPr lang="ru-RU" sz="1200" b="0" dirty="0" smtClean="0">
              <a:solidFill>
                <a:schemeClr val="tx1"/>
              </a:solidFill>
            </a:rPr>
            <a:t>денежные компенсации и выплаты малоимущим и нуждающимся семьям (одиноким гражданам);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chemeClr val="tx1"/>
              </a:solidFill>
              <a:sym typeface="Symbol"/>
            </a:rPr>
            <a:t></a:t>
          </a:r>
          <a:r>
            <a:rPr lang="ru-RU" sz="1200" b="0" dirty="0" smtClean="0">
              <a:solidFill>
                <a:schemeClr val="tx1"/>
              </a:solidFill>
            </a:rPr>
            <a:t>усыновление и опекунство;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chemeClr val="tx1"/>
              </a:solidFill>
              <a:sym typeface="Symbol"/>
            </a:rPr>
            <a:t>п</a:t>
          </a:r>
          <a:r>
            <a:rPr lang="ru-RU" sz="1200" b="0" dirty="0" smtClean="0">
              <a:solidFill>
                <a:schemeClr val="tx1"/>
              </a:solidFill>
            </a:rPr>
            <a:t>утевки на оздоровление и отдых;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chemeClr val="tx1"/>
              </a:solidFill>
              <a:sym typeface="Symbol"/>
            </a:rPr>
            <a:t>п</a:t>
          </a:r>
          <a:r>
            <a:rPr lang="ru-RU" sz="1200" b="0" dirty="0" smtClean="0">
              <a:solidFill>
                <a:schemeClr val="tx1"/>
              </a:solidFill>
            </a:rPr>
            <a:t>редоставление субсидий на оплату жилого помещения</a:t>
          </a:r>
        </a:p>
      </dgm:t>
    </dgm:pt>
    <dgm:pt modelId="{E010F8F5-959A-42DE-B44B-5F9F932CD90E}" type="parTrans" cxnId="{981F619A-6744-4D71-BFF9-02D233DAE1F7}">
      <dgm:prSet/>
      <dgm:spPr/>
      <dgm:t>
        <a:bodyPr/>
        <a:lstStyle/>
        <a:p>
          <a:endParaRPr lang="ru-RU"/>
        </a:p>
      </dgm:t>
    </dgm:pt>
    <dgm:pt modelId="{07BADA09-AF8B-40EC-B574-7E2FFCB737E6}" type="sibTrans" cxnId="{981F619A-6744-4D71-BFF9-02D233DAE1F7}">
      <dgm:prSet/>
      <dgm:spPr/>
      <dgm:t>
        <a:bodyPr/>
        <a:lstStyle/>
        <a:p>
          <a:endParaRPr lang="ru-RU"/>
        </a:p>
      </dgm:t>
    </dgm:pt>
    <dgm:pt modelId="{F0E8901C-0233-4E8A-A56B-6D9150A52BFE}">
      <dgm:prSet/>
      <dgm:spPr/>
    </dgm:pt>
    <dgm:pt modelId="{C7CF97C1-888C-40F7-A067-ED2F5995E098}" type="parTrans" cxnId="{D4DB86FC-F582-4248-906D-C28B82C5CCF6}">
      <dgm:prSet/>
      <dgm:spPr/>
      <dgm:t>
        <a:bodyPr/>
        <a:lstStyle/>
        <a:p>
          <a:endParaRPr lang="ru-RU"/>
        </a:p>
      </dgm:t>
    </dgm:pt>
    <dgm:pt modelId="{4CA3668D-04B2-4829-B0D6-B3949AF88F42}" type="sibTrans" cxnId="{D4DB86FC-F582-4248-906D-C28B82C5CCF6}">
      <dgm:prSet/>
      <dgm:spPr/>
      <dgm:t>
        <a:bodyPr/>
        <a:lstStyle/>
        <a:p>
          <a:endParaRPr lang="ru-RU"/>
        </a:p>
      </dgm:t>
    </dgm:pt>
    <dgm:pt modelId="{E2349CE4-84E8-4913-A8FB-2512793E2EC0}" type="pres">
      <dgm:prSet presAssocID="{D26CF358-0143-4351-A1B1-671B3CDC29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43B282-52BB-44A4-AB60-3BFB67DFAA4B}" type="pres">
      <dgm:prSet presAssocID="{E0A6948C-DA15-449E-9C0D-37D3CDAC05B1}" presName="centerShape" presStyleLbl="node0" presStyleIdx="0" presStyleCnt="1" custScaleX="137446"/>
      <dgm:spPr/>
      <dgm:t>
        <a:bodyPr/>
        <a:lstStyle/>
        <a:p>
          <a:endParaRPr lang="ru-RU"/>
        </a:p>
      </dgm:t>
    </dgm:pt>
    <dgm:pt modelId="{ABFC727E-6796-434D-9C13-F5BB61F9D9C3}" type="pres">
      <dgm:prSet presAssocID="{E2AF189D-8395-4C0C-95E9-CDA05CC2D81E}" presName="parTrans" presStyleLbl="sibTrans2D1" presStyleIdx="0" presStyleCnt="5" custLinFactNeighborX="-34101" custLinFactNeighborY="1298"/>
      <dgm:spPr/>
    </dgm:pt>
    <dgm:pt modelId="{6E01921C-D6D0-446B-999B-6264C1EB3434}" type="pres">
      <dgm:prSet presAssocID="{E2AF189D-8395-4C0C-95E9-CDA05CC2D81E}" presName="connectorText" presStyleLbl="sibTrans2D1" presStyleIdx="0" presStyleCnt="5"/>
      <dgm:spPr/>
    </dgm:pt>
    <dgm:pt modelId="{9B18DE0A-34BA-4985-A814-BC1330876740}" type="pres">
      <dgm:prSet presAssocID="{57AFD1BB-972D-4C7B-A3FD-BBCBEE455AA0}" presName="node" presStyleLbl="node1" presStyleIdx="0" presStyleCnt="5" custScaleX="187836" custScaleY="144186" custRadScaleRad="83048" custRadScaleInc="-5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A39D8-F17F-429C-9F4B-3EB3C95515FC}" type="pres">
      <dgm:prSet presAssocID="{E010F8F5-959A-42DE-B44B-5F9F932CD90E}" presName="parTrans" presStyleLbl="sibTrans2D1" presStyleIdx="1" presStyleCnt="5" custAng="20673077" custScaleX="225442" custScaleY="91880"/>
      <dgm:spPr/>
    </dgm:pt>
    <dgm:pt modelId="{DE02F60D-F5C0-4D76-A1AC-366D0307000A}" type="pres">
      <dgm:prSet presAssocID="{E010F8F5-959A-42DE-B44B-5F9F932CD90E}" presName="connectorText" presStyleLbl="sibTrans2D1" presStyleIdx="1" presStyleCnt="5"/>
      <dgm:spPr/>
    </dgm:pt>
    <dgm:pt modelId="{6B0A269E-95FD-4741-BC0C-3B5C488B1451}" type="pres">
      <dgm:prSet presAssocID="{05E503BB-2BBF-4207-9155-528BBE1829F9}" presName="node" presStyleLbl="node1" presStyleIdx="1" presStyleCnt="5" custScaleX="149641" custScaleY="155725" custRadScaleRad="119513" custRadScaleInc="-6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CFD99-642E-47B2-942F-4684384B495C}" type="pres">
      <dgm:prSet presAssocID="{A4721BDB-CD49-41AA-B134-9537468829DA}" presName="parTrans" presStyleLbl="sibTrans2D1" presStyleIdx="2" presStyleCnt="5" custAng="300388" custScaleX="1492666" custLinFactX="400000" custLinFactNeighborX="497854" custLinFactNeighborY="7925"/>
      <dgm:spPr/>
    </dgm:pt>
    <dgm:pt modelId="{5A07180A-A656-4E85-A6FF-413261057038}" type="pres">
      <dgm:prSet presAssocID="{A4721BDB-CD49-41AA-B134-9537468829DA}" presName="connectorText" presStyleLbl="sibTrans2D1" presStyleIdx="2" presStyleCnt="5"/>
      <dgm:spPr/>
    </dgm:pt>
    <dgm:pt modelId="{7197EF77-4343-46D9-9396-A768DE9C64CC}" type="pres">
      <dgm:prSet presAssocID="{7DD4CE26-E06C-4EBF-8971-4FB910CC9B34}" presName="node" presStyleLbl="node1" presStyleIdx="2" presStyleCnt="5" custScaleX="235809" custScaleY="132566" custRadScaleRad="106415" custRadScaleInc="-38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29006-A8AE-4752-8BD2-12276BAD383F}" type="pres">
      <dgm:prSet presAssocID="{4C925860-39E4-4568-8584-CC13FD065124}" presName="parTrans" presStyleLbl="sibTrans2D1" presStyleIdx="3" presStyleCnt="5" custAng="20797416" custScaleX="184644"/>
      <dgm:spPr/>
    </dgm:pt>
    <dgm:pt modelId="{00EA5BDE-53A2-48C0-B53F-2F41E91EE624}" type="pres">
      <dgm:prSet presAssocID="{4C925860-39E4-4568-8584-CC13FD065124}" presName="connectorText" presStyleLbl="sibTrans2D1" presStyleIdx="3" presStyleCnt="5"/>
      <dgm:spPr/>
    </dgm:pt>
    <dgm:pt modelId="{1C76E2DF-EE23-4A06-9CBA-A6DB4831C4EE}" type="pres">
      <dgm:prSet presAssocID="{C1860902-BECB-44B4-8EE1-2BBA85358396}" presName="node" presStyleLbl="node1" presStyleIdx="3" presStyleCnt="5" custScaleX="136824" custScaleY="107828" custRadScaleRad="113483" custRadScaleInc="68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30377-C2B6-4273-93E7-9F0E902EDF3E}" type="pres">
      <dgm:prSet presAssocID="{9FEDEEA3-9159-44F8-B097-BC59C216EC4D}" presName="parTrans" presStyleLbl="sibTrans2D1" presStyleIdx="4" presStyleCnt="5" custAng="506659" custScaleX="371187" custScaleY="100523" custLinFactNeighborX="-76224" custLinFactNeighborY="-7312"/>
      <dgm:spPr/>
    </dgm:pt>
    <dgm:pt modelId="{542E7BAF-914E-499B-BB2E-35847B2C0745}" type="pres">
      <dgm:prSet presAssocID="{9FEDEEA3-9159-44F8-B097-BC59C216EC4D}" presName="connectorText" presStyleLbl="sibTrans2D1" presStyleIdx="4" presStyleCnt="5"/>
      <dgm:spPr/>
    </dgm:pt>
    <dgm:pt modelId="{068C31B7-BE40-4A42-BC00-FD28780111ED}" type="pres">
      <dgm:prSet presAssocID="{72D45065-F73F-4F07-94BB-549AF0712384}" presName="node" presStyleLbl="node1" presStyleIdx="4" presStyleCnt="5" custScaleX="165993" custScaleY="113751" custRadScaleRad="121468" custRadScaleInc="-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0954B-5C4C-41DD-B5B0-D0BA6E51EA54}" type="presOf" srcId="{E010F8F5-959A-42DE-B44B-5F9F932CD90E}" destId="{E2DA39D8-F17F-429C-9F4B-3EB3C95515FC}" srcOrd="0" destOrd="0" presId="urn:microsoft.com/office/officeart/2005/8/layout/radial5"/>
    <dgm:cxn modelId="{FBFB74F5-3742-46BC-8822-BD1ABCBC3C79}" type="presOf" srcId="{E2AF189D-8395-4C0C-95E9-CDA05CC2D81E}" destId="{ABFC727E-6796-434D-9C13-F5BB61F9D9C3}" srcOrd="0" destOrd="0" presId="urn:microsoft.com/office/officeart/2005/8/layout/radial5"/>
    <dgm:cxn modelId="{EB0C5D31-F93B-40CB-ADA6-420C5B750822}" type="presOf" srcId="{E2AF189D-8395-4C0C-95E9-CDA05CC2D81E}" destId="{6E01921C-D6D0-446B-999B-6264C1EB3434}" srcOrd="1" destOrd="0" presId="urn:microsoft.com/office/officeart/2005/8/layout/radial5"/>
    <dgm:cxn modelId="{656E43AB-FFED-4ACD-B865-0BFB354ABD94}" type="presOf" srcId="{72D45065-F73F-4F07-94BB-549AF0712384}" destId="{068C31B7-BE40-4A42-BC00-FD28780111ED}" srcOrd="0" destOrd="0" presId="urn:microsoft.com/office/officeart/2005/8/layout/radial5"/>
    <dgm:cxn modelId="{5FA709F8-248B-482D-9A33-1FA109E9C86B}" type="presOf" srcId="{4C925860-39E4-4568-8584-CC13FD065124}" destId="{00EA5BDE-53A2-48C0-B53F-2F41E91EE624}" srcOrd="1" destOrd="0" presId="urn:microsoft.com/office/officeart/2005/8/layout/radial5"/>
    <dgm:cxn modelId="{41B5C846-D6BC-4F5C-8B91-368D6164ACBB}" type="presOf" srcId="{A4721BDB-CD49-41AA-B134-9537468829DA}" destId="{5A07180A-A656-4E85-A6FF-413261057038}" srcOrd="1" destOrd="0" presId="urn:microsoft.com/office/officeart/2005/8/layout/radial5"/>
    <dgm:cxn modelId="{56F4BA8E-84E1-461C-81E3-DECCCDD6E755}" type="presOf" srcId="{E010F8F5-959A-42DE-B44B-5F9F932CD90E}" destId="{DE02F60D-F5C0-4D76-A1AC-366D0307000A}" srcOrd="1" destOrd="0" presId="urn:microsoft.com/office/officeart/2005/8/layout/radial5"/>
    <dgm:cxn modelId="{F593EB10-4673-4C40-8748-C431C7DF713A}" type="presOf" srcId="{E0A6948C-DA15-449E-9C0D-37D3CDAC05B1}" destId="{9743B282-52BB-44A4-AB60-3BFB67DFAA4B}" srcOrd="0" destOrd="0" presId="urn:microsoft.com/office/officeart/2005/8/layout/radial5"/>
    <dgm:cxn modelId="{DBBA7278-296C-4C80-90A9-6B367B149893}" srcId="{E0A6948C-DA15-449E-9C0D-37D3CDAC05B1}" destId="{57AFD1BB-972D-4C7B-A3FD-BBCBEE455AA0}" srcOrd="0" destOrd="0" parTransId="{E2AF189D-8395-4C0C-95E9-CDA05CC2D81E}" sibTransId="{C7861F6C-6A63-4D21-8CD9-C6F2F5C0EFC7}"/>
    <dgm:cxn modelId="{5450A890-EAF6-426F-A650-69351F8FF10C}" type="presOf" srcId="{9FEDEEA3-9159-44F8-B097-BC59C216EC4D}" destId="{542E7BAF-914E-499B-BB2E-35847B2C0745}" srcOrd="1" destOrd="0" presId="urn:microsoft.com/office/officeart/2005/8/layout/radial5"/>
    <dgm:cxn modelId="{4D06DA6B-19C3-495E-B2E1-3A49B0C9CDA3}" srcId="{E0A6948C-DA15-449E-9C0D-37D3CDAC05B1}" destId="{72D45065-F73F-4F07-94BB-549AF0712384}" srcOrd="4" destOrd="0" parTransId="{9FEDEEA3-9159-44F8-B097-BC59C216EC4D}" sibTransId="{E3ED5A76-2BDC-48AB-956E-A3EC79067407}"/>
    <dgm:cxn modelId="{87913423-38C3-4ABB-96D6-2C42F7945D21}" srcId="{E0A6948C-DA15-449E-9C0D-37D3CDAC05B1}" destId="{C1860902-BECB-44B4-8EE1-2BBA85358396}" srcOrd="3" destOrd="0" parTransId="{4C925860-39E4-4568-8584-CC13FD065124}" sibTransId="{86C941AF-D12F-4EC2-B5AF-DD1220E25D48}"/>
    <dgm:cxn modelId="{D4DB86FC-F582-4248-906D-C28B82C5CCF6}" srcId="{D26CF358-0143-4351-A1B1-671B3CDC2985}" destId="{F0E8901C-0233-4E8A-A56B-6D9150A52BFE}" srcOrd="1" destOrd="0" parTransId="{C7CF97C1-888C-40F7-A067-ED2F5995E098}" sibTransId="{4CA3668D-04B2-4829-B0D6-B3949AF88F42}"/>
    <dgm:cxn modelId="{0925131A-0775-4EBB-8B0D-8D9590FD2687}" type="presOf" srcId="{7DD4CE26-E06C-4EBF-8971-4FB910CC9B34}" destId="{7197EF77-4343-46D9-9396-A768DE9C64CC}" srcOrd="0" destOrd="0" presId="urn:microsoft.com/office/officeart/2005/8/layout/radial5"/>
    <dgm:cxn modelId="{4AA83ACB-C4C2-4A26-B9EC-E1F98685AA45}" type="presOf" srcId="{D26CF358-0143-4351-A1B1-671B3CDC2985}" destId="{E2349CE4-84E8-4913-A8FB-2512793E2EC0}" srcOrd="0" destOrd="0" presId="urn:microsoft.com/office/officeart/2005/8/layout/radial5"/>
    <dgm:cxn modelId="{371714B3-3BD2-471F-AA38-816ED13B9ACF}" srcId="{D26CF358-0143-4351-A1B1-671B3CDC2985}" destId="{E0A6948C-DA15-449E-9C0D-37D3CDAC05B1}" srcOrd="0" destOrd="0" parTransId="{3BF19385-BB5B-4D53-B332-94DE94A402F0}" sibTransId="{33AE4E03-00A9-4CDB-AF99-243274B80F39}"/>
    <dgm:cxn modelId="{B2230BB7-934C-451A-B43C-366AD840FC66}" type="presOf" srcId="{A4721BDB-CD49-41AA-B134-9537468829DA}" destId="{94ACFD99-642E-47B2-942F-4684384B495C}" srcOrd="0" destOrd="0" presId="urn:microsoft.com/office/officeart/2005/8/layout/radial5"/>
    <dgm:cxn modelId="{4C358650-486A-45B2-AA14-1B138DDFF109}" type="presOf" srcId="{9FEDEEA3-9159-44F8-B097-BC59C216EC4D}" destId="{17930377-C2B6-4273-93E7-9F0E902EDF3E}" srcOrd="0" destOrd="0" presId="urn:microsoft.com/office/officeart/2005/8/layout/radial5"/>
    <dgm:cxn modelId="{484B80A4-FE16-477F-9757-4148C56DFCCF}" srcId="{E0A6948C-DA15-449E-9C0D-37D3CDAC05B1}" destId="{7DD4CE26-E06C-4EBF-8971-4FB910CC9B34}" srcOrd="2" destOrd="0" parTransId="{A4721BDB-CD49-41AA-B134-9537468829DA}" sibTransId="{055D5FE7-CA7B-4842-A3C4-0FE936F429B9}"/>
    <dgm:cxn modelId="{CAE00C63-38E5-43C4-BF13-C812B60DAE50}" type="presOf" srcId="{4C925860-39E4-4568-8584-CC13FD065124}" destId="{83C29006-A8AE-4752-8BD2-12276BAD383F}" srcOrd="0" destOrd="0" presId="urn:microsoft.com/office/officeart/2005/8/layout/radial5"/>
    <dgm:cxn modelId="{6CDE4C69-9E42-46E9-AF47-DFA46BBB6BBA}" type="presOf" srcId="{57AFD1BB-972D-4C7B-A3FD-BBCBEE455AA0}" destId="{9B18DE0A-34BA-4985-A814-BC1330876740}" srcOrd="0" destOrd="0" presId="urn:microsoft.com/office/officeart/2005/8/layout/radial5"/>
    <dgm:cxn modelId="{4D5C0CF7-8B51-4801-A1BA-3FD492F716FF}" type="presOf" srcId="{05E503BB-2BBF-4207-9155-528BBE1829F9}" destId="{6B0A269E-95FD-4741-BC0C-3B5C488B1451}" srcOrd="0" destOrd="0" presId="urn:microsoft.com/office/officeart/2005/8/layout/radial5"/>
    <dgm:cxn modelId="{D53C9B56-634C-44FC-A0F5-D4877F4AA26A}" type="presOf" srcId="{C1860902-BECB-44B4-8EE1-2BBA85358396}" destId="{1C76E2DF-EE23-4A06-9CBA-A6DB4831C4EE}" srcOrd="0" destOrd="0" presId="urn:microsoft.com/office/officeart/2005/8/layout/radial5"/>
    <dgm:cxn modelId="{981F619A-6744-4D71-BFF9-02D233DAE1F7}" srcId="{E0A6948C-DA15-449E-9C0D-37D3CDAC05B1}" destId="{05E503BB-2BBF-4207-9155-528BBE1829F9}" srcOrd="1" destOrd="0" parTransId="{E010F8F5-959A-42DE-B44B-5F9F932CD90E}" sibTransId="{07BADA09-AF8B-40EC-B574-7E2FFCB737E6}"/>
    <dgm:cxn modelId="{AB6FDB43-4D6F-470D-B801-B1A9F0DF0AAF}" type="presParOf" srcId="{E2349CE4-84E8-4913-A8FB-2512793E2EC0}" destId="{9743B282-52BB-44A4-AB60-3BFB67DFAA4B}" srcOrd="0" destOrd="0" presId="urn:microsoft.com/office/officeart/2005/8/layout/radial5"/>
    <dgm:cxn modelId="{5767C477-C2A3-43D3-82AF-481603AA6F52}" type="presParOf" srcId="{E2349CE4-84E8-4913-A8FB-2512793E2EC0}" destId="{ABFC727E-6796-434D-9C13-F5BB61F9D9C3}" srcOrd="1" destOrd="0" presId="urn:microsoft.com/office/officeart/2005/8/layout/radial5"/>
    <dgm:cxn modelId="{B22CCD44-E3CC-41FB-9204-2A8721BCCB65}" type="presParOf" srcId="{ABFC727E-6796-434D-9C13-F5BB61F9D9C3}" destId="{6E01921C-D6D0-446B-999B-6264C1EB3434}" srcOrd="0" destOrd="0" presId="urn:microsoft.com/office/officeart/2005/8/layout/radial5"/>
    <dgm:cxn modelId="{B2805644-600A-445B-883D-54238BD82327}" type="presParOf" srcId="{E2349CE4-84E8-4913-A8FB-2512793E2EC0}" destId="{9B18DE0A-34BA-4985-A814-BC1330876740}" srcOrd="2" destOrd="0" presId="urn:microsoft.com/office/officeart/2005/8/layout/radial5"/>
    <dgm:cxn modelId="{82A1CCD3-FD79-4899-AB28-DBE433E7D85A}" type="presParOf" srcId="{E2349CE4-84E8-4913-A8FB-2512793E2EC0}" destId="{E2DA39D8-F17F-429C-9F4B-3EB3C95515FC}" srcOrd="3" destOrd="0" presId="urn:microsoft.com/office/officeart/2005/8/layout/radial5"/>
    <dgm:cxn modelId="{F062E7A3-C7F2-4FF0-B508-53D5D5C80F9F}" type="presParOf" srcId="{E2DA39D8-F17F-429C-9F4B-3EB3C95515FC}" destId="{DE02F60D-F5C0-4D76-A1AC-366D0307000A}" srcOrd="0" destOrd="0" presId="urn:microsoft.com/office/officeart/2005/8/layout/radial5"/>
    <dgm:cxn modelId="{DDF5A745-E996-4AA8-ACE1-3887E166C6D1}" type="presParOf" srcId="{E2349CE4-84E8-4913-A8FB-2512793E2EC0}" destId="{6B0A269E-95FD-4741-BC0C-3B5C488B1451}" srcOrd="4" destOrd="0" presId="urn:microsoft.com/office/officeart/2005/8/layout/radial5"/>
    <dgm:cxn modelId="{76689EF0-AC8E-4154-B8D2-48EA85C02208}" type="presParOf" srcId="{E2349CE4-84E8-4913-A8FB-2512793E2EC0}" destId="{94ACFD99-642E-47B2-942F-4684384B495C}" srcOrd="5" destOrd="0" presId="urn:microsoft.com/office/officeart/2005/8/layout/radial5"/>
    <dgm:cxn modelId="{3424AD9C-C767-4911-BC84-D5D1A72A6A0C}" type="presParOf" srcId="{94ACFD99-642E-47B2-942F-4684384B495C}" destId="{5A07180A-A656-4E85-A6FF-413261057038}" srcOrd="0" destOrd="0" presId="urn:microsoft.com/office/officeart/2005/8/layout/radial5"/>
    <dgm:cxn modelId="{9BEA3DA9-5DC6-4684-95DA-48E263479712}" type="presParOf" srcId="{E2349CE4-84E8-4913-A8FB-2512793E2EC0}" destId="{7197EF77-4343-46D9-9396-A768DE9C64CC}" srcOrd="6" destOrd="0" presId="urn:microsoft.com/office/officeart/2005/8/layout/radial5"/>
    <dgm:cxn modelId="{49BD15FC-5043-469C-8C1F-96C9CF3BE010}" type="presParOf" srcId="{E2349CE4-84E8-4913-A8FB-2512793E2EC0}" destId="{83C29006-A8AE-4752-8BD2-12276BAD383F}" srcOrd="7" destOrd="0" presId="urn:microsoft.com/office/officeart/2005/8/layout/radial5"/>
    <dgm:cxn modelId="{265BF508-E25B-47A3-B97F-291C02C08158}" type="presParOf" srcId="{83C29006-A8AE-4752-8BD2-12276BAD383F}" destId="{00EA5BDE-53A2-48C0-B53F-2F41E91EE624}" srcOrd="0" destOrd="0" presId="urn:microsoft.com/office/officeart/2005/8/layout/radial5"/>
    <dgm:cxn modelId="{0046A3D9-D282-4BFE-BAA1-A9BA27C39849}" type="presParOf" srcId="{E2349CE4-84E8-4913-A8FB-2512793E2EC0}" destId="{1C76E2DF-EE23-4A06-9CBA-A6DB4831C4EE}" srcOrd="8" destOrd="0" presId="urn:microsoft.com/office/officeart/2005/8/layout/radial5"/>
    <dgm:cxn modelId="{7F80B2B9-CB5B-480E-BC9B-F356354C6CC3}" type="presParOf" srcId="{E2349CE4-84E8-4913-A8FB-2512793E2EC0}" destId="{17930377-C2B6-4273-93E7-9F0E902EDF3E}" srcOrd="9" destOrd="0" presId="urn:microsoft.com/office/officeart/2005/8/layout/radial5"/>
    <dgm:cxn modelId="{4B611192-A6F8-4D67-A44C-A34D86BF946A}" type="presParOf" srcId="{17930377-C2B6-4273-93E7-9F0E902EDF3E}" destId="{542E7BAF-914E-499B-BB2E-35847B2C0745}" srcOrd="0" destOrd="0" presId="urn:microsoft.com/office/officeart/2005/8/layout/radial5"/>
    <dgm:cxn modelId="{85168732-0089-4920-98B8-5F56DBD5F5EE}" type="presParOf" srcId="{E2349CE4-84E8-4913-A8FB-2512793E2EC0}" destId="{068C31B7-BE40-4A42-BC00-FD28780111ED}" srcOrd="10" destOrd="0" presId="urn:microsoft.com/office/officeart/2005/8/layout/radial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0BDA-1451-4330-8F9B-E458892115F0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AA14-CA84-44ED-B1DC-A1A010A754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tist\Desktop\госуслу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49"/>
            <a:ext cx="9112678" cy="5803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СПОСОБЫ ПОЛУЧЕНИЯ УСЛУГ В ЭЛЕКТРОННОМ ВИДЕ </a:t>
            </a:r>
            <a:endParaRPr lang="ru-RU" sz="2000" b="1" i="1" dirty="0"/>
          </a:p>
        </p:txBody>
      </p:sp>
      <p:pic>
        <p:nvPicPr>
          <p:cNvPr id="22530" name="Picture 2" descr="https://egov.astrobl.ru/sites/egov.astrobl.ru/files/gosuslug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3929058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4778" y="1357298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Через Единый или Региональный портал  </a:t>
            </a:r>
            <a:r>
              <a:rPr lang="ru-RU" dirty="0" err="1" smtClean="0"/>
              <a:t>госуслуг</a:t>
            </a:r>
            <a:r>
              <a:rPr lang="ru-RU" dirty="0" smtClean="0"/>
              <a:t> при помощи компьютера;</a:t>
            </a:r>
          </a:p>
          <a:p>
            <a:pPr marL="342900" indent="-342900">
              <a:buAutoNum type="arabicParenR"/>
            </a:pPr>
            <a:r>
              <a:rPr lang="ru-RU" dirty="0" smtClean="0"/>
              <a:t>Через Единый или Региональный портал  </a:t>
            </a:r>
            <a:r>
              <a:rPr lang="ru-RU" dirty="0" err="1" smtClean="0"/>
              <a:t>госуслуг</a:t>
            </a:r>
            <a:r>
              <a:rPr lang="ru-RU" dirty="0" smtClean="0"/>
              <a:t> </a:t>
            </a:r>
            <a:r>
              <a:rPr lang="ru-RU" dirty="0" smtClean="0"/>
              <a:t>при помощи мобильного приложения;</a:t>
            </a:r>
          </a:p>
          <a:p>
            <a:pPr marL="342900" indent="-342900">
              <a:buAutoNum type="arabicParenR"/>
            </a:pPr>
            <a:r>
              <a:rPr lang="ru-RU" dirty="0" smtClean="0"/>
              <a:t>Через терминал, расположенный в учреждении, например запись на прием к врачу</a:t>
            </a:r>
          </a:p>
          <a:p>
            <a:pPr marL="342900" indent="-342900">
              <a:buAutoNum type="arabicParenR"/>
            </a:pPr>
            <a:r>
              <a:rPr lang="ru-RU" dirty="0" smtClean="0"/>
              <a:t>Через гостевой компьютер, расположенный в Многофункциональном </a:t>
            </a:r>
            <a:r>
              <a:rPr lang="ru-RU" dirty="0"/>
              <a:t>Ц</a:t>
            </a:r>
            <a:r>
              <a:rPr lang="ru-RU" dirty="0" smtClean="0"/>
              <a:t>ентре организации и оказания государственных и муниципальных услуг (МФЦ).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tatist\Downloads\Broshyur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85728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Наиболее востребованные государственные и муниципальные услуги, получаемые в электронном виде на территории </a:t>
            </a:r>
            <a:r>
              <a:rPr lang="ru-RU" b="1" dirty="0" err="1" smtClean="0"/>
              <a:t>Кичменгско-Городецкого</a:t>
            </a:r>
            <a:r>
              <a:rPr lang="ru-RU" b="1" dirty="0" smtClean="0"/>
              <a:t> района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89297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- Выдача </a:t>
            </a:r>
            <a:r>
              <a:rPr lang="ru-RU" dirty="0"/>
              <a:t>разрешений на установку и эксплуатацию рекламных </a:t>
            </a:r>
            <a:r>
              <a:rPr lang="ru-RU" dirty="0" smtClean="0"/>
              <a:t>конструкций</a:t>
            </a:r>
            <a:endParaRPr lang="ru-RU" dirty="0"/>
          </a:p>
          <a:p>
            <a:r>
              <a:rPr lang="ru-RU" dirty="0" smtClean="0"/>
              <a:t>- Согласование </a:t>
            </a:r>
            <a:r>
              <a:rPr lang="ru-RU" dirty="0"/>
              <a:t>переустройства и (или) перепланировки жилых </a:t>
            </a:r>
            <a:r>
              <a:rPr lang="ru-RU" dirty="0" smtClean="0"/>
              <a:t>помещений</a:t>
            </a:r>
            <a:endParaRPr lang="ru-RU" dirty="0"/>
          </a:p>
          <a:p>
            <a:r>
              <a:rPr lang="ru-RU" dirty="0" smtClean="0"/>
              <a:t>- Принятие </a:t>
            </a:r>
            <a:r>
              <a:rPr lang="ru-RU" dirty="0"/>
              <a:t>на учет граждан в качестве нуждающихся в жилых помещениях в целях последующего предоставления им жилых помещений по договорам социального </a:t>
            </a:r>
            <a:r>
              <a:rPr lang="ru-RU" dirty="0" smtClean="0"/>
              <a:t>найма</a:t>
            </a:r>
            <a:endParaRPr lang="ru-RU" dirty="0"/>
          </a:p>
          <a:p>
            <a:r>
              <a:rPr lang="ru-RU" dirty="0" smtClean="0"/>
              <a:t>- Присвоение </a:t>
            </a:r>
            <a:r>
              <a:rPr lang="ru-RU" dirty="0"/>
              <a:t>или аннулирование </a:t>
            </a:r>
            <a:r>
              <a:rPr lang="ru-RU" dirty="0" smtClean="0"/>
              <a:t>адресов</a:t>
            </a:r>
            <a:endParaRPr lang="ru-RU" dirty="0"/>
          </a:p>
          <a:p>
            <a:r>
              <a:rPr lang="ru-RU" dirty="0" smtClean="0"/>
              <a:t>- Выдача </a:t>
            </a:r>
            <a:r>
              <a:rPr lang="ru-RU" dirty="0"/>
              <a:t>разрешения на ввод объекта капитального строительства в </a:t>
            </a:r>
            <a:r>
              <a:rPr lang="ru-RU" dirty="0" smtClean="0"/>
              <a:t>эксплуатацию</a:t>
            </a:r>
            <a:endParaRPr lang="ru-RU" dirty="0"/>
          </a:p>
          <a:p>
            <a:r>
              <a:rPr lang="ru-RU" dirty="0" smtClean="0"/>
              <a:t>- Выдача </a:t>
            </a:r>
            <a:r>
              <a:rPr lang="ru-RU" dirty="0"/>
              <a:t>разрешений на </a:t>
            </a:r>
            <a:r>
              <a:rPr lang="ru-RU" dirty="0" smtClean="0"/>
              <a:t>строительство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Выдача </a:t>
            </a:r>
            <a:r>
              <a:rPr lang="ru-RU" dirty="0"/>
              <a:t>градостроительного плана земельного </a:t>
            </a:r>
            <a:r>
              <a:rPr lang="ru-RU" dirty="0" smtClean="0"/>
              <a:t>участка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 Информационное </a:t>
            </a:r>
            <a:r>
              <a:rPr lang="ru-RU" dirty="0"/>
              <a:t>обеспечение заявителей на основе архивных документов, хранящихся в муниципальном архиве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/>
              <a:t> З</a:t>
            </a:r>
            <a:r>
              <a:rPr lang="ru-RU" dirty="0" smtClean="0"/>
              <a:t>апись в детский сад</a:t>
            </a:r>
            <a:endParaRPr lang="ru-RU" dirty="0"/>
          </a:p>
          <a:p>
            <a:r>
              <a:rPr lang="ru-RU" dirty="0" smtClean="0"/>
              <a:t>- Запись в образовательные </a:t>
            </a:r>
            <a:r>
              <a:rPr lang="ru-RU" dirty="0"/>
              <a:t>учреждения </a:t>
            </a:r>
          </a:p>
          <a:p>
            <a:pPr>
              <a:buFontTx/>
              <a:buChar char="-"/>
            </a:pPr>
            <a:r>
              <a:rPr lang="ru-RU" dirty="0" smtClean="0"/>
              <a:t>Предоставление </a:t>
            </a:r>
            <a:r>
              <a:rPr lang="ru-RU" dirty="0"/>
              <a:t>информации о результатах сданных </a:t>
            </a:r>
            <a:r>
              <a:rPr lang="ru-RU" dirty="0" smtClean="0"/>
              <a:t>экзаменов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Запись на прием к врачу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Регистрация транспортного средства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Получение/ замена паспорта 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Временное трудоустройство, поиск подходящей работы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Выдача разрешения на ношение оружия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Выдача разрешения на добычу охотничьих ресурсов</a:t>
            </a:r>
            <a:endParaRPr lang="ru-RU" dirty="0"/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Полезные ссылки, контактная информация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642918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algn="just"/>
            <a:r>
              <a:rPr lang="ru-RU" sz="1400" dirty="0" smtClean="0"/>
              <a:t>В случае возникновения трудностей при получении государственной или муниципальной услуги в электронном виде, можно обратиться за помощью: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    непосредственно в орган, оказывающий услугу;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    зайти на сайт Комитета информационных технологий Вологодской области по адресу </a:t>
            </a:r>
            <a:r>
              <a:rPr lang="en-US" sz="1400" b="1" dirty="0" smtClean="0">
                <a:latin typeface="Times" pitchFamily="18" charset="0"/>
              </a:rPr>
              <a:t>http://ikt-35.ru</a:t>
            </a:r>
            <a:r>
              <a:rPr lang="ru-RU" sz="1400" b="1" dirty="0" smtClean="0"/>
              <a:t> </a:t>
            </a:r>
            <a:r>
              <a:rPr lang="ru-RU" sz="1400" dirty="0" smtClean="0"/>
              <a:t>в раздел «</a:t>
            </a:r>
            <a:r>
              <a:rPr lang="ru-RU" sz="1400" dirty="0" err="1" smtClean="0"/>
              <a:t>Репозиторий</a:t>
            </a:r>
            <a:r>
              <a:rPr lang="ru-RU" sz="1400" dirty="0" smtClean="0"/>
              <a:t>», выбрать раздел «Инструкции и памятки пользователям по получению государственных и муниципальных услуг в электронном виде», а затем выбрать интересующую вас услугу, нажать на нее, где появится подробная инструкция для подачи заявления на Портале 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;</a:t>
            </a:r>
          </a:p>
          <a:p>
            <a:pPr algn="just">
              <a:buFontTx/>
              <a:buChar char="-"/>
            </a:pPr>
            <a:r>
              <a:rPr lang="ru-RU" sz="1400" dirty="0"/>
              <a:t> </a:t>
            </a:r>
            <a:r>
              <a:rPr lang="ru-RU" sz="1400" dirty="0" smtClean="0"/>
              <a:t>    позвонить или написать в адрес технической поддержи Единого или Регионального портала 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. </a:t>
            </a:r>
          </a:p>
          <a:p>
            <a:pPr algn="just">
              <a:buFontTx/>
              <a:buChar char="-"/>
            </a:pPr>
            <a:r>
              <a:rPr lang="ru-RU" sz="1400" dirty="0"/>
              <a:t> </a:t>
            </a:r>
            <a:r>
              <a:rPr lang="ru-RU" sz="1400" dirty="0" smtClean="0"/>
              <a:t>   напоминаем, что </a:t>
            </a:r>
            <a:r>
              <a:rPr lang="ru-RU" sz="1400" dirty="0" err="1" smtClean="0"/>
              <a:t>Госуслуги</a:t>
            </a:r>
            <a:r>
              <a:rPr lang="ru-RU" sz="1400" dirty="0" smtClean="0"/>
              <a:t> всегда рядом и доступны в любое время! Поэтому </a:t>
            </a:r>
            <a:r>
              <a:rPr lang="ru-RU" sz="1400" dirty="0" err="1" smtClean="0"/>
              <a:t>Госуслуги</a:t>
            </a:r>
            <a:r>
              <a:rPr lang="ru-RU" sz="1400" dirty="0" smtClean="0"/>
              <a:t> есть в </a:t>
            </a:r>
            <a:r>
              <a:rPr lang="ru-RU" sz="1400" dirty="0" err="1" smtClean="0"/>
              <a:t>соцсетях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3554" name="Picture 2" descr="C:\Users\Statist\Downloads\Broshyura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7215238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C:\Users\Statist\Desktop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786050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357166"/>
            <a:ext cx="8072494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Время – самый ценный ресурс. Государство старается сэкономить Ваше время на получение государственных услуг и оформление документов, оплату налогов и пошлин. Регистрируйся на Портале государственных услуг – иди в ногу со временем!</a:t>
            </a:r>
            <a:endParaRPr lang="ru-RU" sz="1600" i="1" dirty="0"/>
          </a:p>
        </p:txBody>
      </p:sp>
      <p:pic>
        <p:nvPicPr>
          <p:cNvPr id="3084" name="Рисунок 1"/>
          <p:cNvPicPr>
            <a:picLocks noChangeAspect="1" noChangeArrowheads="1"/>
          </p:cNvPicPr>
          <p:nvPr/>
        </p:nvPicPr>
        <p:blipFill>
          <a:blip r:embed="rId2"/>
          <a:srcRect r="3645"/>
          <a:stretch>
            <a:fillRect/>
          </a:stretch>
        </p:blipFill>
        <p:spPr bwMode="auto">
          <a:xfrm>
            <a:off x="428596" y="1785926"/>
            <a:ext cx="4214842" cy="3000396"/>
          </a:xfrm>
          <a:prstGeom prst="rect">
            <a:avLst/>
          </a:prstGeom>
          <a:noFill/>
        </p:spPr>
      </p:pic>
      <p:pic>
        <p:nvPicPr>
          <p:cNvPr id="3083" name="Рисунок 2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3929090" cy="307183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28597" y="485776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/>
                <a:cs typeface="Times New Roman"/>
              </a:rPr>
              <a:t>Единый портал государственных </a:t>
            </a:r>
            <a:r>
              <a:rPr lang="ru-RU" dirty="0" smtClean="0">
                <a:ea typeface="Calibri"/>
                <a:cs typeface="Times New Roman"/>
              </a:rPr>
              <a:t>услуг (ЕПГУ)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4929198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Региональный портал </a:t>
            </a:r>
            <a:r>
              <a:rPr lang="ru-RU" dirty="0">
                <a:ea typeface="Calibri"/>
                <a:cs typeface="Times New Roman"/>
              </a:rPr>
              <a:t>государственных </a:t>
            </a:r>
            <a:r>
              <a:rPr lang="ru-RU" dirty="0" smtClean="0">
                <a:ea typeface="Calibri"/>
                <a:cs typeface="Times New Roman"/>
              </a:rPr>
              <a:t>услуг (РПГУ)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85852" y="5143512"/>
            <a:ext cx="133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gosuslugi.ru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5214950"/>
            <a:ext cx="1565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gosuslugi35.ru</a:t>
            </a:r>
            <a:endParaRPr lang="ru-RU" dirty="0"/>
          </a:p>
        </p:txBody>
      </p:sp>
      <p:sp>
        <p:nvSpPr>
          <p:cNvPr id="27" name="Блок-схема: подготовка 26"/>
          <p:cNvSpPr/>
          <p:nvPr/>
        </p:nvSpPr>
        <p:spPr>
          <a:xfrm>
            <a:off x="214282" y="5715016"/>
            <a:ext cx="8786874" cy="1142984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928794" y="571501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Достаточно </a:t>
            </a:r>
            <a:r>
              <a:rPr lang="ru-RU" sz="2800" b="1" dirty="0" smtClean="0"/>
              <a:t>1 РАЗ </a:t>
            </a:r>
            <a:r>
              <a:rPr lang="ru-RU" sz="1600" dirty="0" smtClean="0"/>
              <a:t>зарегистрироваться!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000628" y="571501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Логин и пароль едины для входа на оба портала! </a:t>
            </a:r>
            <a:endParaRPr lang="ru-RU" sz="1600" dirty="0"/>
          </a:p>
        </p:txBody>
      </p:sp>
      <p:pic>
        <p:nvPicPr>
          <p:cNvPr id="30" name="Picture 3" descr="C:\Users\sumarokova.nv\Favorites\Desktop\скачанные файл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786454"/>
            <a:ext cx="969745" cy="73957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atist\Downloads\Broshyur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atist\Downloads\Broshyura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8572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Регистрация на региональном портале </a:t>
            </a:r>
            <a:r>
              <a:rPr lang="ru-RU" sz="1600" b="1" i="1" dirty="0" err="1" smtClean="0"/>
              <a:t>госуслуг</a:t>
            </a:r>
            <a:r>
              <a:rPr lang="ru-RU" sz="1600" b="1" i="1" dirty="0" smtClean="0"/>
              <a:t> (РПГУ) (сокращенная инструкция)</a:t>
            </a:r>
            <a:endParaRPr lang="ru-RU" sz="1600" b="1" i="1" dirty="0"/>
          </a:p>
        </p:txBody>
      </p:sp>
      <p:pic>
        <p:nvPicPr>
          <p:cNvPr id="18434" name="Picture 2" descr="C:\Users\Statist\Desktop\pmNGJfa1o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После того, как Вы прошли регистрацию на Портале 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, Вам необходимо подтвердить личность (шаг 4). Самым распространенным и удобным способом является обращение в Центр обслуживания пользователей (ЦОП). Эта процедура займет не более 5 минут! Если же, зарегистрироваться самостоятельно не удалось, то специалисты Центра обслуживания </a:t>
            </a:r>
            <a:r>
              <a:rPr lang="ru-RU" sz="1400" i="1" dirty="0" smtClean="0"/>
              <a:t>зарегистрируют</a:t>
            </a:r>
            <a:r>
              <a:rPr lang="ru-RU" sz="1400" dirty="0" smtClean="0"/>
              <a:t> Вас и </a:t>
            </a:r>
            <a:r>
              <a:rPr lang="ru-RU" sz="1400" i="1" dirty="0" smtClean="0"/>
              <a:t>подтвердят</a:t>
            </a:r>
            <a:r>
              <a:rPr lang="ru-RU" sz="1400" dirty="0" smtClean="0"/>
              <a:t> Вашу учетную запись </a:t>
            </a:r>
            <a:r>
              <a:rPr lang="ru-RU" sz="1400" b="1" dirty="0" smtClean="0"/>
              <a:t>при наличии паспорта и страхового свидетельства обязательного пенсионного страхования (СНИЛС), </a:t>
            </a:r>
            <a:r>
              <a:rPr lang="ru-RU" sz="1400" dirty="0" smtClean="0"/>
              <a:t>а также проконсультируют и помогут получить необходимую услугу.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СПИСОК ЦЕНТРОВ ОБСЛУЖИВАНИЯ ПОЛЬЗОВАТЕЛЕЙ НА ТЕРРИТОРИИ КИЧ-ГОРОДЕЦКОГО РАЙОНА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smtClean="0"/>
              <a:t>БУ </a:t>
            </a:r>
            <a:r>
              <a:rPr lang="ru-RU" sz="1200" dirty="0"/>
              <a:t>«МФЦ </a:t>
            </a:r>
            <a:r>
              <a:rPr lang="ru-RU" sz="1200" dirty="0" err="1"/>
              <a:t>Кичменгско-Городецкого</a:t>
            </a:r>
            <a:r>
              <a:rPr lang="ru-RU" sz="1200" dirty="0"/>
              <a:t> муниципального района» (с. </a:t>
            </a:r>
            <a:r>
              <a:rPr lang="ru-RU" sz="1200" dirty="0" err="1"/>
              <a:t>Кичменгский</a:t>
            </a:r>
            <a:r>
              <a:rPr lang="ru-RU" sz="1200" dirty="0"/>
              <a:t> Городок, ул. Садовая,5</a:t>
            </a:r>
            <a:r>
              <a:rPr lang="ru-RU" sz="1200" dirty="0" smtClean="0"/>
              <a:t>). Режим </a:t>
            </a:r>
            <a:r>
              <a:rPr lang="ru-RU" sz="1200" dirty="0"/>
              <a:t>работы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</a:t>
            </a:r>
            <a:r>
              <a:rPr lang="ru-RU" sz="1200" dirty="0" smtClean="0"/>
              <a:t>8.30-17.00 </a:t>
            </a:r>
            <a:r>
              <a:rPr lang="ru-RU" sz="1200" dirty="0"/>
              <a:t>(без перерыва на обед</a:t>
            </a:r>
            <a:r>
              <a:rPr lang="ru-RU" sz="1200" dirty="0" smtClean="0"/>
              <a:t>).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smtClean="0"/>
              <a:t>Администрация </a:t>
            </a:r>
            <a:r>
              <a:rPr lang="ru-RU" sz="1200" dirty="0" err="1"/>
              <a:t>Кичменгско-Городецкого</a:t>
            </a:r>
            <a:r>
              <a:rPr lang="ru-RU" sz="1200" dirty="0"/>
              <a:t> муниципального района (с. </a:t>
            </a:r>
            <a:r>
              <a:rPr lang="ru-RU" sz="1200" dirty="0" err="1"/>
              <a:t>Кичменгский</a:t>
            </a:r>
            <a:r>
              <a:rPr lang="ru-RU" sz="1200" dirty="0"/>
              <a:t> Городок, ул. Центральная, 7, 2 этаж, каб.7). Режим работы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</a:t>
            </a:r>
            <a:r>
              <a:rPr lang="ru-RU" sz="1200" dirty="0" smtClean="0"/>
              <a:t>8.30-17.00 </a:t>
            </a:r>
            <a:r>
              <a:rPr lang="ru-RU" sz="1200" dirty="0"/>
              <a:t>(перерыв с 12.30 до 14.00</a:t>
            </a:r>
            <a:r>
              <a:rPr lang="ru-RU" sz="1200" dirty="0" smtClean="0"/>
              <a:t>).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smtClean="0"/>
              <a:t>Управление </a:t>
            </a:r>
            <a:r>
              <a:rPr lang="ru-RU" sz="1200" dirty="0"/>
              <a:t>по экономической политике и сельскому хозяйству администрации </a:t>
            </a:r>
            <a:r>
              <a:rPr lang="ru-RU" sz="1200" dirty="0" err="1"/>
              <a:t>Кичменгско-Городецкого</a:t>
            </a:r>
            <a:r>
              <a:rPr lang="ru-RU" sz="1200" dirty="0"/>
              <a:t> муниципального района (с. </a:t>
            </a:r>
            <a:r>
              <a:rPr lang="ru-RU" sz="1200" dirty="0" err="1"/>
              <a:t>Кичменгский</a:t>
            </a:r>
            <a:r>
              <a:rPr lang="ru-RU" sz="1200" dirty="0"/>
              <a:t> Городок, ул. Садовая, 5, 2 этаж, каб.7). Режим работы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</a:t>
            </a:r>
            <a:r>
              <a:rPr lang="ru-RU" sz="1200" dirty="0" smtClean="0"/>
              <a:t>8.30-17.00 </a:t>
            </a:r>
            <a:r>
              <a:rPr lang="ru-RU" sz="1200" dirty="0"/>
              <a:t>(перерыв с 12.30 до 14.00</a:t>
            </a:r>
            <a:r>
              <a:rPr lang="ru-RU" sz="1200" dirty="0" smtClean="0"/>
              <a:t>).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smtClean="0"/>
              <a:t>Управление </a:t>
            </a:r>
            <a:r>
              <a:rPr lang="ru-RU" sz="1200" dirty="0"/>
              <a:t>по имущественным отношениям, ЖКХ и градостроительству администрации </a:t>
            </a:r>
            <a:r>
              <a:rPr lang="ru-RU" sz="1200" dirty="0" err="1"/>
              <a:t>Кичменгско-Городецкого</a:t>
            </a:r>
            <a:r>
              <a:rPr lang="ru-RU" sz="1200" dirty="0"/>
              <a:t> муниципального района по </a:t>
            </a:r>
            <a:r>
              <a:rPr lang="ru-RU" sz="1200" dirty="0" smtClean="0"/>
              <a:t>адресам: </a:t>
            </a:r>
            <a:r>
              <a:rPr lang="ru-RU" sz="1200" dirty="0" err="1" smtClean="0"/>
              <a:t>с.Кичменгский</a:t>
            </a:r>
            <a:r>
              <a:rPr lang="ru-RU" sz="1200" dirty="0" smtClean="0"/>
              <a:t> </a:t>
            </a:r>
            <a:r>
              <a:rPr lang="ru-RU" sz="1200" dirty="0"/>
              <a:t>Городок, ул. Комсомольская, 3 , </a:t>
            </a:r>
            <a:r>
              <a:rPr lang="ru-RU" sz="1200" dirty="0" err="1"/>
              <a:t>каб</a:t>
            </a:r>
            <a:r>
              <a:rPr lang="ru-RU" sz="1200" dirty="0"/>
              <a:t>. 106 и ул. Садовая, 5, 2 этаж, </a:t>
            </a:r>
            <a:r>
              <a:rPr lang="ru-RU" sz="1200" dirty="0" err="1"/>
              <a:t>каб</a:t>
            </a:r>
            <a:r>
              <a:rPr lang="ru-RU" sz="1200" dirty="0"/>
              <a:t>. 4. Режим работы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</a:t>
            </a:r>
            <a:r>
              <a:rPr lang="ru-RU" sz="1200" dirty="0" smtClean="0"/>
              <a:t>8.30-17.00 </a:t>
            </a:r>
            <a:r>
              <a:rPr lang="ru-RU" sz="1200" dirty="0"/>
              <a:t>(перерыв с 12.30 до </a:t>
            </a:r>
            <a:r>
              <a:rPr lang="ru-RU" sz="1200" dirty="0" smtClean="0"/>
              <a:t>14.00).</a:t>
            </a:r>
            <a:endParaRPr lang="ru-RU" sz="1200" dirty="0"/>
          </a:p>
          <a:p>
            <a:pPr marL="457200" algn="just">
              <a:buFont typeface="Wingdings" pitchFamily="2" charset="2"/>
              <a:buChar char="v"/>
            </a:pPr>
            <a:r>
              <a:rPr lang="ru-RU" sz="1200" dirty="0" smtClean="0"/>
              <a:t>Администрация </a:t>
            </a:r>
            <a:r>
              <a:rPr lang="ru-RU" sz="1200" dirty="0"/>
              <a:t>муниципального образования Городецкое (с. </a:t>
            </a:r>
            <a:r>
              <a:rPr lang="ru-RU" sz="1200" dirty="0" err="1"/>
              <a:t>Кичменгский</a:t>
            </a:r>
            <a:r>
              <a:rPr lang="ru-RU" sz="1200" dirty="0"/>
              <a:t> Городок, ул. Пионерская, 2). Режим работы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</a:t>
            </a:r>
            <a:r>
              <a:rPr lang="ru-RU" sz="1200" dirty="0" smtClean="0"/>
              <a:t>8.30-17.00 </a:t>
            </a:r>
            <a:r>
              <a:rPr lang="ru-RU" sz="1200" dirty="0"/>
              <a:t>(перерыв с 12.30 до 14.00).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/>
              <a:t>Администрация сельского поселения Кичменгское (с. </a:t>
            </a:r>
            <a:r>
              <a:rPr lang="ru-RU" sz="1200" dirty="0" err="1"/>
              <a:t>Кичменгский</a:t>
            </a:r>
            <a:r>
              <a:rPr lang="ru-RU" sz="1200" dirty="0"/>
              <a:t> Городок, ул. Юбилейная, 44, каб.3). Режим работы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</a:t>
            </a:r>
            <a:r>
              <a:rPr lang="ru-RU" sz="1200" dirty="0" smtClean="0"/>
              <a:t>8.30-17.00 </a:t>
            </a:r>
            <a:r>
              <a:rPr lang="ru-RU" sz="1200" dirty="0"/>
              <a:t>(перерыв с 12.30 до </a:t>
            </a:r>
            <a:r>
              <a:rPr lang="ru-RU" sz="1200" dirty="0" smtClean="0"/>
              <a:t>14.00).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smtClean="0"/>
              <a:t>Администрация </a:t>
            </a:r>
            <a:r>
              <a:rPr lang="ru-RU" sz="1200" dirty="0"/>
              <a:t>сельского поселения Енангское (с. Нижний </a:t>
            </a:r>
            <a:r>
              <a:rPr lang="ru-RU" sz="1200" dirty="0" err="1"/>
              <a:t>Енангск</a:t>
            </a:r>
            <a:r>
              <a:rPr lang="ru-RU" sz="1200" dirty="0"/>
              <a:t>, ул. Центральная, 39). Режим работы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</a:t>
            </a:r>
            <a:r>
              <a:rPr lang="ru-RU" sz="1200" dirty="0" smtClean="0"/>
              <a:t>8.30-17.00 </a:t>
            </a:r>
            <a:r>
              <a:rPr lang="ru-RU" sz="1200" dirty="0"/>
              <a:t>(перерыв с 12.30 до 14.00</a:t>
            </a:r>
            <a:r>
              <a:rPr lang="ru-RU" sz="1200" dirty="0" smtClean="0"/>
              <a:t>).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smtClean="0"/>
              <a:t>Отделение Министерства внутренних дел Российской Федерации по </a:t>
            </a:r>
            <a:r>
              <a:rPr lang="ru-RU" sz="1200" dirty="0" err="1" smtClean="0"/>
              <a:t>Кичменгско-Городецкрму</a:t>
            </a:r>
            <a:r>
              <a:rPr lang="ru-RU" sz="1200" dirty="0" smtClean="0"/>
              <a:t> району (с. </a:t>
            </a:r>
            <a:r>
              <a:rPr lang="ru-RU" sz="1200" dirty="0" err="1" smtClean="0"/>
              <a:t>Кичменгский</a:t>
            </a:r>
            <a:r>
              <a:rPr lang="ru-RU" sz="1200" dirty="0" smtClean="0"/>
              <a:t> Городок, </a:t>
            </a:r>
            <a:r>
              <a:rPr lang="ru-RU" sz="1200" dirty="0" err="1" smtClean="0"/>
              <a:t>ул</a:t>
            </a:r>
            <a:r>
              <a:rPr lang="ru-RU" sz="1200" dirty="0" smtClean="0"/>
              <a:t> Советская 9). </a:t>
            </a:r>
            <a:r>
              <a:rPr lang="ru-RU" sz="1200" dirty="0" smtClean="0"/>
              <a:t>Режим работы с 8.30-17.00 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err="1" smtClean="0"/>
              <a:t>Кичменгско-Городецкий</a:t>
            </a:r>
            <a:r>
              <a:rPr lang="ru-RU" sz="1200" dirty="0" smtClean="0"/>
              <a:t> территориальный сектор ЗАГС (</a:t>
            </a:r>
            <a:r>
              <a:rPr lang="ru-RU" sz="1200" dirty="0" err="1" smtClean="0"/>
              <a:t>с.Кичменгский</a:t>
            </a:r>
            <a:r>
              <a:rPr lang="ru-RU" sz="1200" dirty="0" smtClean="0"/>
              <a:t> Городок, ул.Центральная 1А). Режим работы: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</a:t>
            </a:r>
            <a:r>
              <a:rPr lang="ru-RU" sz="1200" dirty="0" err="1" smtClean="0"/>
              <a:t>с</a:t>
            </a:r>
            <a:r>
              <a:rPr lang="ru-RU" sz="1200" dirty="0" smtClean="0"/>
              <a:t> 8:45 до 17:00, пятница с 9:00 до 17:00 (обед с 12:30 до 13:30)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err="1" smtClean="0"/>
              <a:t>ГУ-Управление</a:t>
            </a:r>
            <a:r>
              <a:rPr lang="ru-RU" sz="1200" dirty="0" smtClean="0"/>
              <a:t> Пенсионного фонда РФ в </a:t>
            </a:r>
            <a:r>
              <a:rPr lang="ru-RU" sz="1200" dirty="0" err="1" smtClean="0"/>
              <a:t>Кичменгско-Городецком</a:t>
            </a:r>
            <a:r>
              <a:rPr lang="ru-RU" sz="1200" dirty="0" smtClean="0"/>
              <a:t> районе Вологодской области (</a:t>
            </a:r>
            <a:r>
              <a:rPr lang="ru-RU" sz="1200" dirty="0" err="1" smtClean="0"/>
              <a:t>с.Кичменгский</a:t>
            </a:r>
            <a:r>
              <a:rPr lang="ru-RU" sz="1200" dirty="0" smtClean="0"/>
              <a:t> Городок, ул</a:t>
            </a:r>
            <a:r>
              <a:rPr lang="ru-RU" sz="1200" dirty="0"/>
              <a:t>.</a:t>
            </a:r>
            <a:r>
              <a:rPr lang="ru-RU" sz="1200" dirty="0" smtClean="0"/>
              <a:t>Центральная 4). Режим работы: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9:00-16:00  (обед с 12:30 до 13:30)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smtClean="0"/>
              <a:t>Филиал по </a:t>
            </a:r>
            <a:r>
              <a:rPr lang="ru-RU" sz="1200" dirty="0" err="1" smtClean="0"/>
              <a:t>Кичменско-Городецкому</a:t>
            </a:r>
            <a:r>
              <a:rPr lang="ru-RU" sz="1200" dirty="0" smtClean="0"/>
              <a:t> району Казенного учреждения Вологодской области «Центр социальных выплат» (</a:t>
            </a:r>
            <a:r>
              <a:rPr lang="ru-RU" sz="1200" dirty="0" err="1" smtClean="0"/>
              <a:t>с.Кичменгский</a:t>
            </a:r>
            <a:r>
              <a:rPr lang="ru-RU" sz="1200" dirty="0" smtClean="0"/>
              <a:t> Городок, ул</a:t>
            </a:r>
            <a:r>
              <a:rPr lang="ru-RU" sz="1200" dirty="0"/>
              <a:t>.</a:t>
            </a:r>
            <a:r>
              <a:rPr lang="ru-RU" sz="1200" dirty="0" smtClean="0"/>
              <a:t>Комсомольская 9). Режим работы: </a:t>
            </a:r>
            <a:r>
              <a:rPr lang="ru-RU" sz="1200" dirty="0" err="1" smtClean="0"/>
              <a:t>Пн</a:t>
            </a:r>
            <a:r>
              <a:rPr lang="ru-RU" sz="1200" dirty="0" smtClean="0"/>
              <a:t> – </a:t>
            </a:r>
            <a:r>
              <a:rPr lang="ru-RU" sz="1200" dirty="0" err="1" smtClean="0"/>
              <a:t>пт</a:t>
            </a:r>
            <a:r>
              <a:rPr lang="ru-RU" sz="1200" dirty="0" smtClean="0"/>
              <a:t> с 8:00 до 17:00 (обед с 12:30 до 13:30)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 smtClean="0"/>
              <a:t>Бюджетное учреждение социального обслуживания Вологодской области «Комплексный центр социального обслуживания населения </a:t>
            </a:r>
            <a:r>
              <a:rPr lang="ru-RU" sz="1200" dirty="0" err="1" smtClean="0"/>
              <a:t>Кичменского-Городецкого</a:t>
            </a:r>
            <a:r>
              <a:rPr lang="ru-RU" sz="1200" dirty="0" smtClean="0"/>
              <a:t> района» (с. </a:t>
            </a:r>
            <a:r>
              <a:rPr lang="ru-RU" sz="1200" dirty="0" err="1" smtClean="0"/>
              <a:t>Кичменгский</a:t>
            </a:r>
            <a:r>
              <a:rPr lang="ru-RU" sz="1200" dirty="0" smtClean="0"/>
              <a:t> Городок, ул. Первомайская 20). Режим работы: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8:30 до 17:00 (обед с 12:30 до 14:00).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200" dirty="0"/>
              <a:t>О</a:t>
            </a:r>
            <a:r>
              <a:rPr lang="ru-RU" sz="1200" dirty="0" smtClean="0"/>
              <a:t>тделение занятости населения по </a:t>
            </a:r>
            <a:r>
              <a:rPr lang="ru-RU" sz="1200" dirty="0" err="1" smtClean="0"/>
              <a:t>Кичменгско-Городецкому</a:t>
            </a:r>
            <a:r>
              <a:rPr lang="ru-RU" sz="1200" dirty="0" smtClean="0"/>
              <a:t> району (с. </a:t>
            </a:r>
            <a:r>
              <a:rPr lang="ru-RU" sz="1200" dirty="0" err="1" smtClean="0"/>
              <a:t>Кичменгский</a:t>
            </a:r>
            <a:r>
              <a:rPr lang="ru-RU" sz="1200" dirty="0" smtClean="0"/>
              <a:t> Городок, </a:t>
            </a:r>
            <a:r>
              <a:rPr lang="ru-RU" sz="1200" dirty="0" err="1" smtClean="0"/>
              <a:t>ул</a:t>
            </a:r>
            <a:r>
              <a:rPr lang="ru-RU" sz="1200" dirty="0" smtClean="0"/>
              <a:t> Первомайская 6). Режим работы: </a:t>
            </a:r>
            <a:r>
              <a:rPr lang="ru-RU" sz="1200" dirty="0" err="1" smtClean="0"/>
              <a:t>Пн-пт</a:t>
            </a:r>
            <a:r>
              <a:rPr lang="ru-RU" sz="1200" dirty="0" smtClean="0"/>
              <a:t> с 8.00 до 17.00 (без перерыва).</a:t>
            </a:r>
            <a:endParaRPr lang="ru-RU" sz="1200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ПРЕИМУЩЕСТВА ПОЛУЧЕНИЯ УСЛУГ В ЭЛЕКТРОННОМ ВИДЕ </a:t>
            </a:r>
            <a:endParaRPr lang="ru-RU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785794"/>
            <a:ext cx="65008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Сокращение числа посещений государственных и муниципальных органов.</a:t>
            </a:r>
            <a:r>
              <a:rPr lang="ru-RU" sz="1200" b="1" dirty="0" smtClean="0"/>
              <a:t> </a:t>
            </a:r>
            <a:r>
              <a:rPr lang="ru-RU" sz="1200" dirty="0" smtClean="0"/>
              <a:t>Например, чтобы зарегистрировать автомобиль, Вы подаете заявку через Портал </a:t>
            </a:r>
            <a:r>
              <a:rPr lang="ru-RU" sz="1200" dirty="0" err="1" smtClean="0"/>
              <a:t>госуслуг</a:t>
            </a:r>
            <a:r>
              <a:rPr lang="ru-RU" sz="1200" dirty="0"/>
              <a:t> </a:t>
            </a:r>
            <a:r>
              <a:rPr lang="ru-RU" sz="1200" dirty="0" smtClean="0"/>
              <a:t> и приходите уже за готовым документом, Вас примут без очередей и в назначенное вами время. В орган Вы приходите один раз, вместо двух. А многие услуги не требуют выхода в учреждения. Например, проверка штрафов ГИБДД и их оплата через Портал, проверка налоговой и судебной задолженности, проверка состояния пенсионного счета.</a:t>
            </a:r>
            <a:endParaRPr lang="ru-RU" sz="1200" dirty="0"/>
          </a:p>
        </p:txBody>
      </p:sp>
      <p:pic>
        <p:nvPicPr>
          <p:cNvPr id="19458" name="Picture 2" descr="http://www.assistum.com/t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1857356" cy="135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2000240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Сокращение времени получения необходимой информации (сокращение сроков предоставления услуг), экономия времени. </a:t>
            </a:r>
            <a:r>
              <a:rPr lang="ru-RU" sz="1200" dirty="0" smtClean="0"/>
              <a:t>У Вас неудобный график работы? Вам не с кем оставить ребенка? Вы не знаете адрес учреждения, который предоставляет услугу? Тогда подавайте заявление на Портале </a:t>
            </a:r>
            <a:r>
              <a:rPr lang="ru-RU" sz="1200" dirty="0" err="1" smtClean="0"/>
              <a:t>госуслуг</a:t>
            </a:r>
            <a:r>
              <a:rPr lang="ru-RU" sz="1200" dirty="0" smtClean="0"/>
              <a:t>! Быстро, удобно, надежно, без отрыва от работы и домашних дел! </a:t>
            </a:r>
            <a:r>
              <a:rPr lang="ru-RU" sz="1200" b="1" i="1" dirty="0" err="1" smtClean="0"/>
              <a:t>Госуслуги</a:t>
            </a:r>
            <a:r>
              <a:rPr lang="ru-RU" sz="1200" b="1" i="1" dirty="0" smtClean="0"/>
              <a:t> – не выходя из дома!</a:t>
            </a:r>
            <a:endParaRPr lang="ru-RU" sz="1200" b="1" i="1" dirty="0"/>
          </a:p>
        </p:txBody>
      </p:sp>
      <p:pic>
        <p:nvPicPr>
          <p:cNvPr id="19462" name="Picture 6" descr="http://24vegan.com/wp-content/uploads/2014/11/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1214446" cy="12144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868" y="3429000"/>
            <a:ext cx="557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Отсутствие необходимости самостоятельного сбора отдельных документов. </a:t>
            </a:r>
            <a:endParaRPr lang="ru-RU" sz="1200" dirty="0"/>
          </a:p>
        </p:txBody>
      </p:sp>
      <p:pic>
        <p:nvPicPr>
          <p:cNvPr id="19463" name="Picture 7" descr="C:\Users\Statist\Desktop\Pass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643306" cy="240603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43306" y="4000504"/>
            <a:ext cx="5500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Получение информации о ходе выполнения услуги (прозрачность процедуры). </a:t>
            </a:r>
            <a:r>
              <a:rPr lang="ru-RU" sz="1200" dirty="0" smtClean="0"/>
              <a:t>В личном кабинете Портала </a:t>
            </a:r>
            <a:r>
              <a:rPr lang="ru-RU" sz="1200" dirty="0" err="1" smtClean="0"/>
              <a:t>госуслуг</a:t>
            </a:r>
            <a:r>
              <a:rPr lang="ru-RU" sz="1200" dirty="0" smtClean="0"/>
              <a:t> Вы можете всегда посмотреть в какой стадии находится Ваш запрос на получение услуги. </a:t>
            </a:r>
            <a:r>
              <a:rPr lang="ru-RU" sz="1200" dirty="0"/>
              <a:t> </a:t>
            </a:r>
            <a:r>
              <a:rPr lang="ru-RU" sz="1200" dirty="0" smtClean="0"/>
              <a:t>Для этого достаточно просто зайти на в личный кабинет, введя логин и пароль, который был придуман вами при регистрации, и на главной странице будет видна запрошенная вами услуга. Далее необходимо нажать на данное заявление и показать историю рассмотрения. 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5429264"/>
            <a:ext cx="5500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Минимизация личных контактов с чиновниками. </a:t>
            </a:r>
            <a:r>
              <a:rPr lang="ru-RU" sz="1200" dirty="0" smtClean="0"/>
              <a:t>Снижение коррупции, так как личное общение с чиновниками минимально.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5929330"/>
            <a:ext cx="60721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Отсутствие необходимости стоять в очередях. </a:t>
            </a:r>
            <a:r>
              <a:rPr lang="ru-RU" sz="1200" dirty="0" smtClean="0"/>
              <a:t>Теперь Вам не нужно отпрашиваться с работы и стоять в огромных очередях, отвоевывая свое право на получение заветного документа. Просто подаешь заявление через Единый или Региональный портал  </a:t>
            </a:r>
            <a:r>
              <a:rPr lang="ru-RU" sz="1200" dirty="0" err="1" smtClean="0"/>
              <a:t>госуслуг</a:t>
            </a:r>
            <a:r>
              <a:rPr lang="ru-RU" sz="1200" dirty="0" smtClean="0"/>
              <a:t> и приходишь в то время, которое выбрал самостоятельно.</a:t>
            </a:r>
            <a:endParaRPr lang="ru-RU" sz="1200" dirty="0"/>
          </a:p>
        </p:txBody>
      </p:sp>
      <p:pic>
        <p:nvPicPr>
          <p:cNvPr id="19465" name="Picture 9" descr="http://4.bp.blogspot.com/-SxZ0ow_CvjA/UQwmQ0qFj9I/AAAAAAAAA4M/UOROIpZd0_Y/s1600/single_file_line_pc_1600_clr_18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5357826"/>
            <a:ext cx="3286116" cy="164307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14546" y="357166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Доступность получения государственных и муниципальных услуг: </a:t>
            </a:r>
            <a:r>
              <a:rPr lang="ru-RU" sz="1200" dirty="0" smtClean="0"/>
              <a:t>в любое время из любой точки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ПРЕИМУЩЕСТВА ПОЛУЧЕНИЯ УСЛУГ В ЭЛЕКТРОННОМ ВИДЕ </a:t>
            </a:r>
            <a:endParaRPr lang="ru-RU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1480"/>
            <a:ext cx="56435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Одним из самых важных преимуществ получения услуг в электронном виде является: </a:t>
            </a:r>
            <a:r>
              <a:rPr lang="ru-RU" sz="2800" b="1" dirty="0" smtClean="0">
                <a:solidFill>
                  <a:srgbClr val="FF0000"/>
                </a:solidFill>
              </a:rPr>
              <a:t>скидка 30%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на государственную пошлину при подаче и оплате через Портал </a:t>
            </a:r>
            <a:r>
              <a:rPr lang="ru-RU" sz="1600" dirty="0" err="1" smtClean="0"/>
              <a:t>госуслуг</a:t>
            </a:r>
            <a:r>
              <a:rPr lang="ru-RU" dirty="0" smtClean="0"/>
              <a:t>! </a:t>
            </a:r>
            <a:r>
              <a:rPr lang="ru-RU" sz="1600" dirty="0" smtClean="0"/>
              <a:t>ЭКОНОМЬТЕ ВРЕМЯ И ДЕНЬГИ!</a:t>
            </a:r>
            <a:endParaRPr lang="ru-RU" dirty="0"/>
          </a:p>
        </p:txBody>
      </p:sp>
      <p:pic>
        <p:nvPicPr>
          <p:cNvPr id="21508" name="Picture 4" descr="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5800"/>
            <a:ext cx="152400" cy="152400"/>
          </a:xfrm>
          <a:prstGeom prst="rect">
            <a:avLst/>
          </a:prstGeom>
          <a:noFill/>
        </p:spPr>
      </p:pic>
      <p:pic>
        <p:nvPicPr>
          <p:cNvPr id="21509" name="Picture 5" descr="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411163"/>
            <a:ext cx="152400" cy="152400"/>
          </a:xfrm>
          <a:prstGeom prst="rect">
            <a:avLst/>
          </a:prstGeom>
          <a:noFill/>
        </p:spPr>
      </p:pic>
      <p:pic>
        <p:nvPicPr>
          <p:cNvPr id="21515" name="Picture 11" descr="https://pp.userapi.com/c639717/v639717138/27881/QGdKqiOAX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428868"/>
            <a:ext cx="5786446" cy="442913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286116" y="185736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Услуги, для которых действует скидка 30% на госпошлину:</a:t>
            </a:r>
            <a:endParaRPr lang="ru-RU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1857364"/>
            <a:ext cx="328611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получить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скидку:</a:t>
            </a:r>
          </a:p>
          <a:p>
            <a:pPr marL="0" marR="0" lvl="0" indent="10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Подайте заявление на услугу через Портал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госуслуг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Подождите пока ведомство выставит счет на оплату пошлины по вашему заявлению в 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Личном кабинете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перейдите к оплате. Выберите безналичный способ для оплаты госпошлины: </a:t>
            </a: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000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банковская карта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MasterСard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Мир); </a:t>
            </a: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000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электронный кошелек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Webmoney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000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мобильный телефон (Федеральные операторы).</a:t>
            </a: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Если условия соблюдены, то вы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96C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получаете скидку на госпошлину.</a:t>
            </a:r>
          </a:p>
          <a:p>
            <a:pPr marL="0" marR="0" lvl="0" indent="107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Данная скидка распространена на пользователей с подтвержденной учетной записью!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3" name="Picture 2" descr="http://itd2.mycdn.me/image?id=814998025116&amp;t=20&amp;plc=WEB&amp;tkn=*eLR1xsYx0mlpjHTTUWS8sqiRM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00043"/>
            <a:ext cx="3357554" cy="138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</TotalTime>
  <Words>1554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Statist</dc:creator>
  <cp:lastModifiedBy>Statist</cp:lastModifiedBy>
  <cp:revision>48</cp:revision>
  <dcterms:created xsi:type="dcterms:W3CDTF">2017-06-16T06:13:48Z</dcterms:created>
  <dcterms:modified xsi:type="dcterms:W3CDTF">2017-06-16T14:08:16Z</dcterms:modified>
</cp:coreProperties>
</file>