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3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02" r:id="rId15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F18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735" autoAdjust="0"/>
  </p:normalViewPr>
  <p:slideViewPr>
    <p:cSldViewPr>
      <p:cViewPr>
        <p:scale>
          <a:sx n="60" d="100"/>
          <a:sy n="60" d="100"/>
        </p:scale>
        <p:origin x="-73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52" y="-86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4\k506\&#1082;%20&#1089;&#1086;&#1074;&#1077;&#1097;&#1072;&#1085;&#1080;&#1103;&#1084;%202015\&#1055;&#1040;&#1058;&#1045;&#1053;&#1058;%2024.12.2015\&#1090;&#1072;&#1073;.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vod_1patent_01012016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4\k506\_k504_\&#1053;&#1080;&#1082;&#1086;&#1085;&#1086;&#1074;&#1072;\&#1055;&#1088;&#1077;&#1079;&#1077;&#1090;&#1072;&#1094;&#1080;&#1080;%20&#1087;&#1086;%20&#1055;&#1072;&#1090;&#1077;&#1085;&#1090;&#1091;%202016\&#1057;&#1090;&#1086;&#1080;&#1084;&#1086;&#1089;&#1090;&#1100;%20&#1087;&#1072;&#1090;&#1077;&#1085;&#1090;&#1072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vod_1patent_01012016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4\k506\&#1082;%20&#1089;&#1086;&#1074;&#1077;&#1097;&#1072;&#1085;&#1080;&#1103;&#1084;%202015\&#1055;&#1040;&#1058;&#1045;&#1053;&#1058;%2024.12.2015\&#1090;&#1072;&#1073;.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4\k506\&#1082;%20&#1089;&#1086;&#1074;&#1077;&#1097;&#1072;&#1085;&#1080;&#1103;&#1084;%202015\&#1055;&#1040;&#1058;&#1045;&#1053;&#1058;%2024.12.2015\&#1090;&#1072;&#1073;.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4\k506\&#1082;%20&#1089;&#1086;&#1074;&#1077;&#1097;&#1072;&#1085;&#1080;&#1103;&#1084;%202015\&#1055;&#1040;&#1058;&#1045;&#1053;&#1058;%2024.12.2015\&#1090;&#1072;&#1073;.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4\k506\&#1082;%20&#1089;&#1086;&#1074;&#1077;&#1097;&#1072;&#1085;&#1080;&#1103;&#1084;%202015\&#1055;&#1040;&#1058;&#1045;&#1053;&#1058;%2024.12.2015\&#1090;&#1072;&#1073;.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4\k506\&#1082;%20&#1089;&#1086;&#1074;&#1077;&#1097;&#1072;&#1085;&#1080;&#1103;&#1084;%202016\&#1055;&#1086;%20&#1087;&#1072;&#1090;&#1077;&#1085;&#1090;&#1091;%20&#1074;%20&#1047;&#1057;&#1054;%2015%20&#1084;&#1072;&#1088;&#1090;&#1072;%202016&#1075;\&#1050;&#1086;&#1083;-&#1074;&#1086;%20&#1087;&#1072;&#1090;&#1077;&#1085;&#1090;&#1086;&#1074;%20&#1074;%20&#1088;&#1072;&#1079;&#1088;&#1077;&#1079;&#1077;%20&#1052;&#1054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[таб..xlsx]поступ!$A$11</c:f>
              <c:strCache>
                <c:ptCount val="1"/>
                <c:pt idx="0">
                  <c:v>количество патентов</c:v>
                </c:pt>
              </c:strCache>
            </c:strRef>
          </c:tx>
          <c:dPt>
            <c:idx val="3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5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[таб..xlsx]поступ!$B$10:$G$10</c:f>
              <c:strCache>
                <c:ptCount val="6"/>
                <c:pt idx="0">
                  <c:v>2010г.</c:v>
                </c:pt>
                <c:pt idx="1">
                  <c:v>2011г.</c:v>
                </c:pt>
                <c:pt idx="2">
                  <c:v>2012г.</c:v>
                </c:pt>
                <c:pt idx="3">
                  <c:v>2013г.</c:v>
                </c:pt>
                <c:pt idx="4">
                  <c:v>2014г.</c:v>
                </c:pt>
                <c:pt idx="5">
                  <c:v>2015г.</c:v>
                </c:pt>
              </c:strCache>
            </c:strRef>
          </c:cat>
          <c:val>
            <c:numRef>
              <c:f>[таб..xlsx]поступ!$B$11:$G$11</c:f>
              <c:numCache>
                <c:formatCode>General</c:formatCode>
                <c:ptCount val="6"/>
                <c:pt idx="0">
                  <c:v>334</c:v>
                </c:pt>
                <c:pt idx="1">
                  <c:v>679</c:v>
                </c:pt>
                <c:pt idx="2">
                  <c:v>965</c:v>
                </c:pt>
                <c:pt idx="3">
                  <c:v>531</c:v>
                </c:pt>
                <c:pt idx="4">
                  <c:v>584</c:v>
                </c:pt>
                <c:pt idx="5">
                  <c:v>756</c:v>
                </c:pt>
              </c:numCache>
            </c:numRef>
          </c:val>
        </c:ser>
        <c:gapWidth val="50"/>
        <c:axId val="115536256"/>
        <c:axId val="115537792"/>
      </c:barChart>
      <c:catAx>
        <c:axId val="115536256"/>
        <c:scaling>
          <c:orientation val="minMax"/>
        </c:scaling>
        <c:axPos val="b"/>
        <c:maj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537792"/>
        <c:crosses val="autoZero"/>
        <c:auto val="1"/>
        <c:lblAlgn val="ctr"/>
        <c:lblOffset val="100"/>
      </c:catAx>
      <c:valAx>
        <c:axId val="115537792"/>
        <c:scaling>
          <c:orientation val="minMax"/>
        </c:scaling>
        <c:delete val="1"/>
        <c:axPos val="l"/>
        <c:numFmt formatCode="General" sourceLinked="1"/>
        <c:tickLblPos val="none"/>
        <c:crossAx val="115536256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spPr>
            <a:ln w="57150">
              <a:solidFill>
                <a:srgbClr val="C00000"/>
              </a:solidFill>
            </a:ln>
          </c:spPr>
          <c:marker>
            <c:spPr>
              <a:ln w="57150">
                <a:solidFill>
                  <a:srgbClr val="C00000"/>
                </a:solidFill>
              </a:ln>
            </c:spPr>
          </c:marker>
          <c:dLbls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"/>
            <c:showVal val="1"/>
          </c:dLbls>
          <c:cat>
            <c:strRef>
              <c:f>Лист3!$A$3:$F$3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</c:strCache>
            </c:strRef>
          </c:cat>
          <c:val>
            <c:numRef>
              <c:f>Лист3!$A$4:$F$4</c:f>
              <c:numCache>
                <c:formatCode>General</c:formatCode>
                <c:ptCount val="6"/>
                <c:pt idx="0">
                  <c:v>310</c:v>
                </c:pt>
                <c:pt idx="1">
                  <c:v>555</c:v>
                </c:pt>
                <c:pt idx="2">
                  <c:v>757</c:v>
                </c:pt>
                <c:pt idx="3">
                  <c:v>473</c:v>
                </c:pt>
                <c:pt idx="4">
                  <c:v>449</c:v>
                </c:pt>
                <c:pt idx="5">
                  <c:v>594</c:v>
                </c:pt>
              </c:numCache>
            </c:numRef>
          </c:val>
        </c:ser>
        <c:marker val="1"/>
        <c:axId val="115438720"/>
        <c:axId val="115440256"/>
      </c:lineChart>
      <c:catAx>
        <c:axId val="115438720"/>
        <c:scaling>
          <c:orientation val="minMax"/>
        </c:scaling>
        <c:delete val="1"/>
        <c:axPos val="b"/>
        <c:tickLblPos val="none"/>
        <c:crossAx val="115440256"/>
        <c:crosses val="autoZero"/>
        <c:auto val="1"/>
        <c:lblAlgn val="ctr"/>
        <c:lblOffset val="100"/>
      </c:catAx>
      <c:valAx>
        <c:axId val="115440256"/>
        <c:scaling>
          <c:orientation val="minMax"/>
        </c:scaling>
        <c:delete val="1"/>
        <c:axPos val="l"/>
        <c:numFmt formatCode="General" sourceLinked="1"/>
        <c:tickLblPos val="none"/>
        <c:crossAx val="115438720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dPt>
            <c:idx val="2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showVal val="1"/>
          </c:dLbls>
          <c:cat>
            <c:strRef>
              <c:f>'Размер страх взн.'!$B$6:$B$10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'Размер страх взн.'!$C$6:$C$10</c:f>
              <c:numCache>
                <c:formatCode>General</c:formatCode>
                <c:ptCount val="5"/>
                <c:pt idx="0">
                  <c:v>17.2</c:v>
                </c:pt>
                <c:pt idx="1">
                  <c:v>35.700000000000003</c:v>
                </c:pt>
                <c:pt idx="2">
                  <c:v>20.7</c:v>
                </c:pt>
                <c:pt idx="3">
                  <c:v>22.3</c:v>
                </c:pt>
                <c:pt idx="4">
                  <c:v>23.1</c:v>
                </c:pt>
              </c:numCache>
            </c:numRef>
          </c:val>
        </c:ser>
        <c:gapWidth val="47"/>
        <c:axId val="115560832"/>
        <c:axId val="115562368"/>
      </c:barChart>
      <c:catAx>
        <c:axId val="115560832"/>
        <c:scaling>
          <c:orientation val="minMax"/>
        </c:scaling>
        <c:axPos val="b"/>
        <c:tickLblPos val="nextTo"/>
        <c:crossAx val="115562368"/>
        <c:crosses val="autoZero"/>
        <c:auto val="1"/>
        <c:lblAlgn val="ctr"/>
        <c:lblOffset val="100"/>
      </c:catAx>
      <c:valAx>
        <c:axId val="115562368"/>
        <c:scaling>
          <c:orientation val="minMax"/>
        </c:scaling>
        <c:delete val="1"/>
        <c:axPos val="l"/>
        <c:numFmt formatCode="General" sourceLinked="1"/>
        <c:tickLblPos val="none"/>
        <c:crossAx val="1155608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9527079599295784E-2"/>
          <c:y val="8.8717056963640767E-2"/>
          <c:w val="0.7810946466035974"/>
          <c:h val="0.84401620540660649"/>
        </c:manualLayout>
      </c:layout>
      <c:doughnutChart>
        <c:varyColors val="1"/>
        <c:ser>
          <c:idx val="0"/>
          <c:order val="0"/>
          <c:explosion val="1"/>
          <c:dLbls>
            <c:txPr>
              <a:bodyPr/>
              <a:lstStyle/>
              <a:p>
                <a:pPr>
                  <a:defRPr sz="20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Лист2!$A$3:$A$12</c:f>
              <c:strCache>
                <c:ptCount val="10"/>
                <c:pt idx="0">
                  <c:v>ремонт и техобслуживание бытовой техники, часов, ремонт и изготовление металлоизделий</c:v>
                </c:pt>
                <c:pt idx="1">
                  <c:v>услуги по перевозке пассажиров автотранспортом</c:v>
                </c:pt>
                <c:pt idx="2">
                  <c:v>медицинские услуги</c:v>
                </c:pt>
                <c:pt idx="3">
                  <c:v>услуги по перевозке грузов автотранспортом</c:v>
                </c:pt>
                <c:pt idx="4">
                  <c:v>розничная торговля (в торговых залах)</c:v>
                </c:pt>
                <c:pt idx="5">
                  <c:v>розничная торговля (нестационарная и без торговых залов)</c:v>
                </c:pt>
                <c:pt idx="6">
                  <c:v>услуги по производству монтажных, электромонтажных, санитарно - технических и сварочных работ</c:v>
                </c:pt>
                <c:pt idx="7">
                  <c:v>ремонт жилья и других построек</c:v>
                </c:pt>
                <c:pt idx="8">
                  <c:v>сдача в аренду (наем) недвижимости</c:v>
                </c:pt>
                <c:pt idx="9">
                  <c:v>Прочие виды</c:v>
                </c:pt>
              </c:strCache>
            </c:strRef>
          </c:cat>
          <c:val>
            <c:numRef>
              <c:f>Лист2!$B$3:$B$12</c:f>
              <c:numCache>
                <c:formatCode>#,##0</c:formatCode>
                <c:ptCount val="10"/>
                <c:pt idx="0">
                  <c:v>31</c:v>
                </c:pt>
                <c:pt idx="1">
                  <c:v>31</c:v>
                </c:pt>
                <c:pt idx="2">
                  <c:v>43</c:v>
                </c:pt>
                <c:pt idx="3">
                  <c:v>47</c:v>
                </c:pt>
                <c:pt idx="4">
                  <c:v>47</c:v>
                </c:pt>
                <c:pt idx="5">
                  <c:v>51</c:v>
                </c:pt>
                <c:pt idx="6">
                  <c:v>73</c:v>
                </c:pt>
                <c:pt idx="7">
                  <c:v>109</c:v>
                </c:pt>
                <c:pt idx="8">
                  <c:v>131</c:v>
                </c:pt>
                <c:pt idx="9">
                  <c:v>193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1"/>
  <c:chart>
    <c:title>
      <c:tx>
        <c:rich>
          <a:bodyPr/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ЕНВД</a:t>
            </a:r>
          </a:p>
        </c:rich>
      </c:tx>
      <c:layout>
        <c:manualLayout>
          <c:xMode val="edge"/>
          <c:yMode val="edge"/>
          <c:x val="0.38350386993268837"/>
          <c:y val="8.1481481481481433E-2"/>
        </c:manualLayout>
      </c:layout>
    </c:title>
    <c:plotArea>
      <c:layout>
        <c:manualLayout>
          <c:layoutTarget val="inner"/>
          <c:xMode val="edge"/>
          <c:yMode val="edge"/>
          <c:x val="4.0417859917217004E-2"/>
          <c:y val="0.31452376786235553"/>
          <c:w val="0.9191640743621079"/>
          <c:h val="0.5464418197725287"/>
        </c:manualLayout>
      </c:layout>
      <c:barChart>
        <c:barDir val="col"/>
        <c:grouping val="clustered"/>
        <c:ser>
          <c:idx val="0"/>
          <c:order val="0"/>
          <c:tx>
            <c:strRef>
              <c:f>поступ!$A$3</c:f>
              <c:strCache>
                <c:ptCount val="1"/>
                <c:pt idx="0">
                  <c:v>ЕНВД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поступ!$B$2:$G$2</c:f>
              <c:strCache>
                <c:ptCount val="6"/>
                <c:pt idx="0">
                  <c:v>2010г.</c:v>
                </c:pt>
                <c:pt idx="1">
                  <c:v>2011г.</c:v>
                </c:pt>
                <c:pt idx="2">
                  <c:v>2012г.</c:v>
                </c:pt>
                <c:pt idx="3">
                  <c:v>2013г.</c:v>
                </c:pt>
                <c:pt idx="4">
                  <c:v>2014г.</c:v>
                </c:pt>
                <c:pt idx="5">
                  <c:v>2015г.</c:v>
                </c:pt>
              </c:strCache>
            </c:strRef>
          </c:cat>
          <c:val>
            <c:numRef>
              <c:f>поступ!$B$3:$G$3</c:f>
              <c:numCache>
                <c:formatCode>#,##0</c:formatCode>
                <c:ptCount val="6"/>
                <c:pt idx="0">
                  <c:v>553.01251978999437</c:v>
                </c:pt>
                <c:pt idx="1">
                  <c:v>617.66567577000001</c:v>
                </c:pt>
                <c:pt idx="2">
                  <c:v>700.92650724000009</c:v>
                </c:pt>
                <c:pt idx="3">
                  <c:v>715.13093852000054</c:v>
                </c:pt>
                <c:pt idx="4">
                  <c:v>829.80218366999998</c:v>
                </c:pt>
                <c:pt idx="5">
                  <c:v>873.71480000000054</c:v>
                </c:pt>
              </c:numCache>
            </c:numRef>
          </c:val>
        </c:ser>
        <c:gapWidth val="88"/>
        <c:axId val="115905664"/>
        <c:axId val="115907200"/>
      </c:barChart>
      <c:catAx>
        <c:axId val="115905664"/>
        <c:scaling>
          <c:orientation val="minMax"/>
        </c:scaling>
        <c:axPos val="b"/>
        <c:tickLblPos val="nextTo"/>
        <c:spPr>
          <a:ln>
            <a:noFill/>
          </a:ln>
        </c:spPr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907200"/>
        <c:crosses val="autoZero"/>
        <c:auto val="1"/>
        <c:lblAlgn val="ctr"/>
        <c:lblOffset val="100"/>
      </c:catAx>
      <c:valAx>
        <c:axId val="115907200"/>
        <c:scaling>
          <c:orientation val="minMax"/>
        </c:scaling>
        <c:delete val="1"/>
        <c:axPos val="l"/>
        <c:numFmt formatCode="#,##0" sourceLinked="1"/>
        <c:tickLblPos val="none"/>
        <c:crossAx val="1159056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3"/>
  <c:chart>
    <c:title>
      <c:layout>
        <c:manualLayout>
          <c:xMode val="edge"/>
          <c:yMode val="edge"/>
          <c:x val="0.44562890448069881"/>
          <c:y val="2.4609531390006278E-2"/>
        </c:manualLayout>
      </c:layout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3.6958519760430658E-2"/>
          <c:y val="0.12531039692677259"/>
          <c:w val="0.92608293526410135"/>
          <c:h val="0.73287901788268184"/>
        </c:manualLayout>
      </c:layout>
      <c:barChart>
        <c:barDir val="col"/>
        <c:grouping val="clustered"/>
        <c:ser>
          <c:idx val="0"/>
          <c:order val="0"/>
          <c:tx>
            <c:strRef>
              <c:f>поступ!$A$4</c:f>
              <c:strCache>
                <c:ptCount val="1"/>
                <c:pt idx="0">
                  <c:v>УСН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поступ!$B$2:$G$2</c:f>
              <c:strCache>
                <c:ptCount val="6"/>
                <c:pt idx="0">
                  <c:v>2010г.</c:v>
                </c:pt>
                <c:pt idx="1">
                  <c:v>2011г.</c:v>
                </c:pt>
                <c:pt idx="2">
                  <c:v>2012г.</c:v>
                </c:pt>
                <c:pt idx="3">
                  <c:v>2013г.</c:v>
                </c:pt>
                <c:pt idx="4">
                  <c:v>2014г.</c:v>
                </c:pt>
                <c:pt idx="5">
                  <c:v>2015г.</c:v>
                </c:pt>
              </c:strCache>
            </c:strRef>
          </c:cat>
          <c:val>
            <c:numRef>
              <c:f>поступ!$B$4:$G$4</c:f>
              <c:numCache>
                <c:formatCode>#,##0</c:formatCode>
                <c:ptCount val="6"/>
                <c:pt idx="0">
                  <c:v>923.79825091000055</c:v>
                </c:pt>
                <c:pt idx="1">
                  <c:v>1156.6196299600001</c:v>
                </c:pt>
                <c:pt idx="2">
                  <c:v>1569.0915521100003</c:v>
                </c:pt>
                <c:pt idx="3">
                  <c:v>1660.1432406499866</c:v>
                </c:pt>
                <c:pt idx="4">
                  <c:v>1652.7543395699904</c:v>
                </c:pt>
                <c:pt idx="5">
                  <c:v>1727.6825299999998</c:v>
                </c:pt>
              </c:numCache>
            </c:numRef>
          </c:val>
        </c:ser>
        <c:gapWidth val="88"/>
        <c:axId val="115611904"/>
        <c:axId val="115613696"/>
      </c:barChart>
      <c:catAx>
        <c:axId val="115611904"/>
        <c:scaling>
          <c:orientation val="minMax"/>
        </c:scaling>
        <c:axPos val="b"/>
        <c:tickLblPos val="nextTo"/>
        <c:spPr>
          <a:ln>
            <a:noFill/>
          </a:ln>
        </c:spPr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613696"/>
        <c:crosses val="autoZero"/>
        <c:auto val="1"/>
        <c:lblAlgn val="ctr"/>
        <c:lblOffset val="100"/>
      </c:catAx>
      <c:valAx>
        <c:axId val="115613696"/>
        <c:scaling>
          <c:orientation val="minMax"/>
        </c:scaling>
        <c:delete val="1"/>
        <c:axPos val="l"/>
        <c:numFmt formatCode="#,##0" sourceLinked="1"/>
        <c:tickLblPos val="none"/>
        <c:crossAx val="1156119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1"/>
  <c:chart>
    <c:title>
      <c:layout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3.0555555555555582E-2"/>
          <c:y val="0.59963372125319414"/>
          <c:w val="0.93888888888889455"/>
          <c:h val="0.1930587573602934"/>
        </c:manualLayout>
      </c:layout>
      <c:barChart>
        <c:barDir val="col"/>
        <c:grouping val="clustered"/>
        <c:ser>
          <c:idx val="0"/>
          <c:order val="0"/>
          <c:tx>
            <c:strRef>
              <c:f>поступ!$A$6</c:f>
              <c:strCache>
                <c:ptCount val="1"/>
                <c:pt idx="0">
                  <c:v>ЕСХН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поступ!$B$2:$G$2</c:f>
              <c:strCache>
                <c:ptCount val="6"/>
                <c:pt idx="0">
                  <c:v>2010г.</c:v>
                </c:pt>
                <c:pt idx="1">
                  <c:v>2011г.</c:v>
                </c:pt>
                <c:pt idx="2">
                  <c:v>2012г.</c:v>
                </c:pt>
                <c:pt idx="3">
                  <c:v>2013г.</c:v>
                </c:pt>
                <c:pt idx="4">
                  <c:v>2014г.</c:v>
                </c:pt>
                <c:pt idx="5">
                  <c:v>2015г.</c:v>
                </c:pt>
              </c:strCache>
            </c:strRef>
          </c:cat>
          <c:val>
            <c:numRef>
              <c:f>поступ!$B$6:$G$6</c:f>
              <c:numCache>
                <c:formatCode>#,##0</c:formatCode>
                <c:ptCount val="6"/>
                <c:pt idx="0">
                  <c:v>6.1039601900000013</c:v>
                </c:pt>
                <c:pt idx="1">
                  <c:v>17.52224680999975</c:v>
                </c:pt>
                <c:pt idx="2">
                  <c:v>10.306543900000024</c:v>
                </c:pt>
                <c:pt idx="3">
                  <c:v>13.50131627</c:v>
                </c:pt>
                <c:pt idx="4">
                  <c:v>10.121011199999998</c:v>
                </c:pt>
                <c:pt idx="5">
                  <c:v>11.324</c:v>
                </c:pt>
              </c:numCache>
            </c:numRef>
          </c:val>
        </c:ser>
        <c:gapWidth val="88"/>
        <c:axId val="115621248"/>
        <c:axId val="115639424"/>
      </c:barChart>
      <c:catAx>
        <c:axId val="115621248"/>
        <c:scaling>
          <c:orientation val="minMax"/>
        </c:scaling>
        <c:axPos val="b"/>
        <c:tickLblPos val="nextTo"/>
        <c:spPr>
          <a:ln>
            <a:noFill/>
          </a:ln>
        </c:spPr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639424"/>
        <c:crosses val="autoZero"/>
        <c:auto val="1"/>
        <c:lblAlgn val="ctr"/>
        <c:lblOffset val="100"/>
      </c:catAx>
      <c:valAx>
        <c:axId val="115639424"/>
        <c:scaling>
          <c:orientation val="minMax"/>
        </c:scaling>
        <c:delete val="1"/>
        <c:axPos val="l"/>
        <c:numFmt formatCode="#,##0" sourceLinked="1"/>
        <c:tickLblPos val="none"/>
        <c:crossAx val="1156212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title>
      <c:layout>
        <c:manualLayout>
          <c:xMode val="edge"/>
          <c:yMode val="edge"/>
          <c:x val="0.41355817907201398"/>
          <c:y val="0.17402484128648504"/>
        </c:manualLayout>
      </c:layout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3.5927078061285381E-2"/>
          <c:y val="0.63590885824883714"/>
          <c:w val="0.9281458438774296"/>
          <c:h val="0.20218129801917908"/>
        </c:manualLayout>
      </c:layout>
      <c:barChart>
        <c:barDir val="col"/>
        <c:grouping val="clustered"/>
        <c:ser>
          <c:idx val="0"/>
          <c:order val="0"/>
          <c:tx>
            <c:strRef>
              <c:f>поступ!$A$5</c:f>
              <c:strCache>
                <c:ptCount val="1"/>
                <c:pt idx="0">
                  <c:v>ПАТЕНТ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поступ!$B$2:$G$2</c:f>
              <c:strCache>
                <c:ptCount val="6"/>
                <c:pt idx="0">
                  <c:v>2010г.</c:v>
                </c:pt>
                <c:pt idx="1">
                  <c:v>2011г.</c:v>
                </c:pt>
                <c:pt idx="2">
                  <c:v>2012г.</c:v>
                </c:pt>
                <c:pt idx="3">
                  <c:v>2013г.</c:v>
                </c:pt>
                <c:pt idx="4">
                  <c:v>2014г.</c:v>
                </c:pt>
                <c:pt idx="5">
                  <c:v>2015г.</c:v>
                </c:pt>
              </c:strCache>
            </c:strRef>
          </c:cat>
          <c:val>
            <c:numRef>
              <c:f>поступ!$B$5:$G$5</c:f>
              <c:numCache>
                <c:formatCode>#,##0</c:formatCode>
                <c:ptCount val="6"/>
                <c:pt idx="0">
                  <c:v>1.08973232</c:v>
                </c:pt>
                <c:pt idx="1">
                  <c:v>2.8580244400000003</c:v>
                </c:pt>
                <c:pt idx="2">
                  <c:v>3.7678705400000099</c:v>
                </c:pt>
                <c:pt idx="3">
                  <c:v>10.061639290000045</c:v>
                </c:pt>
                <c:pt idx="4">
                  <c:v>17.707572940000002</c:v>
                </c:pt>
                <c:pt idx="5">
                  <c:v>23.807300000000001</c:v>
                </c:pt>
              </c:numCache>
            </c:numRef>
          </c:val>
        </c:ser>
        <c:gapWidth val="88"/>
        <c:axId val="115999488"/>
        <c:axId val="116001024"/>
      </c:barChart>
      <c:catAx>
        <c:axId val="115999488"/>
        <c:scaling>
          <c:orientation val="minMax"/>
        </c:scaling>
        <c:axPos val="b"/>
        <c:tickLblPos val="nextTo"/>
        <c:spPr>
          <a:ln>
            <a:noFill/>
          </a:ln>
        </c:spPr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001024"/>
        <c:crosses val="autoZero"/>
        <c:auto val="1"/>
        <c:lblAlgn val="ctr"/>
        <c:lblOffset val="100"/>
      </c:catAx>
      <c:valAx>
        <c:axId val="116001024"/>
        <c:scaling>
          <c:orientation val="minMax"/>
        </c:scaling>
        <c:delete val="1"/>
        <c:axPos val="l"/>
        <c:numFmt formatCode="#,##0" sourceLinked="1"/>
        <c:tickLblPos val="none"/>
        <c:crossAx val="1159994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Лист2!$E$6:$E$8</c:f>
              <c:strCache>
                <c:ptCount val="3"/>
                <c:pt idx="0">
                  <c:v>г.Вологда</c:v>
                </c:pt>
                <c:pt idx="1">
                  <c:v>г.Череповец</c:v>
                </c:pt>
                <c:pt idx="2">
                  <c:v>Районы</c:v>
                </c:pt>
              </c:strCache>
            </c:strRef>
          </c:cat>
          <c:val>
            <c:numRef>
              <c:f>Лист2!$F$6:$F$8</c:f>
              <c:numCache>
                <c:formatCode>#,##0</c:formatCode>
                <c:ptCount val="3"/>
                <c:pt idx="0">
                  <c:v>293</c:v>
                </c:pt>
                <c:pt idx="1">
                  <c:v>305</c:v>
                </c:pt>
                <c:pt idx="2">
                  <c:v>158</c:v>
                </c:pt>
              </c:numCache>
            </c:numRef>
          </c:val>
        </c:ser>
        <c:firstSliceAng val="0"/>
      </c:pieChart>
    </c:plotArea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6B454-324C-4E6A-854D-56B109E82A17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64322-752A-4804-B3D9-653C1B2512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4001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64322-752A-4804-B3D9-653C1B2512AF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0913" y="328613"/>
            <a:ext cx="493712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46509" y="4289052"/>
            <a:ext cx="6048672" cy="5400601"/>
          </a:xfrm>
        </p:spPr>
        <p:txBody>
          <a:bodyPr>
            <a:normAutofit/>
          </a:bodyPr>
          <a:lstStyle/>
          <a:p>
            <a:pPr indent="360363" algn="just"/>
            <a:r>
              <a:rPr lang="ru-RU" sz="1600" b="0" i="0" u="none" strike="noStrike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слайде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представлены наиболее популярные в 2015 году виды деятельности, по которым приобретался патент в Череповце и Вологде, а также в целом по районам области.</a:t>
            </a:r>
          </a:p>
          <a:p>
            <a:pPr indent="360363" algn="just"/>
            <a:r>
              <a:rPr lang="ru-RU" sz="16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Череповце самые приобретаемые патенты – по виду деятельности «ремонт жилья» и аренда недвижимости.</a:t>
            </a:r>
          </a:p>
          <a:p>
            <a:pPr indent="360363" algn="just"/>
            <a:endParaRPr lang="ru-RU" sz="1600" b="0" i="0" u="none" strike="noStrik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64322-752A-4804-B3D9-653C1B2512A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360363" algn="just"/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По патентной системе налогообложения, как и по иным специальным режимам налогообложения наблюдается положительная динамика поступления платежей в бюджет области.  </a:t>
            </a:r>
          </a:p>
          <a:p>
            <a:pPr marR="0" indent="3603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dirty="0" smtClean="0">
                <a:latin typeface="Times New Roman" pitchFamily="18" charset="0"/>
                <a:cs typeface="Times New Roman" pitchFamily="18" charset="0"/>
              </a:rPr>
              <a:t>Объем поступлений по данному налогу составил за 2015 год 24 млн. рублей, что на 33% выше уровня 2014 года и в 2,4 раза выше уровня 2013 года. </a:t>
            </a:r>
          </a:p>
          <a:p>
            <a:pPr marR="0" indent="3603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i="0" kern="1200" dirty="0" smtClean="0">
                <a:latin typeface="Times New Roman" pitchFamily="18" charset="0"/>
                <a:cs typeface="Times New Roman" pitchFamily="18" charset="0"/>
              </a:rPr>
              <a:t>Таким образом, действующая на территории области патентная система налогообложения имеет положительные показатели развития.</a:t>
            </a:r>
          </a:p>
          <a:p>
            <a:pPr marR="0" indent="3603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kern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64322-752A-4804-B3D9-653C1B2512A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0913" y="328613"/>
            <a:ext cx="493712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46509" y="4289052"/>
            <a:ext cx="6048672" cy="5400601"/>
          </a:xfrm>
        </p:spPr>
        <p:txBody>
          <a:bodyPr>
            <a:normAutofit lnSpcReduction="10000"/>
          </a:bodyPr>
          <a:lstStyle/>
          <a:p>
            <a:pPr indent="360363" algn="just">
              <a:lnSpc>
                <a:spcPct val="110000"/>
              </a:lnSpc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На данном слайде показано</a:t>
            </a:r>
            <a:r>
              <a:rPr lang="ru-RU" sz="1700" baseline="0" dirty="0" smtClean="0">
                <a:latin typeface="Times New Roman" pitchFamily="18" charset="0"/>
                <a:cs typeface="Times New Roman" pitchFamily="18" charset="0"/>
              </a:rPr>
              <a:t> география поступления платежей по патентной системы налогообложения в Вологодской области за 2015 год.</a:t>
            </a:r>
          </a:p>
          <a:p>
            <a:pPr indent="360363" algn="just">
              <a:lnSpc>
                <a:spcPct val="110000"/>
              </a:lnSpc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Наибольший объем платежей (92%) сосредоточен</a:t>
            </a:r>
            <a:r>
              <a:rPr lang="ru-RU" sz="1700" baseline="0" dirty="0" smtClean="0">
                <a:latin typeface="Times New Roman" pitchFamily="18" charset="0"/>
                <a:cs typeface="Times New Roman" pitchFamily="18" charset="0"/>
              </a:rPr>
              <a:t> в городских округах 21,8 млн.рублей. Доля города Вологды в общей объеме составляет 68% - 16,2 млн.рублей, города Череповца 24%-5,6 млн.рублей, на районы приходится всего  8% - 2 млн.рублей.</a:t>
            </a:r>
          </a:p>
          <a:p>
            <a:pPr indent="360363" algn="just">
              <a:lnSpc>
                <a:spcPct val="110000"/>
              </a:lnSpc>
            </a:pPr>
            <a:r>
              <a:rPr lang="ru-RU" sz="1700" baseline="0" dirty="0" smtClean="0">
                <a:latin typeface="Times New Roman" pitchFamily="18" charset="0"/>
                <a:cs typeface="Times New Roman" pitchFamily="18" charset="0"/>
              </a:rPr>
              <a:t>Среди районов лидерами по объему платежей являются 3 района:</a:t>
            </a:r>
          </a:p>
          <a:p>
            <a:pPr indent="360363" algn="just">
              <a:lnSpc>
                <a:spcPct val="110000"/>
              </a:lnSpc>
              <a:buFontTx/>
              <a:buChar char="-"/>
            </a:pPr>
            <a:r>
              <a:rPr lang="ru-RU" sz="1700" b="0" i="0" u="none" strike="noStrike" kern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Кичменгско</a:t>
            </a:r>
            <a:r>
              <a:rPr lang="ru-RU" sz="1700" b="0" i="0" u="none" strike="noStrike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Городецкий</a:t>
            </a:r>
            <a:r>
              <a:rPr lang="ru-RU" sz="17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0" i="0" u="none" strike="noStrike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393,6 тыс.руб.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360363" algn="just">
              <a:lnSpc>
                <a:spcPct val="110000"/>
              </a:lnSpc>
              <a:buFontTx/>
              <a:buChar char="-"/>
            </a:pPr>
            <a:r>
              <a:rPr lang="ru-RU" sz="1700" b="0" i="0" u="none" strike="noStrike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Великоустюгский 376,8 тыс.руб.;</a:t>
            </a:r>
          </a:p>
          <a:p>
            <a:pPr marR="0" indent="360363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700" b="0" i="0" u="none" strike="noStrike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Вологодский 208,6 тыс.руб.</a:t>
            </a:r>
          </a:p>
          <a:p>
            <a:pPr marR="0" indent="360363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00" b="0" i="0" u="none" strike="noStrike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r>
              <a:rPr lang="ru-RU" sz="17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поступлений в 6 районах:</a:t>
            </a:r>
          </a:p>
          <a:p>
            <a:pPr marR="0" indent="360363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7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Верховажский;</a:t>
            </a:r>
          </a:p>
          <a:p>
            <a:pPr marR="0" indent="360363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7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Тарногский</a:t>
            </a:r>
            <a:r>
              <a:rPr lang="ru-RU" sz="17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R="0" indent="360363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7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Никольский;</a:t>
            </a:r>
          </a:p>
          <a:p>
            <a:pPr marR="0" indent="360363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7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Сямженский;</a:t>
            </a:r>
          </a:p>
          <a:p>
            <a:pPr marR="0" indent="360363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7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Усть-Кубенский</a:t>
            </a:r>
            <a:r>
              <a:rPr lang="ru-RU" sz="17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R="0" indent="360363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7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Устюженский. </a:t>
            </a:r>
            <a:endParaRPr lang="ru-RU" sz="1700" b="0" i="0" u="none" strike="noStrik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64322-752A-4804-B3D9-653C1B2512A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19188" y="184150"/>
            <a:ext cx="4511675" cy="33845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46509" y="3640982"/>
            <a:ext cx="5904656" cy="6264696"/>
          </a:xfrm>
        </p:spPr>
        <p:txBody>
          <a:bodyPr>
            <a:noAutofit/>
          </a:bodyPr>
          <a:lstStyle/>
          <a:p>
            <a:pPr indent="360363" algn="just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itchFamily="18" charset="0"/>
              </a:rPr>
              <a:t>В целях совершенствования патентной системы Департаментом финансов области разработан проект закона, которым предлагается установить размеры потенциального дохода по новым 16 видам деятельности. </a:t>
            </a:r>
          </a:p>
          <a:p>
            <a:pPr indent="360363" algn="just" rtl="0" eaLnBrk="1" fontAlgn="t" latinLnBrk="0" hangingPunct="1"/>
            <a:r>
              <a:rPr lang="ru-RU" sz="15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Размеры дохода устанавливаются по аналогии с действующим законом области  о патентной системе</a:t>
            </a:r>
            <a:r>
              <a:rPr lang="ru-RU" sz="150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налогообложения</a:t>
            </a:r>
            <a:r>
              <a:rPr lang="ru-RU" sz="15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дифференцировано в зависимости от количества наемных работников (от 0</a:t>
            </a:r>
            <a:r>
              <a:rPr lang="ru-RU" sz="150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5 человек, от 6 до 10 человек, от 11 до 15 человек</a:t>
            </a:r>
            <a:r>
              <a:rPr lang="ru-RU" sz="15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R="0" indent="3603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слайде</a:t>
            </a:r>
            <a:r>
              <a:rPr lang="ru-RU" sz="150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 видите предлагаемые законопроектом минимальные размеры </a:t>
            </a:r>
            <a:r>
              <a:rPr lang="ru-RU" sz="15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дохода - при отсутствии наемного работников</a:t>
            </a:r>
            <a:r>
              <a:rPr lang="ru-RU" sz="150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предпринимателя или их числе от 1 до 5 человек</a:t>
            </a:r>
            <a:r>
              <a:rPr lang="ru-RU" sz="15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Данные размеры определены с учетом размеров доходов, установленных по схожим видам деятельности действующим до 1 января</a:t>
            </a:r>
            <a:r>
              <a:rPr lang="ru-RU" sz="150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2013 года </a:t>
            </a:r>
            <a:r>
              <a:rPr lang="ru-RU" sz="15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законом области от 27.11.2009г. № 2139-ОЗ "О применении индивидуальными предпринимателями упрощенной системы налогообложения на основе патента на территории Вологодской области», и действующим  законам области "О патентной системе налогообложения на территории Вологодской области».  Размеры варьируются от 100 до</a:t>
            </a:r>
            <a:r>
              <a:rPr lang="ru-RU" sz="150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225 тыс. рублей, стоимость патента в год составит от 6 до 13,5 тыс. рублей.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64322-752A-4804-B3D9-653C1B2512AF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64322-752A-4804-B3D9-653C1B2512A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3363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39838" y="257175"/>
            <a:ext cx="4244975" cy="3184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74501" y="3424956"/>
            <a:ext cx="6120680" cy="6449294"/>
          </a:xfrm>
        </p:spPr>
        <p:txBody>
          <a:bodyPr>
            <a:noAutofit/>
          </a:bodyPr>
          <a:lstStyle/>
          <a:p>
            <a:pPr indent="350838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Патентная система налогообложения наряду с упрощенной системой и единым налогом на вмененный доход (ЕНВД) является специальным режимом налогообложения для субъектов малого бизнеса, призванным упростить условия налогообложения и ведения бизнеса, стимулировать его развитии.</a:t>
            </a:r>
          </a:p>
          <a:p>
            <a:pPr indent="350838" algn="just"/>
            <a:r>
              <a:rPr lang="ru-RU" sz="16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Патентная </a:t>
            </a:r>
            <a:r>
              <a:rPr lang="ru-RU" sz="1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налогообложения устанавливается Налоговым кодексом РФ, вводится в действие законами субъектов Российской Федерации и применяется на территориях указанных субъектов Российской Федерации. На территории </a:t>
            </a:r>
            <a:r>
              <a:rPr lang="ru-RU" sz="1600" kern="12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нашей области данная система налогообложения действует в </a:t>
            </a:r>
            <a:r>
              <a:rPr lang="ru-RU" sz="1600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lang="ru-RU" sz="1600" kern="12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законом области 29 ноября 2012 года № 2900-ОЗ.</a:t>
            </a:r>
          </a:p>
          <a:p>
            <a:pPr marR="0" indent="35083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Налогоплательщиком признается индивидуальный предприниматель.  </a:t>
            </a:r>
          </a:p>
          <a:p>
            <a:pPr marR="0" indent="35083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</a:t>
            </a:r>
            <a:r>
              <a:rPr lang="ru-RU" sz="1600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вправе применять данную  систему, при соблюдении ряда условий:</a:t>
            </a:r>
            <a:endParaRPr lang="ru-RU" sz="1600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indent="35083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600" kern="12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численность наемных работников не более 15 человек:</a:t>
            </a:r>
          </a:p>
          <a:p>
            <a:pPr marR="0" indent="35083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600" kern="12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осуществление деятельности, предусмотренной Налоговым кодексом. До этого года количество в</a:t>
            </a:r>
            <a:r>
              <a:rPr lang="ru-RU" sz="1600" kern="12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идов предпринимательской деятельности, в отношении которых возможно применение патентной системы налогообложения составляло</a:t>
            </a:r>
            <a:r>
              <a:rPr lang="ru-RU" sz="1600" kern="1200" cap="non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kern="1200" cap="none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47, </a:t>
            </a:r>
            <a:r>
              <a:rPr lang="ru-RU" sz="1600" kern="1200" cap="non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этого года их число увеличилось до </a:t>
            </a:r>
            <a:r>
              <a:rPr lang="ru-RU" sz="1600" kern="1200" cap="none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63.</a:t>
            </a:r>
            <a:endParaRPr lang="ru-RU" sz="1600" kern="1200" cap="none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indent="35083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600" kern="1200" cap="none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патент </a:t>
            </a:r>
            <a:r>
              <a:rPr lang="ru-RU" sz="1600" kern="1200" cap="non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приобретаться на период от 1 до 12 месяцев в рамках 1 календарного </a:t>
            </a:r>
            <a:r>
              <a:rPr lang="ru-RU" sz="1600" kern="1200" cap="none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года;</a:t>
            </a:r>
          </a:p>
          <a:p>
            <a:pPr marR="0" indent="35083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600" kern="1200" cap="none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фактический доход предпринимателя не должен превышать 60 млн.рублей в год.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64322-752A-4804-B3D9-653C1B2512A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598613" y="257175"/>
            <a:ext cx="3836987" cy="28765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02493" y="3136925"/>
            <a:ext cx="6192687" cy="6241135"/>
          </a:xfrm>
        </p:spPr>
        <p:txBody>
          <a:bodyPr>
            <a:noAutofit/>
          </a:bodyPr>
          <a:lstStyle/>
          <a:p>
            <a:pPr indent="447675" algn="just"/>
            <a:r>
              <a:rPr lang="ru-RU" sz="16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преимуществами патентной системы налогообложения является простота применения: </a:t>
            </a:r>
          </a:p>
          <a:p>
            <a:pPr marR="0" indent="447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первых – нет необходимости </a:t>
            </a:r>
            <a:r>
              <a:rPr lang="ru-RU" sz="1600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вести бухгалтерский учет. Предприниматель должен вести только </a:t>
            </a:r>
            <a:r>
              <a:rPr lang="ru-RU" sz="16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книгу </a:t>
            </a:r>
            <a:r>
              <a:rPr lang="ru-RU" sz="1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учета </a:t>
            </a:r>
            <a:r>
              <a:rPr lang="ru-RU" sz="16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доходов; </a:t>
            </a:r>
            <a:endPara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indent="447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lang="ru-RU" sz="1600" kern="12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вторых </a:t>
            </a:r>
            <a:r>
              <a:rPr lang="ru-RU" sz="1600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предприниматель </a:t>
            </a:r>
            <a:r>
              <a:rPr lang="ru-RU" sz="1600" kern="12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патенте освобожден от обязанности представлять в налоговые органы налоговую </a:t>
            </a:r>
            <a:r>
              <a:rPr lang="ru-RU" sz="1600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декларацию;</a:t>
            </a:r>
            <a:endParaRPr lang="ru-RU" sz="1600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indent="447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третьих </a:t>
            </a:r>
            <a:r>
              <a:rPr lang="ru-RU" sz="16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освобождение  </a:t>
            </a:r>
            <a:r>
              <a:rPr lang="ru-RU" sz="1600" kern="12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уплаты налогов:</a:t>
            </a:r>
          </a:p>
          <a:p>
            <a:pPr marR="0" indent="447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НДФЛ </a:t>
            </a:r>
            <a:r>
              <a:rPr lang="ru-RU" sz="1600" kern="12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части доходов по деятельности, подпадающей под </a:t>
            </a:r>
            <a:r>
              <a:rPr lang="ru-RU" sz="1600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патент); </a:t>
            </a:r>
          </a:p>
          <a:p>
            <a:pPr marR="0" indent="447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НДС;</a:t>
            </a:r>
          </a:p>
          <a:p>
            <a:pPr marR="0" indent="447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налога </a:t>
            </a:r>
            <a:r>
              <a:rPr lang="ru-RU" sz="1600" kern="12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физических </a:t>
            </a:r>
            <a:r>
              <a:rPr lang="ru-RU" sz="1600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лиц, з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недвижимости,</a:t>
            </a:r>
            <a:r>
              <a:rPr lang="ru-RU" sz="16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включенных в перечень объектов, в отношении которых </a:t>
            </a:r>
            <a:r>
              <a:rPr lang="ru-RU" sz="16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исчисляется исходя из </a:t>
            </a:r>
            <a:r>
              <a:rPr lang="ru-RU" sz="16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кадастровой </a:t>
            </a:r>
            <a:r>
              <a:rPr lang="ru-RU" sz="16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стоимости.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indent="447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kern="12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четвертых - предприниматели, применяющие патентную систему налогообложения, </a:t>
            </a:r>
            <a:r>
              <a:rPr lang="ru-RU" sz="1600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вправе не </a:t>
            </a:r>
            <a:r>
              <a:rPr lang="ru-RU" sz="1600" kern="12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контрольно-кассовой техникой при осуществлении </a:t>
            </a:r>
            <a:r>
              <a:rPr lang="ru-RU" sz="1600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расчетов с клиентами.</a:t>
            </a:r>
            <a:endParaRPr lang="ru-RU" sz="1600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indent="447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пятых -  выбор системы </a:t>
            </a:r>
            <a:r>
              <a:rPr lang="ru-RU" sz="1600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добровольный </a:t>
            </a:r>
            <a:r>
              <a:rPr lang="ru-RU" sz="1600" kern="12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предполагает самостоятельный выбор налогоплательщика </a:t>
            </a:r>
            <a:r>
              <a:rPr lang="ru-RU" sz="1600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срока </a:t>
            </a:r>
            <a:r>
              <a:rPr lang="ru-RU" sz="1600" kern="12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её применения. Для тех предпринимателей, которые только начинают вести свою деятельность и не уверены в стабильности бизнеса, это позволит платить налог малыми долями. Выбрав короткий срок действия патента, налогоплательщик </a:t>
            </a:r>
            <a:r>
              <a:rPr lang="ru-RU" sz="1600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 самым уменьшит </a:t>
            </a:r>
            <a:r>
              <a:rPr lang="ru-RU" sz="1600" kern="12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уплачиваемого налога</a:t>
            </a:r>
            <a:r>
              <a:rPr lang="ru-RU" sz="1600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64322-752A-4804-B3D9-653C1B2512A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598613" y="328613"/>
            <a:ext cx="4033837" cy="30241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74501" y="3424957"/>
            <a:ext cx="6048672" cy="6264696"/>
          </a:xfrm>
        </p:spPr>
        <p:txBody>
          <a:bodyPr>
            <a:noAutofit/>
          </a:bodyPr>
          <a:lstStyle/>
          <a:p>
            <a:pPr marL="0" marR="0" indent="2730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патента </a:t>
            </a:r>
            <a:r>
              <a:rPr lang="ru-RU" sz="16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предпринимателю необходимо </a:t>
            </a:r>
            <a:r>
              <a:rPr lang="ru-RU" sz="1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подать </a:t>
            </a:r>
            <a:r>
              <a:rPr lang="ru-RU" sz="16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</a:t>
            </a:r>
            <a:r>
              <a:rPr lang="ru-RU" sz="1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получение патента по утвержденной</a:t>
            </a:r>
            <a:r>
              <a:rPr lang="ru-RU" sz="1600" kern="12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 </a:t>
            </a:r>
            <a:r>
              <a:rPr lang="ru-RU" sz="16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налоговый орган за </a:t>
            </a:r>
            <a:r>
              <a:rPr lang="ru-RU" sz="1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дней до начала</a:t>
            </a:r>
            <a:r>
              <a:rPr lang="ru-RU" sz="1600" kern="12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16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осуществлении деятельности по месту жительства - заявление </a:t>
            </a:r>
            <a:r>
              <a:rPr lang="ru-RU" sz="1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подается в налоговый орган по месту жительства. </a:t>
            </a:r>
            <a:r>
              <a:rPr lang="ru-RU" sz="16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предприниматель собирается вести деятельность </a:t>
            </a:r>
            <a:r>
              <a:rPr lang="ru-RU" sz="1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регионе в котором</a:t>
            </a:r>
            <a:r>
              <a:rPr lang="ru-RU" sz="1600" kern="12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стоит на учете </a:t>
            </a:r>
            <a:r>
              <a:rPr lang="ru-RU" sz="1600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подается по </a:t>
            </a:r>
            <a:r>
              <a:rPr lang="ru-RU" sz="1600" kern="12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месту планируемой деятельности</a:t>
            </a:r>
            <a:r>
              <a:rPr lang="ru-RU" sz="1600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Патент выдается в течение 5 дней с момента получения заявления. </a:t>
            </a:r>
          </a:p>
          <a:p>
            <a:pPr marL="0" marR="0" indent="2730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гражданин планирует впервые стать индивидуальным предпринимателем и вести деятельность на основе патента, то заявление на патент подается одновременно с документами, представляемыми для государственной регистрации в качестве предпринимателя. В этом случае патент действует со дня государственной регистрации предпринимателя.</a:t>
            </a:r>
          </a:p>
          <a:p>
            <a:pPr indent="273050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64322-752A-4804-B3D9-653C1B2512A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597025" y="255588"/>
            <a:ext cx="3843338" cy="28813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02494" y="3136925"/>
            <a:ext cx="6120679" cy="6552728"/>
          </a:xfrm>
        </p:spPr>
        <p:txBody>
          <a:bodyPr>
            <a:noAutofit/>
          </a:bodyPr>
          <a:lstStyle/>
          <a:p>
            <a:pPr indent="360363" algn="just"/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При введении на своей территории патентной системы налогообложения, регион своим законом области устанавливает размеры потенциально возможного к получению индивидуальным предпринимателем годового дохода, с учетом следующих особенностей.</a:t>
            </a:r>
          </a:p>
          <a:p>
            <a:pPr indent="360363" algn="just"/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Первое: это ограничение по максимальному размеру дохода. </a:t>
            </a:r>
          </a:p>
          <a:p>
            <a:pPr indent="360363" algn="just"/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по торговле, общественному питанию и аренде имущества -  не более 10 млн. рублей;</a:t>
            </a:r>
          </a:p>
          <a:p>
            <a:pPr indent="360363" algn="just"/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по транспортным, медицинским, обрядовым и ритуальным услугам –  не более 3 млн.рублей;</a:t>
            </a:r>
          </a:p>
          <a:p>
            <a:pPr indent="360363" algn="just"/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по остальным видам деятельности – не более 1 млн.рублей.</a:t>
            </a:r>
          </a:p>
          <a:p>
            <a:pPr indent="360363" algn="just"/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Второе: возможность дифференциации размера дохода в зависимости от:</a:t>
            </a:r>
          </a:p>
          <a:p>
            <a:pPr algn="just">
              <a:buFontTx/>
              <a:buChar char="-"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численности работающих до 15 человек включительно;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количества транспортных средств;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</a:t>
            </a:r>
            <a:r>
              <a:rPr lang="ru-RU" sz="160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 количества обособленных объектов (площадей).</a:t>
            </a:r>
          </a:p>
          <a:p>
            <a:pPr marR="0" indent="3603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Налоговым кодексом РФ предусмотрена индексация максимального предельного размера потенциального дохода на коэффициент-дефлятор. В связи с этим субъекты РФ вправе увеличивать размеры дохода с учетом их индексации на коэффициент-дефлятор.</a:t>
            </a:r>
          </a:p>
          <a:p>
            <a:pPr indent="360363" algn="just"/>
            <a:r>
              <a:rPr lang="ru-RU" sz="160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Вологодская область данным правом не воспользовалась. Таким образом, при увеличении коэффициента дефлятора более чем на 30 процентов в течение последних 4 лет включая 2016 год налоговая нагрузка по патентной системе налогообложения остается неизменной. </a:t>
            </a:r>
          </a:p>
          <a:p>
            <a:pPr algn="just">
              <a:buFontTx/>
              <a:buChar char="-"/>
            </a:pPr>
            <a:endParaRPr lang="ru-RU" sz="160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600" baseline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64322-752A-4804-B3D9-653C1B2512A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7888" y="257175"/>
            <a:ext cx="493712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02493" y="4073029"/>
            <a:ext cx="6120679" cy="5616624"/>
          </a:xfrm>
        </p:spPr>
        <p:txBody>
          <a:bodyPr>
            <a:noAutofit/>
          </a:bodyPr>
          <a:lstStyle/>
          <a:p>
            <a:pPr marR="0" indent="27305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 патента </a:t>
            </a:r>
            <a:r>
              <a:rPr lang="ru-RU" sz="16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 от размера фактически полученного индивидуальным предпринимателем </a:t>
            </a:r>
            <a:r>
              <a:rPr lang="ru-RU" sz="16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дохода, а </a:t>
            </a:r>
            <a:r>
              <a:rPr lang="ru-RU" sz="1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исходя из суммы потенциального годового дохода установленного законом области по каждому виду деятельности. </a:t>
            </a:r>
            <a:r>
              <a:rPr lang="ru-RU" sz="1600" kern="12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Размер налога рассчитывается как произведение потенциального дохода и налоговой ставки 6%. Например, по виду деятельности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«ремонт жилья» потенциальный</a:t>
            </a:r>
            <a:r>
              <a:rPr lang="ru-RU" sz="1600" b="1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годового дохода  установлен в размере 225 тыс.руб. при численности работников от 0 до 5 человек</a:t>
            </a:r>
            <a:r>
              <a:rPr lang="ru-RU" sz="1600" b="0" kern="12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 результате </a:t>
            </a:r>
            <a:r>
              <a:rPr lang="ru-RU" sz="1600" b="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сумма </a:t>
            </a:r>
            <a:r>
              <a:rPr lang="ru-RU" sz="1600" b="0" kern="12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в год составит 13,5 </a:t>
            </a:r>
            <a:r>
              <a:rPr lang="ru-RU" sz="1600" b="0" kern="1200" baseline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600" b="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0" kern="12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патент взят на </a:t>
            </a:r>
            <a:r>
              <a:rPr lang="ru-RU" sz="1600" b="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полгода</a:t>
            </a:r>
            <a:r>
              <a:rPr lang="ru-RU" sz="1600" b="0" kern="12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соответственно сумма налога составит 6750 рублей</a:t>
            </a:r>
            <a:r>
              <a:rPr lang="ru-RU" sz="1600" b="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</a:t>
            </a:r>
          </a:p>
          <a:p>
            <a:pPr indent="273050" algn="just"/>
            <a:r>
              <a:rPr lang="ru-RU" sz="1600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уплата налога зависят от срока действия патента. </a:t>
            </a:r>
          </a:p>
          <a:p>
            <a:pPr indent="273050" algn="just"/>
            <a:r>
              <a:rPr lang="ru-RU" sz="1600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если патент получен на срок до 6 месяцев -  налог уплачивается в размере полной суммы  в срок не позднее срока окончания действия патента.</a:t>
            </a:r>
          </a:p>
          <a:p>
            <a:pPr indent="273050" algn="just"/>
            <a:r>
              <a:rPr lang="ru-RU" sz="1600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если патент получен на срок от 6 до 12 месяцев:</a:t>
            </a:r>
          </a:p>
          <a:p>
            <a:pPr indent="273050" algn="just"/>
            <a:r>
              <a:rPr lang="ru-RU" sz="1600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Оплачиваем налог двумя частями:</a:t>
            </a:r>
          </a:p>
          <a:p>
            <a:pPr indent="273050" algn="just"/>
            <a:r>
              <a:rPr lang="ru-RU" sz="1600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размере 1/3 суммы налога в срок не позднее 90 дней после начала действия патента;</a:t>
            </a:r>
          </a:p>
          <a:p>
            <a:pPr indent="273050" algn="just"/>
            <a:r>
              <a:rPr lang="ru-RU" sz="1600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размере 2/3 суммы налога в срок не позднее </a:t>
            </a:r>
            <a:r>
              <a:rPr lang="ru-RU" sz="16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срока окончания действия патента.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64322-752A-4804-B3D9-653C1B2512A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0913" y="257175"/>
            <a:ext cx="493712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74501" y="4001021"/>
            <a:ext cx="6048672" cy="5873229"/>
          </a:xfrm>
        </p:spPr>
        <p:txBody>
          <a:bodyPr>
            <a:noAutofit/>
          </a:bodyPr>
          <a:lstStyle/>
          <a:p>
            <a:pPr indent="36036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слайде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представлена динамика количества выданных патентов и предпринимателей работающих на  патенте в области.</a:t>
            </a:r>
          </a:p>
          <a:p>
            <a:pPr indent="360363" algn="just"/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Наибольшее количество патентов выдано в 2012 году, в 2013 году наблюдается их резкое снижение - практически в 2 раза, число предпринимателей, получивших патент, снизилось на 37%.</a:t>
            </a:r>
          </a:p>
          <a:p>
            <a:pPr indent="360363" algn="just"/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Это связано с двумя значительными изменениями в налогообложении малого предпринимательства.</a:t>
            </a:r>
          </a:p>
          <a:p>
            <a:pPr indent="360363" algn="just"/>
            <a:r>
              <a:rPr lang="ru-RU" sz="1600" u="sng" baseline="0" dirty="0" smtClean="0">
                <a:latin typeface="Times New Roman" pitchFamily="18" charset="0"/>
                <a:cs typeface="Times New Roman" pitchFamily="18" charset="0"/>
              </a:rPr>
              <a:t>Первое: 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с 1 января 2013 года отменена </a:t>
            </a:r>
            <a:r>
              <a:rPr lang="ru-RU" sz="160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возможность уменьшать стоимость патента на размер страховых взносов (ранее снижение предусматривалось до 50% стоимости патента). </a:t>
            </a:r>
          </a:p>
          <a:p>
            <a:pPr indent="360363" algn="just"/>
            <a:r>
              <a:rPr lang="ru-RU" sz="1600" u="sng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Второе:</a:t>
            </a:r>
            <a:r>
              <a:rPr lang="ru-RU" sz="160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практически в 2 раза увеличился фиксированный размер страховых взносов для индивидуальных предпринимателей с 17,2 тыс.рублей в 2012 году до 35,7 тыс.рублей в 2013 году. </a:t>
            </a:r>
          </a:p>
          <a:p>
            <a:pPr marL="0" marR="0" indent="3603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2015 году ситуация начала исправляться, число выданных патентов увеличилось по сравнению с 2014 годом на 30% и составило 756, число предпринимателей, применяющих патентную систему, возросло на треть - до 594 человек.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64322-752A-4804-B3D9-653C1B2512A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0913" y="257175"/>
            <a:ext cx="493712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74501" y="4001021"/>
            <a:ext cx="6048672" cy="5873229"/>
          </a:xfrm>
        </p:spPr>
        <p:txBody>
          <a:bodyPr>
            <a:noAutofit/>
          </a:bodyPr>
          <a:lstStyle/>
          <a:p>
            <a:pPr indent="360363" algn="just"/>
            <a:r>
              <a:rPr lang="ru-RU" sz="160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слайде указаны размеры фиксированных страховых взносов с индивидуальных предпринимателей за последние 5 лет. </a:t>
            </a:r>
          </a:p>
          <a:p>
            <a:pPr indent="360363" algn="just"/>
            <a:r>
              <a:rPr lang="ru-RU" sz="160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уже было сказано, резкий рост размера страховых взносов был в 2013 году, что негативно отразилось на развитие патентной системы налогообложения. </a:t>
            </a:r>
          </a:p>
          <a:p>
            <a:pPr marL="0" marR="0" indent="3603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2014 году его размер снизился до 20,7 тыс. рублей.  Одновременно с этого года введена норма, согласно которой если размер потенциального дохода выше 300 тыс.рублей, то к фиксированной сумме страховых взносов прибавляется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 от разницы между суммой потенциального дохода и 300 тыс. рублей. 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360363" algn="just"/>
            <a:r>
              <a:rPr lang="ru-RU" sz="160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наличии наемных работников, предприниматель обязан уплачивать страховые взносы с заработной платы своих работников. </a:t>
            </a:r>
          </a:p>
          <a:p>
            <a:pPr indent="360363" algn="just"/>
            <a:r>
              <a:rPr lang="ru-RU" sz="1600" kern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предпринимателей применяющий патент установлен пониженный тариф страховых взносов - в размере 20%. Данный тариф не действует для предпринимателей, занимающихся розничной торговлей, общественным питанием и арендой недвижимости, для которых тариф установлен в размере 30%.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64322-752A-4804-B3D9-653C1B2512A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7" y="4690269"/>
            <a:ext cx="5599389" cy="4443412"/>
          </a:xfrm>
        </p:spPr>
        <p:txBody>
          <a:bodyPr>
            <a:normAutofit/>
          </a:bodyPr>
          <a:lstStyle/>
          <a:p>
            <a:pPr indent="36036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Наиболее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популярны патенты по таким видам деятельности как:</a:t>
            </a:r>
          </a:p>
          <a:p>
            <a:pPr indent="360363" algn="just">
              <a:buFontTx/>
              <a:buChar char="-"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сдача в аренду недвижимого имущества – 131 патент или 17% от общего количества выданных патентов;</a:t>
            </a:r>
          </a:p>
          <a:p>
            <a:pPr marL="0" marR="0" lvl="0" indent="3603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600" b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ремонт жилья и других построек</a:t>
            </a:r>
            <a:r>
              <a:rPr lang="ru-RU" sz="1600" b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109 патентов или 14% от выданных патентов;</a:t>
            </a:r>
          </a:p>
          <a:p>
            <a:pPr marR="0" lvl="0" indent="3603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производство монтажных, электромонтажных, сварочных работ – 73 патента или 9,6%.</a:t>
            </a:r>
          </a:p>
          <a:p>
            <a:pPr marR="0" lvl="0" indent="3603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Набирает популярность патенты по розничной торговле через магазины, если в 2013 году был выдан 1 патент, то уже 2014 году 32 патента и 2015 году - 47. </a:t>
            </a:r>
          </a:p>
          <a:p>
            <a:pPr marR="0" lvl="0" indent="3603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64322-752A-4804-B3D9-653C1B2512A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24DA-79DF-4616-899A-05D745FFA9D6}" type="datetime1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E45B0-D31D-4AF5-A5DD-28974E213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6784-8C52-4D87-A48A-5589F6DF94A4}" type="datetime1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E45B0-D31D-4AF5-A5DD-28974E213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9794-3A54-4098-A173-88274AEFB873}" type="datetime1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E45B0-D31D-4AF5-A5DD-28974E213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9B24-5BAF-4295-A706-A8B3E9EFBA34}" type="datetime1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E45B0-D31D-4AF5-A5DD-28974E213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22CC-3C14-42A6-8CF2-81AFB14E1A54}" type="datetime1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E45B0-D31D-4AF5-A5DD-28974E213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C7F2-2A5B-4331-A7D5-050C71B1F82E}" type="datetime1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E45B0-D31D-4AF5-A5DD-28974E213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A32FD-7163-4E56-B6AB-BE0430F2F743}" type="datetime1">
              <a:rPr lang="ru-RU" smtClean="0"/>
              <a:pPr/>
              <a:t>28.03.2016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E45B0-D31D-4AF5-A5DD-28974E213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02DF-2F9F-4D89-8303-2C3088C57E8E}" type="datetime1">
              <a:rPr lang="ru-RU" smtClean="0"/>
              <a:pPr/>
              <a:t>28.03.2016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E45B0-D31D-4AF5-A5DD-28974E213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8E03-4954-4777-82F0-B876ADEF45CA}" type="datetime1">
              <a:rPr lang="ru-RU" smtClean="0"/>
              <a:pPr/>
              <a:t>28.03.2016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E45B0-D31D-4AF5-A5DD-28974E213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2537-15D8-47BC-A5B2-8072292D7077}" type="datetime1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E45B0-D31D-4AF5-A5DD-28974E213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A0FD-F13A-4F08-9926-3B9D7F679AAE}" type="datetime1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E45B0-D31D-4AF5-A5DD-28974E213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8431D-981A-4C4A-8227-988C8624FAFC}" type="datetime1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E45B0-D31D-4AF5-A5DD-28974E213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848600" cy="2736304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Патентная система  налогообложения </a:t>
            </a: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</a:t>
            </a: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Вологодской области </a:t>
            </a: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6640" cy="17526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368268" y="6500366"/>
            <a:ext cx="2133600" cy="365125"/>
          </a:xfrm>
        </p:spPr>
        <p:txBody>
          <a:bodyPr/>
          <a:lstStyle/>
          <a:p>
            <a:fld id="{801E45B0-D31D-4AF5-A5DD-28974E213EAC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Популярные виды 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деятельности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патенте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городах и районах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2015 году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27556761"/>
              </p:ext>
            </p:extLst>
          </p:nvPr>
        </p:nvGraphicFramePr>
        <p:xfrm>
          <a:off x="179511" y="822424"/>
          <a:ext cx="8712969" cy="5951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5509252"/>
                <a:gridCol w="979565"/>
                <a:gridCol w="92800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504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Череповец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 патентов</a:t>
                      </a:r>
                    </a:p>
                    <a:p>
                      <a:pPr algn="ctr"/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жилья и других построек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670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 недвижимости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90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Розничная торговля (нестационарная)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Монтажные и электромонтажные работы 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деятельность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Вологда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 патента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 недвижимости 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Розничная торговля в магазинах 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391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Монтажные и электромонтажные работы 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311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Парикмахерские и косметические услуги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231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жилья и других построек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 патентов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жилья и других построек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19%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954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Автотранспортные услуги по перевозке грузов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 недвижимости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Автотранспортные услуги по перевозке  пассажиров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Техобслуживание и ремонт транспорта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8796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92696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поступления налогов по специальным </a:t>
            </a:r>
            <a:b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налоговым режимам, млн. рублей</a:t>
            </a:r>
            <a:endParaRPr lang="ru-RU" sz="24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3429000"/>
          <a:ext cx="442798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283968" y="3501008"/>
          <a:ext cx="4680520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355976" y="692696"/>
          <a:ext cx="457200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0" y="188640"/>
          <a:ext cx="4427984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E45B0-D31D-4AF5-A5DD-28974E213EA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368268" y="6500366"/>
            <a:ext cx="2133600" cy="365125"/>
          </a:xfrm>
        </p:spPr>
        <p:txBody>
          <a:bodyPr/>
          <a:lstStyle/>
          <a:p>
            <a:fld id="{801E45B0-D31D-4AF5-A5DD-28974E213EAC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Структура поступления патента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 муниципальным образованиям, тыс. руб.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" name="Группа 46"/>
          <p:cNvGrpSpPr/>
          <p:nvPr/>
        </p:nvGrpSpPr>
        <p:grpSpPr>
          <a:xfrm>
            <a:off x="251520" y="836712"/>
            <a:ext cx="8423326" cy="5040560"/>
            <a:chOff x="251520" y="836712"/>
            <a:chExt cx="8423326" cy="5040560"/>
          </a:xfrm>
        </p:grpSpPr>
        <p:pic>
          <p:nvPicPr>
            <p:cNvPr id="31745" name="Picture 1" descr="C:\Users\Ведрова\Desktop\Карта3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520" y="836712"/>
              <a:ext cx="8423326" cy="4249112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1362732" y="1700808"/>
              <a:ext cx="864096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56,0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14660" y="2564904"/>
              <a:ext cx="864096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58,4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763688" y="3212976"/>
              <a:ext cx="864096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33,4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331640" y="3501008"/>
              <a:ext cx="864096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39,5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923928" y="2276872"/>
              <a:ext cx="864096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77,8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635896" y="2996952"/>
              <a:ext cx="864096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79,3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483768" y="2780928"/>
              <a:ext cx="864096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104,4 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851920" y="4653136"/>
              <a:ext cx="864096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166,2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283968" y="3429000"/>
              <a:ext cx="864096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109,8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004048" y="3140968"/>
              <a:ext cx="864096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10,0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444208" y="2348880"/>
              <a:ext cx="864096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32,2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452320" y="2060848"/>
              <a:ext cx="1008112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376,8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596336" y="2996952"/>
              <a:ext cx="1008112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393,6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51520" y="4149080"/>
              <a:ext cx="1008112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28,4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339752" y="3861048"/>
              <a:ext cx="1008112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18,5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123728" y="2420888"/>
              <a:ext cx="1008112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25,0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907704" y="3573016"/>
              <a:ext cx="1008112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162,9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131840" y="4149080"/>
              <a:ext cx="1008112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208,6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Выноска 1 26"/>
            <p:cNvSpPr/>
            <p:nvPr/>
          </p:nvSpPr>
          <p:spPr>
            <a:xfrm>
              <a:off x="1218716" y="5229200"/>
              <a:ext cx="1440160" cy="648072"/>
            </a:xfrm>
            <a:prstGeom prst="borderCallout1">
              <a:avLst>
                <a:gd name="adj1" fmla="val -4766"/>
                <a:gd name="adj2" fmla="val 21062"/>
                <a:gd name="adj3" fmla="val -177102"/>
                <a:gd name="adj4" fmla="val 86772"/>
              </a:avLst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2060"/>
                  </a:solidFill>
                </a:rPr>
                <a:t>г.Череповец</a:t>
              </a:r>
            </a:p>
            <a:p>
              <a:pPr algn="ctr"/>
              <a:r>
                <a:rPr lang="ru-RU" sz="1400" b="1" dirty="0" smtClean="0">
                  <a:solidFill>
                    <a:srgbClr val="002060"/>
                  </a:solidFill>
                </a:rPr>
                <a:t>5 654,6</a:t>
              </a:r>
              <a:endParaRPr lang="ru-RU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28" name="Выноска 1 27"/>
            <p:cNvSpPr/>
            <p:nvPr/>
          </p:nvSpPr>
          <p:spPr>
            <a:xfrm>
              <a:off x="2802892" y="5229200"/>
              <a:ext cx="1368152" cy="648072"/>
            </a:xfrm>
            <a:prstGeom prst="borderCallout1">
              <a:avLst>
                <a:gd name="adj1" fmla="val -4766"/>
                <a:gd name="adj2" fmla="val 21062"/>
                <a:gd name="adj3" fmla="val -193956"/>
                <a:gd name="adj4" fmla="val 73595"/>
              </a:avLst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2060"/>
                  </a:solidFill>
                </a:rPr>
                <a:t>г.Вологда</a:t>
              </a:r>
            </a:p>
            <a:p>
              <a:pPr algn="ctr"/>
              <a:r>
                <a:rPr lang="ru-RU" sz="1400" b="1" dirty="0" smtClean="0">
                  <a:solidFill>
                    <a:srgbClr val="002060"/>
                  </a:solidFill>
                </a:rPr>
                <a:t>16 166,7</a:t>
              </a:r>
              <a:endParaRPr lang="ru-RU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868144" y="3573016"/>
              <a:ext cx="1008112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3,0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499992" y="3789040"/>
              <a:ext cx="1008112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2,3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Выноска 1 51"/>
            <p:cNvSpPr/>
            <p:nvPr/>
          </p:nvSpPr>
          <p:spPr>
            <a:xfrm>
              <a:off x="4319972" y="5229200"/>
              <a:ext cx="1368152" cy="648072"/>
            </a:xfrm>
            <a:prstGeom prst="borderCallout1">
              <a:avLst>
                <a:gd name="adj1" fmla="val -4766"/>
                <a:gd name="adj2" fmla="val 21062"/>
                <a:gd name="adj3" fmla="val -3784"/>
                <a:gd name="adj4" fmla="val 20563"/>
              </a:avLst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2060"/>
                  </a:solidFill>
                </a:rPr>
                <a:t>Районы</a:t>
              </a:r>
            </a:p>
            <a:p>
              <a:pPr algn="ctr"/>
              <a:r>
                <a:rPr lang="ru-RU" sz="1400" b="1" dirty="0" smtClean="0">
                  <a:solidFill>
                    <a:srgbClr val="002060"/>
                  </a:solidFill>
                </a:rPr>
                <a:t>1986,0</a:t>
              </a:r>
              <a:endParaRPr lang="ru-RU" sz="1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323528" y="6021288"/>
            <a:ext cx="288032" cy="2880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11560" y="5949280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</a:rPr>
              <a:t>- низкий уровень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3528" y="6381328"/>
            <a:ext cx="288032" cy="2880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11560" y="6309320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</a:rPr>
              <a:t>- ниже среднего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83768" y="6021288"/>
            <a:ext cx="288032" cy="288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771800" y="5949280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</a:rPr>
              <a:t>- средний уровень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483768" y="6381328"/>
            <a:ext cx="288032" cy="288032"/>
          </a:xfrm>
          <a:prstGeom prst="rect">
            <a:avLst/>
          </a:prstGeom>
          <a:solidFill>
            <a:srgbClr val="B1F181"/>
          </a:solidFill>
          <a:ln>
            <a:solidFill>
              <a:srgbClr val="B1F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771800" y="6309320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</a:rPr>
              <a:t>- выше среднего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788024" y="6021288"/>
            <a:ext cx="288032" cy="2880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076056" y="5949280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</a:rPr>
              <a:t>- высокий уровень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788024" y="6381328"/>
            <a:ext cx="288032" cy="2880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076056" y="6309320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</a:rPr>
              <a:t>- нет поступлений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026774" y="4869160"/>
            <a:ext cx="100811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г.Вологда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8" name="Диаграмма 4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08704911"/>
              </p:ext>
            </p:extLst>
          </p:nvPr>
        </p:nvGraphicFramePr>
        <p:xfrm>
          <a:off x="5976156" y="4322204"/>
          <a:ext cx="2808312" cy="195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9" name="Прямоугольник 48"/>
          <p:cNvSpPr/>
          <p:nvPr/>
        </p:nvSpPr>
        <p:spPr>
          <a:xfrm>
            <a:off x="5697352" y="5661248"/>
            <a:ext cx="125091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Череповец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940152" y="4581128"/>
            <a:ext cx="125091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796136" y="4221088"/>
            <a:ext cx="3096344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выданных патентов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0070C0"/>
          </a:solidFill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Предлагаемые размеры потенциального дохода ИП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25929609"/>
              </p:ext>
            </p:extLst>
          </p:nvPr>
        </p:nvGraphicFramePr>
        <p:xfrm>
          <a:off x="0" y="519363"/>
          <a:ext cx="9144000" cy="6422269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7092280"/>
                <a:gridCol w="2051720"/>
              </a:tblGrid>
              <a:tr h="920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вида деятельности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861" marR="3186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потенциального дохода/налога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в год при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численности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работников от 0 до 5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861" marR="31861" marT="0" marB="0" anchor="ctr"/>
                </a:tc>
              </a:tr>
              <a:tr h="508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Услуги общественного питания, оказываемые через объекты, не имеющие зала обслуживания посетителей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861" marR="31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  /  8,1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861" marR="31861" marT="0" marB="0" anchor="ctr"/>
                </a:tc>
              </a:tr>
              <a:tr h="254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Оказание услуг по забою, транспортировке, перегонке, выпасу скота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861" marR="31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   /  6   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861" marR="31861" marT="0" marB="0" anchor="ctr"/>
                </a:tc>
              </a:tr>
              <a:tr h="254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Производство кожи и изделий из кожи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861" marR="31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225  /  13,5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861" marR="31861" marT="0" marB="0" anchor="ctr"/>
                </a:tc>
              </a:tr>
              <a:tr h="508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Сбор и заготовка пищевых лесных ресурсов,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недревесных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лесных ресурсов и лекарственных растений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861" marR="31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225  /  13,5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861" marR="31861" marT="0" marB="0" anchor="ctr"/>
                </a:tc>
              </a:tr>
              <a:tr h="291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Сушка, переработка и консервирование фруктов и овощей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861" marR="31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  /  7,92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861" marR="31861" marT="0" marB="0" anchor="ctr"/>
                </a:tc>
              </a:tr>
              <a:tr h="254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Производство молочной продукции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861" marR="31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225  /  13,5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861" marR="31861" marT="0" marB="0" anchor="ctr"/>
                </a:tc>
              </a:tr>
              <a:tr h="5173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Производство плодово-ягодных посадочных материалов, выращивание рассады овощных культур и семян трав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861" marR="31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225  /  13,5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861" marR="31861" marT="0" marB="0" anchor="ctr"/>
                </a:tc>
              </a:tr>
              <a:tr h="291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Производство хлебобулочных и мучных кондитерских изделий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861" marR="31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225  /  13,5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861" marR="31861" marT="0" marB="0" anchor="ctr"/>
                </a:tc>
              </a:tr>
              <a:tr h="291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Товарное и спортивное рыболовство и рыбоводство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861" marR="31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225  /  13,5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861" marR="31861" marT="0" marB="0" anchor="ctr"/>
                </a:tc>
              </a:tr>
              <a:tr h="291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Лесоводство и прочая лесохозяйственная деятельность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861" marR="31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225  /  13,5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861" marR="31861" marT="0" marB="0" anchor="ctr"/>
                </a:tc>
              </a:tr>
              <a:tr h="291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по письменному и устному переводу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861" marR="31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225  /  13,5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861" marR="31861" marT="0" marB="0" anchor="ctr"/>
                </a:tc>
              </a:tr>
              <a:tr h="291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по уходу за престарелыми и инвалидами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861" marR="31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 6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861" marR="31861" marT="0" marB="0" anchor="ctr"/>
                </a:tc>
              </a:tr>
              <a:tr h="291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Сбор, обработка и утилизация отходов, а также обработка вторичного сырья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861" marR="31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225  /  13,5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861" marR="31861" marT="0" marB="0" anchor="ctr"/>
                </a:tc>
              </a:tr>
              <a:tr h="291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Резка, обработка и отделка камня для памятников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861" marR="31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  /  8,1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861" marR="31861" marT="0" marB="0" anchor="ctr"/>
                </a:tc>
              </a:tr>
              <a:tr h="5362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Оказание услуг (выполнение работ) по разработке программ для ЭВМ и баз данных, их адаптации и модификации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861" marR="31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225  /  13,5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861" marR="31861" marT="0" marB="0" anchor="ctr"/>
                </a:tc>
              </a:tr>
              <a:tr h="2512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компьютеров и коммуникационного оборудования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861" marR="318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225  /  13,3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861" marR="31861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E45B0-D31D-4AF5-A5DD-28974E213EAC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55576" y="1988840"/>
            <a:ext cx="7772400" cy="283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4602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законодательства</a:t>
            </a:r>
            <a:b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патентной системе налогообложения </a:t>
            </a:r>
          </a:p>
        </p:txBody>
      </p:sp>
      <p:pic>
        <p:nvPicPr>
          <p:cNvPr id="34" name="Рисунок 33" descr="НК РФ.jpg"/>
          <p:cNvPicPr>
            <a:picLocks noChangeAspect="1"/>
          </p:cNvPicPr>
          <p:nvPr/>
        </p:nvPicPr>
        <p:blipFill>
          <a:blip r:embed="rId3" cstate="print"/>
          <a:srcRect l="14286" t="2381" r="14286" b="2381"/>
          <a:stretch>
            <a:fillRect/>
          </a:stretch>
        </p:blipFill>
        <p:spPr>
          <a:xfrm>
            <a:off x="467544" y="848786"/>
            <a:ext cx="1890210" cy="2520280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4572000" y="848786"/>
            <a:ext cx="4248472" cy="25202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Патентная система налогообложения устанавливается Налоговым кодексом Российской Федерации и законом субъекта РФ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(закон Вологодской области от 29.11.2012г. №2900-ОЗ)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67544" y="4149080"/>
            <a:ext cx="3944871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Плательщик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4149080"/>
            <a:ext cx="4248472" cy="36004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индивидуальный предприниматель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4653136"/>
            <a:ext cx="3944871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Численность работающих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653136"/>
            <a:ext cx="4248472" cy="36004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от 0 до 15 человек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5157192"/>
            <a:ext cx="3944871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Ограничения по видам деятельности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5157192"/>
            <a:ext cx="4248472" cy="576064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47 видов (с 2016 года - 63 вида)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5877272"/>
            <a:ext cx="3944871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Срок действия патента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5877272"/>
            <a:ext cx="4248472" cy="36004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от 1 до 12 месяцев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3645024"/>
            <a:ext cx="8352928" cy="3600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Условия применения патентной системы налогообложения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6381328"/>
            <a:ext cx="3944871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Максимальный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доход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72000" y="6381328"/>
            <a:ext cx="4248472" cy="36004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60 млн. рублей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48" t="20406" r="50000" b="14563"/>
          <a:stretch/>
        </p:blipFill>
        <p:spPr bwMode="auto">
          <a:xfrm>
            <a:off x="2439979" y="848787"/>
            <a:ext cx="1843989" cy="2520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05181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8300" t="62481" r="71351" b="21434"/>
          <a:stretch>
            <a:fillRect/>
          </a:stretch>
        </p:blipFill>
        <p:spPr bwMode="auto">
          <a:xfrm>
            <a:off x="648504" y="2564904"/>
            <a:ext cx="1252563" cy="143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6900" t="19167" r="70098" b="68334"/>
          <a:stretch>
            <a:fillRect/>
          </a:stretch>
        </p:blipFill>
        <p:spPr bwMode="auto">
          <a:xfrm>
            <a:off x="672049" y="913490"/>
            <a:ext cx="1163648" cy="96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E45B0-D31D-4AF5-A5DD-28974E213EAC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0150" t="46396" r="73201" b="40200"/>
          <a:stretch>
            <a:fillRect/>
          </a:stretch>
        </p:blipFill>
        <p:spPr bwMode="auto">
          <a:xfrm>
            <a:off x="821886" y="1807199"/>
            <a:ext cx="905796" cy="93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2124754" y="1052736"/>
            <a:ext cx="6569511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бухгалтера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 необходимости нанимать бухгалтера.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Бухгалтерский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учет заменит заполнение книги учета доходов 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06946" y="2042038"/>
            <a:ext cx="6569512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декларации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надо сдавать в налоговый орган налоговую декларацию</a:t>
            </a:r>
          </a:p>
          <a:p>
            <a:pPr algn="ctr"/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4008" y="2852343"/>
            <a:ext cx="6569511" cy="11268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уплаты налогов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патент освобождает от:</a:t>
            </a:r>
          </a:p>
          <a:p>
            <a:pPr>
              <a:buFont typeface="Wingdings" pitchFamily="2" charset="2"/>
              <a:buChar char="§"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НДС (кроме ввоза товаров на территорию РФ);</a:t>
            </a:r>
          </a:p>
          <a:p>
            <a:pPr>
              <a:buFont typeface="Wingdings" pitchFamily="2" charset="2"/>
              <a:buChar char="§"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НДФЛ – по виду деятельности на который выдан патент;</a:t>
            </a:r>
          </a:p>
          <a:p>
            <a:pPr>
              <a:buFont typeface="Wingdings" pitchFamily="2" charset="2"/>
              <a:buChar char="§"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 на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имущество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например: за квартиру, гараж при сдаче их в аренду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Преимущества  патентной системы налогообложения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77" y="5373216"/>
            <a:ext cx="822902" cy="936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04" y="3979151"/>
            <a:ext cx="1250049" cy="1250049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2106947" y="4208130"/>
            <a:ext cx="6569511" cy="8770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кассового аппарата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осуществлении наличных расчетов с покупателями нет необходимости пользоваться контрольно-кассовой техникой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24753" y="5553236"/>
            <a:ext cx="6569512" cy="7560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Выбор срока использования патента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Предприниматель сам выбирает когда он будет пользоваться патентом</a:t>
            </a:r>
          </a:p>
          <a:p>
            <a:pPr algn="ctr"/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821886" y="4208131"/>
            <a:ext cx="879862" cy="8798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862077" y="4224899"/>
            <a:ext cx="863094" cy="8630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люс 25"/>
          <p:cNvSpPr/>
          <p:nvPr/>
        </p:nvSpPr>
        <p:spPr>
          <a:xfrm>
            <a:off x="862077" y="5697252"/>
            <a:ext cx="253539" cy="18002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люс 27"/>
          <p:cNvSpPr/>
          <p:nvPr/>
        </p:nvSpPr>
        <p:spPr>
          <a:xfrm>
            <a:off x="1056106" y="5697252"/>
            <a:ext cx="253539" cy="18002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92"/>
          <a:stretch/>
        </p:blipFill>
        <p:spPr>
          <a:xfrm>
            <a:off x="5887754" y="886779"/>
            <a:ext cx="3285134" cy="35462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E45B0-D31D-4AF5-A5DD-28974E213EAC}" type="slidenum">
              <a:rPr lang="ru-RU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  получения патента и уплаты налога</a:t>
            </a:r>
            <a:endParaRPr lang="ru-RU" sz="24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32040" y="4433040"/>
            <a:ext cx="4032448" cy="1300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Налоговый орган (по месту жительства предпринимателя или по месту осуществления деятельности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1979712" y="1340768"/>
            <a:ext cx="4273213" cy="192707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(за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дней до начала ведения предпринимательской деятельности)</a:t>
            </a:r>
          </a:p>
        </p:txBody>
      </p:sp>
      <p:sp>
        <p:nvSpPr>
          <p:cNvPr id="20" name="Стрелка влево 19"/>
          <p:cNvSpPr/>
          <p:nvPr/>
        </p:nvSpPr>
        <p:spPr>
          <a:xfrm>
            <a:off x="1763688" y="2996952"/>
            <a:ext cx="4320480" cy="1459361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Патент (в течении 5 дней со дня получения заявления)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23528" y="3690572"/>
            <a:ext cx="1008112" cy="674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ИП</a:t>
            </a:r>
          </a:p>
        </p:txBody>
      </p:sp>
      <p:pic>
        <p:nvPicPr>
          <p:cNvPr id="17" name="Picture 2" descr="Картинки по запросу предприниматель картинк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78" r="28549"/>
          <a:stretch/>
        </p:blipFill>
        <p:spPr bwMode="auto">
          <a:xfrm>
            <a:off x="0" y="886780"/>
            <a:ext cx="1979712" cy="26142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94862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установления потенциального дохода</a:t>
            </a:r>
            <a:endParaRPr lang="ru-RU" sz="24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E45B0-D31D-4AF5-A5DD-28974E213EAC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3130" y="1268760"/>
            <a:ext cx="4752528" cy="288032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max 10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</a:t>
            </a:r>
          </a:p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(торговля, общепит, аренда имущества)</a:t>
            </a:r>
          </a:p>
          <a:p>
            <a:endParaRPr lang="ru-RU" sz="8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max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</a:t>
            </a:r>
          </a:p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(транспортные, медицинские, обрядовые и ритуальные услуги)</a:t>
            </a:r>
          </a:p>
          <a:p>
            <a:endParaRPr lang="ru-RU" sz="8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max 1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(по остальным видам деятельности)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730162" y="764704"/>
            <a:ext cx="4139952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Дифференцированный размер дохода в зависимости от: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765658" y="1412776"/>
            <a:ext cx="4464496" cy="26642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численности работающих</a:t>
            </a:r>
          </a:p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(до 15 человек включительно)</a:t>
            </a:r>
          </a:p>
          <a:p>
            <a:endParaRPr lang="ru-RU" sz="8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количества транспортных средств</a:t>
            </a:r>
          </a:p>
          <a:p>
            <a:pPr>
              <a:buFont typeface="Wingdings" pitchFamily="2" charset="2"/>
              <a:buChar char="ü"/>
            </a:pP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количества объектов (площадей)</a:t>
            </a:r>
          </a:p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(для розничной торговли, общепита и аренды недвижимости)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52273539"/>
              </p:ext>
            </p:extLst>
          </p:nvPr>
        </p:nvGraphicFramePr>
        <p:xfrm>
          <a:off x="697206" y="4725144"/>
          <a:ext cx="7272808" cy="193092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730778"/>
                <a:gridCol w="3542030"/>
              </a:tblGrid>
              <a:tr h="6736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Период, на который установлен коэффициент-дефлятор, год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 </a:t>
                      </a:r>
                      <a:endParaRPr lang="ru-RU" sz="2000" b="1" u="none" strike="noStrike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коэффициента-дефлятора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55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55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1,067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55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2000" b="1" i="0" u="none" strike="noStrike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1,147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55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1,329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0" y="4221088"/>
            <a:ext cx="9144000" cy="432048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Коэффициент-дефлятор</a:t>
            </a:r>
            <a:endParaRPr lang="ru-RU" sz="24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7146" y="764704"/>
            <a:ext cx="4176464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Ограничение размера потенциально возможного дохода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500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 расчета стоимости патента (размера налога)</a:t>
            </a:r>
            <a:endParaRPr lang="ru-RU" sz="24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5268" y="1214754"/>
            <a:ext cx="2782591" cy="99011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Стоимость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патента в год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(размер налога)</a:t>
            </a:r>
          </a:p>
        </p:txBody>
      </p:sp>
      <p:sp>
        <p:nvSpPr>
          <p:cNvPr id="3" name="Равно 2"/>
          <p:cNvSpPr/>
          <p:nvPr/>
        </p:nvSpPr>
        <p:spPr>
          <a:xfrm>
            <a:off x="3410097" y="1250758"/>
            <a:ext cx="864096" cy="612068"/>
          </a:xfrm>
          <a:prstGeom prst="mathEqua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366538" y="1214754"/>
            <a:ext cx="3003163" cy="99011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Налоговая база (потенциальный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годовой доход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Умножение 4"/>
          <p:cNvSpPr/>
          <p:nvPr/>
        </p:nvSpPr>
        <p:spPr>
          <a:xfrm>
            <a:off x="7406541" y="1196752"/>
            <a:ext cx="612068" cy="612068"/>
          </a:xfrm>
          <a:prstGeom prst="mathMultipl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012270" y="1196752"/>
            <a:ext cx="873871" cy="93610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6%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460697" y="3068960"/>
            <a:ext cx="2727037" cy="64807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13 500 рублей</a:t>
            </a:r>
          </a:p>
        </p:txBody>
      </p:sp>
      <p:sp>
        <p:nvSpPr>
          <p:cNvPr id="26" name="Равно 25"/>
          <p:cNvSpPr/>
          <p:nvPr/>
        </p:nvSpPr>
        <p:spPr>
          <a:xfrm>
            <a:off x="3321635" y="3050958"/>
            <a:ext cx="864096" cy="612068"/>
          </a:xfrm>
          <a:prstGeom prst="mathEqua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241625" y="3014954"/>
            <a:ext cx="3003163" cy="64807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225 000 рублей</a:t>
            </a:r>
          </a:p>
        </p:txBody>
      </p:sp>
      <p:sp>
        <p:nvSpPr>
          <p:cNvPr id="30" name="Умножение 29"/>
          <p:cNvSpPr/>
          <p:nvPr/>
        </p:nvSpPr>
        <p:spPr>
          <a:xfrm>
            <a:off x="7246071" y="3014954"/>
            <a:ext cx="612068" cy="612068"/>
          </a:xfrm>
          <a:prstGeom prst="mathMultipl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012270" y="2996952"/>
            <a:ext cx="873871" cy="64807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6%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7016" y="2420888"/>
            <a:ext cx="8856984" cy="45512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 расчета стоимости патента по виду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 «ремонт жилья» при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численности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работников от 0 до 5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558057"/>
            <a:ext cx="1513793" cy="20162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 действия патента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076218" y="4592650"/>
            <a:ext cx="1291753" cy="7805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мес.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13888" y="4592650"/>
            <a:ext cx="5450599" cy="7805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до окончания срока действия патента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083031" y="5527185"/>
            <a:ext cx="1291753" cy="10916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6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мес.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513890" y="5517232"/>
            <a:ext cx="5450598" cy="10916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1/3 не позднее 90 дней после начала действия патента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2/3 до окончания срока действия патента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0" y="4005064"/>
            <a:ext cx="9144000" cy="432048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 уплаты патента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Количество выданных патентов и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индивидуальных предпринимателей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78706" y="6356350"/>
            <a:ext cx="2008094" cy="365125"/>
          </a:xfrm>
        </p:spPr>
        <p:txBody>
          <a:bodyPr/>
          <a:lstStyle/>
          <a:p>
            <a:fld id="{801E45B0-D31D-4AF5-A5DD-28974E213EAC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03648" y="4365104"/>
            <a:ext cx="3596165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Стоимость патента уменьшалась на страховые взносы, но не более чем на 50%</a:t>
            </a:r>
          </a:p>
        </p:txBody>
      </p:sp>
      <p:sp>
        <p:nvSpPr>
          <p:cNvPr id="11" name="Левая фигурная скобка 10"/>
          <p:cNvSpPr/>
          <p:nvPr/>
        </p:nvSpPr>
        <p:spPr>
          <a:xfrm rot="16200000">
            <a:off x="2931111" y="2286013"/>
            <a:ext cx="576064" cy="3294086"/>
          </a:xfrm>
          <a:prstGeom prst="leftBrac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15837" y="4365104"/>
            <a:ext cx="3312368" cy="115212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Уменьшение стоимости патента не предусмотрено</a:t>
            </a:r>
          </a:p>
        </p:txBody>
      </p:sp>
      <p:sp>
        <p:nvSpPr>
          <p:cNvPr id="13" name="Левая фигурная скобка 12"/>
          <p:cNvSpPr/>
          <p:nvPr/>
        </p:nvSpPr>
        <p:spPr>
          <a:xfrm rot="16200000">
            <a:off x="6577105" y="2287991"/>
            <a:ext cx="576064" cy="3290130"/>
          </a:xfrm>
          <a:prstGeom prst="leftBrac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="" xmlns:p14="http://schemas.microsoft.com/office/powerpoint/2010/main" val="1935938404"/>
              </p:ext>
            </p:extLst>
          </p:nvPr>
        </p:nvGraphicFramePr>
        <p:xfrm>
          <a:off x="1331640" y="980728"/>
          <a:ext cx="7416824" cy="2563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="" xmlns:p14="http://schemas.microsoft.com/office/powerpoint/2010/main" val="3939177604"/>
              </p:ext>
            </p:extLst>
          </p:nvPr>
        </p:nvGraphicFramePr>
        <p:xfrm>
          <a:off x="1331640" y="1556792"/>
          <a:ext cx="7416824" cy="1675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216024" y="1196752"/>
            <a:ext cx="1259632" cy="720080"/>
          </a:xfrm>
          <a:prstGeom prst="rect">
            <a:avLst/>
          </a:prstGeom>
          <a:noFill/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Кол-во </a:t>
            </a:r>
            <a:r>
              <a:rPr lang="ru-RU" sz="2000" b="1" dirty="0" smtClean="0">
                <a:solidFill>
                  <a:srgbClr val="002060"/>
                </a:solidFill>
              </a:rPr>
              <a:t>патентов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6024" y="3501008"/>
            <a:ext cx="1115616" cy="720080"/>
          </a:xfrm>
          <a:prstGeom prst="rect">
            <a:avLst/>
          </a:prstGeom>
          <a:noFill/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Кол-во</a:t>
            </a:r>
            <a:r>
              <a:rPr lang="ru-RU" b="1" dirty="0" smtClean="0">
                <a:solidFill>
                  <a:srgbClr val="002060"/>
                </a:solidFill>
              </a:rPr>
              <a:t> ИП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24" name="Прямая соединительная линия 23"/>
          <p:cNvCxnSpPr>
            <a:stCxn id="21" idx="2"/>
          </p:cNvCxnSpPr>
          <p:nvPr/>
        </p:nvCxnSpPr>
        <p:spPr>
          <a:xfrm>
            <a:off x="845840" y="1916832"/>
            <a:ext cx="113387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22" idx="0"/>
          </p:cNvCxnSpPr>
          <p:nvPr/>
        </p:nvCxnSpPr>
        <p:spPr>
          <a:xfrm flipV="1">
            <a:off x="773832" y="2852936"/>
            <a:ext cx="1061864" cy="64807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ая выноска 2"/>
          <p:cNvSpPr/>
          <p:nvPr/>
        </p:nvSpPr>
        <p:spPr>
          <a:xfrm>
            <a:off x="5652120" y="959354"/>
            <a:ext cx="3096344" cy="2592287"/>
          </a:xfrm>
          <a:prstGeom prst="wedgeRectCallout">
            <a:avLst>
              <a:gd name="adj1" fmla="val -50059"/>
              <a:gd name="adj2" fmla="val -2466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2014 г. - если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дохода выше 300 тыс.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в год,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к фиксированной сумме страховых взносов прибавляется 1% от разницы между суммой дохода (потенциального дохода) и 300 тыс. 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Размер страховых взносов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ИП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внебюджетные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фонды, тыс. руб.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78706" y="6356350"/>
            <a:ext cx="2008094" cy="365125"/>
          </a:xfrm>
        </p:spPr>
        <p:txBody>
          <a:bodyPr/>
          <a:lstStyle/>
          <a:p>
            <a:fld id="{801E45B0-D31D-4AF5-A5DD-28974E213EAC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80215344"/>
              </p:ext>
            </p:extLst>
          </p:nvPr>
        </p:nvGraphicFramePr>
        <p:xfrm>
          <a:off x="323528" y="980728"/>
          <a:ext cx="511256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514" y="5753986"/>
            <a:ext cx="1797821" cy="973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66" y="5748973"/>
            <a:ext cx="1803784" cy="973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611560" y="4437112"/>
            <a:ext cx="844188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- по </a:t>
            </a:r>
            <a:r>
              <a:rPr lang="ru-RU" sz="2000" b="1" dirty="0">
                <a:solidFill>
                  <a:srgbClr val="002060"/>
                </a:solidFill>
              </a:rPr>
              <a:t>розничной торговле, общественному питанию, аренде недвижимости - </a:t>
            </a:r>
            <a:r>
              <a:rPr lang="ru-RU" sz="2400" b="1" dirty="0">
                <a:solidFill>
                  <a:srgbClr val="C00000"/>
                </a:solidFill>
              </a:rPr>
              <a:t>30</a:t>
            </a:r>
            <a:r>
              <a:rPr lang="ru-RU" sz="2400" b="1" dirty="0" smtClean="0">
                <a:solidFill>
                  <a:srgbClr val="C00000"/>
                </a:solidFill>
              </a:rPr>
              <a:t>%</a:t>
            </a:r>
            <a:r>
              <a:rPr lang="ru-RU" sz="2000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- по </a:t>
            </a:r>
            <a:r>
              <a:rPr lang="ru-RU" sz="2000" b="1" dirty="0">
                <a:solidFill>
                  <a:srgbClr val="002060"/>
                </a:solidFill>
              </a:rPr>
              <a:t>остальным видам деятельности  - пониженный тариф - </a:t>
            </a:r>
            <a:r>
              <a:rPr lang="ru-RU" sz="2400" b="1" dirty="0">
                <a:solidFill>
                  <a:srgbClr val="C00000"/>
                </a:solidFill>
              </a:rPr>
              <a:t>20</a:t>
            </a:r>
            <a:r>
              <a:rPr lang="ru-RU" sz="2400" b="1" dirty="0" smtClean="0">
                <a:solidFill>
                  <a:srgbClr val="C00000"/>
                </a:solidFill>
              </a:rPr>
              <a:t>%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439016" y="3861048"/>
            <a:ext cx="8309448" cy="4183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Страховые взносы  с з/платы работников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711" r="9402" b="6692"/>
          <a:stretch/>
        </p:blipFill>
        <p:spPr>
          <a:xfrm>
            <a:off x="3435180" y="5753986"/>
            <a:ext cx="1814465" cy="973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55573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/>
        </p:nvGraphicFramePr>
        <p:xfrm>
          <a:off x="971600" y="1052736"/>
          <a:ext cx="575784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8058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патентов по видам деятельности в 2015 году</a:t>
            </a:r>
            <a:endParaRPr lang="ru-RU" sz="24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779912" y="548680"/>
            <a:ext cx="2664296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Ремонт и техобслуживание бытовой техники, часов, ремонт и изготовление металлоизделий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E45B0-D31D-4AF5-A5DD-28974E213EAC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843808" y="2852936"/>
            <a:ext cx="1872208" cy="187220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756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572000" y="1196752"/>
            <a:ext cx="2664296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Услуги по перевозке пассажиров автотранспортом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004048" y="1700808"/>
            <a:ext cx="2664296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Медицинские услуги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64088" y="2348880"/>
            <a:ext cx="2664296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Услуги по перевозке грузов автотранспортом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868144" y="3284984"/>
            <a:ext cx="2664296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Розничная торговля (в торговых залах)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868144" y="4149080"/>
            <a:ext cx="28803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Розничная торговля (нестационарная и без торговых залов)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5364088" y="5229200"/>
            <a:ext cx="28803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Услуги по производству монтажных, электромонтажных, санитарно - технических и сварочных работ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555776" y="5949280"/>
            <a:ext cx="28803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Ремонт жилья и других построек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792088" y="5445224"/>
            <a:ext cx="169168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Сдача в аренду (наем) недвижимости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187624" y="1268760"/>
            <a:ext cx="169168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Прочие виды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2543</TotalTime>
  <Words>2513</Words>
  <Application>Microsoft Office PowerPoint</Application>
  <PresentationFormat>Экран (4:3)</PresentationFormat>
  <Paragraphs>343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Патентная система  налогообложения  на территории  Вологодской области  </vt:lpstr>
      <vt:lpstr>Особенности законодательства по патентной системе налогообложения </vt:lpstr>
      <vt:lpstr>Слайд 3</vt:lpstr>
      <vt:lpstr>Слайд 4</vt:lpstr>
      <vt:lpstr>Особенности установления потенциального дохода</vt:lpstr>
      <vt:lpstr>Порядок расчета стоимости патента (размера налога)</vt:lpstr>
      <vt:lpstr>Количество выданных патентов и  индивидуальных предпринимателей</vt:lpstr>
      <vt:lpstr>Размер страховых взносов ИП во внебюджетные фонды, тыс. руб.</vt:lpstr>
      <vt:lpstr>Структура патентов по видам деятельности в 2015 году</vt:lpstr>
      <vt:lpstr>Слайд 10</vt:lpstr>
      <vt:lpstr>Динамика поступления налогов по специальным  налоговым режимам, млн. рублей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OEM</dc:creator>
  <cp:lastModifiedBy>Никонова</cp:lastModifiedBy>
  <cp:revision>277</cp:revision>
  <cp:lastPrinted>2016-03-14T15:19:44Z</cp:lastPrinted>
  <dcterms:created xsi:type="dcterms:W3CDTF">2015-12-23T10:42:47Z</dcterms:created>
  <dcterms:modified xsi:type="dcterms:W3CDTF">2016-03-28T06:30:25Z</dcterms:modified>
</cp:coreProperties>
</file>