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8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81" r:id="rId10"/>
    <p:sldId id="266" r:id="rId11"/>
    <p:sldId id="270" r:id="rId12"/>
    <p:sldId id="283" r:id="rId13"/>
    <p:sldId id="271" r:id="rId14"/>
    <p:sldId id="272" r:id="rId15"/>
    <p:sldId id="273" r:id="rId16"/>
    <p:sldId id="278" r:id="rId17"/>
    <p:sldId id="279" r:id="rId18"/>
    <p:sldId id="280" r:id="rId19"/>
    <p:sldId id="274" r:id="rId20"/>
    <p:sldId id="275" r:id="rId21"/>
    <p:sldId id="28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BCBD1"/>
    <a:srgbClr val="0066FF"/>
    <a:srgbClr val="3C15AB"/>
    <a:srgbClr val="253FAB"/>
    <a:srgbClr val="000099"/>
    <a:srgbClr val="33CC33"/>
    <a:srgbClr val="FF66FF"/>
    <a:srgbClr val="6600CC"/>
    <a:srgbClr val="D6DFCF"/>
    <a:srgbClr val="BCDA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5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BB00B8-9E15-4F6D-93C4-FDC8D0CE21F6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67580D-3A2F-470A-B3F7-AF6112F626FD}">
      <dgm:prSet/>
      <dgm:spPr/>
      <dgm:t>
        <a:bodyPr/>
        <a:lstStyle/>
        <a:p>
          <a:pPr rtl="0"/>
          <a:r>
            <a:rPr lang="ru-RU" b="1" i="1" dirty="0" smtClean="0">
              <a:solidFill>
                <a:srgbClr val="000099"/>
              </a:solidFill>
            </a:rPr>
            <a:t>       Основные направления  деятельности</a:t>
          </a:r>
          <a:r>
            <a:rPr lang="ru-RU" b="1" i="1" dirty="0" smtClean="0"/>
            <a:t>:</a:t>
          </a:r>
          <a:endParaRPr lang="ru-RU" i="1" dirty="0"/>
        </a:p>
      </dgm:t>
    </dgm:pt>
    <dgm:pt modelId="{968E8BB9-A75B-4B34-9E62-F4208EDA7498}" type="parTrans" cxnId="{69CF3C8F-DE9B-40C3-9FA6-4412A752E6A7}">
      <dgm:prSet/>
      <dgm:spPr/>
      <dgm:t>
        <a:bodyPr/>
        <a:lstStyle/>
        <a:p>
          <a:endParaRPr lang="ru-RU"/>
        </a:p>
      </dgm:t>
    </dgm:pt>
    <dgm:pt modelId="{ECA4F5FA-FDBF-4C0F-9147-7ED7A4EA835A}" type="sibTrans" cxnId="{69CF3C8F-DE9B-40C3-9FA6-4412A752E6A7}">
      <dgm:prSet/>
      <dgm:spPr/>
      <dgm:t>
        <a:bodyPr/>
        <a:lstStyle/>
        <a:p>
          <a:endParaRPr lang="ru-RU"/>
        </a:p>
      </dgm:t>
    </dgm:pt>
    <dgm:pt modelId="{5C75CE7D-4894-4B5D-BE7B-98778CBCCC43}">
      <dgm:prSet custT="1"/>
      <dgm:spPr/>
      <dgm:t>
        <a:bodyPr/>
        <a:lstStyle/>
        <a:p>
          <a:pPr rtl="0"/>
          <a:r>
            <a:rPr lang="ru-RU" sz="2000" dirty="0" smtClean="0"/>
            <a:t>г</a:t>
          </a:r>
          <a:r>
            <a:rPr lang="ru-RU" sz="2000" b="1" dirty="0" smtClean="0"/>
            <a:t>ражданско-патриотическое воспитание учащихся сельской школы;</a:t>
          </a:r>
          <a:endParaRPr lang="ru-RU" sz="2000" b="1" dirty="0"/>
        </a:p>
      </dgm:t>
    </dgm:pt>
    <dgm:pt modelId="{8B8DB91F-42AE-4EBB-8315-88CA12E41F61}" type="parTrans" cxnId="{4ECD7027-C6CF-4777-9E9D-66A32CF8ABB5}">
      <dgm:prSet/>
      <dgm:spPr/>
      <dgm:t>
        <a:bodyPr/>
        <a:lstStyle/>
        <a:p>
          <a:endParaRPr lang="ru-RU"/>
        </a:p>
      </dgm:t>
    </dgm:pt>
    <dgm:pt modelId="{BF55ADE6-EECE-489F-99CF-956E299DE98B}" type="sibTrans" cxnId="{4ECD7027-C6CF-4777-9E9D-66A32CF8ABB5}">
      <dgm:prSet/>
      <dgm:spPr/>
      <dgm:t>
        <a:bodyPr/>
        <a:lstStyle/>
        <a:p>
          <a:endParaRPr lang="ru-RU"/>
        </a:p>
      </dgm:t>
    </dgm:pt>
    <dgm:pt modelId="{6E5CBB4C-F81E-4C46-8922-A5C5D5FA9126}">
      <dgm:prSet custT="1"/>
      <dgm:spPr/>
      <dgm:t>
        <a:bodyPr/>
        <a:lstStyle/>
        <a:p>
          <a:pPr rtl="0"/>
          <a:r>
            <a:rPr lang="ru-RU" sz="2000" dirty="0" smtClean="0"/>
            <a:t> </a:t>
          </a:r>
          <a:r>
            <a:rPr lang="ru-RU" sz="2000" b="1" dirty="0" smtClean="0"/>
            <a:t>проектно-исследовательская деятельность учащихся и педагогов  </a:t>
          </a:r>
          <a:r>
            <a:rPr lang="ru-RU" sz="2000" b="1" dirty="0" err="1" smtClean="0"/>
            <a:t>Лентьевской</a:t>
          </a:r>
          <a:r>
            <a:rPr lang="ru-RU" sz="2000" b="1" dirty="0" smtClean="0"/>
            <a:t> школы;</a:t>
          </a:r>
          <a:endParaRPr lang="ru-RU" sz="2000" b="1" dirty="0"/>
        </a:p>
      </dgm:t>
    </dgm:pt>
    <dgm:pt modelId="{07F178C1-7912-4C15-AB2D-BBF8A1D59932}" type="parTrans" cxnId="{8D18483C-E90D-4052-BF41-2DFDF18A1E94}">
      <dgm:prSet/>
      <dgm:spPr/>
      <dgm:t>
        <a:bodyPr/>
        <a:lstStyle/>
        <a:p>
          <a:endParaRPr lang="ru-RU"/>
        </a:p>
      </dgm:t>
    </dgm:pt>
    <dgm:pt modelId="{96A3D3FA-76D9-4CED-A4D4-67830144A67C}" type="sibTrans" cxnId="{8D18483C-E90D-4052-BF41-2DFDF18A1E94}">
      <dgm:prSet/>
      <dgm:spPr/>
      <dgm:t>
        <a:bodyPr/>
        <a:lstStyle/>
        <a:p>
          <a:endParaRPr lang="ru-RU"/>
        </a:p>
      </dgm:t>
    </dgm:pt>
    <dgm:pt modelId="{1DB765FA-0840-4461-A6E0-F06B3C649606}">
      <dgm:prSet custT="1"/>
      <dgm:spPr/>
      <dgm:t>
        <a:bodyPr/>
        <a:lstStyle/>
        <a:p>
          <a:pPr rtl="0"/>
          <a:r>
            <a:rPr lang="ru-RU" sz="1600" dirty="0" smtClean="0"/>
            <a:t> </a:t>
          </a:r>
          <a:r>
            <a:rPr lang="ru-RU" sz="2000" b="1" dirty="0" smtClean="0"/>
            <a:t>совместная творческая деятельность – учащихся школы, учителей и родителей;</a:t>
          </a:r>
          <a:endParaRPr lang="ru-RU" sz="2000" b="1" dirty="0"/>
        </a:p>
      </dgm:t>
    </dgm:pt>
    <dgm:pt modelId="{9FC45734-3672-4ED1-9118-2359AF1C5967}" type="parTrans" cxnId="{118C82D6-3172-44BD-BD64-684ED1C4503F}">
      <dgm:prSet/>
      <dgm:spPr/>
      <dgm:t>
        <a:bodyPr/>
        <a:lstStyle/>
        <a:p>
          <a:endParaRPr lang="ru-RU"/>
        </a:p>
      </dgm:t>
    </dgm:pt>
    <dgm:pt modelId="{CA27DE3E-BEE6-46F7-AA6E-45E028A36945}" type="sibTrans" cxnId="{118C82D6-3172-44BD-BD64-684ED1C4503F}">
      <dgm:prSet/>
      <dgm:spPr/>
      <dgm:t>
        <a:bodyPr/>
        <a:lstStyle/>
        <a:p>
          <a:endParaRPr lang="ru-RU"/>
        </a:p>
      </dgm:t>
    </dgm:pt>
    <dgm:pt modelId="{B4BCF500-B8FC-47AC-B019-DE6FB6D28571}">
      <dgm:prSet custT="1"/>
      <dgm:spPr/>
      <dgm:t>
        <a:bodyPr/>
        <a:lstStyle/>
        <a:p>
          <a:pPr rtl="0"/>
          <a:r>
            <a:rPr lang="ru-RU" sz="2000" b="1" dirty="0" smtClean="0"/>
            <a:t>  изучение биографии земляков – участников Великой Отечественной войны 1941-1945 гг., изыскательская деятельность в данном направлении;</a:t>
          </a:r>
          <a:endParaRPr lang="ru-RU" sz="2000" b="1" dirty="0"/>
        </a:p>
      </dgm:t>
    </dgm:pt>
    <dgm:pt modelId="{36180B2A-4B3D-4BC4-8CE5-53B9E81E54F5}" type="parTrans" cxnId="{1D9E4A00-1408-4348-8348-4043ECC336F0}">
      <dgm:prSet/>
      <dgm:spPr/>
      <dgm:t>
        <a:bodyPr/>
        <a:lstStyle/>
        <a:p>
          <a:endParaRPr lang="ru-RU"/>
        </a:p>
      </dgm:t>
    </dgm:pt>
    <dgm:pt modelId="{2E3C6241-2B2A-4884-811D-D1D357E8730A}" type="sibTrans" cxnId="{1D9E4A00-1408-4348-8348-4043ECC336F0}">
      <dgm:prSet/>
      <dgm:spPr/>
      <dgm:t>
        <a:bodyPr/>
        <a:lstStyle/>
        <a:p>
          <a:endParaRPr lang="ru-RU"/>
        </a:p>
      </dgm:t>
    </dgm:pt>
    <dgm:pt modelId="{01F5C0EB-D595-42B9-90A7-1AFB5CCA27B6}">
      <dgm:prSet custT="1"/>
      <dgm:spPr/>
      <dgm:t>
        <a:bodyPr/>
        <a:lstStyle/>
        <a:p>
          <a:pPr rtl="0"/>
          <a:r>
            <a:rPr lang="ru-RU" sz="1900" dirty="0" smtClean="0"/>
            <a:t> </a:t>
          </a:r>
          <a:r>
            <a:rPr lang="ru-RU" sz="2000" b="1" dirty="0" smtClean="0"/>
            <a:t>создание пространства совместной деятельности молодого и старшего поколений, способствующего привитию уважения не только к старшему поколению, но и к истории своей Родины;</a:t>
          </a:r>
          <a:endParaRPr lang="ru-RU" sz="2000" b="1" dirty="0"/>
        </a:p>
      </dgm:t>
    </dgm:pt>
    <dgm:pt modelId="{9132D7C9-6DF5-458D-B363-12DB3FD6EB39}" type="parTrans" cxnId="{E169CA79-3408-4CA6-BD98-D5F852FF9F2C}">
      <dgm:prSet/>
      <dgm:spPr/>
      <dgm:t>
        <a:bodyPr/>
        <a:lstStyle/>
        <a:p>
          <a:endParaRPr lang="ru-RU"/>
        </a:p>
      </dgm:t>
    </dgm:pt>
    <dgm:pt modelId="{085B7D52-09F9-450B-806C-69882C97880B}" type="sibTrans" cxnId="{E169CA79-3408-4CA6-BD98-D5F852FF9F2C}">
      <dgm:prSet/>
      <dgm:spPr/>
      <dgm:t>
        <a:bodyPr/>
        <a:lstStyle/>
        <a:p>
          <a:endParaRPr lang="ru-RU"/>
        </a:p>
      </dgm:t>
    </dgm:pt>
    <dgm:pt modelId="{0A606DBE-B795-45C6-80B5-609905580A94}" type="pres">
      <dgm:prSet presAssocID="{0ABB00B8-9E15-4F6D-93C4-FDC8D0CE21F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9FDDD80-BF06-47A1-B30A-277EE3D7A7C6}" type="pres">
      <dgm:prSet presAssocID="{AE67580D-3A2F-470A-B3F7-AF6112F626FD}" presName="root" presStyleCnt="0"/>
      <dgm:spPr/>
    </dgm:pt>
    <dgm:pt modelId="{A79BB3C2-7D80-4E92-A1F9-B4826DE59300}" type="pres">
      <dgm:prSet presAssocID="{AE67580D-3A2F-470A-B3F7-AF6112F626FD}" presName="rootComposite" presStyleCnt="0"/>
      <dgm:spPr/>
    </dgm:pt>
    <dgm:pt modelId="{152A8541-27BB-4CA7-A9C1-2B056F04DDEF}" type="pres">
      <dgm:prSet presAssocID="{AE67580D-3A2F-470A-B3F7-AF6112F626FD}" presName="rootText" presStyleLbl="node1" presStyleIdx="0" presStyleCnt="1" custAng="0" custScaleX="501798" custScaleY="86097" custLinFactNeighborX="23508" custLinFactNeighborY="4483"/>
      <dgm:spPr/>
      <dgm:t>
        <a:bodyPr/>
        <a:lstStyle/>
        <a:p>
          <a:endParaRPr lang="ru-RU"/>
        </a:p>
      </dgm:t>
    </dgm:pt>
    <dgm:pt modelId="{1833B65E-EF0C-43F1-A190-E900ADBF99A9}" type="pres">
      <dgm:prSet presAssocID="{AE67580D-3A2F-470A-B3F7-AF6112F626FD}" presName="rootConnector" presStyleLbl="node1" presStyleIdx="0" presStyleCnt="1"/>
      <dgm:spPr/>
      <dgm:t>
        <a:bodyPr/>
        <a:lstStyle/>
        <a:p>
          <a:endParaRPr lang="ru-RU"/>
        </a:p>
      </dgm:t>
    </dgm:pt>
    <dgm:pt modelId="{AA74B1D5-66D7-4504-9DD2-1BEBEB51B356}" type="pres">
      <dgm:prSet presAssocID="{AE67580D-3A2F-470A-B3F7-AF6112F626FD}" presName="childShape" presStyleCnt="0"/>
      <dgm:spPr/>
    </dgm:pt>
    <dgm:pt modelId="{7712F2A4-1F37-46BA-BAC1-F4B6430ABCCE}" type="pres">
      <dgm:prSet presAssocID="{8B8DB91F-42AE-4EBB-8315-88CA12E41F61}" presName="Name13" presStyleLbl="parChTrans1D2" presStyleIdx="0" presStyleCnt="5"/>
      <dgm:spPr/>
      <dgm:t>
        <a:bodyPr/>
        <a:lstStyle/>
        <a:p>
          <a:endParaRPr lang="ru-RU"/>
        </a:p>
      </dgm:t>
    </dgm:pt>
    <dgm:pt modelId="{3562BB21-CFBE-434B-A0B9-26F9032448B3}" type="pres">
      <dgm:prSet presAssocID="{5C75CE7D-4894-4B5D-BE7B-98778CBCCC43}" presName="childText" presStyleLbl="bgAcc1" presStyleIdx="0" presStyleCnt="5" custScaleX="427226" custScaleY="76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141BE-1D92-44AB-AD19-3605FF092A38}" type="pres">
      <dgm:prSet presAssocID="{07F178C1-7912-4C15-AB2D-BBF8A1D59932}" presName="Name13" presStyleLbl="parChTrans1D2" presStyleIdx="1" presStyleCnt="5"/>
      <dgm:spPr/>
      <dgm:t>
        <a:bodyPr/>
        <a:lstStyle/>
        <a:p>
          <a:endParaRPr lang="ru-RU"/>
        </a:p>
      </dgm:t>
    </dgm:pt>
    <dgm:pt modelId="{88C22EDC-33F7-435D-921F-64DC4F6BD5DB}" type="pres">
      <dgm:prSet presAssocID="{6E5CBB4C-F81E-4C46-8922-A5C5D5FA9126}" presName="childText" presStyleLbl="bgAcc1" presStyleIdx="1" presStyleCnt="5" custScaleX="455231" custScaleY="91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066E2-DAE0-4386-B668-5D8662793EBD}" type="pres">
      <dgm:prSet presAssocID="{9FC45734-3672-4ED1-9118-2359AF1C5967}" presName="Name13" presStyleLbl="parChTrans1D2" presStyleIdx="2" presStyleCnt="5"/>
      <dgm:spPr/>
      <dgm:t>
        <a:bodyPr/>
        <a:lstStyle/>
        <a:p>
          <a:endParaRPr lang="ru-RU"/>
        </a:p>
      </dgm:t>
    </dgm:pt>
    <dgm:pt modelId="{6337B802-BB53-4BFF-A74F-040F9639E89E}" type="pres">
      <dgm:prSet presAssocID="{1DB765FA-0840-4461-A6E0-F06B3C649606}" presName="childText" presStyleLbl="bgAcc1" presStyleIdx="2" presStyleCnt="5" custScaleX="495824" custScaleY="78271" custLinFactNeighborX="-1311" custLinFactNeighborY="-11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00B0A-0591-4892-9A79-55BAEFBDA830}" type="pres">
      <dgm:prSet presAssocID="{36180B2A-4B3D-4BC4-8CE5-53B9E81E54F5}" presName="Name13" presStyleLbl="parChTrans1D2" presStyleIdx="3" presStyleCnt="5"/>
      <dgm:spPr/>
      <dgm:t>
        <a:bodyPr/>
        <a:lstStyle/>
        <a:p>
          <a:endParaRPr lang="ru-RU"/>
        </a:p>
      </dgm:t>
    </dgm:pt>
    <dgm:pt modelId="{0381E64D-A28E-47E7-8AAC-D4DC46FCDA32}" type="pres">
      <dgm:prSet presAssocID="{B4BCF500-B8FC-47AC-B019-DE6FB6D28571}" presName="childText" presStyleLbl="bgAcc1" presStyleIdx="3" presStyleCnt="5" custScaleX="522997" custScaleY="97732" custLinFactNeighborX="-6610" custLinFactNeighborY="3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0FF6D-B012-4669-8D53-E6D5A1E2CCFB}" type="pres">
      <dgm:prSet presAssocID="{9132D7C9-6DF5-458D-B363-12DB3FD6EB39}" presName="Name13" presStyleLbl="parChTrans1D2" presStyleIdx="4" presStyleCnt="5"/>
      <dgm:spPr/>
      <dgm:t>
        <a:bodyPr/>
        <a:lstStyle/>
        <a:p>
          <a:endParaRPr lang="ru-RU"/>
        </a:p>
      </dgm:t>
    </dgm:pt>
    <dgm:pt modelId="{1455B764-4920-4510-B135-4A49285BBA6B}" type="pres">
      <dgm:prSet presAssocID="{01F5C0EB-D595-42B9-90A7-1AFB5CCA27B6}" presName="childText" presStyleLbl="bgAcc1" presStyleIdx="4" presStyleCnt="5" custScaleX="546684" custScaleY="143882" custLinFactNeighborX="-12172" custLinFactNeighborY="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8B710A-E3D7-4588-994D-EE2E1ACA7D24}" type="presOf" srcId="{5C75CE7D-4894-4B5D-BE7B-98778CBCCC43}" destId="{3562BB21-CFBE-434B-A0B9-26F9032448B3}" srcOrd="0" destOrd="0" presId="urn:microsoft.com/office/officeart/2005/8/layout/hierarchy3"/>
    <dgm:cxn modelId="{118C82D6-3172-44BD-BD64-684ED1C4503F}" srcId="{AE67580D-3A2F-470A-B3F7-AF6112F626FD}" destId="{1DB765FA-0840-4461-A6E0-F06B3C649606}" srcOrd="2" destOrd="0" parTransId="{9FC45734-3672-4ED1-9118-2359AF1C5967}" sibTransId="{CA27DE3E-BEE6-46F7-AA6E-45E028A36945}"/>
    <dgm:cxn modelId="{FC27F3DB-D46B-42A4-9806-E94FB4B96AA3}" type="presOf" srcId="{0ABB00B8-9E15-4F6D-93C4-FDC8D0CE21F6}" destId="{0A606DBE-B795-45C6-80B5-609905580A94}" srcOrd="0" destOrd="0" presId="urn:microsoft.com/office/officeart/2005/8/layout/hierarchy3"/>
    <dgm:cxn modelId="{C539B955-C650-40EE-A4A1-84E86F361157}" type="presOf" srcId="{9FC45734-3672-4ED1-9118-2359AF1C5967}" destId="{226066E2-DAE0-4386-B668-5D8662793EBD}" srcOrd="0" destOrd="0" presId="urn:microsoft.com/office/officeart/2005/8/layout/hierarchy3"/>
    <dgm:cxn modelId="{E169CA79-3408-4CA6-BD98-D5F852FF9F2C}" srcId="{AE67580D-3A2F-470A-B3F7-AF6112F626FD}" destId="{01F5C0EB-D595-42B9-90A7-1AFB5CCA27B6}" srcOrd="4" destOrd="0" parTransId="{9132D7C9-6DF5-458D-B363-12DB3FD6EB39}" sibTransId="{085B7D52-09F9-450B-806C-69882C97880B}"/>
    <dgm:cxn modelId="{167A0E19-FF10-4201-A65A-BC9FE4740F69}" type="presOf" srcId="{9132D7C9-6DF5-458D-B363-12DB3FD6EB39}" destId="{FAA0FF6D-B012-4669-8D53-E6D5A1E2CCFB}" srcOrd="0" destOrd="0" presId="urn:microsoft.com/office/officeart/2005/8/layout/hierarchy3"/>
    <dgm:cxn modelId="{24BD0177-1B40-4DC4-BD57-76D048961D9B}" type="presOf" srcId="{36180B2A-4B3D-4BC4-8CE5-53B9E81E54F5}" destId="{E7900B0A-0591-4892-9A79-55BAEFBDA830}" srcOrd="0" destOrd="0" presId="urn:microsoft.com/office/officeart/2005/8/layout/hierarchy3"/>
    <dgm:cxn modelId="{8B14CBE9-6221-4E81-8E85-351F013A2605}" type="presOf" srcId="{6E5CBB4C-F81E-4C46-8922-A5C5D5FA9126}" destId="{88C22EDC-33F7-435D-921F-64DC4F6BD5DB}" srcOrd="0" destOrd="0" presId="urn:microsoft.com/office/officeart/2005/8/layout/hierarchy3"/>
    <dgm:cxn modelId="{F9FD7635-3CB7-409D-B8DA-D7D0C2BE0F2B}" type="presOf" srcId="{1DB765FA-0840-4461-A6E0-F06B3C649606}" destId="{6337B802-BB53-4BFF-A74F-040F9639E89E}" srcOrd="0" destOrd="0" presId="urn:microsoft.com/office/officeart/2005/8/layout/hierarchy3"/>
    <dgm:cxn modelId="{B45A304F-D7B0-4940-BF4B-B68580C2D2A3}" type="presOf" srcId="{07F178C1-7912-4C15-AB2D-BBF8A1D59932}" destId="{A8B141BE-1D92-44AB-AD19-3605FF092A38}" srcOrd="0" destOrd="0" presId="urn:microsoft.com/office/officeart/2005/8/layout/hierarchy3"/>
    <dgm:cxn modelId="{1112F3C3-934A-42D5-A59B-2EEA91048F27}" type="presOf" srcId="{01F5C0EB-D595-42B9-90A7-1AFB5CCA27B6}" destId="{1455B764-4920-4510-B135-4A49285BBA6B}" srcOrd="0" destOrd="0" presId="urn:microsoft.com/office/officeart/2005/8/layout/hierarchy3"/>
    <dgm:cxn modelId="{20D09A09-F43A-4567-80B0-AD823855244A}" type="presOf" srcId="{B4BCF500-B8FC-47AC-B019-DE6FB6D28571}" destId="{0381E64D-A28E-47E7-8AAC-D4DC46FCDA32}" srcOrd="0" destOrd="0" presId="urn:microsoft.com/office/officeart/2005/8/layout/hierarchy3"/>
    <dgm:cxn modelId="{8D18483C-E90D-4052-BF41-2DFDF18A1E94}" srcId="{AE67580D-3A2F-470A-B3F7-AF6112F626FD}" destId="{6E5CBB4C-F81E-4C46-8922-A5C5D5FA9126}" srcOrd="1" destOrd="0" parTransId="{07F178C1-7912-4C15-AB2D-BBF8A1D59932}" sibTransId="{96A3D3FA-76D9-4CED-A4D4-67830144A67C}"/>
    <dgm:cxn modelId="{4ECD7027-C6CF-4777-9E9D-66A32CF8ABB5}" srcId="{AE67580D-3A2F-470A-B3F7-AF6112F626FD}" destId="{5C75CE7D-4894-4B5D-BE7B-98778CBCCC43}" srcOrd="0" destOrd="0" parTransId="{8B8DB91F-42AE-4EBB-8315-88CA12E41F61}" sibTransId="{BF55ADE6-EECE-489F-99CF-956E299DE98B}"/>
    <dgm:cxn modelId="{1D9E4A00-1408-4348-8348-4043ECC336F0}" srcId="{AE67580D-3A2F-470A-B3F7-AF6112F626FD}" destId="{B4BCF500-B8FC-47AC-B019-DE6FB6D28571}" srcOrd="3" destOrd="0" parTransId="{36180B2A-4B3D-4BC4-8CE5-53B9E81E54F5}" sibTransId="{2E3C6241-2B2A-4884-811D-D1D357E8730A}"/>
    <dgm:cxn modelId="{021F5CA7-302E-4585-8291-55E5B50F538E}" type="presOf" srcId="{AE67580D-3A2F-470A-B3F7-AF6112F626FD}" destId="{152A8541-27BB-4CA7-A9C1-2B056F04DDEF}" srcOrd="0" destOrd="0" presId="urn:microsoft.com/office/officeart/2005/8/layout/hierarchy3"/>
    <dgm:cxn modelId="{4AF3AFE9-440E-412D-98DD-A188EB6FF58C}" type="presOf" srcId="{8B8DB91F-42AE-4EBB-8315-88CA12E41F61}" destId="{7712F2A4-1F37-46BA-BAC1-F4B6430ABCCE}" srcOrd="0" destOrd="0" presId="urn:microsoft.com/office/officeart/2005/8/layout/hierarchy3"/>
    <dgm:cxn modelId="{FD875A7B-7D9D-42E0-AA3D-D4614E38481A}" type="presOf" srcId="{AE67580D-3A2F-470A-B3F7-AF6112F626FD}" destId="{1833B65E-EF0C-43F1-A190-E900ADBF99A9}" srcOrd="1" destOrd="0" presId="urn:microsoft.com/office/officeart/2005/8/layout/hierarchy3"/>
    <dgm:cxn modelId="{69CF3C8F-DE9B-40C3-9FA6-4412A752E6A7}" srcId="{0ABB00B8-9E15-4F6D-93C4-FDC8D0CE21F6}" destId="{AE67580D-3A2F-470A-B3F7-AF6112F626FD}" srcOrd="0" destOrd="0" parTransId="{968E8BB9-A75B-4B34-9E62-F4208EDA7498}" sibTransId="{ECA4F5FA-FDBF-4C0F-9147-7ED7A4EA835A}"/>
    <dgm:cxn modelId="{F08BFBC7-C07D-47F1-A497-0601B5C58A70}" type="presParOf" srcId="{0A606DBE-B795-45C6-80B5-609905580A94}" destId="{D9FDDD80-BF06-47A1-B30A-277EE3D7A7C6}" srcOrd="0" destOrd="0" presId="urn:microsoft.com/office/officeart/2005/8/layout/hierarchy3"/>
    <dgm:cxn modelId="{20208C04-872F-4218-B402-8B28FDB52452}" type="presParOf" srcId="{D9FDDD80-BF06-47A1-B30A-277EE3D7A7C6}" destId="{A79BB3C2-7D80-4E92-A1F9-B4826DE59300}" srcOrd="0" destOrd="0" presId="urn:microsoft.com/office/officeart/2005/8/layout/hierarchy3"/>
    <dgm:cxn modelId="{83066C16-F536-4B8A-879E-67AD8FCCD474}" type="presParOf" srcId="{A79BB3C2-7D80-4E92-A1F9-B4826DE59300}" destId="{152A8541-27BB-4CA7-A9C1-2B056F04DDEF}" srcOrd="0" destOrd="0" presId="urn:microsoft.com/office/officeart/2005/8/layout/hierarchy3"/>
    <dgm:cxn modelId="{A5F0A809-0898-48D5-96DD-E8C995649EF6}" type="presParOf" srcId="{A79BB3C2-7D80-4E92-A1F9-B4826DE59300}" destId="{1833B65E-EF0C-43F1-A190-E900ADBF99A9}" srcOrd="1" destOrd="0" presId="urn:microsoft.com/office/officeart/2005/8/layout/hierarchy3"/>
    <dgm:cxn modelId="{4B86791D-FD68-4244-A842-0DB92DA4DDB6}" type="presParOf" srcId="{D9FDDD80-BF06-47A1-B30A-277EE3D7A7C6}" destId="{AA74B1D5-66D7-4504-9DD2-1BEBEB51B356}" srcOrd="1" destOrd="0" presId="urn:microsoft.com/office/officeart/2005/8/layout/hierarchy3"/>
    <dgm:cxn modelId="{092B8B80-CFC1-433D-B326-F3E1B4B12FB1}" type="presParOf" srcId="{AA74B1D5-66D7-4504-9DD2-1BEBEB51B356}" destId="{7712F2A4-1F37-46BA-BAC1-F4B6430ABCCE}" srcOrd="0" destOrd="0" presId="urn:microsoft.com/office/officeart/2005/8/layout/hierarchy3"/>
    <dgm:cxn modelId="{C7F4B348-77AE-4D27-9017-DA4D77E0B3EF}" type="presParOf" srcId="{AA74B1D5-66D7-4504-9DD2-1BEBEB51B356}" destId="{3562BB21-CFBE-434B-A0B9-26F9032448B3}" srcOrd="1" destOrd="0" presId="urn:microsoft.com/office/officeart/2005/8/layout/hierarchy3"/>
    <dgm:cxn modelId="{BA2818B9-69CF-4765-A0A6-736F4A30EDDE}" type="presParOf" srcId="{AA74B1D5-66D7-4504-9DD2-1BEBEB51B356}" destId="{A8B141BE-1D92-44AB-AD19-3605FF092A38}" srcOrd="2" destOrd="0" presId="urn:microsoft.com/office/officeart/2005/8/layout/hierarchy3"/>
    <dgm:cxn modelId="{919F6459-57AD-4B08-A77E-B6BB94696A9E}" type="presParOf" srcId="{AA74B1D5-66D7-4504-9DD2-1BEBEB51B356}" destId="{88C22EDC-33F7-435D-921F-64DC4F6BD5DB}" srcOrd="3" destOrd="0" presId="urn:microsoft.com/office/officeart/2005/8/layout/hierarchy3"/>
    <dgm:cxn modelId="{7FDDFBDA-5F03-453B-8D24-CD3EB9ECDAE1}" type="presParOf" srcId="{AA74B1D5-66D7-4504-9DD2-1BEBEB51B356}" destId="{226066E2-DAE0-4386-B668-5D8662793EBD}" srcOrd="4" destOrd="0" presId="urn:microsoft.com/office/officeart/2005/8/layout/hierarchy3"/>
    <dgm:cxn modelId="{ED64C4B9-324D-44D5-A1CF-C38A3D609CDF}" type="presParOf" srcId="{AA74B1D5-66D7-4504-9DD2-1BEBEB51B356}" destId="{6337B802-BB53-4BFF-A74F-040F9639E89E}" srcOrd="5" destOrd="0" presId="urn:microsoft.com/office/officeart/2005/8/layout/hierarchy3"/>
    <dgm:cxn modelId="{D0AB452B-0FB7-4432-A5A4-B4DEA2DC4EEF}" type="presParOf" srcId="{AA74B1D5-66D7-4504-9DD2-1BEBEB51B356}" destId="{E7900B0A-0591-4892-9A79-55BAEFBDA830}" srcOrd="6" destOrd="0" presId="urn:microsoft.com/office/officeart/2005/8/layout/hierarchy3"/>
    <dgm:cxn modelId="{3F9A5E7F-6C14-4AF1-BDFA-01C6F433B319}" type="presParOf" srcId="{AA74B1D5-66D7-4504-9DD2-1BEBEB51B356}" destId="{0381E64D-A28E-47E7-8AAC-D4DC46FCDA32}" srcOrd="7" destOrd="0" presId="urn:microsoft.com/office/officeart/2005/8/layout/hierarchy3"/>
    <dgm:cxn modelId="{674ECF14-1C56-4070-9593-5B111EACC29D}" type="presParOf" srcId="{AA74B1D5-66D7-4504-9DD2-1BEBEB51B356}" destId="{FAA0FF6D-B012-4669-8D53-E6D5A1E2CCFB}" srcOrd="8" destOrd="0" presId="urn:microsoft.com/office/officeart/2005/8/layout/hierarchy3"/>
    <dgm:cxn modelId="{07319E74-CE3B-43EB-9347-2DF8409E3429}" type="presParOf" srcId="{AA74B1D5-66D7-4504-9DD2-1BEBEB51B356}" destId="{1455B764-4920-4510-B135-4A49285BBA6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2A8541-27BB-4CA7-A9C1-2B056F04DDEF}">
      <dsp:nvSpPr>
        <dsp:cNvPr id="0" name=""/>
        <dsp:cNvSpPr/>
      </dsp:nvSpPr>
      <dsp:spPr>
        <a:xfrm>
          <a:off x="403893" y="371424"/>
          <a:ext cx="8524910" cy="731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i="1" kern="1200" dirty="0" smtClean="0">
              <a:solidFill>
                <a:srgbClr val="000099"/>
              </a:solidFill>
            </a:rPr>
            <a:t>       Основные направления  деятельности</a:t>
          </a:r>
          <a:r>
            <a:rPr lang="ru-RU" sz="3400" b="1" i="1" kern="1200" dirty="0" smtClean="0"/>
            <a:t>:</a:t>
          </a:r>
          <a:endParaRPr lang="ru-RU" sz="3400" i="1" kern="1200" dirty="0"/>
        </a:p>
      </dsp:txBody>
      <dsp:txXfrm>
        <a:off x="403893" y="371424"/>
        <a:ext cx="8524910" cy="731339"/>
      </dsp:txXfrm>
    </dsp:sp>
    <dsp:sp modelId="{7712F2A4-1F37-46BA-BAC1-F4B6430ABCCE}">
      <dsp:nvSpPr>
        <dsp:cNvPr id="0" name=""/>
        <dsp:cNvSpPr/>
      </dsp:nvSpPr>
      <dsp:spPr>
        <a:xfrm>
          <a:off x="1256384" y="1102763"/>
          <a:ext cx="453120" cy="497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7858"/>
              </a:lnTo>
              <a:lnTo>
                <a:pt x="453120" y="497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2BB21-CFBE-434B-A0B9-26F9032448B3}">
      <dsp:nvSpPr>
        <dsp:cNvPr id="0" name=""/>
        <dsp:cNvSpPr/>
      </dsp:nvSpPr>
      <dsp:spPr>
        <a:xfrm>
          <a:off x="1709504" y="1277042"/>
          <a:ext cx="5806421" cy="6471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</a:t>
          </a:r>
          <a:r>
            <a:rPr lang="ru-RU" sz="2000" b="1" kern="1200" dirty="0" smtClean="0"/>
            <a:t>ражданско-патриотическое воспитание учащихся сельской школы;</a:t>
          </a:r>
          <a:endParaRPr lang="ru-RU" sz="2000" b="1" kern="1200" dirty="0"/>
        </a:p>
      </dsp:txBody>
      <dsp:txXfrm>
        <a:off x="1709504" y="1277042"/>
        <a:ext cx="5806421" cy="647160"/>
      </dsp:txXfrm>
    </dsp:sp>
    <dsp:sp modelId="{A8B141BE-1D92-44AB-AD19-3605FF092A38}">
      <dsp:nvSpPr>
        <dsp:cNvPr id="0" name=""/>
        <dsp:cNvSpPr/>
      </dsp:nvSpPr>
      <dsp:spPr>
        <a:xfrm>
          <a:off x="1256384" y="1102763"/>
          <a:ext cx="453120" cy="1420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0372"/>
              </a:lnTo>
              <a:lnTo>
                <a:pt x="453120" y="1420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C22EDC-33F7-435D-921F-64DC4F6BD5DB}">
      <dsp:nvSpPr>
        <dsp:cNvPr id="0" name=""/>
        <dsp:cNvSpPr/>
      </dsp:nvSpPr>
      <dsp:spPr>
        <a:xfrm>
          <a:off x="1709504" y="2136561"/>
          <a:ext cx="6187037" cy="773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2000" b="1" kern="1200" dirty="0" smtClean="0"/>
            <a:t>проектно-исследовательская деятельность учащихся и педагогов  </a:t>
          </a:r>
          <a:r>
            <a:rPr lang="ru-RU" sz="2000" b="1" kern="1200" dirty="0" err="1" smtClean="0"/>
            <a:t>Лентьевской</a:t>
          </a:r>
          <a:r>
            <a:rPr lang="ru-RU" sz="2000" b="1" kern="1200" dirty="0" smtClean="0"/>
            <a:t> школы;</a:t>
          </a:r>
          <a:endParaRPr lang="ru-RU" sz="2000" b="1" kern="1200" dirty="0"/>
        </a:p>
      </dsp:txBody>
      <dsp:txXfrm>
        <a:off x="1709504" y="2136561"/>
        <a:ext cx="6187037" cy="773148"/>
      </dsp:txXfrm>
    </dsp:sp>
    <dsp:sp modelId="{226066E2-DAE0-4386-B668-5D8662793EBD}">
      <dsp:nvSpPr>
        <dsp:cNvPr id="0" name=""/>
        <dsp:cNvSpPr/>
      </dsp:nvSpPr>
      <dsp:spPr>
        <a:xfrm>
          <a:off x="1256384" y="1102763"/>
          <a:ext cx="435302" cy="2254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4001"/>
              </a:lnTo>
              <a:lnTo>
                <a:pt x="435302" y="22540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7B802-BB53-4BFF-A74F-040F9639E89E}">
      <dsp:nvSpPr>
        <dsp:cNvPr id="0" name=""/>
        <dsp:cNvSpPr/>
      </dsp:nvSpPr>
      <dsp:spPr>
        <a:xfrm>
          <a:off x="1691686" y="3024333"/>
          <a:ext cx="6738736" cy="664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2000" b="1" kern="1200" dirty="0" smtClean="0"/>
            <a:t>совместная творческая деятельность – учащихся школы, учителей и родителей;</a:t>
          </a:r>
          <a:endParaRPr lang="ru-RU" sz="2000" b="1" kern="1200" dirty="0"/>
        </a:p>
      </dsp:txBody>
      <dsp:txXfrm>
        <a:off x="1691686" y="3024333"/>
        <a:ext cx="6738736" cy="664862"/>
      </dsp:txXfrm>
    </dsp:sp>
    <dsp:sp modelId="{E7900B0A-0591-4892-9A79-55BAEFBDA830}">
      <dsp:nvSpPr>
        <dsp:cNvPr id="0" name=""/>
        <dsp:cNvSpPr/>
      </dsp:nvSpPr>
      <dsp:spPr>
        <a:xfrm>
          <a:off x="1256384" y="1102763"/>
          <a:ext cx="363283" cy="3344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4766"/>
              </a:lnTo>
              <a:lnTo>
                <a:pt x="363283" y="33447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1E64D-A28E-47E7-8AAC-D4DC46FCDA32}">
      <dsp:nvSpPr>
        <dsp:cNvPr id="0" name=""/>
        <dsp:cNvSpPr/>
      </dsp:nvSpPr>
      <dsp:spPr>
        <a:xfrm>
          <a:off x="1619667" y="4032444"/>
          <a:ext cx="7108044" cy="830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 изучение биографии земляков – участников Великой Отечественной войны 1941-1945 гг., изыскательская деятельность в данном направлении;</a:t>
          </a:r>
          <a:endParaRPr lang="ru-RU" sz="2000" b="1" kern="1200" dirty="0"/>
        </a:p>
      </dsp:txBody>
      <dsp:txXfrm>
        <a:off x="1619667" y="4032444"/>
        <a:ext cx="7108044" cy="830171"/>
      </dsp:txXfrm>
    </dsp:sp>
    <dsp:sp modelId="{FAA0FF6D-B012-4669-8D53-E6D5A1E2CCFB}">
      <dsp:nvSpPr>
        <dsp:cNvPr id="0" name=""/>
        <dsp:cNvSpPr/>
      </dsp:nvSpPr>
      <dsp:spPr>
        <a:xfrm>
          <a:off x="1256384" y="1102763"/>
          <a:ext cx="287690" cy="455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50839"/>
              </a:lnTo>
              <a:lnTo>
                <a:pt x="287690" y="45508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5B764-4920-4510-B135-4A49285BBA6B}">
      <dsp:nvSpPr>
        <dsp:cNvPr id="0" name=""/>
        <dsp:cNvSpPr/>
      </dsp:nvSpPr>
      <dsp:spPr>
        <a:xfrm>
          <a:off x="1544074" y="5042509"/>
          <a:ext cx="7429973" cy="12221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 </a:t>
          </a:r>
          <a:r>
            <a:rPr lang="ru-RU" sz="2000" b="1" kern="1200" dirty="0" smtClean="0"/>
            <a:t>создание пространства совместной деятельности молодого и старшего поколений, способствующего привитию уважения не только к старшему поколению, но и к истории своей Родины;</a:t>
          </a:r>
          <a:endParaRPr lang="ru-RU" sz="2000" b="1" kern="1200" dirty="0"/>
        </a:p>
      </dsp:txBody>
      <dsp:txXfrm>
        <a:off x="1544074" y="5042509"/>
        <a:ext cx="7429973" cy="1222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8DFD9-EDDC-4569-BFD7-9FA3C8B1417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D3932-B1AD-4918-AEE0-BADE7D542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4679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D3932-B1AD-4918-AEE0-BADE7D542DD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D3932-B1AD-4918-AEE0-BADE7D542DD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D3932-B1AD-4918-AEE0-BADE7D542DD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84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805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5603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561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298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1408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1853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543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5773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1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714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463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84;&#1091;&#1079;&#1099;&#1082;&#1072;%20&#1089;%20&#1082;&#1086;&#1085;&#1090;&#1072;&#1082;&#1090;&#1072;\&#1088;&#1086;&#1076;&#1080;&#1085;&#1072;.wma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352928" cy="648072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ru-RU" sz="5400" b="1" i="1" dirty="0" smtClean="0">
                <a:latin typeface="Book Antiqua" pitchFamily="18" charset="0"/>
                <a:ea typeface="Batang" pitchFamily="18" charset="-127"/>
              </a:rPr>
              <a:t>Приглашаем в гости в деревню </a:t>
            </a:r>
            <a:r>
              <a:rPr lang="ru-RU" sz="8000" b="1" i="1" dirty="0" err="1" smtClean="0">
                <a:latin typeface="Book Antiqua" pitchFamily="18" charset="0"/>
                <a:ea typeface="Batang" pitchFamily="18" charset="-127"/>
              </a:rPr>
              <a:t>л</a:t>
            </a:r>
            <a:r>
              <a:rPr lang="ru-RU" sz="5400" b="1" i="1" dirty="0" err="1" smtClean="0">
                <a:latin typeface="Book Antiqua" pitchFamily="18" charset="0"/>
                <a:ea typeface="Batang" pitchFamily="18" charset="-127"/>
              </a:rPr>
              <a:t>ентьево</a:t>
            </a:r>
            <a:endParaRPr lang="ru-RU" sz="5400" b="1" i="1" dirty="0">
              <a:latin typeface="Book Antiqua" pitchFamily="18" charset="0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9"/>
            <a:ext cx="8496944" cy="6581328"/>
          </a:xfr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6" name="родина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27584" y="404664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25637108"/>
      </p:ext>
    </p:extLst>
  </p:cSld>
  <p:clrMapOvr>
    <a:masterClrMapping/>
  </p:clrMapOvr>
  <p:transition spd="slow" advClick="0" advTm="2807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 xmlns="">
        <p14:playEvt time="868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3874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91264" cy="58326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</a:t>
            </a:r>
          </a:p>
          <a:p>
            <a:pPr algn="just">
              <a:buNone/>
            </a:pPr>
            <a:r>
              <a:rPr lang="ru-RU" sz="26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600" i="1" dirty="0" smtClean="0">
                <a:solidFill>
                  <a:schemeClr val="bg2">
                    <a:lumMod val="25000"/>
                  </a:schemeClr>
                </a:solidFill>
              </a:rPr>
              <a:t>   Хочется надеяться, что посетив  музей, каждый найдет что-то родное и близкое для  себя. Все мы связаны с профессией учителя – кто-то сам педагог по призванию, у кого-то подруга посвятила себя школе, а кто-то может быть в далеком-далеком детстве забегал домой к любимой учительнице и видел все то, что нами представлено. Но не меньше нам бы хотелось, чтобы наша молодежь, выросшая в век стремительных технологий, век компьютеров и электроники, посмотрела на все предоставленное и поняла, что это наша история. Только зная и помня прошлое, можно смело  шагать в будущее.  </a:t>
            </a:r>
            <a:endParaRPr lang="ru-RU" sz="26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 advTm="1375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47464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400600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  <a:buNone/>
            </a:pPr>
            <a:endParaRPr lang="ru-RU" sz="3600" b="1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48681"/>
            <a:ext cx="784887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И</a:t>
            </a:r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 ЕЩЕ  НЕМНОГО </a:t>
            </a:r>
          </a:p>
          <a:p>
            <a:pPr algn="ctr"/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ФОТОГРАФИЙ </a:t>
            </a:r>
          </a:p>
          <a:p>
            <a:pPr algn="ctr"/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ДЛЯ ВАС</a:t>
            </a:r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:</a:t>
            </a:r>
            <a:endParaRPr lang="ru-RU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2891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музей\gwU2SmNae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620688"/>
            <a:ext cx="8208912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438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музей\NKOHpwxC1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64895" cy="557748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39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музей\Md9YNIkFO6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280920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859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Администратор\Рабочий стол\в музее\проигрыват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775" y="404664"/>
            <a:ext cx="8304681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422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в музее\гор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2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5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BCBD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в музее\Гашкова в музе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08912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829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13690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234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BCBD1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6"/>
            <a:ext cx="4032448" cy="49545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4392488" cy="6264696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dirty="0" smtClean="0"/>
              <a:t>               </a:t>
            </a:r>
            <a:r>
              <a:rPr lang="ru-RU" sz="7200" i="1" dirty="0" smtClean="0"/>
              <a:t>Ветеран </a:t>
            </a:r>
            <a:r>
              <a:rPr lang="ru-RU" sz="7200" i="1" smtClean="0"/>
              <a:t>педагогического </a:t>
            </a:r>
            <a:r>
              <a:rPr lang="ru-RU" sz="7200" i="1" smtClean="0"/>
              <a:t>труда</a:t>
            </a:r>
            <a:r>
              <a:rPr lang="ru-RU" sz="7200" i="1" smtClean="0"/>
              <a:t> </a:t>
            </a:r>
            <a:r>
              <a:rPr lang="ru-RU" sz="7200" i="1" smtClean="0"/>
              <a:t> </a:t>
            </a:r>
            <a:r>
              <a:rPr lang="ru-RU" sz="7200" i="1" dirty="0" smtClean="0"/>
              <a:t>Устюженского района Шорохова  Зоя  Алексеевна после посещения музейной комнаты сказала: « Мне показалось, что я вновь возвратилась в те далекие годы, когда молодой девчонкой приехала учительствовать на село. Зеркало, перьевая ручка, строго заправленная кровать, вышитое полотенце и даже керосинка – все так знакомо и дорого. Замечательная идея!                                            У  подрастающего поколения появилась возможность заглянуть в далекое прошлое и прикоснуться к истории. Необходимо активно использовать ваш музей  в деле патриотического воспитания молодежи, чтобы они знали нашу историю, интересовались событиями прошлого .»</a:t>
            </a:r>
            <a:endParaRPr lang="ru-RU" sz="7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80728"/>
            <a:ext cx="41764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6047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46754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ru-RU" dirty="0"/>
              <a:t> </a:t>
            </a:r>
            <a:endParaRPr lang="ru-RU" dirty="0" smtClean="0"/>
          </a:p>
          <a:p>
            <a:pPr marL="0" indent="0" algn="ctr" fontAlgn="base">
              <a:buNone/>
            </a:pPr>
            <a:r>
              <a:rPr lang="ru-RU" b="1" dirty="0" smtClean="0">
                <a:solidFill>
                  <a:srgbClr val="3C15AB"/>
                </a:solidFill>
                <a:latin typeface="Minion Pro Cond" pitchFamily="18" charset="0"/>
              </a:rPr>
              <a:t>      </a:t>
            </a: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Совет </a:t>
            </a:r>
            <a:r>
              <a:rPr lang="en-US" sz="2800" b="1" dirty="0" smtClean="0">
                <a:solidFill>
                  <a:srgbClr val="3C15AB"/>
                </a:solidFill>
                <a:latin typeface="Minion Pro Cond" pitchFamily="18" charset="0"/>
              </a:rPr>
              <a:t> </a:t>
            </a: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ветеранов  деревни  </a:t>
            </a:r>
            <a:r>
              <a:rPr lang="ru-RU" sz="2800" b="1" dirty="0" err="1">
                <a:solidFill>
                  <a:srgbClr val="3C15AB"/>
                </a:solidFill>
                <a:latin typeface="Minion Pro Cond" pitchFamily="18" charset="0"/>
              </a:rPr>
              <a:t>Лентьево</a:t>
            </a:r>
            <a:r>
              <a:rPr lang="ru-RU" sz="2800" b="1" dirty="0">
                <a:solidFill>
                  <a:srgbClr val="3C15AB"/>
                </a:solidFill>
                <a:latin typeface="Minion Pro Cond" pitchFamily="18" charset="0"/>
              </a:rPr>
              <a:t> </a:t>
            </a:r>
            <a:endParaRPr lang="ru-RU" sz="2800" b="1" dirty="0" smtClean="0">
              <a:solidFill>
                <a:srgbClr val="3C15AB"/>
              </a:solidFill>
              <a:latin typeface="Minion Pro Cond" pitchFamily="18" charset="0"/>
            </a:endParaRPr>
          </a:p>
          <a:p>
            <a:pPr marL="0" indent="0" algn="ctr" fontAlgn="base">
              <a:buNone/>
            </a:pP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      </a:t>
            </a:r>
            <a:r>
              <a:rPr lang="ru-RU" sz="2800" b="1" dirty="0" err="1" smtClean="0">
                <a:solidFill>
                  <a:srgbClr val="3C15AB"/>
                </a:solidFill>
                <a:latin typeface="Minion Pro Cond" pitchFamily="18" charset="0"/>
              </a:rPr>
              <a:t>Устюженского</a:t>
            </a: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  </a:t>
            </a:r>
            <a:r>
              <a:rPr lang="ru-RU" sz="2800" b="1" dirty="0">
                <a:solidFill>
                  <a:srgbClr val="3C15AB"/>
                </a:solidFill>
                <a:latin typeface="Minion Pro Cond" pitchFamily="18" charset="0"/>
              </a:rPr>
              <a:t>района </a:t>
            </a: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приглашает всех</a:t>
            </a:r>
          </a:p>
          <a:p>
            <a:pPr marL="0" indent="0" algn="ctr" fontAlgn="base">
              <a:buNone/>
            </a:pP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посетить музей  сельской учительницы, </a:t>
            </a:r>
          </a:p>
          <a:p>
            <a:pPr marL="0" indent="0" algn="ctr" fontAlgn="base">
              <a:buNone/>
            </a:pP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который открыт  в октябре 2014 года </a:t>
            </a:r>
          </a:p>
          <a:p>
            <a:pPr marL="0" indent="0" algn="ctr" fontAlgn="base">
              <a:buNone/>
            </a:pP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 в помещении   </a:t>
            </a:r>
            <a:r>
              <a:rPr lang="ru-RU" sz="2800" b="1" dirty="0" err="1" smtClean="0">
                <a:solidFill>
                  <a:srgbClr val="3C15AB"/>
                </a:solidFill>
                <a:latin typeface="Minion Pro Cond" pitchFamily="18" charset="0"/>
              </a:rPr>
              <a:t>Лентьевского</a:t>
            </a: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  Дома  культуры</a:t>
            </a:r>
          </a:p>
          <a:p>
            <a:pPr marL="0" indent="0" algn="ctr" fontAlgn="base">
              <a:buNone/>
            </a:pPr>
            <a:r>
              <a:rPr lang="ru-RU" sz="2800" b="1" dirty="0" smtClean="0">
                <a:solidFill>
                  <a:srgbClr val="3C15AB"/>
                </a:solidFill>
                <a:latin typeface="Minion Pro Cond" pitchFamily="18" charset="0"/>
              </a:rPr>
              <a:t> по инициативе ветеранской  организации. </a:t>
            </a:r>
          </a:p>
          <a:p>
            <a:pPr marL="0" indent="0" algn="ctr" fontAlgn="base">
              <a:buNone/>
            </a:pPr>
            <a:r>
              <a:rPr lang="ru-RU" sz="2400" dirty="0" smtClean="0">
                <a:solidFill>
                  <a:srgbClr val="3C15AB"/>
                </a:solidFill>
              </a:rPr>
              <a:t>Деревня </a:t>
            </a:r>
            <a:r>
              <a:rPr lang="ru-RU" sz="2400" dirty="0" err="1" smtClean="0">
                <a:solidFill>
                  <a:srgbClr val="3C15AB"/>
                </a:solidFill>
              </a:rPr>
              <a:t>Лентьево</a:t>
            </a:r>
            <a:r>
              <a:rPr lang="ru-RU" sz="2400" dirty="0" smtClean="0">
                <a:solidFill>
                  <a:srgbClr val="3C15AB"/>
                </a:solidFill>
              </a:rPr>
              <a:t> </a:t>
            </a:r>
            <a:r>
              <a:rPr lang="ru-RU" sz="2400" dirty="0">
                <a:solidFill>
                  <a:srgbClr val="3C15AB"/>
                </a:solidFill>
              </a:rPr>
              <a:t>является </a:t>
            </a:r>
            <a:r>
              <a:rPr lang="ru-RU" sz="2400" dirty="0" smtClean="0">
                <a:solidFill>
                  <a:srgbClr val="3C15AB"/>
                </a:solidFill>
              </a:rPr>
              <a:t>административным центром муниципального образования </a:t>
            </a:r>
            <a:r>
              <a:rPr lang="ru-RU" sz="2400" dirty="0" err="1" smtClean="0">
                <a:solidFill>
                  <a:srgbClr val="3C15AB"/>
                </a:solidFill>
              </a:rPr>
              <a:t>Лентьевское</a:t>
            </a:r>
            <a:r>
              <a:rPr lang="ru-RU" sz="2400" dirty="0" smtClean="0">
                <a:solidFill>
                  <a:srgbClr val="3C15AB"/>
                </a:solidFill>
              </a:rPr>
              <a:t>,  </a:t>
            </a:r>
          </a:p>
          <a:p>
            <a:pPr marL="0" indent="0" algn="ctr" fontAlgn="base">
              <a:buNone/>
            </a:pPr>
            <a:r>
              <a:rPr lang="ru-RU" sz="2400" dirty="0" smtClean="0">
                <a:solidFill>
                  <a:srgbClr val="3C15AB"/>
                </a:solidFill>
              </a:rPr>
              <a:t>расположена вблизи дороги федерального значения</a:t>
            </a:r>
          </a:p>
          <a:p>
            <a:pPr marL="0" indent="0" algn="ctr" fontAlgn="base">
              <a:buNone/>
            </a:pPr>
            <a:r>
              <a:rPr lang="ru-RU" sz="2400" dirty="0" smtClean="0">
                <a:solidFill>
                  <a:srgbClr val="3C15AB"/>
                </a:solidFill>
              </a:rPr>
              <a:t> «Вологда-Новая Ладога».</a:t>
            </a:r>
            <a:endParaRPr lang="ru-RU" sz="2400" dirty="0">
              <a:solidFill>
                <a:srgbClr val="3C15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0200088"/>
      </p:ext>
    </p:extLst>
  </p:cSld>
  <p:clrMapOvr>
    <a:masterClrMapping/>
  </p:clrMapOvr>
  <p:transition spd="slow" advTm="10235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-243408"/>
            <a:ext cx="8229600" cy="170080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Нам очень хочется, чтобы   каждый из вас  нашел здесь что-то  родное и близкое   для себя, чтобы вспомнились далекие 50-60-е годы теперь уже прошлого века.  </a:t>
            </a:r>
            <a:br>
              <a:rPr lang="ru-RU" sz="2400" b="1" dirty="0" smtClean="0"/>
            </a:br>
            <a:r>
              <a:rPr lang="ru-RU" sz="2400" dirty="0" smtClean="0"/>
              <a:t>     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pic>
        <p:nvPicPr>
          <p:cNvPr id="1026" name="Picture 2" descr="C:\Documents and Settings\Администратор\Рабочий стол\в музее\P1050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4"/>
            <a:ext cx="7272808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406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315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6453336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70000"/>
              </a:lnSpc>
              <a:buNone/>
            </a:pPr>
            <a:r>
              <a:rPr lang="ru-RU" sz="4500" i="1" dirty="0" smtClean="0">
                <a:latin typeface="Comic Sans MS" pitchFamily="66" charset="0"/>
              </a:rPr>
              <a:t> 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1200" i="1" dirty="0" smtClean="0">
                <a:latin typeface="Comic Sans MS" pitchFamily="66" charset="0"/>
              </a:rPr>
              <a:t> Совет ветеранов, работники Дома культуры, администрация муниципального образования Лентьевское  приглашают всех  возвратиться «назад в прошлое» и  посетить музейную  комнату сельской учительницы в деревне Лентьево. Мы будем рады видеть вас у нас в гостях, обещаем радушный прием, горячий чай с пирогами.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2300" b="1" i="1" dirty="0" smtClean="0">
                <a:latin typeface="Constantia" pitchFamily="18" charset="0"/>
              </a:rPr>
              <a:t>ДОБРО ПОЖАЛОВАТЬ!</a:t>
            </a:r>
          </a:p>
          <a:p>
            <a:pPr>
              <a:lnSpc>
                <a:spcPct val="170000"/>
              </a:lnSpc>
              <a:buNone/>
            </a:pPr>
            <a:r>
              <a:rPr lang="ru-RU" i="1" dirty="0" smtClean="0">
                <a:latin typeface="Comic Sans MS" pitchFamily="66" charset="0"/>
              </a:rPr>
              <a:t>  </a:t>
            </a:r>
            <a:endParaRPr lang="ru-RU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6688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768752" cy="5314602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>
                <a:solidFill>
                  <a:srgbClr val="7030A0"/>
                </a:solidFill>
              </a:rPr>
              <a:t>Хорошо, что  создают  музеи.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Значит, нить времён не прервалась.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Значит, вместе все-таки сумеем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С прошлым удержать незримо связь.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Ты в музей пришёл не просто гостем,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Память сердца здесь ты оживи.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Может, станет хоть немного проще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Нам понять сегодняшние дни.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Прикоснись к чужой судьбе  и жизни,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Подвигам отцов ты поклонись.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Так же научись служить Отчизне,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Чтоб прожить достойно свою жизнь!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Пусть в музей тропа не зарастает,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Пусть мужает наша детвора,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Пусть быстрее каждый осознает: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Завтра вырастает из вчера.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G:\New folder\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811" y="0"/>
            <a:ext cx="9144000" cy="700776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805540"/>
            <a:ext cx="4752528" cy="528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7812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5151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6280487"/>
              </p:ext>
            </p:extLst>
          </p:nvPr>
        </p:nvGraphicFramePr>
        <p:xfrm>
          <a:off x="0" y="260648"/>
          <a:ext cx="9144000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90872749"/>
      </p:ext>
    </p:extLst>
  </p:cSld>
  <p:clrMapOvr>
    <a:masterClrMapping/>
  </p:clrMapOvr>
  <p:transition spd="slow" advTm="9703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712968" cy="64087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  <a:latin typeface="Minion Pro Cond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0099"/>
                </a:solidFill>
                <a:latin typeface="Minion Pro Cond" pitchFamily="18" charset="0"/>
              </a:rPr>
              <a:t>          Идея </a:t>
            </a:r>
            <a:r>
              <a:rPr lang="ru-RU" sz="2400" i="1" dirty="0">
                <a:solidFill>
                  <a:srgbClr val="000099"/>
                </a:solidFill>
                <a:latin typeface="Minion Pro Cond" pitchFamily="18" charset="0"/>
              </a:rPr>
              <a:t>председателя Совета ветеранов д. Лентьево </a:t>
            </a:r>
            <a:r>
              <a:rPr lang="ru-RU" sz="2400" i="1" dirty="0" err="1">
                <a:solidFill>
                  <a:srgbClr val="000099"/>
                </a:solidFill>
                <a:latin typeface="Minion Pro Cond" pitchFamily="18" charset="0"/>
              </a:rPr>
              <a:t>Панкрашовой</a:t>
            </a:r>
            <a:r>
              <a:rPr lang="ru-RU" sz="2400" i="1" dirty="0">
                <a:solidFill>
                  <a:srgbClr val="000099"/>
                </a:solidFill>
                <a:latin typeface="Minion Pro Cond" pitchFamily="18" charset="0"/>
              </a:rPr>
              <a:t> Валентины Ивановны об </a:t>
            </a:r>
            <a:r>
              <a:rPr lang="ru-RU" sz="2400" i="1" dirty="0" smtClean="0">
                <a:solidFill>
                  <a:srgbClr val="000099"/>
                </a:solidFill>
                <a:latin typeface="Minion Pro Cond" pitchFamily="18" charset="0"/>
              </a:rPr>
              <a:t>организации уголка </a:t>
            </a:r>
            <a:r>
              <a:rPr lang="ru-RU" sz="2400" i="1" dirty="0">
                <a:solidFill>
                  <a:srgbClr val="000099"/>
                </a:solidFill>
                <a:latin typeface="Minion Pro Cond" pitchFamily="18" charset="0"/>
              </a:rPr>
              <a:t>быта сельской учительницы нашла поддержку среди  ветеранов, работников  </a:t>
            </a:r>
            <a:r>
              <a:rPr lang="ru-RU" sz="2400" i="1" dirty="0" smtClean="0">
                <a:solidFill>
                  <a:srgbClr val="000099"/>
                </a:solidFill>
                <a:latin typeface="Minion Pro Cond" pitchFamily="18" charset="0"/>
              </a:rPr>
              <a:t>школы</a:t>
            </a:r>
            <a:r>
              <a:rPr lang="ru-RU" sz="2400" i="1" dirty="0">
                <a:solidFill>
                  <a:srgbClr val="000099"/>
                </a:solidFill>
                <a:latin typeface="Minion Pro Cond" pitchFamily="18" charset="0"/>
              </a:rPr>
              <a:t>, ДК и </a:t>
            </a:r>
            <a:r>
              <a:rPr lang="ru-RU" sz="2400" i="1" dirty="0" smtClean="0">
                <a:solidFill>
                  <a:srgbClr val="000099"/>
                </a:solidFill>
                <a:latin typeface="Minion Pro Cond" pitchFamily="18" charset="0"/>
              </a:rPr>
              <a:t>библиотеки .</a:t>
            </a:r>
            <a:endParaRPr lang="ru-RU" sz="2400" i="1" dirty="0">
              <a:solidFill>
                <a:srgbClr val="000099"/>
              </a:solidFill>
              <a:latin typeface="Minion Pro Cond" pitchFamily="18" charset="0"/>
            </a:endParaRPr>
          </a:p>
          <a:p>
            <a:pPr marL="0" indent="0" algn="just">
              <a:buNone/>
            </a:pP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Minion Pro Cond" pitchFamily="18" charset="0"/>
              </a:rPr>
              <a:t>      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«Замысел создания вынашивался очень долго. В одном из литературно-художественных журналов 70-х </a:t>
            </a:r>
            <a:r>
              <a:rPr lang="ru-RU" sz="2800" b="1" i="1" dirty="0" smtClean="0">
                <a:solidFill>
                  <a:srgbClr val="9A1A26"/>
                </a:solidFill>
                <a:latin typeface="Minion Pro Cond" pitchFamily="18" charset="0"/>
              </a:rPr>
              <a:t>г. была 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напечатана репродукция картины «Сельская учительница». Образ молодой обаятельной девушки в строгом </a:t>
            </a:r>
            <a:r>
              <a:rPr lang="ru-RU" sz="2800" b="1" i="1" dirty="0" smtClean="0">
                <a:solidFill>
                  <a:srgbClr val="9A1A26"/>
                </a:solidFill>
                <a:latin typeface="Minion Pro Cond" pitchFamily="18" charset="0"/>
              </a:rPr>
              <a:t>платье 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с белым воротничком, открытым добрым взглядом </a:t>
            </a:r>
            <a:r>
              <a:rPr lang="ru-RU" sz="2800" b="1" i="1" dirty="0" smtClean="0">
                <a:solidFill>
                  <a:srgbClr val="9A1A26"/>
                </a:solidFill>
                <a:latin typeface="Minion Pro Cond" pitchFamily="18" charset="0"/>
              </a:rPr>
              <a:t>завораживал 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и всплывал в памяти неоднократно</a:t>
            </a:r>
            <a:r>
              <a:rPr lang="ru-RU" sz="2800" b="1" i="1" dirty="0" smtClean="0">
                <a:solidFill>
                  <a:srgbClr val="9A1A26"/>
                </a:solidFill>
                <a:latin typeface="Minion Pro Cond" pitchFamily="18" charset="0"/>
              </a:rPr>
              <a:t>. 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Нахлынули воспоминания о тех, кто учил нас </a:t>
            </a:r>
            <a:r>
              <a:rPr lang="ru-RU" sz="2800" b="1" i="1" dirty="0" smtClean="0">
                <a:solidFill>
                  <a:srgbClr val="9A1A26"/>
                </a:solidFill>
                <a:latin typeface="Minion Pro Cond" pitchFamily="18" charset="0"/>
              </a:rPr>
              <a:t>здесь, 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в  деревне Лентьево. Пожалуй, это и </a:t>
            </a:r>
            <a:r>
              <a:rPr lang="ru-RU" sz="2800" b="1" i="1" dirty="0" smtClean="0">
                <a:solidFill>
                  <a:srgbClr val="9A1A26"/>
                </a:solidFill>
                <a:latin typeface="Minion Pro Cond" pitchFamily="18" charset="0"/>
              </a:rPr>
              <a:t>стало 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отправной точкой зарождения этой </a:t>
            </a:r>
            <a:r>
              <a:rPr lang="ru-RU" sz="2800" b="1" i="1" dirty="0" smtClean="0">
                <a:solidFill>
                  <a:srgbClr val="9A1A26"/>
                </a:solidFill>
                <a:latin typeface="Minion Pro Cond" pitchFamily="18" charset="0"/>
              </a:rPr>
              <a:t>идеи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» - рассказывает </a:t>
            </a:r>
            <a:r>
              <a:rPr lang="ru-RU" sz="2800" b="1" i="1" dirty="0" err="1">
                <a:solidFill>
                  <a:srgbClr val="9A1A26"/>
                </a:solidFill>
                <a:latin typeface="Minion Pro Cond" pitchFamily="18" charset="0"/>
              </a:rPr>
              <a:t>Панкрашова</a:t>
            </a:r>
            <a:r>
              <a:rPr lang="ru-RU" sz="2800" b="1" i="1" dirty="0">
                <a:solidFill>
                  <a:srgbClr val="9A1A26"/>
                </a:solidFill>
                <a:latin typeface="Minion Pro Cond" pitchFamily="18" charset="0"/>
              </a:rPr>
              <a:t> В.И</a:t>
            </a:r>
            <a:r>
              <a:rPr lang="ru-RU" sz="2800" b="1" i="1" dirty="0" smtClean="0">
                <a:solidFill>
                  <a:srgbClr val="9A1A26"/>
                </a:solidFill>
                <a:latin typeface="Minion Pro Cond" pitchFamily="18" charset="0"/>
              </a:rPr>
              <a:t>.</a:t>
            </a:r>
            <a:endParaRPr lang="ru-RU" sz="2800" b="1" i="1" dirty="0">
              <a:solidFill>
                <a:srgbClr val="9A1A26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1844516"/>
      </p:ext>
    </p:extLst>
  </p:cSld>
  <p:clrMapOvr>
    <a:masterClrMapping/>
  </p:clrMapOvr>
  <p:transition spd="slow" advTm="1014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300192" cy="6858000"/>
          </a:xfrm>
          <a:solidFill>
            <a:srgbClr val="FF66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0192" y="0"/>
            <a:ext cx="2843808" cy="6858000"/>
          </a:xfrm>
          <a:solidFill>
            <a:srgbClr val="FF99CC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ru-RU" sz="2700" b="1" dirty="0" smtClean="0"/>
          </a:p>
          <a:p>
            <a:pPr marL="0" indent="0" algn="ctr">
              <a:buNone/>
            </a:pPr>
            <a:r>
              <a:rPr lang="ru-RU" sz="2700" b="1" dirty="0" smtClean="0">
                <a:solidFill>
                  <a:srgbClr val="7030A0"/>
                </a:solidFill>
              </a:rPr>
              <a:t>29 октября 2014 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7030A0"/>
                </a:solidFill>
              </a:rPr>
              <a:t>************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2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</a:rPr>
              <a:t>Председатель Совета ветеранов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Панкрашова</a:t>
            </a:r>
            <a:r>
              <a:rPr lang="ru-RU" sz="2400" b="1" i="1" dirty="0" smtClean="0">
                <a:solidFill>
                  <a:srgbClr val="7030A0"/>
                </a:solidFill>
              </a:rPr>
              <a:t> В.И. вручает символический ключ от музейной комнаты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rgbClr val="7030A0"/>
                </a:solidFill>
              </a:rPr>
              <a:t> директору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Лентьевского</a:t>
            </a:r>
            <a:r>
              <a:rPr lang="ru-RU" sz="2400" b="1" i="1" dirty="0" smtClean="0">
                <a:solidFill>
                  <a:srgbClr val="7030A0"/>
                </a:solidFill>
              </a:rPr>
              <a:t> ДК Перевозчиковой Г.С.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b="1" dirty="0"/>
          </a:p>
        </p:txBody>
      </p:sp>
      <p:pic>
        <p:nvPicPr>
          <p:cNvPr id="5" name="Рисунок 4" descr="G:\музей\6esSY8HepY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619268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13378522"/>
      </p:ext>
    </p:extLst>
  </p:cSld>
  <p:clrMapOvr>
    <a:masterClrMapping/>
  </p:clrMapOvr>
  <p:transition spd="slow" advTm="8515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одина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084168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  </a:t>
            </a:r>
            <a:endParaRPr lang="ru-RU" sz="2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12160" y="0"/>
            <a:ext cx="3131840" cy="6858000"/>
          </a:xfr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2500" b="1" i="1" dirty="0" smtClean="0"/>
          </a:p>
          <a:p>
            <a:pPr marL="0" indent="0" algn="ctr">
              <a:buNone/>
            </a:pPr>
            <a:r>
              <a:rPr lang="ru-RU" sz="2500" b="1" i="1" dirty="0" smtClean="0"/>
              <a:t> </a:t>
            </a:r>
            <a:r>
              <a:rPr lang="ru-RU" sz="2800" b="1" i="1" dirty="0"/>
              <a:t>На открытии  присутствовал  глава </a:t>
            </a:r>
            <a:r>
              <a:rPr lang="ru-RU" sz="2800" b="1" i="1" dirty="0" err="1"/>
              <a:t>Устюженского</a:t>
            </a:r>
            <a:r>
              <a:rPr lang="ru-RU" sz="2800" b="1" i="1" dirty="0"/>
              <a:t> муниципального  района – Игорь Анатольевич Петров. </a:t>
            </a:r>
            <a:endParaRPr lang="ru-RU" sz="2800" b="1" i="1" dirty="0" smtClean="0"/>
          </a:p>
          <a:p>
            <a:pPr marL="0" indent="0" algn="ctr">
              <a:buNone/>
            </a:pPr>
            <a:r>
              <a:rPr lang="ru-RU" sz="2800" b="1" i="1" dirty="0" smtClean="0"/>
              <a:t>В </a:t>
            </a:r>
            <a:r>
              <a:rPr lang="ru-RU" sz="2800" b="1" i="1" dirty="0"/>
              <a:t>дар музейной комнате он преподнес   логарифмическую линейку.</a:t>
            </a:r>
          </a:p>
        </p:txBody>
      </p:sp>
      <p:pic>
        <p:nvPicPr>
          <p:cNvPr id="10" name="Объект 3" descr="H:\музей\Oj8B8kvQkf4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5616624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19372237"/>
      </p:ext>
    </p:extLst>
  </p:cSld>
  <p:clrMapOvr>
    <a:masterClrMapping/>
  </p:clrMapOvr>
  <p:transition spd="slow" advTm="8656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19256" cy="45365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424936" cy="2448271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400" b="1" i="1" dirty="0" smtClean="0">
                <a:latin typeface="Corbel" pitchFamily="34" charset="0"/>
                <a:cs typeface="Vrinda" pitchFamily="2" charset="0"/>
              </a:rPr>
              <a:t>       Образ сельской  учительницы собирательный. Но некоторые предметы носят индивидуальный характер. Например,   ученическая перьевая ручка,   книги, газеты, дамская сумочка    учительницы Марии Николаевны    </a:t>
            </a:r>
            <a:r>
              <a:rPr lang="ru-RU" sz="3400" b="1" i="1" dirty="0" err="1" smtClean="0">
                <a:latin typeface="Corbel" pitchFamily="34" charset="0"/>
                <a:cs typeface="Vrinda" pitchFamily="2" charset="0"/>
              </a:rPr>
              <a:t>Мардаровской</a:t>
            </a:r>
            <a:r>
              <a:rPr lang="ru-RU" sz="3400" b="1" i="1" dirty="0" smtClean="0">
                <a:latin typeface="Corbel" pitchFamily="34" charset="0"/>
                <a:cs typeface="Vrinda" pitchFamily="2" charset="0"/>
              </a:rPr>
              <a:t>  (</a:t>
            </a:r>
            <a:r>
              <a:rPr lang="ru-RU" sz="3400" b="1" i="1" dirty="0" err="1" smtClean="0">
                <a:latin typeface="Corbel" pitchFamily="34" charset="0"/>
                <a:cs typeface="Vrinda" pitchFamily="2" charset="0"/>
              </a:rPr>
              <a:t>Карпушовой</a:t>
            </a:r>
            <a:r>
              <a:rPr lang="en-US" sz="3400" b="1" i="1" dirty="0">
                <a:latin typeface="Corbel" pitchFamily="34" charset="0"/>
                <a:cs typeface="Vrinda" pitchFamily="2" charset="0"/>
              </a:rPr>
              <a:t>)</a:t>
            </a:r>
            <a:r>
              <a:rPr lang="ru-RU" sz="3400" b="1" i="1" dirty="0" smtClean="0">
                <a:latin typeface="Corbel" pitchFamily="34" charset="0"/>
                <a:cs typeface="Vrinda" pitchFamily="2" charset="0"/>
              </a:rPr>
              <a:t> , альбом с фотографиями, платье учительницы Нины Михайловны Смирновой, скатерть с ручной вышивкой учительницы </a:t>
            </a:r>
            <a:r>
              <a:rPr lang="ru-RU" sz="3400" b="1" i="1" dirty="0" err="1" smtClean="0">
                <a:latin typeface="Corbel" pitchFamily="34" charset="0"/>
                <a:cs typeface="Vrinda" pitchFamily="2" charset="0"/>
              </a:rPr>
              <a:t>Целковской</a:t>
            </a:r>
            <a:r>
              <a:rPr lang="ru-RU" sz="3400" b="1" i="1" dirty="0" smtClean="0">
                <a:latin typeface="Corbel" pitchFamily="34" charset="0"/>
                <a:cs typeface="Vrinda" pitchFamily="2" charset="0"/>
              </a:rPr>
              <a:t> Алевтины Александровны.</a:t>
            </a:r>
          </a:p>
          <a:p>
            <a:endParaRPr lang="ru-RU" b="1" dirty="0"/>
          </a:p>
        </p:txBody>
      </p:sp>
      <p:pic>
        <p:nvPicPr>
          <p:cNvPr id="4" name="Рисунок 3" descr="H:\пленум\P10507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43924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пленум\P10507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08920"/>
            <a:ext cx="417646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391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BD1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6600CC"/>
                </a:solidFill>
                <a:latin typeface="Calibri" pitchFamily="34" charset="0"/>
              </a:rPr>
              <a:t>Кровать своим убранством притягивает взор и никого не оставляет равнодушным, да и «убрана» она по всем правилам тех лет. Домотканый матрас набит ржаной соломой, ватное одеяло, покрывало, подзоры ручной работы, подушки перьевые, наволочки  с вязаными прошвами - все радует глаз. И сидеть на такой кровати не принято было, в течение всего дня стояла она «заправленной» белоснежной красавицей.</a:t>
            </a:r>
            <a:endParaRPr lang="ru-RU" sz="2000" dirty="0"/>
          </a:p>
        </p:txBody>
      </p:sp>
      <p:pic>
        <p:nvPicPr>
          <p:cNvPr id="4" name="Содержимое 3" descr="H:\музей\Xaenx5xNQFY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5576" y="2204864"/>
            <a:ext cx="756084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5187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700" dirty="0" smtClean="0">
                <a:solidFill>
                  <a:srgbClr val="6600CC"/>
                </a:solidFill>
                <a:latin typeface="Comic Sans MS" pitchFamily="66" charset="0"/>
              </a:rPr>
              <a:t>Приготовить пищу может наша учительница и на керосинке. Все у нее здесь рядом под рукой. Посудник заполнен тарелками, есть и горшок для супа, и сковорода, и кринки. Самовар приглашает к чаепитию. А вот и сахар в сахарнице и сушки к чаю.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5" name="Содержимое 4" descr="H:\музей\eMjBEWEgFpk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24847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Новая папка (4)\IMG_20150315_0937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60848"/>
            <a:ext cx="316835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47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</TotalTime>
  <Words>677</Words>
  <Application>Microsoft Office PowerPoint</Application>
  <PresentationFormat>Экран (4:3)</PresentationFormat>
  <Paragraphs>50</Paragraphs>
  <Slides>22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Апекс</vt:lpstr>
      <vt:lpstr>Тема Office</vt:lpstr>
      <vt:lpstr>Приглашаем в гости в деревню лентьево</vt:lpstr>
      <vt:lpstr>Слайд 2</vt:lpstr>
      <vt:lpstr>Слайд 3</vt:lpstr>
      <vt:lpstr>Слайд 4</vt:lpstr>
      <vt:lpstr>Слайд 5</vt:lpstr>
      <vt:lpstr>  </vt:lpstr>
      <vt:lpstr>Слайд 7</vt:lpstr>
      <vt:lpstr>Кровать своим убранством притягивает взор и никого не оставляет равнодушным, да и «убрана» она по всем правилам тех лет. Домотканый матрас набит ржаной соломой, ватное одеяло, покрывало, подзоры ручной работы, подушки перьевые, наволочки  с вязаными прошвами - все радует глаз. И сидеть на такой кровати не принято было, в течение всего дня стояла она «заправленной» белоснежной красавицей.</vt:lpstr>
      <vt:lpstr> Приготовить пищу может наша учительница и на керосинке. Все у нее здесь рядом под рукой. Посудник заполнен тарелками, есть и горшок для супа, и сковорода, и кринки. Самовар приглашает к чаепитию. А вот и сахар в сахарнице и сушки к чаю.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  Нам очень хочется, чтобы   каждый из вас  нашел здесь что-то  родное и близкое   для себя, чтобы вспомнились далекие 50-60-е годы теперь уже прошлого века.          </vt:lpstr>
      <vt:lpstr>Слайд 21</vt:lpstr>
      <vt:lpstr>  Хорошо, что  создают  музеи. Значит, нить времён не прервалась. Значит, вместе все-таки сумеем С прошлым удержать незримо связь. Ты в музей пришёл не просто гостем, Память сердца здесь ты оживи. Может, станет хоть немного проще Нам понять сегодняшние дни. Прикоснись к чужой судьбе  и жизни, Подвигам отцов ты поклонись. Так же научись служить Отчизне, Чтоб прожить достойно свою жизнь! Пусть в музей тропа не зарастает, Пусть мужает наша детвора, Пусть быстрее каждый осознает: Завтра вырастает из вчера.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Приглашаем в гости в деревню лентьево</dc:title>
  <dc:creator>НАТАЛЬЯ</dc:creator>
  <cp:lastModifiedBy>user</cp:lastModifiedBy>
  <cp:revision>77</cp:revision>
  <dcterms:created xsi:type="dcterms:W3CDTF">2015-03-18T16:41:01Z</dcterms:created>
  <dcterms:modified xsi:type="dcterms:W3CDTF">2015-03-20T06:16:19Z</dcterms:modified>
</cp:coreProperties>
</file>