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381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</p:sldIdLst>
  <p:sldSz cx="9906000" cy="6858000" type="A4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2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y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FE"/>
    <a:srgbClr val="2029AF"/>
    <a:srgbClr val="FF5757"/>
    <a:srgbClr val="FFD1D1"/>
    <a:srgbClr val="FF2F2F"/>
    <a:srgbClr val="FFCDC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1" autoAdjust="0"/>
    <p:restoredTop sz="96161" autoAdjust="0"/>
  </p:normalViewPr>
  <p:slideViewPr>
    <p:cSldViewPr snapToGrid="0" snapToObjects="1">
      <p:cViewPr>
        <p:scale>
          <a:sx n="66" d="100"/>
          <a:sy n="66" d="100"/>
        </p:scale>
        <p:origin x="-1050" y="-948"/>
      </p:cViewPr>
      <p:guideLst>
        <p:guide orient="horz" pos="2160"/>
        <p:guide orient="horz" pos="2176"/>
        <p:guide pos="3120"/>
      </p:guideLst>
    </p:cSldViewPr>
  </p:slideViewPr>
  <p:outlineViewPr>
    <p:cViewPr>
      <p:scale>
        <a:sx n="33" d="100"/>
        <a:sy n="33" d="100"/>
      </p:scale>
      <p:origin x="36" y="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1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28A69-E12F-444F-8F85-9089CE7AC4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694028-41CA-4B12-BCC7-DE0C01A67649}">
      <dgm:prSet phldrT="[Текст]" custT="1"/>
      <dgm:spPr/>
      <dgm:t>
        <a:bodyPr/>
        <a:lstStyle/>
        <a:p>
          <a:r>
            <a:rPr lang="ru-RU" sz="1600" dirty="0" smtClean="0"/>
            <a:t>Подготовка концепции</a:t>
          </a:r>
          <a:endParaRPr lang="ru-RU" sz="1600" dirty="0"/>
        </a:p>
      </dgm:t>
    </dgm:pt>
    <dgm:pt modelId="{8195F885-8517-44D4-AE7F-757B65233EBB}" type="parTrans" cxnId="{09AB85A9-B838-4C1F-9607-5450351723A7}">
      <dgm:prSet/>
      <dgm:spPr/>
      <dgm:t>
        <a:bodyPr/>
        <a:lstStyle/>
        <a:p>
          <a:endParaRPr lang="ru-RU"/>
        </a:p>
      </dgm:t>
    </dgm:pt>
    <dgm:pt modelId="{1D6E939B-19A3-4C88-9F24-F6325D643CEC}" type="sibTrans" cxnId="{09AB85A9-B838-4C1F-9607-5450351723A7}">
      <dgm:prSet/>
      <dgm:spPr/>
      <dgm:t>
        <a:bodyPr/>
        <a:lstStyle/>
        <a:p>
          <a:endParaRPr lang="ru-RU"/>
        </a:p>
      </dgm:t>
    </dgm:pt>
    <dgm:pt modelId="{3A87CD1E-DA99-4C4A-8F68-EF6E5EABE408}">
      <dgm:prSet phldrT="[Текст]" custT="1"/>
      <dgm:spPr/>
      <dgm:t>
        <a:bodyPr/>
        <a:lstStyle/>
        <a:p>
          <a:r>
            <a:rPr lang="ru-RU" sz="1100" dirty="0" smtClean="0"/>
            <a:t>Предварительная оценка</a:t>
          </a:r>
        </a:p>
        <a:p>
          <a:r>
            <a:rPr lang="ru-RU" sz="800" dirty="0" smtClean="0"/>
            <a:t>3 дня</a:t>
          </a:r>
          <a:endParaRPr lang="ru-RU" sz="800" dirty="0"/>
        </a:p>
      </dgm:t>
    </dgm:pt>
    <dgm:pt modelId="{38D9C60D-34D6-4E51-82CA-C8BF8C167CCA}" type="parTrans" cxnId="{CFB6336D-A37E-406D-90F3-EC288F537160}">
      <dgm:prSet/>
      <dgm:spPr/>
      <dgm:t>
        <a:bodyPr/>
        <a:lstStyle/>
        <a:p>
          <a:endParaRPr lang="ru-RU"/>
        </a:p>
      </dgm:t>
    </dgm:pt>
    <dgm:pt modelId="{E01DA0E9-557C-4054-8D0D-24FE6CADED01}" type="sibTrans" cxnId="{CFB6336D-A37E-406D-90F3-EC288F537160}">
      <dgm:prSet/>
      <dgm:spPr/>
      <dgm:t>
        <a:bodyPr/>
        <a:lstStyle/>
        <a:p>
          <a:endParaRPr lang="ru-RU"/>
        </a:p>
      </dgm:t>
    </dgm:pt>
    <dgm:pt modelId="{D1CD8434-FA3A-486D-9EA4-7A40F5F63724}">
      <dgm:prSet phldrT="[Текст]" custT="1"/>
      <dgm:spPr/>
      <dgm:t>
        <a:bodyPr/>
        <a:lstStyle/>
        <a:p>
          <a:r>
            <a:rPr lang="ru-RU" sz="1200" dirty="0" smtClean="0"/>
            <a:t>Подписание соглашения</a:t>
          </a:r>
          <a:endParaRPr lang="ru-RU" sz="1200" dirty="0"/>
        </a:p>
      </dgm:t>
    </dgm:pt>
    <dgm:pt modelId="{314C756B-C950-4B49-A9DE-1B421AF4D381}" type="parTrans" cxnId="{6414F0F9-FE78-46FE-A131-1502770AE534}">
      <dgm:prSet/>
      <dgm:spPr/>
      <dgm:t>
        <a:bodyPr/>
        <a:lstStyle/>
        <a:p>
          <a:endParaRPr lang="ru-RU"/>
        </a:p>
      </dgm:t>
    </dgm:pt>
    <dgm:pt modelId="{5894DD0E-EEFF-4B58-950D-A92B73F6549E}" type="sibTrans" cxnId="{6414F0F9-FE78-46FE-A131-1502770AE534}">
      <dgm:prSet/>
      <dgm:spPr/>
      <dgm:t>
        <a:bodyPr/>
        <a:lstStyle/>
        <a:p>
          <a:endParaRPr lang="ru-RU"/>
        </a:p>
      </dgm:t>
    </dgm:pt>
    <dgm:pt modelId="{5DA66E1D-AF74-4F01-893E-27A2D1E2DA97}">
      <dgm:prSet phldrT="[Текст]" custT="1"/>
      <dgm:spPr/>
      <dgm:t>
        <a:bodyPr/>
        <a:lstStyle/>
        <a:p>
          <a:r>
            <a:rPr lang="ru-RU" sz="1400" dirty="0" smtClean="0"/>
            <a:t>Экспертная группа</a:t>
          </a:r>
        </a:p>
        <a:p>
          <a:r>
            <a:rPr lang="ru-RU" sz="800" dirty="0" smtClean="0"/>
            <a:t>10 дней</a:t>
          </a:r>
          <a:endParaRPr lang="ru-RU" sz="800" dirty="0"/>
        </a:p>
      </dgm:t>
    </dgm:pt>
    <dgm:pt modelId="{73A48B12-AE3A-4E5E-AB8C-5B51D6985E43}" type="parTrans" cxnId="{94FE6C52-0F99-424A-80B7-5ADEFB71A447}">
      <dgm:prSet/>
      <dgm:spPr/>
      <dgm:t>
        <a:bodyPr/>
        <a:lstStyle/>
        <a:p>
          <a:endParaRPr lang="ru-RU"/>
        </a:p>
      </dgm:t>
    </dgm:pt>
    <dgm:pt modelId="{56D03323-122F-4644-9791-C3E1F0C26470}" type="sibTrans" cxnId="{94FE6C52-0F99-424A-80B7-5ADEFB71A447}">
      <dgm:prSet/>
      <dgm:spPr/>
      <dgm:t>
        <a:bodyPr/>
        <a:lstStyle/>
        <a:p>
          <a:endParaRPr lang="ru-RU"/>
        </a:p>
      </dgm:t>
    </dgm:pt>
    <dgm:pt modelId="{14F8278A-E914-4CA4-A1BA-A538FF8346BA}">
      <dgm:prSet phldrT="[Текст]" custT="1"/>
      <dgm:spPr/>
      <dgm:t>
        <a:bodyPr/>
        <a:lstStyle/>
        <a:p>
          <a:r>
            <a:rPr lang="ru-RU" sz="1400" dirty="0" smtClean="0"/>
            <a:t>Правление Фонда</a:t>
          </a:r>
          <a:endParaRPr lang="ru-RU" sz="1400" dirty="0"/>
        </a:p>
      </dgm:t>
    </dgm:pt>
    <dgm:pt modelId="{99D6B4F7-406A-4172-894C-54A05346EDA7}" type="parTrans" cxnId="{1F577770-F64B-4282-8933-D02A07DB1125}">
      <dgm:prSet/>
      <dgm:spPr/>
      <dgm:t>
        <a:bodyPr/>
        <a:lstStyle/>
        <a:p>
          <a:endParaRPr lang="ru-RU"/>
        </a:p>
      </dgm:t>
    </dgm:pt>
    <dgm:pt modelId="{E630BA58-8F43-4F64-B61F-FCD05919D01D}" type="sibTrans" cxnId="{1F577770-F64B-4282-8933-D02A07DB1125}">
      <dgm:prSet/>
      <dgm:spPr/>
      <dgm:t>
        <a:bodyPr/>
        <a:lstStyle/>
        <a:p>
          <a:endParaRPr lang="ru-RU"/>
        </a:p>
      </dgm:t>
    </dgm:pt>
    <dgm:pt modelId="{271F01D9-9D72-43A0-AAC7-166638F3C7DD}" type="pres">
      <dgm:prSet presAssocID="{EF928A69-E12F-444F-8F85-9089CE7AC4F9}" presName="Name0" presStyleCnt="0">
        <dgm:presLayoutVars>
          <dgm:dir/>
          <dgm:animLvl val="lvl"/>
          <dgm:resizeHandles val="exact"/>
        </dgm:presLayoutVars>
      </dgm:prSet>
      <dgm:spPr/>
    </dgm:pt>
    <dgm:pt modelId="{9286B353-F68F-45DD-BCB5-5CB7B2B5C7C1}" type="pres">
      <dgm:prSet presAssocID="{1D694028-41CA-4B12-BCC7-DE0C01A67649}" presName="parTxOnly" presStyleLbl="node1" presStyleIdx="0" presStyleCnt="5" custScaleX="172953" custScaleY="151403" custLinFactNeighborX="-382" custLinFactNeighborY="-2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F2095-0E1C-4FB5-8A09-1474DDFDB360}" type="pres">
      <dgm:prSet presAssocID="{1D6E939B-19A3-4C88-9F24-F6325D643CEC}" presName="parTxOnlySpace" presStyleCnt="0"/>
      <dgm:spPr/>
    </dgm:pt>
    <dgm:pt modelId="{54EEA15A-0FFB-4B53-997A-E55C2322A979}" type="pres">
      <dgm:prSet presAssocID="{3A87CD1E-DA99-4C4A-8F68-EF6E5EABE408}" presName="parTxOnly" presStyleLbl="node1" presStyleIdx="1" presStyleCnt="5" custScaleX="110104" custScaleY="151403" custLinFactX="2425" custLinFactNeighborX="100000" custLinFactNeighborY="-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CF89A-45B1-4B31-A369-4B897DBEC8BA}" type="pres">
      <dgm:prSet presAssocID="{E01DA0E9-557C-4054-8D0D-24FE6CADED01}" presName="parTxOnlySpace" presStyleCnt="0"/>
      <dgm:spPr/>
    </dgm:pt>
    <dgm:pt modelId="{E6868DB3-4411-4729-A94D-B7B9EDA4E188}" type="pres">
      <dgm:prSet presAssocID="{5DA66E1D-AF74-4F01-893E-27A2D1E2DA97}" presName="parTxOnly" presStyleLbl="node1" presStyleIdx="2" presStyleCnt="5" custScaleX="109041" custScaleY="151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9AF9-EF5D-47CA-A545-823D462BA70A}" type="pres">
      <dgm:prSet presAssocID="{56D03323-122F-4644-9791-C3E1F0C26470}" presName="parTxOnlySpace" presStyleCnt="0"/>
      <dgm:spPr/>
    </dgm:pt>
    <dgm:pt modelId="{C56F1B62-BC3D-4A1E-9AE9-B7B41A9DD067}" type="pres">
      <dgm:prSet presAssocID="{14F8278A-E914-4CA4-A1BA-A538FF8346BA}" presName="parTxOnly" presStyleLbl="node1" presStyleIdx="3" presStyleCnt="5" custScaleX="109584" custScaleY="151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6A0AB-D6D9-4181-847F-50B865A951B7}" type="pres">
      <dgm:prSet presAssocID="{E630BA58-8F43-4F64-B61F-FCD05919D01D}" presName="parTxOnlySpace" presStyleCnt="0"/>
      <dgm:spPr/>
    </dgm:pt>
    <dgm:pt modelId="{C44B48C5-7930-417F-9C7E-667A10E60BC8}" type="pres">
      <dgm:prSet presAssocID="{D1CD8434-FA3A-486D-9EA4-7A40F5F63724}" presName="parTxOnly" presStyleLbl="node1" presStyleIdx="4" presStyleCnt="5" custScaleX="139661" custScaleY="151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180BA-BE56-4537-AB73-0255FA01E291}" type="presOf" srcId="{5DA66E1D-AF74-4F01-893E-27A2D1E2DA97}" destId="{E6868DB3-4411-4729-A94D-B7B9EDA4E188}" srcOrd="0" destOrd="0" presId="urn:microsoft.com/office/officeart/2005/8/layout/chevron1"/>
    <dgm:cxn modelId="{C2B078BE-5775-4E22-8D7C-70021BE37E8B}" type="presOf" srcId="{D1CD8434-FA3A-486D-9EA4-7A40F5F63724}" destId="{C44B48C5-7930-417F-9C7E-667A10E60BC8}" srcOrd="0" destOrd="0" presId="urn:microsoft.com/office/officeart/2005/8/layout/chevron1"/>
    <dgm:cxn modelId="{1F577770-F64B-4282-8933-D02A07DB1125}" srcId="{EF928A69-E12F-444F-8F85-9089CE7AC4F9}" destId="{14F8278A-E914-4CA4-A1BA-A538FF8346BA}" srcOrd="3" destOrd="0" parTransId="{99D6B4F7-406A-4172-894C-54A05346EDA7}" sibTransId="{E630BA58-8F43-4F64-B61F-FCD05919D01D}"/>
    <dgm:cxn modelId="{F7AEF874-426C-436A-87EF-BED14CB55E18}" type="presOf" srcId="{EF928A69-E12F-444F-8F85-9089CE7AC4F9}" destId="{271F01D9-9D72-43A0-AAC7-166638F3C7DD}" srcOrd="0" destOrd="0" presId="urn:microsoft.com/office/officeart/2005/8/layout/chevron1"/>
    <dgm:cxn modelId="{CFB6336D-A37E-406D-90F3-EC288F537160}" srcId="{EF928A69-E12F-444F-8F85-9089CE7AC4F9}" destId="{3A87CD1E-DA99-4C4A-8F68-EF6E5EABE408}" srcOrd="1" destOrd="0" parTransId="{38D9C60D-34D6-4E51-82CA-C8BF8C167CCA}" sibTransId="{E01DA0E9-557C-4054-8D0D-24FE6CADED01}"/>
    <dgm:cxn modelId="{DF122508-BCEA-45C8-8034-804AD8448B0A}" type="presOf" srcId="{3A87CD1E-DA99-4C4A-8F68-EF6E5EABE408}" destId="{54EEA15A-0FFB-4B53-997A-E55C2322A979}" srcOrd="0" destOrd="0" presId="urn:microsoft.com/office/officeart/2005/8/layout/chevron1"/>
    <dgm:cxn modelId="{897F5A6D-ED2A-4D7A-83FD-B5F831433D6B}" type="presOf" srcId="{1D694028-41CA-4B12-BCC7-DE0C01A67649}" destId="{9286B353-F68F-45DD-BCB5-5CB7B2B5C7C1}" srcOrd="0" destOrd="0" presId="urn:microsoft.com/office/officeart/2005/8/layout/chevron1"/>
    <dgm:cxn modelId="{6600C421-5B2C-4CD6-902D-329515748F0A}" type="presOf" srcId="{14F8278A-E914-4CA4-A1BA-A538FF8346BA}" destId="{C56F1B62-BC3D-4A1E-9AE9-B7B41A9DD067}" srcOrd="0" destOrd="0" presId="urn:microsoft.com/office/officeart/2005/8/layout/chevron1"/>
    <dgm:cxn modelId="{6414F0F9-FE78-46FE-A131-1502770AE534}" srcId="{EF928A69-E12F-444F-8F85-9089CE7AC4F9}" destId="{D1CD8434-FA3A-486D-9EA4-7A40F5F63724}" srcOrd="4" destOrd="0" parTransId="{314C756B-C950-4B49-A9DE-1B421AF4D381}" sibTransId="{5894DD0E-EEFF-4B58-950D-A92B73F6549E}"/>
    <dgm:cxn modelId="{94FE6C52-0F99-424A-80B7-5ADEFB71A447}" srcId="{EF928A69-E12F-444F-8F85-9089CE7AC4F9}" destId="{5DA66E1D-AF74-4F01-893E-27A2D1E2DA97}" srcOrd="2" destOrd="0" parTransId="{73A48B12-AE3A-4E5E-AB8C-5B51D6985E43}" sibTransId="{56D03323-122F-4644-9791-C3E1F0C26470}"/>
    <dgm:cxn modelId="{09AB85A9-B838-4C1F-9607-5450351723A7}" srcId="{EF928A69-E12F-444F-8F85-9089CE7AC4F9}" destId="{1D694028-41CA-4B12-BCC7-DE0C01A67649}" srcOrd="0" destOrd="0" parTransId="{8195F885-8517-44D4-AE7F-757B65233EBB}" sibTransId="{1D6E939B-19A3-4C88-9F24-F6325D643CEC}"/>
    <dgm:cxn modelId="{29EC1E5C-210D-4D69-87C5-9D71B098653A}" type="presParOf" srcId="{271F01D9-9D72-43A0-AAC7-166638F3C7DD}" destId="{9286B353-F68F-45DD-BCB5-5CB7B2B5C7C1}" srcOrd="0" destOrd="0" presId="urn:microsoft.com/office/officeart/2005/8/layout/chevron1"/>
    <dgm:cxn modelId="{4FA16BED-B070-443A-B920-125FDECE76C4}" type="presParOf" srcId="{271F01D9-9D72-43A0-AAC7-166638F3C7DD}" destId="{CD5F2095-0E1C-4FB5-8A09-1474DDFDB360}" srcOrd="1" destOrd="0" presId="urn:microsoft.com/office/officeart/2005/8/layout/chevron1"/>
    <dgm:cxn modelId="{0FBBBBFA-1475-4663-81B3-319A3A5258AC}" type="presParOf" srcId="{271F01D9-9D72-43A0-AAC7-166638F3C7DD}" destId="{54EEA15A-0FFB-4B53-997A-E55C2322A979}" srcOrd="2" destOrd="0" presId="urn:microsoft.com/office/officeart/2005/8/layout/chevron1"/>
    <dgm:cxn modelId="{4C16AA70-1C21-42DB-B34B-AAC94E102E35}" type="presParOf" srcId="{271F01D9-9D72-43A0-AAC7-166638F3C7DD}" destId="{C5ACF89A-45B1-4B31-A369-4B897DBEC8BA}" srcOrd="3" destOrd="0" presId="urn:microsoft.com/office/officeart/2005/8/layout/chevron1"/>
    <dgm:cxn modelId="{3B47E014-10B5-48E8-9288-5B8A2F12F3DF}" type="presParOf" srcId="{271F01D9-9D72-43A0-AAC7-166638F3C7DD}" destId="{E6868DB3-4411-4729-A94D-B7B9EDA4E188}" srcOrd="4" destOrd="0" presId="urn:microsoft.com/office/officeart/2005/8/layout/chevron1"/>
    <dgm:cxn modelId="{C8012210-87BC-407A-B9B0-88C4A94E7421}" type="presParOf" srcId="{271F01D9-9D72-43A0-AAC7-166638F3C7DD}" destId="{89F89AF9-EF5D-47CA-A545-823D462BA70A}" srcOrd="5" destOrd="0" presId="urn:microsoft.com/office/officeart/2005/8/layout/chevron1"/>
    <dgm:cxn modelId="{13C37523-17C7-4324-A830-165DD4A13E1F}" type="presParOf" srcId="{271F01D9-9D72-43A0-AAC7-166638F3C7DD}" destId="{C56F1B62-BC3D-4A1E-9AE9-B7B41A9DD067}" srcOrd="6" destOrd="0" presId="urn:microsoft.com/office/officeart/2005/8/layout/chevron1"/>
    <dgm:cxn modelId="{DA1E6C38-EE93-4B30-AA88-405766BD4447}" type="presParOf" srcId="{271F01D9-9D72-43A0-AAC7-166638F3C7DD}" destId="{F086A0AB-D6D9-4181-847F-50B865A951B7}" srcOrd="7" destOrd="0" presId="urn:microsoft.com/office/officeart/2005/8/layout/chevron1"/>
    <dgm:cxn modelId="{3F3CBAAF-DDBF-422A-8E59-94B29AE452C6}" type="presParOf" srcId="{271F01D9-9D72-43A0-AAC7-166638F3C7DD}" destId="{C44B48C5-7930-417F-9C7E-667A10E60BC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B353-F68F-45DD-BCB5-5CB7B2B5C7C1}">
      <dsp:nvSpPr>
        <dsp:cNvPr id="0" name=""/>
        <dsp:cNvSpPr/>
      </dsp:nvSpPr>
      <dsp:spPr>
        <a:xfrm>
          <a:off x="385" y="235268"/>
          <a:ext cx="2716649" cy="9512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концепции</a:t>
          </a:r>
          <a:endParaRPr lang="ru-RU" sz="1600" kern="1200" dirty="0"/>
        </a:p>
      </dsp:txBody>
      <dsp:txXfrm>
        <a:off x="476016" y="235268"/>
        <a:ext cx="1765388" cy="951261"/>
      </dsp:txXfrm>
    </dsp:sp>
    <dsp:sp modelId="{54EEA15A-0FFB-4B53-997A-E55C2322A979}">
      <dsp:nvSpPr>
        <dsp:cNvPr id="0" name=""/>
        <dsp:cNvSpPr/>
      </dsp:nvSpPr>
      <dsp:spPr>
        <a:xfrm>
          <a:off x="2755725" y="251786"/>
          <a:ext cx="1729452" cy="9512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Предварительная оценка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3 дня</a:t>
          </a:r>
          <a:endParaRPr lang="ru-RU" sz="800" kern="1200" dirty="0"/>
        </a:p>
      </dsp:txBody>
      <dsp:txXfrm>
        <a:off x="3231356" y="251786"/>
        <a:ext cx="778191" cy="951261"/>
      </dsp:txXfrm>
    </dsp:sp>
    <dsp:sp modelId="{E6868DB3-4411-4729-A94D-B7B9EDA4E188}">
      <dsp:nvSpPr>
        <dsp:cNvPr id="0" name=""/>
        <dsp:cNvSpPr/>
      </dsp:nvSpPr>
      <dsp:spPr>
        <a:xfrm>
          <a:off x="4132938" y="253640"/>
          <a:ext cx="1712755" cy="9512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Экспертная группа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10 дней</a:t>
          </a:r>
          <a:endParaRPr lang="ru-RU" sz="800" kern="1200" dirty="0"/>
        </a:p>
      </dsp:txBody>
      <dsp:txXfrm>
        <a:off x="4608569" y="253640"/>
        <a:ext cx="761494" cy="951261"/>
      </dsp:txXfrm>
    </dsp:sp>
    <dsp:sp modelId="{C56F1B62-BC3D-4A1E-9AE9-B7B41A9DD067}">
      <dsp:nvSpPr>
        <dsp:cNvPr id="0" name=""/>
        <dsp:cNvSpPr/>
      </dsp:nvSpPr>
      <dsp:spPr>
        <a:xfrm>
          <a:off x="5688619" y="253640"/>
          <a:ext cx="1721284" cy="9512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Правление Фонда</a:t>
          </a:r>
          <a:endParaRPr lang="ru-RU" sz="1400" kern="1200" dirty="0"/>
        </a:p>
      </dsp:txBody>
      <dsp:txXfrm>
        <a:off x="6164250" y="253640"/>
        <a:ext cx="770023" cy="951261"/>
      </dsp:txXfrm>
    </dsp:sp>
    <dsp:sp modelId="{C44B48C5-7930-417F-9C7E-667A10E60BC8}">
      <dsp:nvSpPr>
        <dsp:cNvPr id="0" name=""/>
        <dsp:cNvSpPr/>
      </dsp:nvSpPr>
      <dsp:spPr>
        <a:xfrm>
          <a:off x="7252830" y="253640"/>
          <a:ext cx="2193717" cy="9512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Подписание соглашения</a:t>
          </a:r>
          <a:endParaRPr lang="ru-RU" sz="1200" kern="1200" dirty="0"/>
        </a:p>
      </dsp:txBody>
      <dsp:txXfrm>
        <a:off x="7728461" y="253640"/>
        <a:ext cx="1242456" cy="95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4E7A984-75C9-492F-8AB1-54EC102E95F7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9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9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9496FFD8-B2E7-40E0-8648-5639C11BF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7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D869B9FF-8FEB-418C-8FDE-C31591F735A8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1642B716-02E1-4BD8-8147-5E038363D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2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806E-330E-4E52-B5EB-30601435A19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806E-330E-4E52-B5EB-30601435A19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70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3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3" y="4050836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687668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4470401"/>
            <a:ext cx="687668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1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9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9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52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4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8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9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9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25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1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8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2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2" y="609602"/>
            <a:ext cx="1060380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8" y="609602"/>
            <a:ext cx="562794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00870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6876689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2" y="2160589"/>
            <a:ext cx="3345450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9" y="2160591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8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8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8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1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8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498604"/>
            <a:ext cx="30226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7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777070"/>
            <a:ext cx="30226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7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800600"/>
            <a:ext cx="687668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400" y="609600"/>
            <a:ext cx="687668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5367338"/>
            <a:ext cx="687668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0" y="-8468"/>
            <a:ext cx="9935592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160591"/>
            <a:ext cx="68766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8" y="6041365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041365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3" y="6041365"/>
            <a:ext cx="555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598" y="2760618"/>
            <a:ext cx="795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Меры поддержки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591" y="6037584"/>
            <a:ext cx="6026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270510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  <a:tabLst>
                <a:tab pos="270510" algn="l"/>
              </a:tabLst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линейный менеджер</a:t>
            </a:r>
          </a:p>
          <a:p>
            <a:pPr algn="r"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Стафеев Максим Владимирович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7" y="197803"/>
            <a:ext cx="2823130" cy="6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6" y="245481"/>
            <a:ext cx="6876689" cy="692068"/>
          </a:xfrm>
        </p:spPr>
        <p:txBody>
          <a:bodyPr>
            <a:normAutofit/>
          </a:bodyPr>
          <a:lstStyle/>
          <a:p>
            <a:r>
              <a:rPr lang="ru-RU" dirty="0" smtClean="0"/>
              <a:t>Виды поддержки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13121" y="1075685"/>
            <a:ext cx="3622876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поддержка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026306" y="1075685"/>
            <a:ext cx="3622876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Негосударственные фонды и гранты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45625" y="2676488"/>
            <a:ext cx="2083443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Постановление </a:t>
            </a:r>
            <a:r>
              <a:rPr lang="ru-RU" b="1" dirty="0">
                <a:latin typeface="Times New Roman" panose="02020603050405020304" pitchFamily="18" charset="0"/>
              </a:rPr>
              <a:t>от 30 сентября 2014 г. N 999</a:t>
            </a:r>
          </a:p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806860" y="2676488"/>
            <a:ext cx="2083443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Госкорпорации</a:t>
            </a:r>
            <a:r>
              <a:rPr lang="ru-RU" dirty="0" smtClean="0"/>
              <a:t> и Фонды</a:t>
            </a:r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72" name="Прямая со стрелкой 71"/>
          <p:cNvCxnSpPr>
            <a:stCxn id="65" idx="2"/>
            <a:endCxn id="67" idx="0"/>
          </p:cNvCxnSpPr>
          <p:nvPr/>
        </p:nvCxnSpPr>
        <p:spPr>
          <a:xfrm flipH="1">
            <a:off x="1487347" y="2136857"/>
            <a:ext cx="1137212" cy="53963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65" idx="2"/>
            <a:endCxn id="70" idx="0"/>
          </p:cNvCxnSpPr>
          <p:nvPr/>
        </p:nvCxnSpPr>
        <p:spPr>
          <a:xfrm>
            <a:off x="2624559" y="2136857"/>
            <a:ext cx="1224023" cy="53963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45625" y="4247871"/>
            <a:ext cx="2083443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 РФ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765138" y="5823676"/>
            <a:ext cx="2083443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Муниципалитет</a:t>
            </a:r>
            <a:endParaRPr lang="ru-RU" dirty="0"/>
          </a:p>
        </p:txBody>
      </p:sp>
      <p:cxnSp>
        <p:nvCxnSpPr>
          <p:cNvPr id="82" name="Прямая со стрелкой 81"/>
          <p:cNvCxnSpPr>
            <a:stCxn id="67" idx="2"/>
            <a:endCxn id="77" idx="0"/>
          </p:cNvCxnSpPr>
          <p:nvPr/>
        </p:nvCxnSpPr>
        <p:spPr>
          <a:xfrm>
            <a:off x="1487347" y="3737660"/>
            <a:ext cx="0" cy="5102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70" idx="2"/>
            <a:endCxn id="78" idx="0"/>
          </p:cNvCxnSpPr>
          <p:nvPr/>
        </p:nvCxnSpPr>
        <p:spPr>
          <a:xfrm flipH="1">
            <a:off x="2806860" y="3737660"/>
            <a:ext cx="1041722" cy="2086016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77" idx="2"/>
            <a:endCxn id="78" idx="0"/>
          </p:cNvCxnSpPr>
          <p:nvPr/>
        </p:nvCxnSpPr>
        <p:spPr>
          <a:xfrm>
            <a:off x="1487347" y="5309043"/>
            <a:ext cx="1319513" cy="514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503761" y="4247871"/>
            <a:ext cx="2667965" cy="1061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Организации и предприниматели</a:t>
            </a:r>
            <a:endParaRPr lang="ru-RU" dirty="0"/>
          </a:p>
        </p:txBody>
      </p:sp>
      <p:cxnSp>
        <p:nvCxnSpPr>
          <p:cNvPr id="93" name="Прямая со стрелкой 92"/>
          <p:cNvCxnSpPr>
            <a:stCxn id="70" idx="2"/>
            <a:endCxn id="91" idx="0"/>
          </p:cNvCxnSpPr>
          <p:nvPr/>
        </p:nvCxnSpPr>
        <p:spPr>
          <a:xfrm>
            <a:off x="3848582" y="3737660"/>
            <a:ext cx="2989162" cy="5102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66" idx="2"/>
            <a:endCxn id="91" idx="0"/>
          </p:cNvCxnSpPr>
          <p:nvPr/>
        </p:nvCxnSpPr>
        <p:spPr>
          <a:xfrm>
            <a:off x="6837744" y="2136857"/>
            <a:ext cx="0" cy="211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9894"/>
              </p:ext>
            </p:extLst>
          </p:nvPr>
        </p:nvGraphicFramePr>
        <p:xfrm>
          <a:off x="4155311" y="3005219"/>
          <a:ext cx="5750689" cy="385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21602381" imgH="14470025" progId="AcroExch.Document.DC">
                  <p:embed/>
                </p:oleObj>
              </mc:Choice>
              <mc:Fallback>
                <p:oleObj name="Acrobat Document" r:id="rId3" imgW="21602381" imgH="144700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5311" y="3005219"/>
                        <a:ext cx="5750689" cy="385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Негосударственные фонды и гранты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Во всех сферах деятельности </a:t>
            </a:r>
          </a:p>
          <a:p>
            <a:r>
              <a:rPr lang="ru-RU" sz="2600" dirty="0" smtClean="0"/>
              <a:t>Суммы от 1 млн. рублей</a:t>
            </a:r>
          </a:p>
          <a:p>
            <a:r>
              <a:rPr lang="ru-RU" sz="2600" dirty="0" smtClean="0"/>
              <a:t>Финансирование на различных стадиях </a:t>
            </a:r>
          </a:p>
          <a:p>
            <a:r>
              <a:rPr lang="ru-RU" sz="2600" dirty="0" smtClean="0"/>
              <a:t>Получение </a:t>
            </a:r>
            <a:r>
              <a:rPr lang="ru-RU" sz="2600" dirty="0" err="1" smtClean="0"/>
              <a:t>имиджевой</a:t>
            </a:r>
            <a:r>
              <a:rPr lang="ru-RU" sz="2600" dirty="0" smtClean="0"/>
              <a:t> поддержки</a:t>
            </a:r>
            <a:endParaRPr lang="ru-RU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099" y="4320896"/>
            <a:ext cx="2242470" cy="21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6876689" cy="547868"/>
          </a:xfrm>
        </p:spPr>
        <p:txBody>
          <a:bodyPr>
            <a:normAutofit/>
          </a:bodyPr>
          <a:lstStyle/>
          <a:p>
            <a:r>
              <a:rPr lang="ru-RU" sz="2400" dirty="0"/>
              <a:t>ИСТОЧНИКИ ЗНАНИЙ О МЕРАХ ПОДДЕРЖКИ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9" y="2420874"/>
            <a:ext cx="2333625" cy="571500"/>
          </a:xfrm>
          <a:prstGeom prst="rect">
            <a:avLst/>
          </a:prstGeom>
        </p:spPr>
      </p:pic>
      <p:pic>
        <p:nvPicPr>
          <p:cNvPr id="5" name="Picture 2" descr="http://www.smolinvest.com/upload/iblock/a85/a85eb3d7e80f7f07343120e82b63b8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2" y="1323846"/>
            <a:ext cx="2020697" cy="9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7792" y="1410176"/>
            <a:ext cx="5840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Перечень мер поддержки, сформированный Минэкономразвития России (на сайте Фонда и Минэкономразвития России)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7791" y="2392692"/>
            <a:ext cx="584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Навигатор мер поддержки в рамках государственной информационной системы промышленности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791" y="3276273"/>
            <a:ext cx="584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Сводный </a:t>
            </a:r>
            <a:r>
              <a:rPr lang="ru-RU" sz="1600" dirty="0">
                <a:latin typeface="Century Gothic" panose="020B0502020202020204" pitchFamily="34" charset="0"/>
              </a:rPr>
              <a:t>перечень мер поддержки, которыми могут воспользоваться предприниматели в РФ</a:t>
            </a:r>
          </a:p>
        </p:txBody>
      </p:sp>
      <p:pic>
        <p:nvPicPr>
          <p:cNvPr id="9" name="Picture 6" descr="http://belgorodinvest.ru/upload/information_system_21/1/6/2/item_1626/small_information_items_16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4256507"/>
            <a:ext cx="2333625" cy="4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07791" y="4212377"/>
            <a:ext cx="584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Навигатор по мерам государственной поддержки бизнеса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9" y="4820379"/>
            <a:ext cx="2351914" cy="8078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07791" y="4931906"/>
            <a:ext cx="584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Официальная информация, предоставленная федеральными органами исполнительной власти,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2082725" cy="89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907792" y="5860472"/>
            <a:ext cx="5840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Интернет-портал </a:t>
            </a:r>
            <a:r>
              <a:rPr lang="en-US" dirty="0"/>
              <a:t>RSCI.RU (INTELICA)</a:t>
            </a:r>
            <a:endParaRPr lang="ru-RU" sz="1600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778438"/>
            <a:ext cx="19526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598" y="2760618"/>
            <a:ext cx="7950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Порядок получения мер поддержки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ФРМ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591" y="6037584"/>
            <a:ext cx="6026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270510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Aft>
                <a:spcPts val="0"/>
              </a:spcAft>
              <a:tabLst>
                <a:tab pos="270510" algn="l"/>
              </a:tabLst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линейный менеджер</a:t>
            </a:r>
          </a:p>
          <a:p>
            <a:pPr algn="r">
              <a:spcAft>
                <a:spcPts val="0"/>
              </a:spcAft>
              <a:tabLst>
                <a:tab pos="270510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Стафеев Максим Владимирович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7" y="197803"/>
            <a:ext cx="2823130" cy="6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 стрелкой 62"/>
          <p:cNvCxnSpPr>
            <a:stCxn id="58" idx="2"/>
            <a:endCxn id="61" idx="0"/>
          </p:cNvCxnSpPr>
          <p:nvPr/>
        </p:nvCxnSpPr>
        <p:spPr>
          <a:xfrm>
            <a:off x="6841330" y="3870325"/>
            <a:ext cx="0" cy="54647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48" idx="2"/>
            <a:endCxn id="15" idx="2"/>
          </p:cNvCxnSpPr>
          <p:nvPr/>
        </p:nvCxnSpPr>
        <p:spPr>
          <a:xfrm rot="5400000">
            <a:off x="2821861" y="1808242"/>
            <a:ext cx="397509" cy="4660107"/>
          </a:xfrm>
          <a:prstGeom prst="bentConnector3">
            <a:avLst>
              <a:gd name="adj1" fmla="val 377956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6" y="245481"/>
            <a:ext cx="6876689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подписание генерального соглашения о сотрудничестве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33348" y="2660650"/>
            <a:ext cx="1114427" cy="1676400"/>
            <a:chOff x="133348" y="2038350"/>
            <a:chExt cx="1114427" cy="16764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3350" y="2038350"/>
              <a:ext cx="1114425" cy="466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Субъект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3349" y="2641600"/>
              <a:ext cx="1114425" cy="466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Моногород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3348" y="3248025"/>
              <a:ext cx="1114425" cy="466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Инициатор проекты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Загнутый угол 16"/>
          <p:cNvSpPr/>
          <p:nvPr/>
        </p:nvSpPr>
        <p:spPr>
          <a:xfrm>
            <a:off x="1419225" y="2660650"/>
            <a:ext cx="1352550" cy="1676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Концепция </a:t>
            </a:r>
            <a:r>
              <a:rPr lang="ru-RU" sz="1600" dirty="0"/>
              <a:t>реализации инвестиционных и инфраструктурных проектов</a:t>
            </a:r>
          </a:p>
        </p:txBody>
      </p:sp>
      <p:cxnSp>
        <p:nvCxnSpPr>
          <p:cNvPr id="19" name="Прямая соединительная линия 18"/>
          <p:cNvCxnSpPr>
            <a:stCxn id="13" idx="3"/>
          </p:cNvCxnSpPr>
          <p:nvPr/>
        </p:nvCxnSpPr>
        <p:spPr>
          <a:xfrm>
            <a:off x="1247775" y="2894013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47775" y="3526473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47775" y="4090353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10570478"/>
              </p:ext>
            </p:extLst>
          </p:nvPr>
        </p:nvGraphicFramePr>
        <p:xfrm>
          <a:off x="133347" y="1295400"/>
          <a:ext cx="9447533" cy="145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009901" y="2894013"/>
            <a:ext cx="1466850" cy="97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Концепции</a:t>
            </a:r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2576513" y="4337050"/>
            <a:ext cx="2328861" cy="825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 ЛМ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5" idx="2"/>
            <a:endCxn id="26" idx="0"/>
          </p:cNvCxnSpPr>
          <p:nvPr/>
        </p:nvCxnSpPr>
        <p:spPr>
          <a:xfrm flipH="1">
            <a:off x="3740944" y="3870325"/>
            <a:ext cx="2382" cy="466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26" idx="1"/>
            <a:endCxn id="15" idx="2"/>
          </p:cNvCxnSpPr>
          <p:nvPr/>
        </p:nvCxnSpPr>
        <p:spPr>
          <a:xfrm rot="10800000">
            <a:off x="690561" y="4337050"/>
            <a:ext cx="1885952" cy="41275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0561" y="4713923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Доработка до 3 мес.</a:t>
            </a:r>
            <a:endParaRPr lang="ru-RU" sz="1400" dirty="0"/>
          </a:p>
        </p:txBody>
      </p:sp>
      <p:sp>
        <p:nvSpPr>
          <p:cNvPr id="48" name="Блок-схема: решение 47"/>
          <p:cNvSpPr/>
          <p:nvPr/>
        </p:nvSpPr>
        <p:spPr>
          <a:xfrm>
            <a:off x="4538660" y="2894013"/>
            <a:ext cx="1624015" cy="104552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</a:t>
            </a:r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46582" y="540426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Доработка до 3 мес.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24584" y="2962275"/>
            <a:ext cx="1233491" cy="90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173464" y="3893575"/>
            <a:ext cx="1233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обращение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имя ВДЛ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224584" y="4416795"/>
            <a:ext cx="1233491" cy="531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Загнутый угол 63"/>
          <p:cNvSpPr/>
          <p:nvPr/>
        </p:nvSpPr>
        <p:spPr>
          <a:xfrm>
            <a:off x="7641746" y="2660650"/>
            <a:ext cx="1634333" cy="1676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Генеральное соглашение с субъектом по моногороду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6478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8209279" cy="1320800"/>
          </a:xfrm>
        </p:spPr>
        <p:txBody>
          <a:bodyPr/>
          <a:lstStyle/>
          <a:p>
            <a:r>
              <a:rPr lang="ru-RU" dirty="0" smtClean="0"/>
              <a:t>Требования к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520511"/>
            <a:ext cx="7985760" cy="47583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планируемые </a:t>
            </a:r>
            <a:r>
              <a:rPr lang="ru-RU" dirty="0"/>
              <a:t>к реализации </a:t>
            </a:r>
            <a:r>
              <a:rPr lang="ru-RU" dirty="0" smtClean="0"/>
              <a:t>инвестиционные проекты </a:t>
            </a:r>
            <a:r>
              <a:rPr lang="ru-RU" dirty="0"/>
              <a:t>и </a:t>
            </a:r>
            <a:r>
              <a:rPr lang="ru-RU" dirty="0" smtClean="0"/>
              <a:t>оценка </a:t>
            </a:r>
            <a:r>
              <a:rPr lang="ru-RU" dirty="0"/>
              <a:t>возможности их реализации; </a:t>
            </a:r>
          </a:p>
          <a:p>
            <a:pPr lvl="0"/>
            <a:r>
              <a:rPr lang="ru-RU" dirty="0" smtClean="0"/>
              <a:t>получаемый эффект </a:t>
            </a:r>
            <a:r>
              <a:rPr lang="ru-RU" dirty="0"/>
              <a:t>в количестве создаваемых рабочих мест и объеме привлеченных инвестиций в реализацию инвестиционных проектов;</a:t>
            </a:r>
          </a:p>
          <a:p>
            <a:pPr lvl="0"/>
            <a:r>
              <a:rPr lang="ru-RU" dirty="0"/>
              <a:t>соответствии инвестиционных проектов целям и предмету деятельности Фонда;</a:t>
            </a:r>
          </a:p>
          <a:p>
            <a:pPr lvl="0"/>
            <a:r>
              <a:rPr lang="ru-RU" dirty="0" smtClean="0"/>
              <a:t>заявляемые </a:t>
            </a:r>
            <a:r>
              <a:rPr lang="ru-RU" dirty="0"/>
              <a:t>субъектом Российской Федерации к строительству и (или) реконструкции объектах инфраструктуры, необходимых для снятия инфраструктурных ограничений при реализации инвестиционных </a:t>
            </a:r>
            <a:r>
              <a:rPr lang="ru-RU" dirty="0" smtClean="0"/>
              <a:t>проектов</a:t>
            </a:r>
          </a:p>
          <a:p>
            <a:pPr lvl="0"/>
            <a:r>
              <a:rPr lang="ru-RU" dirty="0" smtClean="0"/>
              <a:t>стоимость </a:t>
            </a:r>
            <a:r>
              <a:rPr lang="ru-RU" dirty="0"/>
              <a:t>мероприятий по строительству и(или) реконструкции объектов инфраструктуры, а также предварительную оценку достаточности данных мероприятий для достижения цели снятия инфраструктурных ограничений;</a:t>
            </a:r>
          </a:p>
          <a:p>
            <a:pPr lvl="0"/>
            <a:r>
              <a:rPr lang="ru-RU" dirty="0" smtClean="0"/>
              <a:t>потенциальные риски, </a:t>
            </a:r>
            <a:r>
              <a:rPr lang="ru-RU" dirty="0"/>
              <a:t>которые могут возникнуть на этапе подготовки заявки и на этапе реализации проекта, а также мероприятиях по их устранению /минимизации.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"/>
            <a:ext cx="9140613" cy="6855460"/>
          </a:xfrm>
        </p:spPr>
      </p:pic>
    </p:spTree>
    <p:extLst>
      <p:ext uri="{BB962C8B-B14F-4D97-AF65-F5344CB8AC3E}">
        <p14:creationId xmlns:p14="http://schemas.microsoft.com/office/powerpoint/2010/main" val="26150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Соединительная линия уступом 75"/>
          <p:cNvCxnSpPr>
            <a:stCxn id="65" idx="1"/>
            <a:endCxn id="55" idx="2"/>
          </p:cNvCxnSpPr>
          <p:nvPr/>
        </p:nvCxnSpPr>
        <p:spPr>
          <a:xfrm rot="10800000">
            <a:off x="1076961" y="2557142"/>
            <a:ext cx="4274149" cy="1330958"/>
          </a:xfrm>
          <a:prstGeom prst="bentConnector2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1" y="609600"/>
            <a:ext cx="7873999" cy="64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Схема рассмотрения заявки на </a:t>
            </a:r>
            <a:r>
              <a:rPr lang="ru-RU" sz="2400" dirty="0" err="1" smtClean="0"/>
              <a:t>софинансирование</a:t>
            </a:r>
            <a:r>
              <a:rPr lang="ru-RU" sz="2400" dirty="0" smtClean="0"/>
              <a:t> инфраструктурных проектов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23520" y="1642742"/>
            <a:ext cx="17068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заявки</a:t>
            </a:r>
            <a:endParaRPr lang="ru-RU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2590835" y="1574800"/>
            <a:ext cx="4724330" cy="1050285"/>
            <a:chOff x="2738204" y="56456"/>
            <a:chExt cx="4724330" cy="1400380"/>
          </a:xfrm>
        </p:grpSpPr>
        <p:sp>
          <p:nvSpPr>
            <p:cNvPr id="57" name="Блок-схема: решение 56"/>
            <p:cNvSpPr/>
            <p:nvPr/>
          </p:nvSpPr>
          <p:spPr>
            <a:xfrm>
              <a:off x="2738204" y="56456"/>
              <a:ext cx="4724330" cy="1400380"/>
            </a:xfrm>
            <a:prstGeom prst="flowChartDecis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Блок-схема: решение 4"/>
            <p:cNvSpPr txBox="1"/>
            <p:nvPr/>
          </p:nvSpPr>
          <p:spPr>
            <a:xfrm>
              <a:off x="3919287" y="406551"/>
              <a:ext cx="2362165" cy="700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Комплексная оценка заявки Фондом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(25рабочих дней)</a:t>
              </a:r>
            </a:p>
          </p:txBody>
        </p:sp>
      </p:grpSp>
      <p:cxnSp>
        <p:nvCxnSpPr>
          <p:cNvPr id="60" name="Соединительная линия уступом 59"/>
          <p:cNvCxnSpPr>
            <a:stCxn id="55" idx="3"/>
            <a:endCxn id="57" idx="1"/>
          </p:cNvCxnSpPr>
          <p:nvPr/>
        </p:nvCxnSpPr>
        <p:spPr>
          <a:xfrm>
            <a:off x="1930399" y="2099942"/>
            <a:ext cx="660436" cy="1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7" idx="2"/>
            <a:endCxn id="55" idx="2"/>
          </p:cNvCxnSpPr>
          <p:nvPr/>
        </p:nvCxnSpPr>
        <p:spPr>
          <a:xfrm rot="5400000" flipH="1">
            <a:off x="2981008" y="653094"/>
            <a:ext cx="67943" cy="3876040"/>
          </a:xfrm>
          <a:prstGeom prst="bentConnector3">
            <a:avLst>
              <a:gd name="adj1" fmla="val -33645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0401" y="2923399"/>
            <a:ext cx="4690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Представление дополнительных обосновывающих </a:t>
            </a:r>
            <a:r>
              <a:rPr lang="ru-RU" sz="1200" dirty="0" smtClean="0"/>
              <a:t>материалов</a:t>
            </a:r>
            <a:endParaRPr lang="ru-RU" sz="1200" dirty="0"/>
          </a:p>
        </p:txBody>
      </p:sp>
      <p:sp>
        <p:nvSpPr>
          <p:cNvPr id="65" name="Блок-схема: решение 64"/>
          <p:cNvSpPr/>
          <p:nvPr/>
        </p:nvSpPr>
        <p:spPr>
          <a:xfrm>
            <a:off x="5351109" y="3200397"/>
            <a:ext cx="4453291" cy="137540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результатов оценки заявки на правлении Фонда</a:t>
            </a:r>
          </a:p>
        </p:txBody>
      </p:sp>
      <p:cxnSp>
        <p:nvCxnSpPr>
          <p:cNvPr id="67" name="Соединительная линия уступом 66"/>
          <p:cNvCxnSpPr>
            <a:stCxn id="57" idx="3"/>
          </p:cNvCxnSpPr>
          <p:nvPr/>
        </p:nvCxnSpPr>
        <p:spPr>
          <a:xfrm>
            <a:off x="7315165" y="2099943"/>
            <a:ext cx="252757" cy="1100455"/>
          </a:xfrm>
          <a:prstGeom prst="bentConnector2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582312" y="2625085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Завершение оценки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162087" y="3621759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Доработка заявки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083482" y="5151432"/>
            <a:ext cx="3005455" cy="728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Одобрение решения правления Фонда наблюдательным советом Фонда</a:t>
            </a:r>
          </a:p>
        </p:txBody>
      </p:sp>
      <p:cxnSp>
        <p:nvCxnSpPr>
          <p:cNvPr id="82" name="Прямая со стрелкой 81"/>
          <p:cNvCxnSpPr>
            <a:stCxn id="65" idx="2"/>
            <a:endCxn id="80" idx="0"/>
          </p:cNvCxnSpPr>
          <p:nvPr/>
        </p:nvCxnSpPr>
        <p:spPr>
          <a:xfrm>
            <a:off x="7577755" y="4575802"/>
            <a:ext cx="8455" cy="575630"/>
          </a:xfrm>
          <a:prstGeom prst="straightConnector1">
            <a:avLst/>
          </a:prstGeom>
          <a:ln w="222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266903" y="5059992"/>
            <a:ext cx="27084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600" dirty="0" smtClean="0"/>
              <a:t>Подписание </a:t>
            </a:r>
            <a:r>
              <a:rPr lang="ru-RU" sz="1600" dirty="0"/>
              <a:t>соглашения </a:t>
            </a:r>
            <a:r>
              <a:rPr lang="ru-RU" sz="1600" dirty="0" smtClean="0"/>
              <a:t>о софинансировании </a:t>
            </a:r>
            <a:r>
              <a:rPr lang="ru-RU" sz="1600" dirty="0"/>
              <a:t>между субъектом РФ и Фондом</a:t>
            </a:r>
          </a:p>
          <a:p>
            <a:pPr algn="ctr"/>
            <a:endParaRPr lang="ru-RU" dirty="0"/>
          </a:p>
        </p:txBody>
      </p:sp>
      <p:cxnSp>
        <p:nvCxnSpPr>
          <p:cNvPr id="87" name="Прямая со стрелкой 86"/>
          <p:cNvCxnSpPr>
            <a:stCxn id="80" idx="1"/>
            <a:endCxn id="84" idx="3"/>
          </p:cNvCxnSpPr>
          <p:nvPr/>
        </p:nvCxnSpPr>
        <p:spPr>
          <a:xfrm flipH="1">
            <a:off x="4975379" y="5515686"/>
            <a:ext cx="1108103" cy="150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23243</TotalTime>
  <Words>342</Words>
  <Application>Microsoft Office PowerPoint</Application>
  <PresentationFormat>Лист A4 (210x297 мм)</PresentationFormat>
  <Paragraphs>71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1_Грань</vt:lpstr>
      <vt:lpstr>Acrobat Document</vt:lpstr>
      <vt:lpstr>Презентация PowerPoint</vt:lpstr>
      <vt:lpstr>Виды поддержки</vt:lpstr>
      <vt:lpstr>Негосударственные фонды и гранты</vt:lpstr>
      <vt:lpstr>ИСТОЧНИКИ ЗНАНИЙ О МЕРАХ ПОДДЕРЖКИ</vt:lpstr>
      <vt:lpstr>Презентация PowerPoint</vt:lpstr>
      <vt:lpstr>Схема подписание генерального соглашения о сотрудничестве</vt:lpstr>
      <vt:lpstr>Требования к концепции</vt:lpstr>
      <vt:lpstr>Презентация PowerPoint</vt:lpstr>
      <vt:lpstr>Схема рассмотрения заявки на софинансирование инфраструктурных проектов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user</cp:lastModifiedBy>
  <cp:revision>1345</cp:revision>
  <cp:lastPrinted>2017-11-15T15:02:16Z</cp:lastPrinted>
  <dcterms:created xsi:type="dcterms:W3CDTF">2015-03-29T13:37:49Z</dcterms:created>
  <dcterms:modified xsi:type="dcterms:W3CDTF">2017-11-16T13:52:57Z</dcterms:modified>
</cp:coreProperties>
</file>