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698" r:id="rId7"/>
    <p:sldMasterId id="2147483710" r:id="rId8"/>
    <p:sldMasterId id="2147483722" r:id="rId9"/>
    <p:sldMasterId id="2147483736" r:id="rId10"/>
  </p:sldMasterIdLst>
  <p:notesMasterIdLst>
    <p:notesMasterId r:id="rId26"/>
  </p:notesMasterIdLst>
  <p:handoutMasterIdLst>
    <p:handoutMasterId r:id="rId27"/>
  </p:handoutMasterIdLst>
  <p:sldIdLst>
    <p:sldId id="268" r:id="rId11"/>
    <p:sldId id="407" r:id="rId12"/>
    <p:sldId id="440" r:id="rId13"/>
    <p:sldId id="421" r:id="rId14"/>
    <p:sldId id="410" r:id="rId15"/>
    <p:sldId id="422" r:id="rId16"/>
    <p:sldId id="428" r:id="rId17"/>
    <p:sldId id="423" r:id="rId18"/>
    <p:sldId id="441" r:id="rId19"/>
    <p:sldId id="443" r:id="rId20"/>
    <p:sldId id="433" r:id="rId21"/>
    <p:sldId id="409" r:id="rId22"/>
    <p:sldId id="413" r:id="rId23"/>
    <p:sldId id="438" r:id="rId24"/>
    <p:sldId id="442" r:id="rId2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158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  <p15:guide id="7" pos="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30F"/>
    <a:srgbClr val="99C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660"/>
  </p:normalViewPr>
  <p:slideViewPr>
    <p:cSldViewPr>
      <p:cViewPr varScale="1">
        <p:scale>
          <a:sx n="119" d="100"/>
          <a:sy n="119" d="100"/>
        </p:scale>
        <p:origin x="-1524" y="-90"/>
      </p:cViewPr>
      <p:guideLst>
        <p:guide orient="horz" pos="754"/>
        <p:guide orient="horz" pos="2160"/>
        <p:guide orient="horz" pos="3929"/>
        <p:guide orient="horz" pos="3158"/>
        <p:guide pos="5511"/>
        <p:guide pos="288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42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0EBA-433D-4400-A38E-1FD5C958CDC4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C093-A3D5-4340-99EC-C43338AB0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5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FA5A-6C76-47A1-A5FD-F9F37239C662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EBA8-985E-460E-AB08-3D478FEF2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587BC-746A-4377-A879-F7A5742F48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70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82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70" y="1711330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889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82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70" y="1711330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070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0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48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310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58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3" y="3184540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8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708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30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8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130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58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3" y="3184540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8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708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8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30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8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779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0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9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61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0" y="3184534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2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4386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0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30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9" y="1711330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34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27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5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8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89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5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2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47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98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0600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1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43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48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32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9444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908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71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06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32029" y="3314700"/>
            <a:ext cx="6488113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32029" y="3890963"/>
            <a:ext cx="6488113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6346825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2029" y="2197100"/>
            <a:ext cx="6488113" cy="871538"/>
          </a:xfrm>
          <a:solidFill>
            <a:srgbClr val="008A53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32029" y="3314705"/>
            <a:ext cx="6488113" cy="576263"/>
          </a:xfrm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85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3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7DFB665B-CC28-4140-8FDA-6A090596B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87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52747F0-18A2-4660-A528-384A9540C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07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9" y="620713"/>
            <a:ext cx="4278313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1538" y="620713"/>
            <a:ext cx="4278312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41FABB4-2973-40D5-B5F6-8BBF20B6B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9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C0A356E-C43E-4D93-B402-E5C4C74E9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65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CB7A335-8059-4280-A742-BA0B05BD0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7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7586D3C-0410-4A28-82D2-81A0A0089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7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414FD84-393B-4D66-8889-66CB45919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8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65FEE6C-E972-4F21-B3FF-7A9F57BF1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0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1892A4B-B14E-42EE-8622-CF8C31031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50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3388" y="44450"/>
            <a:ext cx="2176462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9" y="44450"/>
            <a:ext cx="6380163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B8330B6-480E-411F-B057-24293CB34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47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377238" cy="501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29" y="620713"/>
            <a:ext cx="8709025" cy="57610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495F878-5295-4190-BBCE-3659067DC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5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62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49" y="3184532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0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0154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D9E3E0F-B1F9-43FF-A047-D6543D274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4CBC049-B0CF-46A9-9DDD-006A8CA23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54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26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4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CB2F954-4534-4FE5-A49F-156F36CE25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58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D408F0B-7976-4771-9EFF-2166B9CB9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3191FC4-3DA9-4662-B304-3CB04DA1A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2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799F7623-2665-422B-BCDF-95CFBC99A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54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2BCEA4D-212A-4841-B725-D3EFA1DF0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8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C9CDC780-0964-4ED6-B1CC-4A8A59E54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86200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8880C0E-D5F1-47EF-8E43-BAAC6E256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6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2504BD47-EA01-4ED6-AECF-B8813D718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57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7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82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70" y="1711330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1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6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DE0798-A7AB-4F0E-BB0B-D4965F4DDE13}" type="slidenum">
              <a:rPr lang="ru-RU" sz="1200" b="1">
                <a:solidFill>
                  <a:srgbClr val="FFFFFF"/>
                </a:solidFill>
                <a:ea typeface="ヒラギノ角ゴ Pro W3"/>
                <a:cs typeface="ヒラギノ角ゴ Pro W3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120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6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LEFT_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6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3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6"/>
          <p:cNvSpPr>
            <a:spLocks noChangeArrowheads="1"/>
          </p:cNvSpPr>
          <p:nvPr userDrawn="1"/>
        </p:nvSpPr>
        <p:spPr bwMode="auto">
          <a:xfrm>
            <a:off x="836613" y="4014794"/>
            <a:ext cx="8277225" cy="134937"/>
          </a:xfrm>
          <a:prstGeom prst="rect">
            <a:avLst/>
          </a:prstGeom>
          <a:gradFill rotWithShape="1">
            <a:gsLst>
              <a:gs pos="0">
                <a:srgbClr val="439639"/>
              </a:gs>
              <a:gs pos="100000">
                <a:srgbClr val="1F45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 anchor="ctr"/>
          <a:lstStyle>
            <a:lvl1pPr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defRPr/>
            </a:pPr>
            <a:endParaRPr lang="ru-RU" b="0" smtClean="0">
              <a:solidFill>
                <a:srgbClr val="000000"/>
              </a:solidFill>
            </a:endParaRPr>
          </a:p>
        </p:txBody>
      </p:sp>
      <p:sp>
        <p:nvSpPr>
          <p:cNvPr id="198697" name="Text Box 41"/>
          <p:cNvSpPr txBox="1">
            <a:spLocks noChangeArrowheads="1"/>
          </p:cNvSpPr>
          <p:nvPr userDrawn="1"/>
        </p:nvSpPr>
        <p:spPr bwMode="auto">
          <a:xfrm>
            <a:off x="7631113" y="6546851"/>
            <a:ext cx="14414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226B9E82-96DA-4E93-8330-C681BD86D88F}" type="datetime1">
              <a:rPr lang="ru-RU" sz="1400" smtClean="0">
                <a:solidFill>
                  <a:srgbClr val="00703C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16.08.2017</a:t>
            </a:fld>
            <a:endParaRPr lang="ru-RU" sz="1400" smtClean="0">
              <a:solidFill>
                <a:srgbClr val="00703C"/>
              </a:solidFill>
            </a:endParaRPr>
          </a:p>
        </p:txBody>
      </p:sp>
      <p:pic>
        <p:nvPicPr>
          <p:cNvPr id="1029" name="Picture 46" descr="PI_4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9" y="414338"/>
            <a:ext cx="2997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83772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Развитие корпоративного бизнеса на 2009 г.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9" y="620713"/>
            <a:ext cx="87090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50825" y="549275"/>
            <a:ext cx="8642350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588" y="6440488"/>
            <a:ext cx="520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E0006BC-09D2-4BEE-ADEA-1F7FF86373A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V="1">
            <a:off x="250825" y="6381750"/>
            <a:ext cx="8642350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443663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/>
        <a:buChar char="ä"/>
        <a:defRPr sz="1200">
          <a:solidFill>
            <a:srgbClr val="000000"/>
          </a:solidFill>
          <a:latin typeface="+mn-lt"/>
        </a:defRPr>
      </a:lvl2pPr>
      <a:lvl3pPr marL="1028700" indent="-2286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Bullet</a:t>
            </a:r>
            <a:endParaRPr lang="ru-RU" altLang="ru-RU" smtClean="0"/>
          </a:p>
          <a:p>
            <a:pPr lvl="1"/>
            <a:r>
              <a:rPr lang="en-US" altLang="ru-RU" smtClean="0"/>
              <a:t>Subbullet</a:t>
            </a:r>
            <a:endParaRPr lang="ru-RU" altLang="ru-RU" smtClean="0"/>
          </a:p>
          <a:p>
            <a:pPr lvl="2"/>
            <a:r>
              <a:rPr lang="en-US" altLang="ru-RU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A60E236B-BE64-4696-9795-4110EC0326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2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vleshko@sberbank.ru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hyperlink" Target="mailto:impotselueva@sberban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8.jpe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341313" y="3472454"/>
            <a:ext cx="8731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fontAlgn="base">
              <a:spcBef>
                <a:spcPct val="10000"/>
              </a:spcBef>
              <a:spcAft>
                <a:spcPct val="1000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sz="2200" dirty="0" smtClean="0">
                <a:solidFill>
                  <a:srgbClr val="00703C"/>
                </a:solidFill>
              </a:rPr>
              <a:t>Типовой концессионный проект в сфере теплоснабжения</a:t>
            </a:r>
            <a:endParaRPr lang="ru-RU" sz="2200" dirty="0" smtClean="0">
              <a:solidFill>
                <a:srgbClr val="0070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1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обстоятельства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07220" y="3778359"/>
            <a:ext cx="3441966" cy="2618390"/>
            <a:chOff x="163761" y="3778359"/>
            <a:chExt cx="3441966" cy="261839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25921" y="3794296"/>
              <a:ext cx="3379806" cy="2602453"/>
              <a:chOff x="225921" y="3284984"/>
              <a:chExt cx="3379806" cy="26024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89402" y="3284984"/>
                <a:ext cx="2916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defRPr>
                </a:lvl1pPr>
              </a:lstStyle>
              <a:p>
                <a:r>
                  <a:rPr lang="ru-RU" dirty="0"/>
                  <a:t>Последствия  наступления </a:t>
                </a:r>
              </a:p>
              <a:p>
                <a:r>
                  <a:rPr lang="ru-RU" dirty="0"/>
                  <a:t>Особого обстоятельства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5921" y="3933056"/>
                <a:ext cx="3121943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ru-RU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Концессионер </a:t>
                </a:r>
                <a:r>
                  <a:rPr lang="ru-RU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освобождается от ответственности за неисполнение или просрочку исполнения своих </a:t>
                </a:r>
                <a:r>
                  <a:rPr lang="ru-RU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обязательств</a:t>
                </a:r>
              </a:p>
              <a:p>
                <a:endPara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ru-RU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Возмещение </a:t>
                </a:r>
                <a:r>
                  <a:rPr lang="ru-RU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Концедентом</a:t>
                </a:r>
                <a:r>
                  <a:rPr lang="ru-RU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 доп. Расходов Концессионера</a:t>
                </a: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endPara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ru-RU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Перенос сроков исполнения Концессионером обязательств по соглашению </a:t>
                </a:r>
                <a:endPara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Shape 490"/>
            <p:cNvGrpSpPr/>
            <p:nvPr/>
          </p:nvGrpSpPr>
          <p:grpSpPr>
            <a:xfrm>
              <a:off x="163761" y="3778359"/>
              <a:ext cx="391000" cy="382826"/>
              <a:chOff x="1236875" y="1623900"/>
              <a:chExt cx="465200" cy="455475"/>
            </a:xfrm>
          </p:grpSpPr>
          <p:sp>
            <p:nvSpPr>
              <p:cNvPr id="6" name="Shape 491"/>
              <p:cNvSpPr/>
              <p:nvPr/>
            </p:nvSpPr>
            <p:spPr>
              <a:xfrm>
                <a:off x="1236875" y="1623900"/>
                <a:ext cx="465200" cy="445125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17805" fill="none" extrusionOk="0">
                    <a:moveTo>
                      <a:pt x="13493" y="14127"/>
                    </a:moveTo>
                    <a:lnTo>
                      <a:pt x="18608" y="17804"/>
                    </a:lnTo>
                    <a:lnTo>
                      <a:pt x="18608" y="17804"/>
                    </a:lnTo>
                    <a:lnTo>
                      <a:pt x="18608" y="17731"/>
                    </a:lnTo>
                    <a:lnTo>
                      <a:pt x="18608" y="6723"/>
                    </a:lnTo>
                    <a:lnTo>
                      <a:pt x="9304" y="1"/>
                    </a:lnTo>
                    <a:lnTo>
                      <a:pt x="1" y="6723"/>
                    </a:lnTo>
                    <a:lnTo>
                      <a:pt x="1" y="17731"/>
                    </a:lnTo>
                    <a:lnTo>
                      <a:pt x="1" y="17731"/>
                    </a:lnTo>
                    <a:lnTo>
                      <a:pt x="1" y="17804"/>
                    </a:lnTo>
                    <a:lnTo>
                      <a:pt x="5115" y="14127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Shape 492"/>
              <p:cNvSpPr/>
              <p:nvPr/>
            </p:nvSpPr>
            <p:spPr>
              <a:xfrm>
                <a:off x="1244800" y="2078750"/>
                <a:ext cx="449375" cy="625"/>
              </a:xfrm>
              <a:custGeom>
                <a:avLst/>
                <a:gdLst/>
                <a:ahLst/>
                <a:cxnLst/>
                <a:rect l="0" t="0" r="0" b="0"/>
                <a:pathLst>
                  <a:path w="17975" h="25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171" y="24"/>
                    </a:lnTo>
                    <a:lnTo>
                      <a:pt x="17804" y="24"/>
                    </a:lnTo>
                    <a:lnTo>
                      <a:pt x="17804" y="24"/>
                    </a:lnTo>
                    <a:lnTo>
                      <a:pt x="17877" y="0"/>
                    </a:lnTo>
                    <a:lnTo>
                      <a:pt x="17974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Shape 493"/>
              <p:cNvSpPr/>
              <p:nvPr/>
            </p:nvSpPr>
            <p:spPr>
              <a:xfrm>
                <a:off x="1236875" y="1791950"/>
                <a:ext cx="465200" cy="171725"/>
              </a:xfrm>
              <a:custGeom>
                <a:avLst/>
                <a:gdLst/>
                <a:ahLst/>
                <a:cxnLst/>
                <a:rect l="0" t="0" r="0" b="0"/>
                <a:pathLst>
                  <a:path w="18608" h="6869" fill="none" extrusionOk="0">
                    <a:moveTo>
                      <a:pt x="18608" y="1"/>
                    </a:moveTo>
                    <a:lnTo>
                      <a:pt x="9450" y="6820"/>
                    </a:lnTo>
                    <a:lnTo>
                      <a:pt x="9450" y="6820"/>
                    </a:lnTo>
                    <a:lnTo>
                      <a:pt x="9377" y="6845"/>
                    </a:lnTo>
                    <a:lnTo>
                      <a:pt x="9304" y="6869"/>
                    </a:lnTo>
                    <a:lnTo>
                      <a:pt x="9304" y="6869"/>
                    </a:lnTo>
                    <a:lnTo>
                      <a:pt x="9231" y="6845"/>
                    </a:lnTo>
                    <a:lnTo>
                      <a:pt x="9158" y="6820"/>
                    </a:lnTo>
                    <a:lnTo>
                      <a:pt x="1" y="1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Shape 494"/>
              <p:cNvSpPr/>
              <p:nvPr/>
            </p:nvSpPr>
            <p:spPr>
              <a:xfrm>
                <a:off x="1330025" y="1750550"/>
                <a:ext cx="278900" cy="110850"/>
              </a:xfrm>
              <a:custGeom>
                <a:avLst/>
                <a:gdLst/>
                <a:ahLst/>
                <a:cxnLst/>
                <a:rect l="0" t="0" r="0" b="0"/>
                <a:pathLst>
                  <a:path w="11156" h="4434" fill="none" extrusionOk="0">
                    <a:moveTo>
                      <a:pt x="1" y="4433"/>
                    </a:moveTo>
                    <a:lnTo>
                      <a:pt x="1" y="1"/>
                    </a:lnTo>
                    <a:lnTo>
                      <a:pt x="11155" y="1"/>
                    </a:lnTo>
                    <a:lnTo>
                      <a:pt x="11155" y="4433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Shape 495"/>
              <p:cNvSpPr/>
              <p:nvPr/>
            </p:nvSpPr>
            <p:spPr>
              <a:xfrm>
                <a:off x="1402500" y="1810225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0" y="0"/>
                    </a:moveTo>
                    <a:lnTo>
                      <a:pt x="5358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Shape 496"/>
              <p:cNvSpPr/>
              <p:nvPr/>
            </p:nvSpPr>
            <p:spPr>
              <a:xfrm>
                <a:off x="1402500" y="1844325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0" y="0"/>
                    </a:moveTo>
                    <a:lnTo>
                      <a:pt x="5358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Shape 497"/>
              <p:cNvSpPr/>
              <p:nvPr/>
            </p:nvSpPr>
            <p:spPr>
              <a:xfrm>
                <a:off x="1402500" y="1878425"/>
                <a:ext cx="852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3410" h="1" fill="none" extrusionOk="0">
                    <a:moveTo>
                      <a:pt x="0" y="0"/>
                    </a:moveTo>
                    <a:lnTo>
                      <a:pt x="3410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753293" y="1131118"/>
            <a:ext cx="3202206" cy="2703943"/>
            <a:chOff x="241229" y="1131118"/>
            <a:chExt cx="3202206" cy="270394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5083" y="1131118"/>
              <a:ext cx="3168352" cy="2703943"/>
              <a:chOff x="251520" y="950250"/>
              <a:chExt cx="3168352" cy="270394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28134" y="950250"/>
                <a:ext cx="25917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Признаки наступления</a:t>
                </a:r>
              </a:p>
              <a:p>
                <a:r>
                  <a:rPr lang="ru-RU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Особого обстоятельства</a:t>
                </a:r>
                <a:endPara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520" y="1530535"/>
                <a:ext cx="31683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lvl="0" indent="-171450">
                  <a:buFont typeface="Wingdings" panose="05000000000000000000" pitchFamily="2" charset="2"/>
                  <a:buChar char="q"/>
                </a:pPr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Препятствует </a:t>
                </a:r>
                <a:r>
                  <a: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надлежащему исполнению Концессионером условий </a:t>
                </a:r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КС </a:t>
                </a:r>
              </a:p>
              <a:p>
                <a:pPr lvl="0"/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lvl="0"/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и/или</a:t>
                </a:r>
                <a:endPara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marL="171450" lvl="0" indent="-171450">
                  <a:buFont typeface="Wingdings" panose="05000000000000000000" pitchFamily="2" charset="2"/>
                  <a:buChar char="q"/>
                </a:pPr>
                <a:endPara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marL="171450" lvl="0" indent="-171450">
                  <a:buFont typeface="Wingdings" panose="05000000000000000000" pitchFamily="2" charset="2"/>
                  <a:buChar char="q"/>
                </a:pPr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уже повлекло </a:t>
                </a:r>
                <a:r>
                  <a:rPr lang="ru-RU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или повлечет Дополнительные расходы и/или Сокращение выручки </a:t>
                </a:r>
                <a:r>
                  <a:rPr lang="ru-RU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</a:rPr>
                  <a:t>Концессионера</a:t>
                </a:r>
                <a:endPara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endPara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7" name="Shape 463"/>
            <p:cNvGrpSpPr/>
            <p:nvPr/>
          </p:nvGrpSpPr>
          <p:grpSpPr>
            <a:xfrm>
              <a:off x="241229" y="1195687"/>
              <a:ext cx="342881" cy="382805"/>
              <a:chOff x="596350" y="929175"/>
              <a:chExt cx="407950" cy="497475"/>
            </a:xfrm>
          </p:grpSpPr>
          <p:sp>
            <p:nvSpPr>
              <p:cNvPr id="18" name="Shape 464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avLst/>
                <a:gdLst/>
                <a:ahLst/>
                <a:cxnLst/>
                <a:rect l="0" t="0" r="0" b="0"/>
                <a:pathLst>
                  <a:path w="15490" h="18924" fill="none" extrusionOk="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Shape 465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avLst/>
                <a:gdLst/>
                <a:ahLst/>
                <a:cxnLst/>
                <a:rect l="0" t="0" r="0" b="0"/>
                <a:pathLst>
                  <a:path w="15101" h="18511" fill="none" extrusionOk="0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Shape 466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avLst/>
                <a:gdLst/>
                <a:ahLst/>
                <a:cxnLst/>
                <a:rect l="0" t="0" r="0" b="0"/>
                <a:pathLst>
                  <a:path w="5359" h="1" fill="none" extrusionOk="0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Shape 467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Shape 468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Shape 469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0230" h="1" fill="none" extrusionOk="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Shape 470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avLst/>
                <a:gdLst/>
                <a:ahLst/>
                <a:cxnLst/>
                <a:rect l="0" t="0" r="0" b="0"/>
                <a:pathLst>
                  <a:path w="3362" h="3362" fill="none" extrusionOk="0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4013937" y="1153903"/>
            <a:ext cx="4932548" cy="4911731"/>
            <a:chOff x="3959932" y="1068322"/>
            <a:chExt cx="4932548" cy="4911731"/>
          </a:xfrm>
        </p:grpSpPr>
        <p:sp>
          <p:nvSpPr>
            <p:cNvPr id="28" name="TextBox 27"/>
            <p:cNvSpPr txBox="1"/>
            <p:nvPr/>
          </p:nvSpPr>
          <p:spPr>
            <a:xfrm>
              <a:off x="4965208" y="1068322"/>
              <a:ext cx="3711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Примеры</a:t>
              </a:r>
              <a:r>
                <a:rPr lang="ru-RU" sz="12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Особых обстоятельств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39952" y="250610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относящиеся </a:t>
              </a:r>
            </a:p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 Субъекту</a:t>
              </a:r>
              <a:endPara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0" name="Picture 5" descr="https://im0-tub-ru.yandex.net/i?id=68586c69d50e9420b7d8ffc1a320ac0a&amp;n=33&amp;h=215&amp;w=2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55576" y="1701300"/>
              <a:ext cx="650997" cy="650997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652120" y="1619348"/>
              <a:ext cx="324036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Непринятие НПА о порядке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предоставления субсидий Концессионеру в целях возмещения Недополученных </a:t>
              </a:r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доходов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endPara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Установление </a:t>
              </a:r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долгосрочных параметров регулирования, отличных от  зафиксированных  в КС</a:t>
              </a:r>
            </a:p>
          </p:txBody>
        </p:sp>
        <p:pic>
          <p:nvPicPr>
            <p:cNvPr id="32" name="Picture 2" descr="https://image.freepik.com/free-icon/no-translate-detected_318-286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240" y="3330875"/>
              <a:ext cx="893668" cy="89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139952" y="4201969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относящиеся </a:t>
              </a:r>
            </a:p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 </a:t>
              </a:r>
              <a:r>
                <a:rPr lang="ru-RU" sz="10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Концеденту</a:t>
              </a:r>
              <a:endPara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52120" y="3709526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228600" indent="-228600" algn="just">
                <a:buFont typeface="Wingdings" panose="05000000000000000000" pitchFamily="2" charset="2"/>
                <a:buChar char="§"/>
                <a:defRPr sz="1200">
                  <a:latin typeface="Cambria" panose="02040503050406030204" pitchFamily="18" charset="0"/>
                </a:defRPr>
              </a:lvl1pPr>
            </a:lstStyle>
            <a:p>
              <a:pPr algn="l"/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Повышение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платы по договору аренды земли</a:t>
              </a:r>
            </a:p>
            <a:p>
              <a:pPr algn="l"/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pPr algn="l"/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Отказ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в согласовании </a:t>
              </a:r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инвестиционной программы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Концессионера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9932" y="53732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Не относящиеся </a:t>
              </a:r>
            </a:p>
            <a:p>
              <a:pPr algn="ctr"/>
              <a:r>
                <a:rPr lang="ru-RU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ни к одной из Сторон </a:t>
              </a:r>
              <a:endPara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0574" y="5333722"/>
              <a:ext cx="2957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228600" indent="-228600" algn="just">
                <a:buFont typeface="Wingdings" panose="05000000000000000000" pitchFamily="2" charset="2"/>
                <a:buChar char="§"/>
                <a:defRPr sz="1200">
                  <a:latin typeface="Cambria" panose="02040503050406030204" pitchFamily="18" charset="0"/>
                </a:defRPr>
              </a:lvl1pPr>
            </a:lstStyle>
            <a:p>
              <a:pPr algn="l"/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Обнаружение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Археологических объектов на участке Застройки</a:t>
              </a:r>
            </a:p>
            <a:p>
              <a:pPr algn="l"/>
              <a:endPara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pPr algn="l"/>
              <a:r>
                <a:rPr lang="ru-RU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Отказ </a:t>
              </a:r>
              <a:r>
                <a:rPr lang="ru-R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или задержка в получении ТУ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211960" y="3330875"/>
              <a:ext cx="4536503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230418" y="5085184"/>
              <a:ext cx="4536503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261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Платежный механизм</a:t>
            </a:r>
            <a:br>
              <a:rPr lang="ru-RU" dirty="0" smtClean="0"/>
            </a:br>
            <a:r>
              <a:rPr lang="ru-RU" sz="1600" dirty="0" smtClean="0"/>
              <a:t>Недополученные и Выпадающие доходы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5191554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16664" y="3645024"/>
            <a:ext cx="8031800" cy="25202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 bwMode="auto">
          <a:xfrm rot="5400000" flipH="1" flipV="1">
            <a:off x="2911294" y="3442624"/>
            <a:ext cx="73135" cy="3390850"/>
          </a:xfrm>
          <a:prstGeom prst="bentConnector3">
            <a:avLst>
              <a:gd name="adj1" fmla="val -312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>
            <a:off x="5291831" y="4291470"/>
            <a:ext cx="23706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flipH="1">
            <a:off x="5261275" y="4697686"/>
            <a:ext cx="23706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1907455" y="4507494"/>
            <a:ext cx="20534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Группа 38"/>
          <p:cNvGrpSpPr/>
          <p:nvPr/>
        </p:nvGrpSpPr>
        <p:grpSpPr>
          <a:xfrm>
            <a:off x="4074418" y="3893331"/>
            <a:ext cx="1186857" cy="1032649"/>
            <a:chOff x="934867" y="1495792"/>
            <a:chExt cx="1404885" cy="1140007"/>
          </a:xfrm>
        </p:grpSpPr>
        <p:pic>
          <p:nvPicPr>
            <p:cNvPr id="51" name="Picture 4" descr="https://d30y9cdsu7xlg0.cloudfront.net/png/167687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131744"/>
              <a:ext cx="504056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https://d30y9cdsu7xlg0.cloudfront.net/png/349516-200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67" y="1495792"/>
              <a:ext cx="1112919" cy="111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https://d30y9cdsu7xlg0.cloudfront.net/png/680045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8" y="4022498"/>
            <a:ext cx="772309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d30y9cdsu7xlg0.cloudfront.net/png/350389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5" y="4022488"/>
            <a:ext cx="906067" cy="9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5291831" y="3787414"/>
            <a:ext cx="3089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услуг теплоснабжения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71751" y="4940122"/>
            <a:ext cx="3089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Тарифная выручка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21662" y="3923764"/>
            <a:ext cx="234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Субсидии для компенсации Недополученных доходов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74418" y="4855260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Концессионер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79879" y="4815561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699840" y="5174616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pic>
        <p:nvPicPr>
          <p:cNvPr id="26" name="Picture 18" descr="https://d30y9cdsu7xlg0.cloudfront.net/png/377842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5234850"/>
            <a:ext cx="307429" cy="3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65443" y="560661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Установка тарифов</a:t>
            </a:r>
          </a:p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Учет выпадающих доходов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17546" y="4003438"/>
            <a:ext cx="474485" cy="508757"/>
            <a:chOff x="6136247" y="1270418"/>
            <a:chExt cx="474485" cy="508757"/>
          </a:xfrm>
        </p:grpSpPr>
        <p:sp>
          <p:nvSpPr>
            <p:cNvPr id="70" name="Овал 69"/>
            <p:cNvSpPr/>
            <p:nvPr/>
          </p:nvSpPr>
          <p:spPr bwMode="auto">
            <a:xfrm>
              <a:off x="6157489" y="1308796"/>
              <a:ext cx="432000" cy="432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pic>
          <p:nvPicPr>
            <p:cNvPr id="33" name="Picture 12" descr="https://d30y9cdsu7xlg0.cloudfront.net/png/632712-20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247" y="1270418"/>
              <a:ext cx="474485" cy="508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663591" y="4291470"/>
            <a:ext cx="468000" cy="432000"/>
            <a:chOff x="3347864" y="2524437"/>
            <a:chExt cx="468000" cy="432000"/>
          </a:xfrm>
        </p:grpSpPr>
        <p:sp>
          <p:nvSpPr>
            <p:cNvPr id="64" name="Овал 63"/>
            <p:cNvSpPr/>
            <p:nvPr/>
          </p:nvSpPr>
          <p:spPr bwMode="auto">
            <a:xfrm>
              <a:off x="3370385" y="2524437"/>
              <a:ext cx="432000" cy="432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pic>
          <p:nvPicPr>
            <p:cNvPr id="65" name="Picture 2" descr="C:\Users\Gaynutdinov-TR\Downloads\noun_840095_cc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25" b="31703"/>
            <a:stretch/>
          </p:blipFill>
          <p:spPr bwMode="auto">
            <a:xfrm>
              <a:off x="3347864" y="2616758"/>
              <a:ext cx="468000" cy="23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 65"/>
          <p:cNvSpPr/>
          <p:nvPr/>
        </p:nvSpPr>
        <p:spPr>
          <a:xfrm>
            <a:off x="1562530" y="4739524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квартал текущего года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5926472" y="4507494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pic>
        <p:nvPicPr>
          <p:cNvPr id="69" name="Picture 2" descr="C:\Users\Gaynutdinov-TR\Downloads\noun_840095_cc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31703"/>
          <a:stretch/>
        </p:blipFill>
        <p:spPr bwMode="auto">
          <a:xfrm>
            <a:off x="5903951" y="4599815"/>
            <a:ext cx="468000" cy="2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83568" y="4928395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5576" y="1268760"/>
            <a:ext cx="7993137" cy="2232248"/>
          </a:xfrm>
          <a:prstGeom prst="rect">
            <a:avLst/>
          </a:prstGeom>
          <a:solidFill>
            <a:schemeClr val="tx2">
              <a:alpha val="0"/>
            </a:schemeClr>
          </a:solidFill>
          <a:ln w="12700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4988">
              <a:spcBef>
                <a:spcPts val="600"/>
              </a:spcBef>
            </a:pPr>
            <a:r>
              <a:rPr lang="ru-RU" sz="1100" b="1" dirty="0" smtClean="0">
                <a:solidFill>
                  <a:schemeClr val="accent4"/>
                </a:solidFill>
              </a:rPr>
              <a:t>Особенности </a:t>
            </a:r>
            <a:r>
              <a:rPr lang="ru-RU" sz="1100" b="1" dirty="0">
                <a:solidFill>
                  <a:schemeClr val="accent4"/>
                </a:solidFill>
              </a:rPr>
              <a:t>платежного механизма </a:t>
            </a:r>
            <a:r>
              <a:rPr lang="ru-RU" sz="1100" b="1" dirty="0" smtClean="0">
                <a:solidFill>
                  <a:schemeClr val="accent4"/>
                </a:solidFill>
              </a:rPr>
              <a:t> и </a:t>
            </a:r>
            <a:r>
              <a:rPr lang="ru-RU" sz="1100" b="1" dirty="0">
                <a:solidFill>
                  <a:schemeClr val="accent4"/>
                </a:solidFill>
              </a:rPr>
              <a:t>расчета  долгосрочного </a:t>
            </a:r>
            <a:r>
              <a:rPr lang="ru-RU" sz="1100" b="1" dirty="0" smtClean="0">
                <a:solidFill>
                  <a:schemeClr val="accent4"/>
                </a:solidFill>
              </a:rPr>
              <a:t>тарифа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Доходы Концессионера формируются из </a:t>
            </a:r>
            <a:r>
              <a:rPr lang="ru-RU" sz="1100" b="1" dirty="0" smtClean="0">
                <a:solidFill>
                  <a:srgbClr val="3B930F"/>
                </a:solidFill>
              </a:rPr>
              <a:t>тарифной выручки 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Тарифы </a:t>
            </a:r>
            <a:r>
              <a:rPr lang="ru-RU" sz="1100" dirty="0">
                <a:solidFill>
                  <a:schemeClr val="tx1"/>
                </a:solidFill>
              </a:rPr>
              <a:t>устанавливаются на уровне, позволяющем </a:t>
            </a:r>
            <a:r>
              <a:rPr lang="ru-RU" sz="1100" dirty="0" smtClean="0">
                <a:solidFill>
                  <a:schemeClr val="tx1"/>
                </a:solidFill>
              </a:rPr>
              <a:t>Концессионеру  </a:t>
            </a:r>
            <a:r>
              <a:rPr lang="ru-RU" sz="1100" b="1" dirty="0">
                <a:solidFill>
                  <a:srgbClr val="3B930F"/>
                </a:solidFill>
              </a:rPr>
              <a:t>покрывать издержки </a:t>
            </a:r>
            <a:r>
              <a:rPr lang="ru-RU" sz="1100" dirty="0">
                <a:solidFill>
                  <a:schemeClr val="tx1"/>
                </a:solidFill>
              </a:rPr>
              <a:t>и гарантировать </a:t>
            </a:r>
            <a:r>
              <a:rPr lang="ru-RU" sz="1100" b="1" dirty="0">
                <a:solidFill>
                  <a:srgbClr val="3B930F"/>
                </a:solidFill>
              </a:rPr>
              <a:t>приемлемый уровень доходности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>
                <a:solidFill>
                  <a:schemeClr val="tx1"/>
                </a:solidFill>
              </a:rPr>
              <a:t>Долгосрочные тарифы определяются с учетом </a:t>
            </a:r>
            <a:r>
              <a:rPr lang="ru-RU" sz="1100" b="1" dirty="0">
                <a:solidFill>
                  <a:srgbClr val="3B930F"/>
                </a:solidFill>
              </a:rPr>
              <a:t>необходимой валовой выручки (НВВ) </a:t>
            </a:r>
            <a:r>
              <a:rPr lang="ru-RU" sz="1100" dirty="0">
                <a:solidFill>
                  <a:schemeClr val="tx1"/>
                </a:solidFill>
              </a:rPr>
              <a:t>на основе </a:t>
            </a:r>
            <a:r>
              <a:rPr lang="ru-RU" sz="1100" b="1" dirty="0">
                <a:solidFill>
                  <a:srgbClr val="3B930F"/>
                </a:solidFill>
              </a:rPr>
              <a:t>долгосрочных параметров регулирования (ДПР)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b="1" dirty="0">
                <a:solidFill>
                  <a:srgbClr val="3B930F"/>
                </a:solidFill>
              </a:rPr>
              <a:t>ДПР не пересматриваются </a:t>
            </a:r>
            <a:r>
              <a:rPr lang="ru-RU" sz="1100" dirty="0">
                <a:solidFill>
                  <a:schemeClr val="tx1"/>
                </a:solidFill>
              </a:rPr>
              <a:t>на всем периоде </a:t>
            </a:r>
            <a:r>
              <a:rPr lang="ru-RU" sz="1100" dirty="0" smtClean="0">
                <a:solidFill>
                  <a:schemeClr val="tx1"/>
                </a:solidFill>
              </a:rPr>
              <a:t>регулирования</a:t>
            </a:r>
            <a:endParaRPr lang="ru-RU" sz="11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В случае возникновения </a:t>
            </a:r>
            <a:r>
              <a:rPr lang="ru-RU" sz="1100" b="1" dirty="0">
                <a:solidFill>
                  <a:srgbClr val="3B930F"/>
                </a:solidFill>
              </a:rPr>
              <a:t>Недополученных </a:t>
            </a:r>
            <a:r>
              <a:rPr lang="ru-RU" sz="1100" b="1" dirty="0" smtClean="0">
                <a:solidFill>
                  <a:srgbClr val="3B930F"/>
                </a:solidFill>
              </a:rPr>
              <a:t>доходов </a:t>
            </a:r>
            <a:r>
              <a:rPr lang="ru-RU" sz="1100" dirty="0" smtClean="0">
                <a:solidFill>
                  <a:schemeClr val="tx1"/>
                </a:solidFill>
              </a:rPr>
              <a:t>Субъект РФ </a:t>
            </a:r>
            <a:r>
              <a:rPr lang="ru-RU" sz="1100" b="1" dirty="0">
                <a:solidFill>
                  <a:srgbClr val="3B930F"/>
                </a:solidFill>
              </a:rPr>
              <a:t>выплачивает субсидию </a:t>
            </a:r>
            <a:r>
              <a:rPr lang="ru-RU" sz="1100" dirty="0" smtClean="0">
                <a:solidFill>
                  <a:schemeClr val="tx1"/>
                </a:solidFill>
              </a:rPr>
              <a:t>для компенсации </a:t>
            </a:r>
            <a:endParaRPr lang="ru-RU" sz="1100" b="1" dirty="0">
              <a:solidFill>
                <a:srgbClr val="3B930F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>
                <a:solidFill>
                  <a:schemeClr val="tx1"/>
                </a:solidFill>
              </a:rPr>
              <a:t>В случае возникновения </a:t>
            </a:r>
            <a:r>
              <a:rPr lang="ru-RU" sz="1100" b="1" dirty="0" smtClean="0">
                <a:solidFill>
                  <a:srgbClr val="3B930F"/>
                </a:solidFill>
              </a:rPr>
              <a:t>Выпадающих доходов  </a:t>
            </a:r>
            <a:r>
              <a:rPr lang="ru-RU" sz="1100" dirty="0" smtClean="0">
                <a:solidFill>
                  <a:schemeClr val="tx1"/>
                </a:solidFill>
              </a:rPr>
              <a:t>Субъект РФ </a:t>
            </a:r>
            <a:r>
              <a:rPr lang="ru-RU" sz="1100" b="1" dirty="0">
                <a:solidFill>
                  <a:srgbClr val="3B930F"/>
                </a:solidFill>
              </a:rPr>
              <a:t>учитывает </a:t>
            </a:r>
            <a:r>
              <a:rPr lang="ru-RU" sz="1100" b="1" dirty="0" smtClean="0">
                <a:solidFill>
                  <a:srgbClr val="3B930F"/>
                </a:solidFill>
              </a:rPr>
              <a:t> их </a:t>
            </a:r>
            <a:r>
              <a:rPr lang="ru-RU" sz="1100" dirty="0" smtClean="0">
                <a:solidFill>
                  <a:schemeClr val="tx1"/>
                </a:solidFill>
              </a:rPr>
              <a:t>при установлении тарифов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9657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>
                <a:solidFill>
                  <a:srgbClr val="00703C"/>
                </a:solidFill>
                <a:latin typeface="+mn-lt"/>
                <a:cs typeface="Arial" charset="0"/>
              </a:rPr>
              <a:t>Порядок заключения </a:t>
            </a: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/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концессионного соглашения по ЧКИ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sp>
        <p:nvSpPr>
          <p:cNvPr id="95" name="Прямоугольник 48"/>
          <p:cNvSpPr/>
          <p:nvPr/>
        </p:nvSpPr>
        <p:spPr>
          <a:xfrm>
            <a:off x="917605" y="1804560"/>
            <a:ext cx="1707170" cy="703360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 smtClean="0"/>
              <a:t>Разработка предложения о заключении КС*</a:t>
            </a:r>
            <a:endParaRPr lang="ru-RU" sz="1100" dirty="0"/>
          </a:p>
        </p:txBody>
      </p:sp>
      <p:sp>
        <p:nvSpPr>
          <p:cNvPr id="96" name="Овал 40"/>
          <p:cNvSpPr/>
          <p:nvPr/>
        </p:nvSpPr>
        <p:spPr>
          <a:xfrm>
            <a:off x="988559" y="188506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51"/>
          <p:cNvSpPr/>
          <p:nvPr/>
        </p:nvSpPr>
        <p:spPr>
          <a:xfrm>
            <a:off x="2984462" y="1804560"/>
            <a:ext cx="1707170" cy="703360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/>
              <a:t>Рассмотрение предложения </a:t>
            </a:r>
            <a:br>
              <a:rPr lang="ru-RU" sz="1100" dirty="0"/>
            </a:br>
            <a:r>
              <a:rPr lang="ru-RU" sz="1100" b="1" dirty="0">
                <a:solidFill>
                  <a:schemeClr val="bg2"/>
                </a:solidFill>
              </a:rPr>
              <a:t>30 </a:t>
            </a:r>
            <a:r>
              <a:rPr lang="ru-RU" sz="1100" b="1" dirty="0" smtClean="0">
                <a:solidFill>
                  <a:schemeClr val="bg2"/>
                </a:solidFill>
              </a:rPr>
              <a:t>дней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98" name="Овал 54"/>
          <p:cNvSpPr/>
          <p:nvPr/>
        </p:nvSpPr>
        <p:spPr>
          <a:xfrm>
            <a:off x="3084210" y="189687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99" name="Прямая со стрелкой 4"/>
          <p:cNvCxnSpPr>
            <a:stCxn id="95" idx="3"/>
            <a:endCxn id="97" idx="1"/>
          </p:cNvCxnSpPr>
          <p:nvPr/>
        </p:nvCxnSpPr>
        <p:spPr>
          <a:xfrm>
            <a:off x="2624775" y="2156240"/>
            <a:ext cx="359687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56"/>
          <p:cNvCxnSpPr>
            <a:stCxn id="97" idx="3"/>
            <a:endCxn id="103" idx="1"/>
          </p:cNvCxnSpPr>
          <p:nvPr/>
        </p:nvCxnSpPr>
        <p:spPr>
          <a:xfrm>
            <a:off x="4691632" y="2156240"/>
            <a:ext cx="438529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57"/>
          <p:cNvSpPr/>
          <p:nvPr/>
        </p:nvSpPr>
        <p:spPr>
          <a:xfrm>
            <a:off x="6876256" y="2450282"/>
            <a:ext cx="1707170" cy="746365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4000" tIns="45715" rIns="91429" bIns="45715" rtlCol="0" anchor="ctr"/>
          <a:lstStyle/>
          <a:p>
            <a:pPr algn="ctr"/>
            <a:r>
              <a:rPr lang="ru-RU" sz="1100" dirty="0"/>
              <a:t>Размещение предложения в сети Интернет </a:t>
            </a:r>
            <a:br>
              <a:rPr lang="ru-RU" sz="1100" dirty="0"/>
            </a:br>
            <a:r>
              <a:rPr lang="ru-RU" sz="1100" b="1" dirty="0">
                <a:solidFill>
                  <a:schemeClr val="bg2"/>
                </a:solidFill>
              </a:rPr>
              <a:t>55 </a:t>
            </a:r>
            <a:r>
              <a:rPr lang="ru-RU" sz="1100" b="1" dirty="0" smtClean="0">
                <a:solidFill>
                  <a:schemeClr val="bg2"/>
                </a:solidFill>
              </a:rPr>
              <a:t>дней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102" name="Овал 58"/>
          <p:cNvSpPr/>
          <p:nvPr/>
        </p:nvSpPr>
        <p:spPr>
          <a:xfrm>
            <a:off x="6948264" y="2564928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3" name="Ромб 7"/>
          <p:cNvSpPr/>
          <p:nvPr/>
        </p:nvSpPr>
        <p:spPr>
          <a:xfrm>
            <a:off x="5130161" y="1804561"/>
            <a:ext cx="1755692" cy="70335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800" b="1" dirty="0" smtClean="0"/>
              <a:t>Необходима ли доработка предложения?</a:t>
            </a:r>
            <a:endParaRPr lang="ru-RU" sz="800" b="1" dirty="0"/>
          </a:p>
        </p:txBody>
      </p:sp>
      <p:sp>
        <p:nvSpPr>
          <p:cNvPr id="104" name="Скругленный прямоугольник 13"/>
          <p:cNvSpPr/>
          <p:nvPr/>
        </p:nvSpPr>
        <p:spPr>
          <a:xfrm>
            <a:off x="5808433" y="128944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/>
              <a:t>Да</a:t>
            </a:r>
          </a:p>
        </p:txBody>
      </p:sp>
      <p:sp>
        <p:nvSpPr>
          <p:cNvPr id="105" name="Скругленный прямоугольник 63"/>
          <p:cNvSpPr/>
          <p:nvPr/>
        </p:nvSpPr>
        <p:spPr>
          <a:xfrm>
            <a:off x="5808433" y="262389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/>
              <a:t>Нет</a:t>
            </a:r>
            <a:endParaRPr lang="ru-RU" sz="800" b="1" dirty="0"/>
          </a:p>
        </p:txBody>
      </p:sp>
      <p:sp>
        <p:nvSpPr>
          <p:cNvPr id="106" name="Прямоугольник 67"/>
          <p:cNvSpPr/>
          <p:nvPr/>
        </p:nvSpPr>
        <p:spPr>
          <a:xfrm>
            <a:off x="6876256" y="1136321"/>
            <a:ext cx="1707170" cy="705388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100" dirty="0" smtClean="0"/>
              <a:t>Проведение переговоров в целях согласования условий*</a:t>
            </a:r>
            <a:endParaRPr lang="ru-RU" sz="1100" dirty="0"/>
          </a:p>
        </p:txBody>
      </p:sp>
      <p:cxnSp>
        <p:nvCxnSpPr>
          <p:cNvPr id="107" name="Прямая со стрелкой 71"/>
          <p:cNvCxnSpPr>
            <a:stCxn id="104" idx="3"/>
            <a:endCxn id="106" idx="1"/>
          </p:cNvCxnSpPr>
          <p:nvPr/>
        </p:nvCxnSpPr>
        <p:spPr>
          <a:xfrm>
            <a:off x="6207581" y="1489015"/>
            <a:ext cx="668675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73"/>
          <p:cNvCxnSpPr>
            <a:stCxn id="105" idx="0"/>
            <a:endCxn id="103" idx="2"/>
          </p:cNvCxnSpPr>
          <p:nvPr/>
        </p:nvCxnSpPr>
        <p:spPr>
          <a:xfrm flipV="1">
            <a:off x="6008007" y="2507920"/>
            <a:ext cx="0" cy="1159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77"/>
          <p:cNvCxnSpPr>
            <a:stCxn id="105" idx="3"/>
            <a:endCxn id="101" idx="1"/>
          </p:cNvCxnSpPr>
          <p:nvPr/>
        </p:nvCxnSpPr>
        <p:spPr>
          <a:xfrm>
            <a:off x="6207581" y="2823465"/>
            <a:ext cx="668675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82"/>
          <p:cNvCxnSpPr>
            <a:stCxn id="106" idx="2"/>
            <a:endCxn id="101" idx="0"/>
          </p:cNvCxnSpPr>
          <p:nvPr/>
        </p:nvCxnSpPr>
        <p:spPr>
          <a:xfrm>
            <a:off x="7729841" y="1841709"/>
            <a:ext cx="0" cy="60857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09"/>
          <p:cNvSpPr/>
          <p:nvPr/>
        </p:nvSpPr>
        <p:spPr>
          <a:xfrm>
            <a:off x="2627784" y="5101735"/>
            <a:ext cx="1707170" cy="785599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Принятие 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решения о заключении КС</a:t>
            </a:r>
            <a:r>
              <a:rPr lang="ru-RU" sz="1100" dirty="0" smtClean="0">
                <a:solidFill>
                  <a:schemeClr val="bg2"/>
                </a:solidFill>
              </a:rPr>
              <a:t/>
            </a:r>
            <a:br>
              <a:rPr lang="ru-RU" sz="1100" dirty="0" smtClean="0">
                <a:solidFill>
                  <a:schemeClr val="bg2"/>
                </a:solidFill>
              </a:rPr>
            </a:br>
            <a:r>
              <a:rPr lang="ru-RU" sz="1100" b="1" dirty="0">
                <a:solidFill>
                  <a:schemeClr val="bg2"/>
                </a:solidFill>
              </a:rPr>
              <a:t>30 дней</a:t>
            </a:r>
          </a:p>
        </p:txBody>
      </p:sp>
      <p:sp>
        <p:nvSpPr>
          <p:cNvPr id="112" name="Овал 110"/>
          <p:cNvSpPr/>
          <p:nvPr/>
        </p:nvSpPr>
        <p:spPr>
          <a:xfrm>
            <a:off x="2721861" y="5184238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13" name="Ромб 111"/>
          <p:cNvSpPr/>
          <p:nvPr/>
        </p:nvSpPr>
        <p:spPr>
          <a:xfrm>
            <a:off x="1002698" y="4318596"/>
            <a:ext cx="1755692" cy="84739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800" b="1" dirty="0"/>
          </a:p>
        </p:txBody>
      </p:sp>
      <p:sp>
        <p:nvSpPr>
          <p:cNvPr id="114" name="Скругленный прямоугольник 114"/>
          <p:cNvSpPr/>
          <p:nvPr/>
        </p:nvSpPr>
        <p:spPr>
          <a:xfrm>
            <a:off x="1680970" y="3791617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/>
              <a:t>Да</a:t>
            </a:r>
          </a:p>
        </p:txBody>
      </p:sp>
      <p:sp>
        <p:nvSpPr>
          <p:cNvPr id="115" name="Скругленный прямоугольник 115"/>
          <p:cNvSpPr/>
          <p:nvPr/>
        </p:nvSpPr>
        <p:spPr>
          <a:xfrm>
            <a:off x="1687499" y="529496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/>
              <a:t>Нет</a:t>
            </a:r>
            <a:endParaRPr lang="ru-RU" sz="800" b="1" dirty="0"/>
          </a:p>
        </p:txBody>
      </p:sp>
      <p:sp>
        <p:nvSpPr>
          <p:cNvPr id="116" name="Прямоугольник 120"/>
          <p:cNvSpPr/>
          <p:nvPr/>
        </p:nvSpPr>
        <p:spPr>
          <a:xfrm>
            <a:off x="3049757" y="3620944"/>
            <a:ext cx="1641874" cy="742519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/>
              <a:t>Проведение конкурса на право заключения КС</a:t>
            </a:r>
          </a:p>
        </p:txBody>
      </p:sp>
      <p:cxnSp>
        <p:nvCxnSpPr>
          <p:cNvPr id="117" name="Прямая со стрелкой 121"/>
          <p:cNvCxnSpPr>
            <a:stCxn id="114" idx="3"/>
            <a:endCxn id="116" idx="1"/>
          </p:cNvCxnSpPr>
          <p:nvPr/>
        </p:nvCxnSpPr>
        <p:spPr>
          <a:xfrm>
            <a:off x="2080118" y="3991191"/>
            <a:ext cx="969639" cy="101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24"/>
          <p:cNvCxnSpPr>
            <a:stCxn id="115" idx="3"/>
            <a:endCxn id="111" idx="1"/>
          </p:cNvCxnSpPr>
          <p:nvPr/>
        </p:nvCxnSpPr>
        <p:spPr>
          <a:xfrm>
            <a:off x="2086647" y="5494535"/>
            <a:ext cx="541137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35"/>
          <p:cNvCxnSpPr>
            <a:stCxn id="101" idx="3"/>
            <a:endCxn id="113" idx="1"/>
          </p:cNvCxnSpPr>
          <p:nvPr/>
        </p:nvCxnSpPr>
        <p:spPr>
          <a:xfrm flipH="1">
            <a:off x="1002698" y="2823465"/>
            <a:ext cx="7580728" cy="1918828"/>
          </a:xfrm>
          <a:prstGeom prst="bentConnector5">
            <a:avLst>
              <a:gd name="adj1" fmla="val -3016"/>
              <a:gd name="adj2" fmla="val 34388"/>
              <a:gd name="adj3" fmla="val 10301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37"/>
          <p:cNvSpPr/>
          <p:nvPr/>
        </p:nvSpPr>
        <p:spPr>
          <a:xfrm>
            <a:off x="1121349" y="4511460"/>
            <a:ext cx="160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+mn-lt"/>
              </a:rPr>
              <a:t>Получены ли заявки других лиц о готовности к участию в конкурсе?</a:t>
            </a:r>
          </a:p>
        </p:txBody>
      </p:sp>
      <p:sp>
        <p:nvSpPr>
          <p:cNvPr id="121" name="Прямоугольник 126"/>
          <p:cNvSpPr/>
          <p:nvPr/>
        </p:nvSpPr>
        <p:spPr>
          <a:xfrm>
            <a:off x="4765764" y="4468338"/>
            <a:ext cx="1707170" cy="847394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r>
              <a:rPr lang="ru-RU" sz="1100" dirty="0"/>
              <a:t>Направление проекта КС инициатору</a:t>
            </a:r>
            <a:br>
              <a:rPr lang="ru-RU" sz="1100" dirty="0"/>
            </a:br>
            <a:r>
              <a:rPr lang="ru-RU" sz="1100" b="1" dirty="0">
                <a:solidFill>
                  <a:schemeClr val="bg2"/>
                </a:solidFill>
              </a:rPr>
              <a:t>5 раб. дней</a:t>
            </a:r>
          </a:p>
        </p:txBody>
      </p:sp>
      <p:sp>
        <p:nvSpPr>
          <p:cNvPr id="122" name="Овал 129"/>
          <p:cNvSpPr/>
          <p:nvPr/>
        </p:nvSpPr>
        <p:spPr>
          <a:xfrm>
            <a:off x="4850787" y="4557547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3" name="Прямоугольник 130"/>
          <p:cNvSpPr/>
          <p:nvPr/>
        </p:nvSpPr>
        <p:spPr>
          <a:xfrm>
            <a:off x="6876256" y="4468338"/>
            <a:ext cx="1707170" cy="847394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45715" rIns="91429" bIns="45715" rtlCol="0" anchor="ctr"/>
          <a:lstStyle/>
          <a:p>
            <a:pPr algn="ctr"/>
            <a:r>
              <a:rPr lang="ru-RU" sz="1100" dirty="0" smtClean="0"/>
              <a:t>Подписание КС</a:t>
            </a:r>
            <a:br>
              <a:rPr lang="ru-RU" sz="1100" dirty="0" smtClean="0"/>
            </a:br>
            <a:r>
              <a:rPr lang="ru-RU" sz="1100" b="1" dirty="0" smtClean="0">
                <a:solidFill>
                  <a:schemeClr val="tx2"/>
                </a:solidFill>
              </a:rPr>
              <a:t>не </a:t>
            </a:r>
            <a:r>
              <a:rPr lang="ru-RU" sz="1100" b="1" dirty="0" smtClean="0">
                <a:solidFill>
                  <a:schemeClr val="tx2"/>
                </a:solidFill>
                <a:sym typeface="Symbol"/>
              </a:rPr>
              <a:t> </a:t>
            </a:r>
            <a:r>
              <a:rPr lang="ru-RU" sz="1100" b="1" dirty="0" smtClean="0">
                <a:solidFill>
                  <a:schemeClr val="tx2"/>
                </a:solidFill>
              </a:rPr>
              <a:t>30 дней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124" name="Овал 131"/>
          <p:cNvSpPr/>
          <p:nvPr/>
        </p:nvSpPr>
        <p:spPr>
          <a:xfrm>
            <a:off x="6948288" y="458115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cxnSp>
        <p:nvCxnSpPr>
          <p:cNvPr id="125" name="Соединительная линия уступом 132"/>
          <p:cNvCxnSpPr>
            <a:stCxn id="111" idx="3"/>
            <a:endCxn id="121" idx="1"/>
          </p:cNvCxnSpPr>
          <p:nvPr/>
        </p:nvCxnSpPr>
        <p:spPr>
          <a:xfrm flipV="1">
            <a:off x="4334954" y="4892035"/>
            <a:ext cx="430810" cy="6025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33"/>
          <p:cNvCxnSpPr>
            <a:stCxn id="121" idx="3"/>
            <a:endCxn id="123" idx="1"/>
          </p:cNvCxnSpPr>
          <p:nvPr/>
        </p:nvCxnSpPr>
        <p:spPr>
          <a:xfrm>
            <a:off x="6472934" y="4892035"/>
            <a:ext cx="40332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828981" y="1124744"/>
            <a:ext cx="3494464" cy="579397"/>
            <a:chOff x="828981" y="1181989"/>
            <a:chExt cx="3494464" cy="579397"/>
          </a:xfrm>
        </p:grpSpPr>
        <p:sp>
          <p:nvSpPr>
            <p:cNvPr id="58" name="Прямоугольник 135"/>
            <p:cNvSpPr/>
            <p:nvPr/>
          </p:nvSpPr>
          <p:spPr>
            <a:xfrm>
              <a:off x="828981" y="1181989"/>
              <a:ext cx="3494464" cy="5793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3528" y="1239153"/>
              <a:ext cx="3349917" cy="461655"/>
            </a:xfrm>
            <a:prstGeom prst="rect">
              <a:avLst/>
            </a:prstGeom>
            <a:noFill/>
          </p:spPr>
          <p:txBody>
            <a:bodyPr wrap="square" lIns="0" tIns="45715" rIns="0" bIns="45715" rtlCol="0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Заключение КС регламентируется</a:t>
              </a:r>
              <a:b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</a:br>
              <a: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законом 115-ФЗ</a:t>
              </a:r>
              <a:endParaRPr lang="ru-RU" sz="1200" b="1" i="1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129" name="Прямая соединительная линия 185"/>
          <p:cNvCxnSpPr>
            <a:stCxn id="103" idx="0"/>
            <a:endCxn id="104" idx="2"/>
          </p:cNvCxnSpPr>
          <p:nvPr/>
        </p:nvCxnSpPr>
        <p:spPr>
          <a:xfrm flipV="1">
            <a:off x="6008007" y="1688589"/>
            <a:ext cx="0" cy="11597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209"/>
          <p:cNvCxnSpPr>
            <a:stCxn id="113" idx="0"/>
            <a:endCxn id="114" idx="2"/>
          </p:cNvCxnSpPr>
          <p:nvPr/>
        </p:nvCxnSpPr>
        <p:spPr>
          <a:xfrm flipV="1">
            <a:off x="1880544" y="4190765"/>
            <a:ext cx="0" cy="12783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218"/>
          <p:cNvCxnSpPr>
            <a:endCxn id="113" idx="2"/>
          </p:cNvCxnSpPr>
          <p:nvPr/>
        </p:nvCxnSpPr>
        <p:spPr>
          <a:xfrm flipV="1">
            <a:off x="1880544" y="5165990"/>
            <a:ext cx="0" cy="1289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227"/>
          <p:cNvSpPr/>
          <p:nvPr/>
        </p:nvSpPr>
        <p:spPr>
          <a:xfrm>
            <a:off x="5032795" y="5445224"/>
            <a:ext cx="2907170" cy="9740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59509" y="5550430"/>
            <a:ext cx="1635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+mn-lt"/>
              </a:rPr>
              <a:t>- Потенциальный инвестор</a:t>
            </a:r>
            <a:endParaRPr lang="ru-RU" sz="900" dirty="0"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59509" y="5817998"/>
            <a:ext cx="225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n-lt"/>
              </a:rPr>
              <a:t>- Администрация</a:t>
            </a:r>
            <a:endParaRPr lang="ru-RU" sz="900" dirty="0">
              <a:latin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59509" y="6074867"/>
            <a:ext cx="225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n-lt"/>
              </a:rPr>
              <a:t>- Совместно</a:t>
            </a:r>
            <a:endParaRPr lang="ru-RU" sz="900" dirty="0">
              <a:latin typeface="+mn-lt"/>
            </a:endParaRPr>
          </a:p>
        </p:txBody>
      </p:sp>
      <p:sp>
        <p:nvSpPr>
          <p:cNvPr id="136" name="Прямоугольник 233"/>
          <p:cNvSpPr/>
          <p:nvPr/>
        </p:nvSpPr>
        <p:spPr>
          <a:xfrm>
            <a:off x="5261661" y="5569413"/>
            <a:ext cx="253385" cy="192865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45715" rIns="91429" bIns="45715" rtlCol="0" anchor="ctr"/>
          <a:lstStyle/>
          <a:p>
            <a:pPr algn="ctr"/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137" name="Прямоугольник 234"/>
          <p:cNvSpPr/>
          <p:nvPr/>
        </p:nvSpPr>
        <p:spPr>
          <a:xfrm>
            <a:off x="5261661" y="5855965"/>
            <a:ext cx="253385" cy="192865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endParaRPr lang="ru-RU" sz="1100" dirty="0"/>
          </a:p>
        </p:txBody>
      </p:sp>
      <p:sp>
        <p:nvSpPr>
          <p:cNvPr id="138" name="Прямоугольник 235"/>
          <p:cNvSpPr/>
          <p:nvPr/>
        </p:nvSpPr>
        <p:spPr>
          <a:xfrm>
            <a:off x="5261661" y="6125521"/>
            <a:ext cx="253385" cy="192865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 sz="11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899591" y="6237288"/>
            <a:ext cx="36724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99592" y="6237312"/>
            <a:ext cx="3792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Срок нормативно не регламентирован</a:t>
            </a:r>
          </a:p>
        </p:txBody>
      </p:sp>
    </p:spTree>
    <p:extLst>
      <p:ext uri="{BB962C8B-B14F-4D97-AF65-F5344CB8AC3E}">
        <p14:creationId xmlns:p14="http://schemas.microsoft.com/office/powerpoint/2010/main" val="2660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>
            <a:spLocks noChangeArrowheads="1"/>
          </p:cNvSpPr>
          <p:nvPr/>
        </p:nvSpPr>
        <p:spPr bwMode="gray">
          <a:xfrm>
            <a:off x="6169920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gray">
          <a:xfrm>
            <a:off x="6817992" y="1812674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gray">
          <a:xfrm>
            <a:off x="7486907" y="18203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gray">
          <a:xfrm>
            <a:off x="983710" y="1184348"/>
            <a:ext cx="7655325" cy="24795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cs typeface="+mn-cs"/>
              </a:rPr>
              <a:t>Частная концессионная инициатива 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cs typeface="+mn-cs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+mj-lt"/>
                <a:cs typeface="+mn-cs"/>
              </a:rPr>
              <a:t>типичные сроки для каждого этапа)</a:t>
            </a: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gray">
          <a:xfrm>
            <a:off x="8116709" y="1499994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3" name="Rectangle 56"/>
          <p:cNvSpPr>
            <a:spLocks noChangeArrowheads="1"/>
          </p:cNvSpPr>
          <p:nvPr/>
        </p:nvSpPr>
        <p:spPr bwMode="gray">
          <a:xfrm>
            <a:off x="3580205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gray">
          <a:xfrm>
            <a:off x="2932133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gray">
          <a:xfrm>
            <a:off x="4228277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gray">
          <a:xfrm>
            <a:off x="4876349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gray">
          <a:xfrm>
            <a:off x="5524421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gray">
          <a:xfrm>
            <a:off x="6172493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gray">
          <a:xfrm>
            <a:off x="6820565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gray">
          <a:xfrm>
            <a:off x="7486907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gray">
          <a:xfrm>
            <a:off x="2929560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gray">
          <a:xfrm>
            <a:off x="3577632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gray">
          <a:xfrm>
            <a:off x="4225704" y="18189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gray">
          <a:xfrm>
            <a:off x="4873776" y="179669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gray">
          <a:xfrm>
            <a:off x="5521848" y="1812674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gray">
          <a:xfrm>
            <a:off x="8114136" y="18203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gray">
          <a:xfrm>
            <a:off x="971600" y="1812674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en-US" sz="1100" b="1" dirty="0" smtClean="0">
                <a:latin typeface="+mj-lt"/>
                <a:cs typeface="+mn-cs"/>
              </a:rPr>
              <a:t>1. </a:t>
            </a:r>
            <a:r>
              <a:rPr lang="ru-RU" sz="1100" b="1" dirty="0" smtClean="0">
                <a:latin typeface="+mj-lt"/>
                <a:cs typeface="+mn-cs"/>
              </a:rPr>
              <a:t>Разработка концепции реализации проекта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971600" y="2348880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2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Подача предложения о заключении КС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gray">
          <a:xfrm>
            <a:off x="971600" y="2924944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3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Рассмотрение предложения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gray">
          <a:xfrm>
            <a:off x="971600" y="3501008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4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Размещение предложения на сайте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gray">
          <a:xfrm>
            <a:off x="971600" y="4077072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5. Принятие решения о заключении КС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gray">
          <a:xfrm>
            <a:off x="971600" y="4653136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6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Коммерческое и финансовое закрытие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gray">
          <a:xfrm>
            <a:off x="971600" y="5229200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7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Создание и эксплуатация объектов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gray">
          <a:xfrm>
            <a:off x="3025246" y="1916832"/>
            <a:ext cx="1077286" cy="262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30-60 дней</a:t>
            </a:r>
            <a:endParaRPr lang="fr-FR" sz="11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gray">
          <a:xfrm>
            <a:off x="4228277" y="2924944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до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40 дн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ей</a:t>
            </a:r>
            <a:endParaRPr lang="fr-FR" sz="11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cxnSp>
        <p:nvCxnSpPr>
          <p:cNvPr id="7" name="Соединительная линия уступом 6"/>
          <p:cNvCxnSpPr>
            <a:stCxn id="76" idx="3"/>
            <a:endCxn id="77" idx="1"/>
          </p:cNvCxnSpPr>
          <p:nvPr/>
        </p:nvCxnSpPr>
        <p:spPr bwMode="auto">
          <a:xfrm>
            <a:off x="4102532" y="2047945"/>
            <a:ext cx="125745" cy="102288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5-конечная звезда 3"/>
          <p:cNvSpPr/>
          <p:nvPr/>
        </p:nvSpPr>
        <p:spPr bwMode="auto">
          <a:xfrm>
            <a:off x="3964788" y="2348880"/>
            <a:ext cx="391188" cy="34842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gray">
          <a:xfrm>
            <a:off x="5236389" y="3573016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</a:t>
            </a:r>
            <a:r>
              <a:rPr lang="en-US" sz="1100" dirty="0">
                <a:solidFill>
                  <a:schemeClr val="tx1"/>
                </a:solidFill>
              </a:rPr>
              <a:t>5</a:t>
            </a:r>
            <a:r>
              <a:rPr lang="ru-RU" sz="1100" dirty="0">
                <a:solidFill>
                  <a:schemeClr val="tx1"/>
                </a:solidFill>
              </a:rPr>
              <a:t> дней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14" name="Соединительная линия уступом 13"/>
          <p:cNvCxnSpPr>
            <a:stCxn id="77" idx="3"/>
            <a:endCxn id="78" idx="1"/>
          </p:cNvCxnSpPr>
          <p:nvPr/>
        </p:nvCxnSpPr>
        <p:spPr bwMode="auto">
          <a:xfrm>
            <a:off x="5076056" y="3070825"/>
            <a:ext cx="160333" cy="64807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22"/>
          <p:cNvSpPr>
            <a:spLocks noChangeArrowheads="1"/>
          </p:cNvSpPr>
          <p:nvPr/>
        </p:nvSpPr>
        <p:spPr bwMode="gray">
          <a:xfrm>
            <a:off x="6244501" y="4217359"/>
            <a:ext cx="1278630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6</a:t>
            </a:r>
            <a:r>
              <a:rPr lang="en-US" sz="1100" dirty="0" smtClean="0">
                <a:solidFill>
                  <a:schemeClr val="tx1"/>
                </a:solidFill>
              </a:rPr>
              <a:t>5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дней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18" name="Соединительная линия уступом 17"/>
          <p:cNvCxnSpPr>
            <a:stCxn id="78" idx="3"/>
            <a:endCxn id="79" idx="1"/>
          </p:cNvCxnSpPr>
          <p:nvPr/>
        </p:nvCxnSpPr>
        <p:spPr bwMode="auto">
          <a:xfrm>
            <a:off x="6084168" y="3718897"/>
            <a:ext cx="160333" cy="64434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22"/>
          <p:cNvSpPr>
            <a:spLocks noChangeArrowheads="1"/>
          </p:cNvSpPr>
          <p:nvPr/>
        </p:nvSpPr>
        <p:spPr bwMode="gray">
          <a:xfrm>
            <a:off x="7953982" y="5229200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 10-30 лет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 bwMode="auto">
          <a:xfrm>
            <a:off x="7545356" y="4363240"/>
            <a:ext cx="430851" cy="101184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5-конечная звезда 80"/>
          <p:cNvSpPr/>
          <p:nvPr/>
        </p:nvSpPr>
        <p:spPr bwMode="auto">
          <a:xfrm>
            <a:off x="7565188" y="4736764"/>
            <a:ext cx="391188" cy="34842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0210" y="5741967"/>
            <a:ext cx="7049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i="1" dirty="0" smtClean="0">
                <a:solidFill>
                  <a:srgbClr val="00703C"/>
                </a:solidFill>
              </a:rPr>
              <a:t>Процедура заключения концессионного соглашения по частной инициативе возможна в срок </a:t>
            </a:r>
            <a:r>
              <a:rPr lang="ru-RU" sz="1400" b="1" i="1" u="sng" dirty="0" smtClean="0">
                <a:solidFill>
                  <a:srgbClr val="00703C"/>
                </a:solidFill>
              </a:rPr>
              <a:t>от 60 до 150 календарных дней</a:t>
            </a:r>
            <a:r>
              <a:rPr lang="ru-RU" sz="1400" dirty="0" smtClean="0">
                <a:solidFill>
                  <a:srgbClr val="00703C"/>
                </a:solidFill>
              </a:rPr>
              <a:t> </a:t>
            </a:r>
            <a:r>
              <a:rPr lang="ru-RU" sz="1400" i="1" dirty="0" smtClean="0">
                <a:solidFill>
                  <a:srgbClr val="00703C"/>
                </a:solidFill>
              </a:rPr>
              <a:t>с даты подачи предложения (в случае согласованности действий и отсутствия заявок от иных лиц)</a:t>
            </a:r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1039657" y="400442"/>
            <a:ext cx="69167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kern="1200" dirty="0" smtClean="0">
                <a:latin typeface="+mn-lt"/>
                <a:cs typeface="Arial" charset="0"/>
              </a:rPr>
              <a:t>Типовой график реализации проекта</a:t>
            </a:r>
            <a:br>
              <a:rPr lang="ru-RU" kern="1200" dirty="0" smtClean="0">
                <a:latin typeface="+mn-lt"/>
                <a:cs typeface="Arial" charset="0"/>
              </a:rPr>
            </a:br>
            <a:endParaRPr lang="ru-RU" kern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62599"/>
              </p:ext>
            </p:extLst>
          </p:nvPr>
        </p:nvGraphicFramePr>
        <p:xfrm>
          <a:off x="1043608" y="1082954"/>
          <a:ext cx="7704856" cy="5066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633"/>
                <a:gridCol w="5414223"/>
              </a:tblGrid>
              <a:tr h="3298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Стандартные условия 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1905" marR="1905" marT="190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4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Реализация проекта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Путем создания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Специальной проектной компании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3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Доля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собственных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средств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Не менее 30%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от бюджета проекта</a:t>
                      </a:r>
                      <a:b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</a:b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(без учета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госфинансирования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 - при наличии)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7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Срок кредита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До 15 лет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7330">
                <a:tc>
                  <a:txBody>
                    <a:bodyPr/>
                    <a:lstStyle/>
                    <a:p>
                      <a:pPr marL="539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Ставка по кредиту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Устанавливается в индивидуальном порядке в соответствии с финансовой моделью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186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Обеспечение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8055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Обязательные виды Обеспечения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100% акций Концессионера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прав требования по договорам по проекту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(в том числе по договорам подряда)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прав требования по акционерным займам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 прав по Концессионному соглашению</a:t>
                      </a: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72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Необходимые </a:t>
                      </a:r>
                      <a:endParaRPr lang="ru-RU" sz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Элементы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Концессионного соглашения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целей получения заемного финансирования</a:t>
                      </a: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Концессионные соглашения должны предусматривать:</a:t>
                      </a: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 РФ- сторона по Концессионному соглашению</a:t>
                      </a: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Обязательное соглашение  Прямому соглашения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между Банком,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Концедентом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Концессионером, Субъектом РФ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Выплату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Концедентом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омпенсации при прекращении КС по любым основаниям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(условия расчета и выплаты устанавливаются в КС)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Обязательное заключение прямого соглашения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Концедент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Субъект РФ - Концессионер – Банк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Наличие механизма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Особых обстоятельств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предусматривающего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соответствующие права Концессионера на продление сроков по КС и/или компенсацию возникающих расходов</a:t>
                      </a: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899591" y="6381328"/>
            <a:ext cx="31022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57282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kern="0" dirty="0" smtClean="0"/>
              <a:t>Индикативные условия финансирования </a:t>
            </a:r>
          </a:p>
          <a:p>
            <a:r>
              <a:rPr lang="ru-RU" kern="0" dirty="0" smtClean="0"/>
              <a:t>концессионных проектов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6859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1026" name="Picture 2" descr="C:\Users\Potselueva-IM\Documents\ВВБ\ФОТО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1071033" cy="15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8"/>
          <p:cNvSpPr/>
          <p:nvPr/>
        </p:nvSpPr>
        <p:spPr>
          <a:xfrm>
            <a:off x="2339752" y="1268760"/>
            <a:ext cx="6408712" cy="1399864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endParaRPr lang="ru-RU" sz="1100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ЛЕШКО НАТАЛЬЯ </a:t>
            </a:r>
            <a:endParaRPr lang="ru-RU" sz="1400" b="1" dirty="0" smtClean="0"/>
          </a:p>
          <a:p>
            <a:r>
              <a:rPr lang="ru-RU" sz="1100" dirty="0" smtClean="0"/>
              <a:t>Начальник отдела по работе с государственным сектором и органами власти  </a:t>
            </a:r>
            <a:r>
              <a:rPr lang="ru-RU" sz="1100" dirty="0" smtClean="0"/>
              <a:t>Кировского отделения № 8612</a:t>
            </a:r>
            <a:r>
              <a:rPr lang="ru-RU" sz="1100" dirty="0" smtClean="0"/>
              <a:t> </a:t>
            </a:r>
            <a:r>
              <a:rPr lang="ru-RU" sz="1100" dirty="0" smtClean="0"/>
              <a:t>ПАО </a:t>
            </a:r>
            <a:r>
              <a:rPr lang="ru-RU" sz="1100" dirty="0" smtClean="0"/>
              <a:t>Сбербанк</a:t>
            </a:r>
            <a:endParaRPr lang="ru-RU" sz="1100" dirty="0" smtClean="0"/>
          </a:p>
          <a:p>
            <a:r>
              <a:rPr lang="en-US" sz="1100" u="sng" dirty="0" err="1">
                <a:hlinkClick r:id="rId3"/>
              </a:rPr>
              <a:t>nvleshko</a:t>
            </a:r>
            <a:r>
              <a:rPr lang="ru-RU" sz="1100" u="sng" dirty="0">
                <a:hlinkClick r:id="rId3"/>
              </a:rPr>
              <a:t>@</a:t>
            </a:r>
            <a:r>
              <a:rPr lang="en-US" sz="1100" u="sng" dirty="0" err="1">
                <a:hlinkClick r:id="rId3"/>
              </a:rPr>
              <a:t>sberbank</a:t>
            </a:r>
            <a:r>
              <a:rPr lang="ru-RU" sz="1100" u="sng" dirty="0">
                <a:hlinkClick r:id="rId3"/>
              </a:rPr>
              <a:t>.</a:t>
            </a:r>
            <a:r>
              <a:rPr lang="en-US" sz="1100" u="sng" dirty="0" err="1" smtClean="0">
                <a:hlinkClick r:id="rId3"/>
              </a:rPr>
              <a:t>ru</a:t>
            </a:r>
            <a:endParaRPr lang="ru-RU" sz="1100" u="sng" dirty="0" smtClean="0"/>
          </a:p>
          <a:p>
            <a:r>
              <a:rPr lang="en-US" sz="1100" dirty="0"/>
              <a:t>+</a:t>
            </a:r>
            <a:r>
              <a:rPr lang="en-US" sz="1100" dirty="0" smtClean="0"/>
              <a:t>7</a:t>
            </a:r>
            <a:r>
              <a:rPr lang="ru-RU" sz="1100" dirty="0" smtClean="0"/>
              <a:t>9127324445</a:t>
            </a:r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Прямоугольник 48"/>
          <p:cNvSpPr/>
          <p:nvPr/>
        </p:nvSpPr>
        <p:spPr>
          <a:xfrm>
            <a:off x="2344088" y="3697919"/>
            <a:ext cx="6408712" cy="1399864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endParaRPr lang="ru-RU" sz="1100" dirty="0" smtClean="0"/>
          </a:p>
          <a:p>
            <a:r>
              <a:rPr lang="ru-RU" sz="1400" b="1" dirty="0" smtClean="0"/>
              <a:t>ПОЦЕЛУЕВА ИРИНА</a:t>
            </a:r>
          </a:p>
          <a:p>
            <a:r>
              <a:rPr lang="ru-RU" sz="1100" dirty="0" smtClean="0"/>
              <a:t>Директор управления </a:t>
            </a:r>
            <a:r>
              <a:rPr lang="ru-RU" sz="1100" dirty="0"/>
              <a:t> </a:t>
            </a:r>
            <a:r>
              <a:rPr lang="ru-RU" sz="1100" dirty="0" smtClean="0"/>
              <a:t>по работе с государственным сектором и органами власти  Волго-Вятского банка ПАО Сбербанк</a:t>
            </a:r>
          </a:p>
          <a:p>
            <a:r>
              <a:rPr lang="en-US" sz="1100" dirty="0" smtClean="0">
                <a:hlinkClick r:id="rId4"/>
              </a:rPr>
              <a:t>impotselueva@sberbank.ru</a:t>
            </a:r>
            <a:endParaRPr lang="ru-RU" sz="1100" dirty="0" smtClean="0"/>
          </a:p>
          <a:p>
            <a:r>
              <a:rPr lang="ru-RU" sz="1100" dirty="0"/>
              <a:t>+</a:t>
            </a:r>
            <a:r>
              <a:rPr lang="ru-RU" sz="1100" dirty="0" smtClean="0"/>
              <a:t>7</a:t>
            </a:r>
            <a:r>
              <a:rPr lang="en-US" sz="1100" dirty="0" smtClean="0"/>
              <a:t>9875520022</a:t>
            </a:r>
            <a:endParaRPr lang="ru-RU" sz="1100" dirty="0" smtClean="0"/>
          </a:p>
          <a:p>
            <a:endParaRPr lang="ru-RU" sz="1100" dirty="0"/>
          </a:p>
        </p:txBody>
      </p:sp>
      <p:pic>
        <p:nvPicPr>
          <p:cNvPr id="3" name="Picture 2" descr="C:\Users\8612-Emelyanov-AA\AppData\Local\Microsoft\Windows\Temporary Internet Files\Content.Outlook\HILPRCCF\IMAG00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1008112" cy="14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8081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>
                <a:solidFill>
                  <a:srgbClr val="00703C"/>
                </a:solidFill>
                <a:latin typeface="+mn-lt"/>
                <a:cs typeface="Arial" charset="0"/>
              </a:rPr>
              <a:t>Цели реализации</a:t>
            </a: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 типового проекта </a:t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модернизации системы теплоснабжения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sp>
        <p:nvSpPr>
          <p:cNvPr id="60" name="Прямоугольник 2"/>
          <p:cNvSpPr/>
          <p:nvPr/>
        </p:nvSpPr>
        <p:spPr>
          <a:xfrm>
            <a:off x="3294002" y="5714092"/>
            <a:ext cx="5568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3B930F"/>
                </a:solidFill>
              </a:rPr>
              <a:t>Оптимизировать </a:t>
            </a:r>
            <a:r>
              <a:rPr lang="ru-RU" sz="1400" b="1" dirty="0">
                <a:solidFill>
                  <a:srgbClr val="3B930F"/>
                </a:solidFill>
              </a:rPr>
              <a:t>нагрузку на </a:t>
            </a:r>
            <a:r>
              <a:rPr lang="ru-RU" sz="1400" b="1" dirty="0" smtClean="0">
                <a:solidFill>
                  <a:srgbClr val="3B930F"/>
                </a:solidFill>
              </a:rPr>
              <a:t>бюджет и получателей услуг </a:t>
            </a:r>
            <a:r>
              <a:rPr lang="ru-RU" sz="1400" dirty="0"/>
              <a:t>за счет </a:t>
            </a:r>
            <a:r>
              <a:rPr lang="ru-RU" sz="1400" dirty="0" smtClean="0"/>
              <a:t>привлечения долгосрочного заемного финансирования</a:t>
            </a:r>
            <a:endParaRPr lang="ru-RU" sz="1400" dirty="0"/>
          </a:p>
        </p:txBody>
      </p:sp>
      <p:sp>
        <p:nvSpPr>
          <p:cNvPr id="61" name="Прямоугольник 3"/>
          <p:cNvSpPr/>
          <p:nvPr/>
        </p:nvSpPr>
        <p:spPr>
          <a:xfrm>
            <a:off x="755576" y="4160335"/>
            <a:ext cx="138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B930F"/>
                </a:solidFill>
              </a:rPr>
              <a:t>Реализация проекта позволит</a:t>
            </a:r>
            <a:endParaRPr lang="ru-RU" sz="1600" dirty="0">
              <a:solidFill>
                <a:srgbClr val="3B930F"/>
              </a:solidFill>
            </a:endParaRPr>
          </a:p>
        </p:txBody>
      </p:sp>
      <p:sp>
        <p:nvSpPr>
          <p:cNvPr id="62" name="Прямоугольник 4"/>
          <p:cNvSpPr/>
          <p:nvPr/>
        </p:nvSpPr>
        <p:spPr>
          <a:xfrm>
            <a:off x="3294002" y="3082910"/>
            <a:ext cx="5692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О</a:t>
            </a:r>
            <a:r>
              <a:rPr lang="ru-RU" sz="1400" dirty="0" smtClean="0"/>
              <a:t>беспечить </a:t>
            </a:r>
            <a:r>
              <a:rPr lang="ru-RU" sz="1400" b="1" dirty="0">
                <a:solidFill>
                  <a:srgbClr val="3B930F"/>
                </a:solidFill>
              </a:rPr>
              <a:t>комфортные условия проживания </a:t>
            </a:r>
            <a:r>
              <a:rPr lang="ru-RU" sz="1400" dirty="0">
                <a:solidFill>
                  <a:srgbClr val="000000"/>
                </a:solidFill>
              </a:rPr>
              <a:t>для населения </a:t>
            </a:r>
            <a:r>
              <a:rPr lang="ru-RU" sz="1400" dirty="0" smtClean="0">
                <a:solidFill>
                  <a:srgbClr val="000000"/>
                </a:solidFill>
              </a:rPr>
              <a:t>за </a:t>
            </a:r>
            <a:r>
              <a:rPr lang="ru-RU" sz="1400" dirty="0">
                <a:solidFill>
                  <a:srgbClr val="000000"/>
                </a:solidFill>
              </a:rPr>
              <a:t>счет предоставления качественных и надежных услуг в сфере </a:t>
            </a:r>
            <a:r>
              <a:rPr lang="ru-RU" sz="1400" dirty="0" smtClean="0">
                <a:solidFill>
                  <a:srgbClr val="000000"/>
                </a:solidFill>
              </a:rPr>
              <a:t>теплоснабжения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5"/>
          <p:cNvSpPr/>
          <p:nvPr/>
        </p:nvSpPr>
        <p:spPr>
          <a:xfrm>
            <a:off x="3285731" y="3973686"/>
            <a:ext cx="5662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</a:rPr>
              <a:t>О</a:t>
            </a:r>
            <a:r>
              <a:rPr lang="ru-RU" sz="1400" dirty="0" smtClean="0">
                <a:solidFill>
                  <a:srgbClr val="000000"/>
                </a:solidFill>
              </a:rPr>
              <a:t>беспечить </a:t>
            </a:r>
            <a:r>
              <a:rPr lang="ru-RU" sz="1400" b="1" dirty="0">
                <a:solidFill>
                  <a:srgbClr val="3B930F"/>
                </a:solidFill>
              </a:rPr>
              <a:t>доступность услуг в сфере теплоснабжения для потребителей </a:t>
            </a:r>
            <a:r>
              <a:rPr lang="ru-RU" sz="1400" dirty="0" smtClean="0">
                <a:solidFill>
                  <a:srgbClr val="000000"/>
                </a:solidFill>
              </a:rPr>
              <a:t>за счет повышения энергетической эффективности и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снижения потерь в системе теплоснабжения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"/>
          <p:cNvSpPr/>
          <p:nvPr/>
        </p:nvSpPr>
        <p:spPr>
          <a:xfrm>
            <a:off x="3272905" y="4948324"/>
            <a:ext cx="5616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</a:rPr>
              <a:t>Использовать </a:t>
            </a:r>
            <a:r>
              <a:rPr lang="ru-RU" sz="1400" dirty="0">
                <a:solidFill>
                  <a:srgbClr val="000000"/>
                </a:solidFill>
              </a:rPr>
              <a:t>для развития системы теплоснабжения </a:t>
            </a:r>
            <a:r>
              <a:rPr lang="ru-RU" sz="1400" b="1" dirty="0">
                <a:solidFill>
                  <a:srgbClr val="3B930F"/>
                </a:solidFill>
              </a:rPr>
              <a:t>наиболее эффективные технологии</a:t>
            </a:r>
          </a:p>
        </p:txBody>
      </p:sp>
      <p:pic>
        <p:nvPicPr>
          <p:cNvPr id="65" name="Picture 2" descr="https://d30y9cdsu7xlg0.cloudfront.net/png/11537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9" y="3173848"/>
            <a:ext cx="464456" cy="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d30y9cdsu7xlg0.cloudfront.net/png/35827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19" y="4048402"/>
            <a:ext cx="496901" cy="4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s://d30y9cdsu7xlg0.cloudfront.net/png/321349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19" y="4912953"/>
            <a:ext cx="5232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s://d30y9cdsu7xlg0.cloudfront.net/png/23558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02" y="5742551"/>
            <a:ext cx="454562" cy="4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40"/>
          <p:cNvSpPr/>
          <p:nvPr/>
        </p:nvSpPr>
        <p:spPr>
          <a:xfrm>
            <a:off x="911895" y="1124744"/>
            <a:ext cx="4826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3B930F"/>
                </a:solidFill>
              </a:rPr>
              <a:t>Цели реализации проекта:</a:t>
            </a:r>
            <a:endParaRPr lang="ru-RU" sz="1400" dirty="0">
              <a:solidFill>
                <a:srgbClr val="3B930F"/>
              </a:solidFill>
            </a:endParaRPr>
          </a:p>
        </p:txBody>
      </p:sp>
      <p:sp>
        <p:nvSpPr>
          <p:cNvPr id="70" name="Прямоугольник 41"/>
          <p:cNvSpPr/>
          <p:nvPr/>
        </p:nvSpPr>
        <p:spPr>
          <a:xfrm>
            <a:off x="1726355" y="2257708"/>
            <a:ext cx="630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Привлечение </a:t>
            </a:r>
            <a:r>
              <a:rPr lang="ru-RU" sz="1400" b="1" dirty="0">
                <a:solidFill>
                  <a:srgbClr val="3B930F"/>
                </a:solidFill>
              </a:rPr>
              <a:t>частного капитала </a:t>
            </a:r>
            <a:r>
              <a:rPr lang="ru-RU" sz="1400" dirty="0"/>
              <a:t>для </a:t>
            </a:r>
            <a:r>
              <a:rPr lang="ru-RU" sz="1400" dirty="0" smtClean="0"/>
              <a:t>создания, реконструкции и эксплуатации </a:t>
            </a:r>
            <a:r>
              <a:rPr lang="ru-RU" sz="1400" dirty="0"/>
              <a:t>систем </a:t>
            </a:r>
            <a:r>
              <a:rPr lang="ru-RU" sz="1400" dirty="0" smtClean="0"/>
              <a:t>теплоснабжения</a:t>
            </a:r>
            <a:endParaRPr lang="ru-RU" sz="1400" dirty="0"/>
          </a:p>
        </p:txBody>
      </p:sp>
      <p:sp>
        <p:nvSpPr>
          <p:cNvPr id="71" name="Прямоугольник 42"/>
          <p:cNvSpPr/>
          <p:nvPr/>
        </p:nvSpPr>
        <p:spPr>
          <a:xfrm>
            <a:off x="1726354" y="1476072"/>
            <a:ext cx="7022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Обеспечение </a:t>
            </a:r>
            <a:r>
              <a:rPr lang="ru-RU" sz="1400" b="1" dirty="0">
                <a:solidFill>
                  <a:srgbClr val="3B930F"/>
                </a:solidFill>
              </a:rPr>
              <a:t>надежного и качественного </a:t>
            </a:r>
            <a:r>
              <a:rPr lang="ru-RU" sz="1400" dirty="0" smtClean="0"/>
              <a:t>предоставления услуг теплоснабжения потребителям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7886" y="141451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930F"/>
                </a:solidFill>
              </a:rPr>
              <a:t>1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49946" y="217902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2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74" name="Нашивка 9"/>
          <p:cNvSpPr/>
          <p:nvPr/>
        </p:nvSpPr>
        <p:spPr>
          <a:xfrm>
            <a:off x="1979712" y="3036743"/>
            <a:ext cx="504056" cy="3272577"/>
          </a:xfrm>
          <a:prstGeom prst="chevron">
            <a:avLst>
              <a:gd name="adj" fmla="val 83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Возможность финансирования Проектов  в теплоснабжении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1017" y="1161107"/>
            <a:ext cx="7742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 01/01/2017 </a:t>
            </a:r>
            <a:r>
              <a:rPr lang="ru-RU" sz="1400" dirty="0" smtClean="0"/>
              <a:t>вступили в силу изменения в Закон о концессионных соглашениях: «…</a:t>
            </a:r>
            <a:r>
              <a:rPr lang="ru-RU" sz="1400" b="1" dirty="0">
                <a:solidFill>
                  <a:srgbClr val="3B930F"/>
                </a:solidFill>
                <a:latin typeface="+mj-lt"/>
              </a:rPr>
              <a:t>третьей стороной </a:t>
            </a:r>
            <a:r>
              <a:rPr lang="ru-RU" sz="1400" dirty="0"/>
              <a:t>в обязательном порядке является также  </a:t>
            </a:r>
            <a:r>
              <a:rPr lang="ru-RU" sz="1400" b="1" dirty="0" smtClean="0">
                <a:solidFill>
                  <a:srgbClr val="3B930F"/>
                </a:solidFill>
                <a:latin typeface="+mj-lt"/>
              </a:rPr>
              <a:t>Субъек</a:t>
            </a:r>
            <a:r>
              <a:rPr lang="ru-RU" sz="1400" dirty="0" smtClean="0"/>
              <a:t>т </a:t>
            </a:r>
            <a:r>
              <a:rPr lang="ru-RU" sz="1400" b="1" dirty="0">
                <a:solidFill>
                  <a:srgbClr val="3B930F"/>
                </a:solidFill>
                <a:latin typeface="+mj-lt"/>
              </a:rPr>
              <a:t>Российской Федерации</a:t>
            </a:r>
            <a:r>
              <a:rPr lang="ru-RU" sz="1400" dirty="0"/>
              <a:t>, в границах территории которого находится имущество, передаваемое концессионеру по концессионному соглашению…» </a:t>
            </a:r>
          </a:p>
          <a:p>
            <a:r>
              <a:rPr lang="ru-RU" sz="1000" dirty="0" smtClean="0"/>
              <a:t>(</a:t>
            </a:r>
            <a:r>
              <a:rPr lang="ru-RU" sz="1000" dirty="0"/>
              <a:t>Статья 39, Федеральный закон от 21.07.2005 N 115-ФЗ «О концессионных соглашениях</a:t>
            </a:r>
            <a:r>
              <a:rPr lang="ru-RU" sz="1000" dirty="0" smtClean="0"/>
              <a:t>»)</a:t>
            </a:r>
            <a:endParaRPr lang="ru-RU" sz="1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99592" y="2420888"/>
            <a:ext cx="7570049" cy="3711475"/>
            <a:chOff x="899592" y="2420888"/>
            <a:chExt cx="7570049" cy="3711475"/>
          </a:xfrm>
        </p:grpSpPr>
        <p:cxnSp>
          <p:nvCxnSpPr>
            <p:cNvPr id="17" name="Соединительная линия уступом 175"/>
            <p:cNvCxnSpPr>
              <a:stCxn id="30" idx="1"/>
              <a:endCxn id="35" idx="2"/>
            </p:cNvCxnSpPr>
            <p:nvPr/>
          </p:nvCxnSpPr>
          <p:spPr>
            <a:xfrm rot="10800000">
              <a:off x="1673522" y="3982618"/>
              <a:ext cx="2418021" cy="1669291"/>
            </a:xfrm>
            <a:prstGeom prst="bentConnector2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58"/>
            <p:cNvCxnSpPr>
              <a:stCxn id="30" idx="0"/>
            </p:cNvCxnSpPr>
            <p:nvPr/>
          </p:nvCxnSpPr>
          <p:spPr>
            <a:xfrm flipV="1">
              <a:off x="4788024" y="3964832"/>
              <a:ext cx="10762" cy="1206621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12"/>
            <p:cNvCxnSpPr/>
            <p:nvPr/>
          </p:nvCxnSpPr>
          <p:spPr>
            <a:xfrm flipH="1">
              <a:off x="5580112" y="3689238"/>
              <a:ext cx="2103634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36"/>
            <p:cNvCxnSpPr/>
            <p:nvPr/>
          </p:nvCxnSpPr>
          <p:spPr>
            <a:xfrm>
              <a:off x="2186786" y="3181038"/>
              <a:ext cx="1809150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112"/>
            <p:cNvCxnSpPr/>
            <p:nvPr/>
          </p:nvCxnSpPr>
          <p:spPr>
            <a:xfrm flipH="1">
              <a:off x="2195736" y="3685094"/>
              <a:ext cx="2103634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36"/>
            <p:cNvCxnSpPr/>
            <p:nvPr/>
          </p:nvCxnSpPr>
          <p:spPr>
            <a:xfrm>
              <a:off x="5580112" y="3181038"/>
              <a:ext cx="1862999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5"/>
            <p:cNvSpPr/>
            <p:nvPr/>
          </p:nvSpPr>
          <p:spPr>
            <a:xfrm>
              <a:off x="4025217" y="2969158"/>
              <a:ext cx="1554895" cy="1008112"/>
            </a:xfrm>
            <a:prstGeom prst="rect">
              <a:avLst/>
            </a:prstGeom>
            <a:solidFill>
              <a:srgbClr val="92D05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Концессионер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50"/>
            <p:cNvSpPr/>
            <p:nvPr/>
          </p:nvSpPr>
          <p:spPr>
            <a:xfrm>
              <a:off x="7443111" y="2981143"/>
              <a:ext cx="1026530" cy="1008112"/>
            </a:xfrm>
            <a:prstGeom prst="rect">
              <a:avLst/>
            </a:prstGeom>
            <a:solidFill>
              <a:srgbClr val="FF990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</a:rPr>
                <a:t>Концедент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37691" y="2420888"/>
              <a:ext cx="1842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+mn-lt"/>
                </a:rPr>
                <a:t>Создание объектов теплоснабжения</a:t>
              </a:r>
              <a:endParaRPr lang="ru-RU" sz="10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Скругленный прямоугольник 101"/>
            <p:cNvSpPr/>
            <p:nvPr/>
          </p:nvSpPr>
          <p:spPr>
            <a:xfrm>
              <a:off x="2594369" y="2504826"/>
              <a:ext cx="1059289" cy="314424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Кредит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Скругленный прямоугольник 131"/>
            <p:cNvSpPr/>
            <p:nvPr/>
          </p:nvSpPr>
          <p:spPr>
            <a:xfrm>
              <a:off x="2483768" y="4117142"/>
              <a:ext cx="1347576" cy="346753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Возврат кредита  и уплата процентов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6228184" y="2920006"/>
              <a:ext cx="504056" cy="476894"/>
              <a:chOff x="6682579" y="2951944"/>
              <a:chExt cx="504056" cy="476894"/>
            </a:xfrm>
          </p:grpSpPr>
          <p:sp>
            <p:nvSpPr>
              <p:cNvPr id="48" name="Скругленный прямоугольник 116"/>
              <p:cNvSpPr/>
              <p:nvPr/>
            </p:nvSpPr>
            <p:spPr>
              <a:xfrm>
                <a:off x="6682579" y="295194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9" name="Picture 14" descr="https://d30y9cdsu7xlg0.cloudfront.net/png/349516-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209" y="3011035"/>
                <a:ext cx="360533" cy="36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Прямоугольник 148"/>
            <p:cNvSpPr/>
            <p:nvPr/>
          </p:nvSpPr>
          <p:spPr>
            <a:xfrm>
              <a:off x="4091542" y="5171453"/>
              <a:ext cx="1392964" cy="960910"/>
            </a:xfrm>
            <a:prstGeom prst="rect">
              <a:avLst/>
            </a:prstGeom>
            <a:solidFill>
              <a:srgbClr val="FF990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Субъект РФ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824" y="4863433"/>
              <a:ext cx="364284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+mn-lt"/>
                </a:rPr>
                <a:t>Гарантии утверждения тарифа</a:t>
              </a:r>
              <a:endParaRPr lang="ru-RU" sz="1000" b="1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2871986" y="3469070"/>
              <a:ext cx="504056" cy="476894"/>
              <a:chOff x="2871986" y="3645024"/>
              <a:chExt cx="504056" cy="476894"/>
            </a:xfrm>
          </p:grpSpPr>
          <p:sp>
            <p:nvSpPr>
              <p:cNvPr id="46" name="Скругленный прямоугольник 132"/>
              <p:cNvSpPr/>
              <p:nvPr/>
            </p:nvSpPr>
            <p:spPr>
              <a:xfrm>
                <a:off x="2871986" y="364502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Picture 26" descr="https://d30y9cdsu7xlg0.cloudfront.net/png/539158-2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998" y="3732260"/>
                <a:ext cx="288032" cy="28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Скругленный прямоугольник 117"/>
            <p:cNvSpPr/>
            <p:nvPr/>
          </p:nvSpPr>
          <p:spPr>
            <a:xfrm>
              <a:off x="5508104" y="3973126"/>
              <a:ext cx="1935007" cy="5618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Предоставление земельных участков под объекты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228184" y="3485805"/>
              <a:ext cx="504056" cy="487321"/>
              <a:chOff x="6682579" y="3517743"/>
              <a:chExt cx="504056" cy="487321"/>
            </a:xfrm>
          </p:grpSpPr>
          <p:sp>
            <p:nvSpPr>
              <p:cNvPr id="44" name="Скругленный прямоугольник 114"/>
              <p:cNvSpPr/>
              <p:nvPr/>
            </p:nvSpPr>
            <p:spPr>
              <a:xfrm>
                <a:off x="6682579" y="3517743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" name="Picture 2" descr="C:\Users\Gaynutdinov-TR\Downloads\untitl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043" y="3537064"/>
                <a:ext cx="468000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Прямоугольник 50"/>
            <p:cNvSpPr/>
            <p:nvPr/>
          </p:nvSpPr>
          <p:spPr>
            <a:xfrm>
              <a:off x="1160256" y="2974505"/>
              <a:ext cx="1026530" cy="1008112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Банк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871986" y="2927262"/>
              <a:ext cx="504056" cy="476894"/>
              <a:chOff x="1805353" y="1484784"/>
              <a:chExt cx="504056" cy="476894"/>
            </a:xfrm>
          </p:grpSpPr>
          <p:sp>
            <p:nvSpPr>
              <p:cNvPr id="42" name="Скругленный прямоугольник 196"/>
              <p:cNvSpPr/>
              <p:nvPr/>
            </p:nvSpPr>
            <p:spPr>
              <a:xfrm>
                <a:off x="1805353" y="148478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Picture 28" descr="https://d30y9cdsu7xlg0.cloudfront.net/png/458827-20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931" y="1538275"/>
                <a:ext cx="369912" cy="369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899592" y="4893630"/>
              <a:ext cx="1555410" cy="5078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+mn-lt"/>
                </a:rPr>
                <a:t>Гарантии выплаты компенсации при прекращении</a:t>
              </a:r>
              <a:endParaRPr lang="ru-RU" sz="10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Скругленный прямоугольник 162"/>
            <p:cNvSpPr/>
            <p:nvPr/>
          </p:nvSpPr>
          <p:spPr>
            <a:xfrm>
              <a:off x="4546758" y="4117142"/>
              <a:ext cx="504056" cy="4768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22" descr="https://d30y9cdsu7xlg0.cloudfront.net/png/426701-200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899" y="4175719"/>
              <a:ext cx="352235" cy="3522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xtLst/>
          </p:spPr>
        </p:pic>
        <p:sp>
          <p:nvSpPr>
            <p:cNvPr id="40" name="Скругленный прямоугольник 162"/>
            <p:cNvSpPr/>
            <p:nvPr/>
          </p:nvSpPr>
          <p:spPr>
            <a:xfrm>
              <a:off x="1421493" y="4121069"/>
              <a:ext cx="504056" cy="4768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41" name="Picture 22" descr="https://d30y9cdsu7xlg0.cloudfront.net/png/426701-200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34" y="4179646"/>
              <a:ext cx="352235" cy="3522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xtLst/>
          </p:spPr>
        </p:pic>
      </p:grpSp>
      <p:sp>
        <p:nvSpPr>
          <p:cNvPr id="50" name="TextBox 49"/>
          <p:cNvSpPr txBox="1"/>
          <p:nvPr/>
        </p:nvSpPr>
        <p:spPr>
          <a:xfrm>
            <a:off x="5966946" y="4600517"/>
            <a:ext cx="2952329" cy="1328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Новеллы концессионного законодательства и законодательства о тарифном регулировании дают необходимые гарантии по денежному потоку и возврату заемщиком кредитов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5040052" y="4588835"/>
            <a:ext cx="926894" cy="3047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1925549" y="4562513"/>
            <a:ext cx="4041397" cy="3329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655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параметры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0703" y="1052736"/>
            <a:ext cx="7546438" cy="46310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Реализация проекта </a:t>
            </a:r>
            <a:r>
              <a:rPr lang="ru-RU" sz="1400" b="1" dirty="0" smtClean="0">
                <a:solidFill>
                  <a:srgbClr val="3B930F"/>
                </a:solidFill>
                <a:latin typeface="+mj-lt"/>
              </a:rPr>
              <a:t>на основе концессионного соглашения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(далее – КС) в соответствии с ФЗ 115 "О концессионных соглашениях"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6782" y="1628800"/>
            <a:ext cx="5975611" cy="1155981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Концедент – муниципальное </a:t>
            </a:r>
            <a:r>
              <a:rPr lang="ru-RU" sz="1200" dirty="0" smtClean="0">
                <a:latin typeface="+mn-lt"/>
              </a:rPr>
              <a:t>образование</a:t>
            </a:r>
            <a:endParaRPr lang="ru-RU" sz="1200" dirty="0">
              <a:latin typeface="+mn-lt"/>
            </a:endParaRP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Концессионер – юридическое лицо, </a:t>
            </a:r>
            <a:r>
              <a:rPr lang="ru-RU" sz="1200" dirty="0" smtClean="0">
                <a:latin typeface="+mn-lt"/>
              </a:rPr>
              <a:t>инд. </a:t>
            </a:r>
            <a:r>
              <a:rPr lang="ru-RU" sz="1200" dirty="0">
                <a:latin typeface="+mn-lt"/>
              </a:rPr>
              <a:t>предприниматель, простое товарищество</a:t>
            </a: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 smtClean="0"/>
              <a:t>Субъект РФ</a:t>
            </a:r>
            <a:endParaRPr lang="ru-RU" sz="1200" dirty="0">
              <a:latin typeface="+mn-lt"/>
            </a:endParaRP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Муниципальное унитарное </a:t>
            </a:r>
            <a:r>
              <a:rPr lang="ru-RU" sz="1200" dirty="0" smtClean="0">
                <a:latin typeface="+mn-lt"/>
              </a:rPr>
              <a:t>предприятие (далее – МУП)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140" y="5780446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dirty="0" smtClean="0">
                <a:latin typeface="+mj-lt"/>
              </a:rPr>
              <a:t>Заключение КС планируется осуществить без проведения конкурса </a:t>
            </a: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в порядке частной концессионной инициативы</a:t>
            </a:r>
            <a:endParaRPr lang="ru-RU" sz="1200" dirty="0" smtClean="0">
              <a:solidFill>
                <a:srgbClr val="3B930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132" y="2162611"/>
            <a:ext cx="1115565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Стороны КС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864994" y="1868873"/>
            <a:ext cx="2008791" cy="837265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8899" y="5796330"/>
            <a:ext cx="1085006" cy="411427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Порядок заключения КС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96219" y="5624996"/>
            <a:ext cx="2008791" cy="756332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05865" y="3158648"/>
            <a:ext cx="1115565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Предмет КС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878283" y="2903356"/>
            <a:ext cx="2008791" cy="760375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71805" y="2929813"/>
            <a:ext cx="5680596" cy="68757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Концессионер обязуется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привлечь финансирование Проекта, создать / реконструировать объекты теплоснабжения, осуществлять их эксплуатацию, осуществлять деятельность по теплоснабжению и горячему водоснабжению потребителей</a:t>
            </a:r>
          </a:p>
        </p:txBody>
      </p:sp>
      <p:pic>
        <p:nvPicPr>
          <p:cNvPr id="14" name="Picture 4" descr="https://d30y9cdsu7xlg0.cloudfront.net/png/578401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" y="2081467"/>
            <a:ext cx="406663" cy="4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d30y9cdsu7xlg0.cloudfront.net/png/531117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6" y="3085129"/>
            <a:ext cx="383130" cy="3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d30y9cdsu7xlg0.cloudfront.net/png/204132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4" y="5831268"/>
            <a:ext cx="339270" cy="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86173" y="4812567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10 – 15 лет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1335" y="4901326"/>
            <a:ext cx="1041158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Срок КС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890406" y="4726078"/>
            <a:ext cx="2008791" cy="622770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4907" y="3947579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Объекты теплоснабжения Города </a:t>
            </a:r>
            <a:r>
              <a:rPr lang="ru-RU" sz="1200" dirty="0" smtClean="0">
                <a:latin typeface="+mj-lt"/>
              </a:rPr>
              <a:t>(тепловые сети и источники тепловой энергии)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6907" y="4048759"/>
            <a:ext cx="1041158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Объект КС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888654" y="3858490"/>
            <a:ext cx="2008791" cy="630329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2" descr="https://d30y9cdsu7xlg0.cloudfront.net/png/408819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6" y="3967382"/>
            <a:ext cx="407123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d30y9cdsu7xlg0.cloudfront.net/png/17392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53" y="4865569"/>
            <a:ext cx="339270" cy="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818371" y="2819028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64994" y="3702286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8654" y="4585544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78283" y="5468803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507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Группа 81"/>
          <p:cNvGrpSpPr/>
          <p:nvPr/>
        </p:nvGrpSpPr>
        <p:grpSpPr>
          <a:xfrm>
            <a:off x="1595098" y="3505152"/>
            <a:ext cx="7159088" cy="1963673"/>
            <a:chOff x="1595098" y="3505152"/>
            <a:chExt cx="7159088" cy="1963673"/>
          </a:xfrm>
        </p:grpSpPr>
        <p:cxnSp>
          <p:nvCxnSpPr>
            <p:cNvPr id="4" name="Соединительная линия уступом 175"/>
            <p:cNvCxnSpPr>
              <a:stCxn id="45" idx="3"/>
              <a:endCxn id="19" idx="2"/>
            </p:cNvCxnSpPr>
            <p:nvPr/>
          </p:nvCxnSpPr>
          <p:spPr>
            <a:xfrm flipH="1" flipV="1">
              <a:off x="1595098" y="5435181"/>
              <a:ext cx="7153366" cy="33644"/>
            </a:xfrm>
            <a:prstGeom prst="bentConnector4">
              <a:avLst>
                <a:gd name="adj1" fmla="val -2237"/>
                <a:gd name="adj2" fmla="val -1719258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ная линия уступом 69"/>
            <p:cNvCxnSpPr>
              <a:stCxn id="45" idx="3"/>
              <a:endCxn id="17" idx="3"/>
            </p:cNvCxnSpPr>
            <p:nvPr/>
          </p:nvCxnSpPr>
          <p:spPr bwMode="auto">
            <a:xfrm flipV="1">
              <a:off x="8748464" y="3505152"/>
              <a:ext cx="5722" cy="1963673"/>
            </a:xfrm>
            <a:prstGeom prst="bentConnector3">
              <a:avLst>
                <a:gd name="adj1" fmla="val 2763404"/>
              </a:avLst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9657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Структура типового </a:t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концессионного проекта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sp>
        <p:nvSpPr>
          <p:cNvPr id="6" name="Скругленный прямоугольник 196"/>
          <p:cNvSpPr/>
          <p:nvPr/>
        </p:nvSpPr>
        <p:spPr>
          <a:xfrm>
            <a:off x="1805353" y="5661248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Прямая со стрелкой 150"/>
          <p:cNvCxnSpPr/>
          <p:nvPr/>
        </p:nvCxnSpPr>
        <p:spPr>
          <a:xfrm flipH="1">
            <a:off x="4798784" y="1733441"/>
            <a:ext cx="2327958" cy="12515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144"/>
          <p:cNvCxnSpPr/>
          <p:nvPr/>
        </p:nvCxnSpPr>
        <p:spPr>
          <a:xfrm flipV="1">
            <a:off x="4163259" y="3997839"/>
            <a:ext cx="0" cy="14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38"/>
          <p:cNvCxnSpPr/>
          <p:nvPr/>
        </p:nvCxnSpPr>
        <p:spPr>
          <a:xfrm>
            <a:off x="4415288" y="1750055"/>
            <a:ext cx="0" cy="123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111"/>
          <p:cNvSpPr/>
          <p:nvPr/>
        </p:nvSpPr>
        <p:spPr>
          <a:xfrm>
            <a:off x="3911232" y="4201194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Соединительная линия уступом 89"/>
          <p:cNvCxnSpPr/>
          <p:nvPr/>
        </p:nvCxnSpPr>
        <p:spPr>
          <a:xfrm flipV="1">
            <a:off x="1725552" y="3994637"/>
            <a:ext cx="1729231" cy="1181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2047"/>
          <p:cNvCxnSpPr/>
          <p:nvPr/>
        </p:nvCxnSpPr>
        <p:spPr>
          <a:xfrm>
            <a:off x="1723562" y="1796886"/>
            <a:ext cx="1729231" cy="11881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86"/>
          <p:cNvSpPr/>
          <p:nvPr/>
        </p:nvSpPr>
        <p:spPr>
          <a:xfrm>
            <a:off x="3176787" y="2249888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 стрелкой 36"/>
          <p:cNvCxnSpPr/>
          <p:nvPr/>
        </p:nvCxnSpPr>
        <p:spPr>
          <a:xfrm>
            <a:off x="4798784" y="3209666"/>
            <a:ext cx="2928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25"/>
          <p:cNvSpPr/>
          <p:nvPr/>
        </p:nvSpPr>
        <p:spPr>
          <a:xfrm>
            <a:off x="3230957" y="3001096"/>
            <a:ext cx="1554895" cy="1008112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Концессионер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50"/>
          <p:cNvSpPr/>
          <p:nvPr/>
        </p:nvSpPr>
        <p:spPr>
          <a:xfrm>
            <a:off x="7727656" y="3001096"/>
            <a:ext cx="1026530" cy="10081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Концедент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52"/>
          <p:cNvSpPr/>
          <p:nvPr/>
        </p:nvSpPr>
        <p:spPr>
          <a:xfrm>
            <a:off x="911022" y="1560936"/>
            <a:ext cx="1368152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Акционеры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61"/>
          <p:cNvSpPr/>
          <p:nvPr/>
        </p:nvSpPr>
        <p:spPr>
          <a:xfrm>
            <a:off x="911022" y="4945312"/>
            <a:ext cx="1368152" cy="4898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Банк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42"/>
          <p:cNvSpPr/>
          <p:nvPr/>
        </p:nvSpPr>
        <p:spPr>
          <a:xfrm>
            <a:off x="3593166" y="1236838"/>
            <a:ext cx="1606166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Комитет </a:t>
            </a:r>
            <a:r>
              <a:rPr lang="ru-RU" sz="1200" b="1" dirty="0" smtClean="0">
                <a:solidFill>
                  <a:prstClr val="white"/>
                </a:solidFill>
              </a:rPr>
              <a:t>Субъекта РФ по </a:t>
            </a:r>
            <a:r>
              <a:rPr lang="ru-RU" sz="1200" b="1" dirty="0">
                <a:solidFill>
                  <a:prstClr val="white"/>
                </a:solidFill>
              </a:rPr>
              <a:t>тарифам</a:t>
            </a:r>
          </a:p>
        </p:txBody>
      </p:sp>
      <p:sp>
        <p:nvSpPr>
          <p:cNvPr id="21" name="Скругленный прямоугольник 47"/>
          <p:cNvSpPr/>
          <p:nvPr/>
        </p:nvSpPr>
        <p:spPr>
          <a:xfrm>
            <a:off x="2611596" y="1907780"/>
            <a:ext cx="1370842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Акционерное финансирование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0496" y="2420888"/>
            <a:ext cx="1842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Создание и эксплуатации объектов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3" name="Прямая со стрелкой 72"/>
          <p:cNvCxnSpPr/>
          <p:nvPr/>
        </p:nvCxnSpPr>
        <p:spPr>
          <a:xfrm flipH="1">
            <a:off x="6846095" y="3721176"/>
            <a:ext cx="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101"/>
          <p:cNvSpPr/>
          <p:nvPr/>
        </p:nvSpPr>
        <p:spPr>
          <a:xfrm>
            <a:off x="2845218" y="4783305"/>
            <a:ext cx="1059289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93"/>
          <p:cNvSpPr/>
          <p:nvPr/>
        </p:nvSpPr>
        <p:spPr>
          <a:xfrm>
            <a:off x="3219505" y="4197992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4" descr="https://d30y9cdsu7xlg0.cloudfront.net/png/589407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57" y="2283414"/>
            <a:ext cx="410812" cy="4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d30y9cdsu7xlg0.cloudfront.net/png/611040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3" y="4277869"/>
            <a:ext cx="317139" cy="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99"/>
          <p:cNvSpPr/>
          <p:nvPr/>
        </p:nvSpPr>
        <p:spPr>
          <a:xfrm>
            <a:off x="4141636" y="2262699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Скругленный прямоугольник 100"/>
          <p:cNvSpPr/>
          <p:nvPr/>
        </p:nvSpPr>
        <p:spPr>
          <a:xfrm>
            <a:off x="3943665" y="1937953"/>
            <a:ext cx="1059289" cy="25407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Утверждение тарифов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10" descr="https://d30y9cdsu7xlg0.cloudfront.net/png/458854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94" y="2349466"/>
            <a:ext cx="344760" cy="3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105"/>
          <p:cNvSpPr/>
          <p:nvPr/>
        </p:nvSpPr>
        <p:spPr>
          <a:xfrm>
            <a:off x="3670226" y="5435181"/>
            <a:ext cx="1606166" cy="504056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Потребители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108"/>
          <p:cNvSpPr/>
          <p:nvPr/>
        </p:nvSpPr>
        <p:spPr>
          <a:xfrm>
            <a:off x="3788287" y="4786508"/>
            <a:ext cx="749944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Плата по тарифу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Прямая со стрелкой 112"/>
          <p:cNvCxnSpPr/>
          <p:nvPr/>
        </p:nvCxnSpPr>
        <p:spPr>
          <a:xfrm flipH="1">
            <a:off x="4758347" y="3721176"/>
            <a:ext cx="296930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114"/>
          <p:cNvSpPr/>
          <p:nvPr/>
        </p:nvSpPr>
        <p:spPr>
          <a:xfrm>
            <a:off x="6682579" y="3517743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Соединительная линия уступом 120"/>
          <p:cNvCxnSpPr/>
          <p:nvPr/>
        </p:nvCxnSpPr>
        <p:spPr>
          <a:xfrm rot="10800000">
            <a:off x="1649269" y="2064992"/>
            <a:ext cx="1581689" cy="11521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123"/>
          <p:cNvCxnSpPr>
            <a:endCxn id="19" idx="0"/>
          </p:cNvCxnSpPr>
          <p:nvPr/>
        </p:nvCxnSpPr>
        <p:spPr>
          <a:xfrm rot="10800000" flipV="1">
            <a:off x="1595098" y="3721176"/>
            <a:ext cx="1635860" cy="12241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128"/>
          <p:cNvSpPr/>
          <p:nvPr/>
        </p:nvSpPr>
        <p:spPr>
          <a:xfrm>
            <a:off x="1373262" y="2669644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Скругленный прямоугольник 129"/>
          <p:cNvSpPr/>
          <p:nvPr/>
        </p:nvSpPr>
        <p:spPr>
          <a:xfrm>
            <a:off x="694998" y="2222204"/>
            <a:ext cx="1916597" cy="384700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 суммы займа с процентами / Выплата дивидендов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Скругленный прямоугольник 131"/>
          <p:cNvSpPr/>
          <p:nvPr/>
        </p:nvSpPr>
        <p:spPr>
          <a:xfrm>
            <a:off x="971600" y="4390065"/>
            <a:ext cx="1347576" cy="34675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 кредита  и уплата процентов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Скругленный прямоугольник 132"/>
          <p:cNvSpPr/>
          <p:nvPr/>
        </p:nvSpPr>
        <p:spPr>
          <a:xfrm>
            <a:off x="1359818" y="3800975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6682579" y="2951944"/>
            <a:ext cx="504056" cy="476894"/>
            <a:chOff x="6682579" y="2951944"/>
            <a:chExt cx="504056" cy="476894"/>
          </a:xfrm>
        </p:grpSpPr>
        <p:sp>
          <p:nvSpPr>
            <p:cNvPr id="35" name="Скругленный прямоугольник 116"/>
            <p:cNvSpPr/>
            <p:nvPr/>
          </p:nvSpPr>
          <p:spPr>
            <a:xfrm>
              <a:off x="6682579" y="2951944"/>
              <a:ext cx="504056" cy="476894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1657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4" name="Picture 14" descr="https://d30y9cdsu7xlg0.cloudfront.net/png/349516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209" y="3011035"/>
              <a:ext cx="360533" cy="36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Прямоугольник 148"/>
          <p:cNvSpPr/>
          <p:nvPr/>
        </p:nvSpPr>
        <p:spPr>
          <a:xfrm>
            <a:off x="7355500" y="4988370"/>
            <a:ext cx="1392964" cy="9609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Субъект РФ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149"/>
          <p:cNvSpPr/>
          <p:nvPr/>
        </p:nvSpPr>
        <p:spPr>
          <a:xfrm>
            <a:off x="7164288" y="1268760"/>
            <a:ext cx="1555683" cy="960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МУП</a:t>
            </a:r>
            <a:endParaRPr lang="ru-RU" sz="1200" b="1" dirty="0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158"/>
          <p:cNvCxnSpPr/>
          <p:nvPr/>
        </p:nvCxnSpPr>
        <p:spPr>
          <a:xfrm flipH="1" flipV="1">
            <a:off x="4798785" y="3996770"/>
            <a:ext cx="2556715" cy="130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162"/>
          <p:cNvSpPr/>
          <p:nvPr/>
        </p:nvSpPr>
        <p:spPr>
          <a:xfrm>
            <a:off x="5292080" y="4176242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64088" y="4737338"/>
            <a:ext cx="16845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Гарантии утверждения тарифа и выплаты компенсации при прекращении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0" name="Скругленный прямоугольник 165"/>
          <p:cNvSpPr/>
          <p:nvPr/>
        </p:nvSpPr>
        <p:spPr>
          <a:xfrm>
            <a:off x="5284283" y="2348828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64860" y="1794882"/>
            <a:ext cx="12733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Существующие объекты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2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24" y="2379125"/>
            <a:ext cx="326711" cy="3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https://d30y9cdsu7xlg0.cloudfront.net/png/426701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21" y="4234819"/>
            <a:ext cx="352235" cy="3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https://d30y9cdsu7xlg0.cloudfront.net/png/561641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02" y="4282377"/>
            <a:ext cx="317316" cy="3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https://d30y9cdsu7xlg0.cloudfront.net/png/53915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4" y="276030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6" descr="https://d30y9cdsu7xlg0.cloudfront.net/png/53915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30" y="38882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кругленный прямоугольник 197"/>
          <p:cNvSpPr/>
          <p:nvPr/>
        </p:nvSpPr>
        <p:spPr>
          <a:xfrm>
            <a:off x="1471500" y="6173283"/>
            <a:ext cx="1228292" cy="28388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Компенсация при прекращении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" name="Picture 28" descr="https://d30y9cdsu7xlg0.cloudfront.net/png/458827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31" y="5714739"/>
            <a:ext cx="369912" cy="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117"/>
          <p:cNvSpPr/>
          <p:nvPr/>
        </p:nvSpPr>
        <p:spPr>
          <a:xfrm>
            <a:off x="6105138" y="4040202"/>
            <a:ext cx="2067262" cy="61293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земельных участков под создание объектов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Gaynutdinov-TR\Downloads\untitled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43" y="353706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Соединительная линия уступом 76"/>
          <p:cNvCxnSpPr>
            <a:stCxn id="7" idx="2"/>
          </p:cNvCxnSpPr>
          <p:nvPr/>
        </p:nvCxnSpPr>
        <p:spPr bwMode="auto">
          <a:xfrm rot="16200000" flipH="1">
            <a:off x="2673941" y="1653938"/>
            <a:ext cx="1210866" cy="219524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5" idx="1"/>
            <a:endCxn id="36" idx="0"/>
          </p:cNvCxnSpPr>
          <p:nvPr/>
        </p:nvCxnSpPr>
        <p:spPr bwMode="auto">
          <a:xfrm rot="10800000" flipV="1">
            <a:off x="2174988" y="3533157"/>
            <a:ext cx="1591705" cy="170820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 bwMode="auto">
          <a:xfrm rot="10800000" flipV="1">
            <a:off x="4876011" y="2509166"/>
            <a:ext cx="2606681" cy="979816"/>
          </a:xfrm>
          <a:prstGeom prst="bentConnector3">
            <a:avLst>
              <a:gd name="adj1" fmla="val 7472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5" idx="2"/>
            <a:endCxn id="11" idx="1"/>
          </p:cNvCxnSpPr>
          <p:nvPr/>
        </p:nvCxnSpPr>
        <p:spPr>
          <a:xfrm rot="16200000" flipH="1">
            <a:off x="5194499" y="3070716"/>
            <a:ext cx="1438888" cy="316928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Договорная модель реализации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6692" y="3130398"/>
            <a:ext cx="1125213" cy="805518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Концессионер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7431" y="3565829"/>
            <a:ext cx="1123886" cy="8055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МУП*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691" y="1673655"/>
            <a:ext cx="1468125" cy="4724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Акционеры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8395" y="1673653"/>
            <a:ext cx="1458505" cy="47247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Банк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98586" y="2198988"/>
            <a:ext cx="1123886" cy="70870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Субъект РФ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8587" y="5013176"/>
            <a:ext cx="1123886" cy="7232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Концедент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97535" y="3656419"/>
            <a:ext cx="1152000" cy="4684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>
                <a:solidFill>
                  <a:schemeClr val="tx2"/>
                </a:solidFill>
              </a:rPr>
              <a:t>Концессионное соглашение</a:t>
            </a:r>
          </a:p>
        </p:txBody>
      </p:sp>
      <p:cxnSp>
        <p:nvCxnSpPr>
          <p:cNvPr id="28" name="Соединительная линия уступом 27"/>
          <p:cNvCxnSpPr>
            <a:stCxn id="9" idx="0"/>
            <a:endCxn id="11" idx="3"/>
          </p:cNvCxnSpPr>
          <p:nvPr/>
        </p:nvCxnSpPr>
        <p:spPr>
          <a:xfrm rot="16200000" flipH="1">
            <a:off x="4639484" y="1391816"/>
            <a:ext cx="3701151" cy="4264825"/>
          </a:xfrm>
          <a:prstGeom prst="bentConnector4">
            <a:avLst>
              <a:gd name="adj1" fmla="val -6176"/>
              <a:gd name="adj2" fmla="val 105360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6669161" y="1382797"/>
            <a:ext cx="1204531" cy="30869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</a:rPr>
              <a:t>Прямое соглашение</a:t>
            </a:r>
            <a:endParaRPr lang="ru-RU" sz="800" b="1" dirty="0">
              <a:solidFill>
                <a:schemeClr val="tx2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357647" y="2177632"/>
            <a:ext cx="0" cy="952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760358" y="2566886"/>
            <a:ext cx="1204531" cy="333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</a:rPr>
              <a:t>Соглашения о финансировании</a:t>
            </a:r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47691" y="2612250"/>
            <a:ext cx="1282924" cy="33342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>
                <a:solidFill>
                  <a:schemeClr val="tx2"/>
                </a:solidFill>
              </a:rPr>
              <a:t>Договоры займа или </a:t>
            </a:r>
            <a:r>
              <a:rPr lang="ru-RU" sz="800" b="1" dirty="0" smtClean="0">
                <a:solidFill>
                  <a:schemeClr val="tx2"/>
                </a:solidFill>
              </a:rPr>
              <a:t>вклад </a:t>
            </a:r>
            <a:r>
              <a:rPr lang="ru-RU" sz="800" b="1" dirty="0">
                <a:solidFill>
                  <a:schemeClr val="tx2"/>
                </a:solidFill>
              </a:rPr>
              <a:t>в капитал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5241363"/>
            <a:ext cx="1254646" cy="490059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Потребители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98431" y="4178303"/>
            <a:ext cx="1282924" cy="4987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</a:rPr>
              <a:t>Договоры теплоснабжения и поставки горячей воды</a:t>
            </a:r>
            <a:endParaRPr lang="ru-RU" sz="800" b="1" dirty="0">
              <a:solidFill>
                <a:schemeClr val="tx2"/>
              </a:solidFill>
            </a:endParaRPr>
          </a:p>
        </p:txBody>
      </p:sp>
      <p:cxnSp>
        <p:nvCxnSpPr>
          <p:cNvPr id="66" name="Прямая со стрелкой 65"/>
          <p:cNvCxnSpPr>
            <a:endCxn id="10" idx="3"/>
          </p:cNvCxnSpPr>
          <p:nvPr/>
        </p:nvCxnSpPr>
        <p:spPr bwMode="auto">
          <a:xfrm flipH="1">
            <a:off x="8622472" y="2553341"/>
            <a:ext cx="216000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5950435" y="2285951"/>
            <a:ext cx="1152000" cy="53477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</a:rPr>
              <a:t>Соглашение о компенсации недополученных доходов </a:t>
            </a:r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220072" y="4930896"/>
            <a:ext cx="1152000" cy="53477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</a:rPr>
              <a:t>Договор аренды земельных участков и других объектов</a:t>
            </a:r>
            <a:endParaRPr lang="ru-RU" sz="8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6237312"/>
            <a:ext cx="5717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*- если применимо</a:t>
            </a:r>
            <a:endParaRPr lang="ru-RU" sz="1200" dirty="0"/>
          </a:p>
        </p:txBody>
      </p:sp>
      <p:cxnSp>
        <p:nvCxnSpPr>
          <p:cNvPr id="58" name="Прямая со стрелкой 57"/>
          <p:cNvCxnSpPr>
            <a:endCxn id="17" idx="0"/>
          </p:cNvCxnSpPr>
          <p:nvPr/>
        </p:nvCxnSpPr>
        <p:spPr bwMode="auto">
          <a:xfrm flipH="1">
            <a:off x="6473535" y="2907693"/>
            <a:ext cx="1013896" cy="7487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2" name="Прямая со стрелкой 61"/>
          <p:cNvCxnSpPr>
            <a:stCxn id="17" idx="1"/>
          </p:cNvCxnSpPr>
          <p:nvPr/>
        </p:nvCxnSpPr>
        <p:spPr bwMode="auto">
          <a:xfrm flipH="1" flipV="1">
            <a:off x="4964889" y="3890629"/>
            <a:ext cx="93264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Прямая со стрелкой 64"/>
          <p:cNvCxnSpPr>
            <a:endCxn id="17" idx="2"/>
          </p:cNvCxnSpPr>
          <p:nvPr/>
        </p:nvCxnSpPr>
        <p:spPr bwMode="auto">
          <a:xfrm flipH="1" flipV="1">
            <a:off x="6473535" y="4124840"/>
            <a:ext cx="1013896" cy="10734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0" name="Прямая со стрелкой 69"/>
          <p:cNvCxnSpPr/>
          <p:nvPr/>
        </p:nvCxnSpPr>
        <p:spPr bwMode="auto">
          <a:xfrm flipH="1" flipV="1">
            <a:off x="7049535" y="3890629"/>
            <a:ext cx="4320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00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Обязательства Концессионера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3625" y="1199898"/>
            <a:ext cx="300613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/>
          <a:p>
            <a:r>
              <a:rPr lang="ru-RU" sz="1400" b="1" dirty="0" smtClean="0">
                <a:solidFill>
                  <a:srgbClr val="3B930F"/>
                </a:solidFill>
                <a:latin typeface="+mj-lt"/>
                <a:ea typeface="+mj-ea"/>
                <a:cs typeface="+mj-cs"/>
              </a:rPr>
              <a:t>Обязательства Концессионера</a:t>
            </a:r>
            <a:endParaRPr lang="ru-RU" sz="1400" b="1" dirty="0">
              <a:solidFill>
                <a:srgbClr val="3B930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717" y="2522414"/>
            <a:ext cx="323830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Подготовка территории строительства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717" y="2103457"/>
            <a:ext cx="3273371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Проектирование</a:t>
            </a:r>
            <a:endParaRPr lang="ru-RU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717" y="3039738"/>
            <a:ext cx="3273371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Строительно-монтажные и пуско-наладочные работы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716" y="3520880"/>
            <a:ext cx="329383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Ввод в эксплуатацию</a:t>
            </a:r>
            <a:endParaRPr lang="ru-RU" sz="1200" dirty="0">
              <a:latin typeface="+mn-lt"/>
            </a:endParaRPr>
          </a:p>
        </p:txBody>
      </p:sp>
      <p:pic>
        <p:nvPicPr>
          <p:cNvPr id="9" name="Picture 2" descr="https://d30y9cdsu7xlg0.cloudfront.net/png/601266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5" y="2567353"/>
            <a:ext cx="340151" cy="3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30y9cdsu7xlg0.cloudfront.net/png/560051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6" y="2103457"/>
            <a:ext cx="311511" cy="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30y9cdsu7xlg0.cloudfront.net/png/568984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5" y="3092228"/>
            <a:ext cx="311511" cy="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d30y9cdsu7xlg0.cloudfront.net/png/611220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9" y="3520880"/>
            <a:ext cx="448444" cy="4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2717" y="4082658"/>
            <a:ext cx="323830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Техническая эксплуатация (содержание Объекта и Иного имущества, текущие и капитальные ремонты и др.)</a:t>
            </a:r>
            <a:endParaRPr lang="ru-RU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164" y="4718307"/>
            <a:ext cx="3295024" cy="94808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Функциональная эксплуатация (оказание потребителям услуг по теплоснабжению и горячему водоснабжению, технологическое присоединение потребителей, поддержание тепловой мощности и др.)</a:t>
            </a:r>
            <a:endParaRPr lang="ru-RU" sz="1200" dirty="0">
              <a:latin typeface="+mn-lt"/>
            </a:endParaRPr>
          </a:p>
        </p:txBody>
      </p:sp>
      <p:pic>
        <p:nvPicPr>
          <p:cNvPr id="15" name="Picture 10" descr="https://d30y9cdsu7xlg0.cloudfront.net/png/128607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6" y="4131200"/>
            <a:ext cx="323033" cy="3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42717" y="1592496"/>
            <a:ext cx="3273372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Привлечение финансирования, необходимого для реализации Проекта</a:t>
            </a:r>
            <a:endParaRPr lang="ru-RU" sz="1200" dirty="0">
              <a:latin typeface="+mn-lt"/>
            </a:endParaRPr>
          </a:p>
        </p:txBody>
      </p:sp>
      <p:pic>
        <p:nvPicPr>
          <p:cNvPr id="17" name="Picture 4" descr="https://d30y9cdsu7xlg0.cloudfront.net/png/589407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" y="1578769"/>
            <a:ext cx="410812" cy="4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45165" y="5852222"/>
            <a:ext cx="3169882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Передача Объекта и Иного имущества Концеденту при прекращении КС</a:t>
            </a:r>
            <a:endParaRPr lang="ru-RU" sz="1200" dirty="0">
              <a:latin typeface="+mn-lt"/>
            </a:endParaRPr>
          </a:p>
        </p:txBody>
      </p:sp>
      <p:pic>
        <p:nvPicPr>
          <p:cNvPr id="19" name="Picture 2" descr="https://d30y9cdsu7xlg0.cloudfront.net/png/632704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1" y="4700043"/>
            <a:ext cx="413501" cy="4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d30y9cdsu7xlg0.cloudfront.net/png/36109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5" y="5776534"/>
            <a:ext cx="460778" cy="4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8"/>
          <p:cNvCxnSpPr/>
          <p:nvPr/>
        </p:nvCxnSpPr>
        <p:spPr>
          <a:xfrm>
            <a:off x="4572000" y="1125538"/>
            <a:ext cx="1" cy="511175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4870427" y="5445224"/>
            <a:ext cx="300613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Обязательства МУП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9504" y="5918128"/>
            <a:ext cx="3149104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передать Концессионеру существующие объекты теплоснабжения (котельные и тепловые сети)</a:t>
            </a:r>
            <a:endParaRPr lang="ru-RU" sz="1200" dirty="0">
              <a:latin typeface="+mn-lt"/>
            </a:endParaRPr>
          </a:p>
        </p:txBody>
      </p:sp>
      <p:pic>
        <p:nvPicPr>
          <p:cNvPr id="24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2393"/>
            <a:ext cx="326711" cy="3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70427" y="3371850"/>
            <a:ext cx="3715200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/>
          <a:p>
            <a:r>
              <a:rPr lang="ru-RU" sz="1400" b="1" dirty="0" smtClean="0">
                <a:solidFill>
                  <a:srgbClr val="3B930F"/>
                </a:solidFill>
                <a:latin typeface="+mj-lt"/>
                <a:ea typeface="+mj-ea"/>
                <a:cs typeface="+mj-cs"/>
              </a:rPr>
              <a:t>Обязательства Концедента</a:t>
            </a:r>
            <a:endParaRPr lang="ru-RU" sz="1400" b="1" dirty="0">
              <a:solidFill>
                <a:srgbClr val="3B930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9503" y="3702386"/>
            <a:ext cx="3124219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Предоставление Концессионеру Земельных участков</a:t>
            </a:r>
            <a:endParaRPr lang="ru-RU" sz="12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9504" y="4255680"/>
            <a:ext cx="3124217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Передача или обеспечение передачи Концессионеру существующих объектов теплоснабжения</a:t>
            </a:r>
            <a:endParaRPr lang="ru-RU" sz="12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9504" y="4859032"/>
            <a:ext cx="3124218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Изменение КС в случаях, предусмотренных действующим законодательством и условиями КС</a:t>
            </a:r>
            <a:endParaRPr lang="ru-RU" sz="1200" dirty="0">
              <a:latin typeface="+mn-lt"/>
            </a:endParaRPr>
          </a:p>
        </p:txBody>
      </p:sp>
      <p:pic>
        <p:nvPicPr>
          <p:cNvPr id="30" name="Изображение 26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6663" y="3719708"/>
            <a:ext cx="332308" cy="360000"/>
          </a:xfrm>
          <a:prstGeom prst="rect">
            <a:avLst/>
          </a:prstGeom>
          <a:noFill/>
        </p:spPr>
      </p:pic>
      <p:pic>
        <p:nvPicPr>
          <p:cNvPr id="31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7" y="42605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d30y9cdsu7xlg0.cloudfront.net/png/426338-200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6752"/>
            <a:ext cx="469103" cy="4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870427" y="1196752"/>
            <a:ext cx="371329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Обязательства </a:t>
            </a:r>
            <a:r>
              <a:rPr lang="ru-RU" dirty="0" smtClean="0">
                <a:solidFill>
                  <a:srgbClr val="3B930F"/>
                </a:solidFill>
              </a:rPr>
              <a:t>Субъекта РФ</a:t>
            </a:r>
            <a:endParaRPr lang="ru-RU" dirty="0">
              <a:solidFill>
                <a:srgbClr val="3B930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5520" y="1565339"/>
            <a:ext cx="321717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Учет положений КС при установлении тарифов и утверждении Инвестиционной программы</a:t>
            </a:r>
            <a:endParaRPr lang="ru-RU" sz="12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5521" y="2081160"/>
            <a:ext cx="3218462" cy="63380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Компенсация Концессионеру Недополученных доходов, учет Выпадающих доходов</a:t>
            </a:r>
            <a:endParaRPr lang="ru-RU" sz="1200" dirty="0">
              <a:latin typeface="+mn-lt"/>
            </a:endParaRPr>
          </a:p>
        </p:txBody>
      </p:sp>
      <p:pic>
        <p:nvPicPr>
          <p:cNvPr id="37" name="Picture 4" descr="https://d30y9cdsu7xlg0.cloudfront.net/png/638340-200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08" y="1565339"/>
            <a:ext cx="280455" cy="2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\\neo.local\redirect\redirect-base\e.popova\Рабочий стол\Отчеты\Презентации\картнки\318-50647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96" y="2204896"/>
            <a:ext cx="26584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15519" y="2642377"/>
            <a:ext cx="3217170" cy="64260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/>
              <a:t>Компенсация Концессионеру при прекращении КС</a:t>
            </a:r>
            <a:endParaRPr lang="ru-RU" sz="1200" dirty="0">
              <a:latin typeface="+mn-lt"/>
            </a:endParaRPr>
          </a:p>
        </p:txBody>
      </p:sp>
      <p:pic>
        <p:nvPicPr>
          <p:cNvPr id="40" name="Picture 7" descr="C:\Users\Gaynutdinov-TR\Downloads\noun_207634_cc (1)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30371"/>
          <a:stretch/>
        </p:blipFill>
        <p:spPr bwMode="auto">
          <a:xfrm>
            <a:off x="4788024" y="2751583"/>
            <a:ext cx="608822" cy="4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788024" y="2732533"/>
            <a:ext cx="3735697" cy="480700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42" name="Соединительная линия уступом 41"/>
          <p:cNvCxnSpPr>
            <a:stCxn id="39" idx="3"/>
          </p:cNvCxnSpPr>
          <p:nvPr/>
        </p:nvCxnSpPr>
        <p:spPr bwMode="auto">
          <a:xfrm flipH="1">
            <a:off x="7596336" y="2963681"/>
            <a:ext cx="936353" cy="562052"/>
          </a:xfrm>
          <a:prstGeom prst="bentConnector3">
            <a:avLst>
              <a:gd name="adj1" fmla="val -22379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9" idx="3"/>
          </p:cNvCxnSpPr>
          <p:nvPr/>
        </p:nvCxnSpPr>
        <p:spPr bwMode="auto">
          <a:xfrm flipH="1" flipV="1">
            <a:off x="7596336" y="1353781"/>
            <a:ext cx="936353" cy="1609900"/>
          </a:xfrm>
          <a:prstGeom prst="bentConnector4">
            <a:avLst>
              <a:gd name="adj1" fmla="val -22380"/>
              <a:gd name="adj2" fmla="val 99620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Гарантии прав концессионера и финансирующей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480" y="1842262"/>
            <a:ext cx="2880000" cy="53333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04040"/>
                </a:solidFill>
                <a:latin typeface="+mn-lt"/>
              </a:rPr>
              <a:t>Обязанность Субъекта РФ устанавливать тарифы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 соответствии с методом и ДПР, предусмотренными в КС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248" y="4112424"/>
            <a:ext cx="2880000" cy="53333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изменить условия КС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в предусмотренных действующим законодательством и условиями КС случаях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0458" y="1756407"/>
            <a:ext cx="2880000" cy="80849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Заключение Прямого соглашения </a:t>
            </a:r>
            <a:r>
              <a:rPr lang="ru-RU" sz="1200" dirty="0" smtClean="0">
                <a:latin typeface="+mn-lt"/>
              </a:rPr>
              <a:t>между Концедентом, Концессионером и Банком</a:t>
            </a:r>
            <a:endParaRPr lang="ru-RU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248" y="2934811"/>
            <a:ext cx="2880000" cy="60066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Субъекта РФ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возмещать недополученные  и учитывать выпадающие доходы </a:t>
            </a:r>
            <a:r>
              <a:rPr lang="ru-RU" sz="1200" dirty="0" smtClean="0">
                <a:latin typeface="+mn-lt"/>
              </a:rPr>
              <a:t>Концессионера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0457" y="2897269"/>
            <a:ext cx="2880000" cy="67574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Залог прав по КС в пользу Банка и 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право на замену Концессионера</a:t>
            </a:r>
            <a:r>
              <a:rPr lang="ru-RU" sz="1200" dirty="0" smtClean="0">
                <a:solidFill>
                  <a:srgbClr val="3B930F"/>
                </a:solidFill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(</a:t>
            </a:r>
            <a:r>
              <a:rPr lang="en-US" sz="1200" dirty="0" smtClean="0">
                <a:latin typeface="+mn-lt"/>
              </a:rPr>
              <a:t>step-in right)</a:t>
            </a:r>
            <a:endParaRPr lang="ru-RU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916" y="3933056"/>
            <a:ext cx="2880000" cy="79801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перечислять часть компенсации при прекращении КС </a:t>
            </a:r>
            <a:r>
              <a:rPr lang="ru-RU" sz="1200" dirty="0"/>
              <a:t>на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/>
              <a:t>указанный Банком счет</a:t>
            </a:r>
            <a:r>
              <a:rPr lang="en-US" sz="1200" dirty="0"/>
              <a:t> </a:t>
            </a:r>
            <a:r>
              <a:rPr lang="ru-RU" sz="1200" dirty="0"/>
              <a:t>Концессионера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4756" y="5013176"/>
            <a:ext cx="2880000" cy="85992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информировать Банк </a:t>
            </a:r>
            <a:r>
              <a:rPr lang="ru-RU" sz="1200" dirty="0" smtClean="0">
                <a:latin typeface="+mn-lt"/>
              </a:rPr>
              <a:t>о возникновении проблем при реализации Проекта и планах по прекращению КС</a:t>
            </a:r>
            <a:endParaRPr lang="ru-RU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503" y="178576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734" y="29119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2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988" y="405592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3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735" y="517131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4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8226" y="178576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930F"/>
                </a:solidFill>
              </a:rPr>
              <a:t>1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7712" y="29119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2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1171" y="40089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3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7459" y="511997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4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5734" y="5076296"/>
            <a:ext cx="2880000" cy="83637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и Субъекта РФ </a:t>
            </a:r>
            <a:r>
              <a:rPr lang="ru-RU" sz="1200" b="1" dirty="0">
                <a:solidFill>
                  <a:schemeClr val="accent2"/>
                </a:solidFill>
              </a:rPr>
              <a:t>компенсировать убытки и потери </a:t>
            </a:r>
            <a:r>
              <a:rPr lang="ru-RU" sz="1200" dirty="0" smtClean="0">
                <a:latin typeface="+mn-lt"/>
              </a:rPr>
              <a:t>Концессионера по Особым обстоятельствам*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1" y="1225018"/>
            <a:ext cx="2821079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Гарантии прав Концессионера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7347" y="1225018"/>
            <a:ext cx="2821079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Гарантии прав Банка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899591" y="6237288"/>
            <a:ext cx="36724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591" y="6237312"/>
            <a:ext cx="7200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Особые обстоятельства - обстоятельства, при наступлении которых Концедент обязуется возместить Концессионеру возникшие дополнительные расходы и, возможно, упущенную выгоду, а также предоставить иные средства правовой защиты, предусмотренные Соглашением, вплоть до досрочного прекращения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Соглашения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587158" y="1340768"/>
            <a:ext cx="6009178" cy="28623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" panose="020B0502040204020203" pitchFamily="34" charset="0"/>
                <a:cs typeface="Arial" panose="020B0604020202020204" pitchFamily="34" charset="0"/>
              </a:rPr>
              <a:t>Процедура досрочного расторжения по концессионному соглашению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14087" y="1754136"/>
            <a:ext cx="7540414" cy="3040341"/>
            <a:chOff x="3582124" y="3767217"/>
            <a:chExt cx="5561876" cy="2242583"/>
          </a:xfrm>
        </p:grpSpPr>
        <p:sp>
          <p:nvSpPr>
            <p:cNvPr id="27" name="Rectangle 94"/>
            <p:cNvSpPr/>
            <p:nvPr/>
          </p:nvSpPr>
          <p:spPr>
            <a:xfrm>
              <a:off x="3582124" y="4525846"/>
              <a:ext cx="1140446" cy="833095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Неисполнение условий КС или кредитной документации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26315" y="4878601"/>
              <a:ext cx="1221487" cy="29285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Возвращение проекта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в штатный режим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80969" y="5524931"/>
              <a:ext cx="761747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marR="0" lvl="0" indent="-57150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Rectangle 94"/>
            <p:cNvSpPr/>
            <p:nvPr/>
          </p:nvSpPr>
          <p:spPr>
            <a:xfrm>
              <a:off x="4904327" y="3771362"/>
              <a:ext cx="1434888" cy="758629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Передача контроля кредиторам (передача долей</a:t>
              </a: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/</a:t>
              </a: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уступка)</a:t>
              </a:r>
            </a:p>
          </p:txBody>
        </p:sp>
        <p:sp>
          <p:nvSpPr>
            <p:cNvPr id="31" name="Rectangle 94"/>
            <p:cNvSpPr/>
            <p:nvPr/>
          </p:nvSpPr>
          <p:spPr>
            <a:xfrm>
              <a:off x="6526315" y="3767217"/>
              <a:ext cx="1221487" cy="758629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Согласование замещающего </a:t>
              </a:r>
            </a:p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лица (Концессионер)</a:t>
              </a:r>
            </a:p>
          </p:txBody>
        </p:sp>
        <p:sp>
          <p:nvSpPr>
            <p:cNvPr id="32" name="Rectangle 94"/>
            <p:cNvSpPr/>
            <p:nvPr/>
          </p:nvSpPr>
          <p:spPr>
            <a:xfrm>
              <a:off x="4898711" y="4642189"/>
              <a:ext cx="1434888" cy="600406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Согласительные процедуры с кредиторами</a:t>
              </a:r>
            </a:p>
          </p:txBody>
        </p:sp>
        <p:sp>
          <p:nvSpPr>
            <p:cNvPr id="33" name="Rectangle 94"/>
            <p:cNvSpPr/>
            <p:nvPr/>
          </p:nvSpPr>
          <p:spPr>
            <a:xfrm>
              <a:off x="4899980" y="5409394"/>
              <a:ext cx="1434888" cy="600406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План устранения нарушений</a:t>
              </a:r>
            </a:p>
          </p:txBody>
        </p:sp>
        <p:cxnSp>
          <p:nvCxnSpPr>
            <p:cNvPr id="34" name="Соединительная линия уступом 33"/>
            <p:cNvCxnSpPr>
              <a:stCxn id="27" idx="2"/>
              <a:endCxn id="33" idx="1"/>
            </p:cNvCxnSpPr>
            <p:nvPr/>
          </p:nvCxnSpPr>
          <p:spPr bwMode="auto">
            <a:xfrm rot="16200000" flipH="1">
              <a:off x="4350836" y="5160452"/>
              <a:ext cx="350657" cy="747633"/>
            </a:xfrm>
            <a:prstGeom prst="bentConnector2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Соединительная линия уступом 34"/>
            <p:cNvCxnSpPr>
              <a:stCxn id="27" idx="0"/>
              <a:endCxn id="30" idx="1"/>
            </p:cNvCxnSpPr>
            <p:nvPr/>
          </p:nvCxnSpPr>
          <p:spPr bwMode="auto">
            <a:xfrm rot="5400000" flipH="1" flipV="1">
              <a:off x="4340753" y="3962272"/>
              <a:ext cx="375168" cy="751980"/>
            </a:xfrm>
            <a:prstGeom prst="bentConnector2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Соединительная линия уступом 35"/>
            <p:cNvCxnSpPr>
              <a:stCxn id="32" idx="3"/>
              <a:endCxn id="28" idx="1"/>
            </p:cNvCxnSpPr>
            <p:nvPr/>
          </p:nvCxnSpPr>
          <p:spPr bwMode="auto">
            <a:xfrm>
              <a:off x="6333599" y="4942392"/>
              <a:ext cx="192716" cy="82637"/>
            </a:xfrm>
            <a:prstGeom prst="bentConnector3">
              <a:avLst>
                <a:gd name="adj1" fmla="val 50000"/>
              </a:avLst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Соединительная линия уступом 36"/>
            <p:cNvCxnSpPr>
              <a:endCxn id="28" idx="2"/>
            </p:cNvCxnSpPr>
            <p:nvPr/>
          </p:nvCxnSpPr>
          <p:spPr bwMode="auto">
            <a:xfrm flipV="1">
              <a:off x="6334868" y="5171455"/>
              <a:ext cx="802191" cy="603459"/>
            </a:xfrm>
            <a:prstGeom prst="bentConnector2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Прямая со стрелкой 37"/>
            <p:cNvCxnSpPr>
              <a:stCxn id="30" idx="3"/>
              <a:endCxn id="31" idx="1"/>
            </p:cNvCxnSpPr>
            <p:nvPr/>
          </p:nvCxnSpPr>
          <p:spPr bwMode="auto">
            <a:xfrm flipV="1">
              <a:off x="6339216" y="4146531"/>
              <a:ext cx="187099" cy="4146"/>
            </a:xfrm>
            <a:prstGeom prst="straightConnector1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Прямая со стрелкой 38"/>
            <p:cNvCxnSpPr>
              <a:stCxn id="27" idx="3"/>
              <a:endCxn id="32" idx="1"/>
            </p:cNvCxnSpPr>
            <p:nvPr/>
          </p:nvCxnSpPr>
          <p:spPr bwMode="auto">
            <a:xfrm flipV="1">
              <a:off x="4722569" y="4942393"/>
              <a:ext cx="176142" cy="1"/>
            </a:xfrm>
            <a:prstGeom prst="straightConnector1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Прямая со стрелкой 39"/>
            <p:cNvCxnSpPr>
              <a:stCxn id="31" idx="2"/>
              <a:endCxn id="28" idx="0"/>
            </p:cNvCxnSpPr>
            <p:nvPr/>
          </p:nvCxnSpPr>
          <p:spPr bwMode="auto">
            <a:xfrm>
              <a:off x="7137059" y="4525846"/>
              <a:ext cx="0" cy="352756"/>
            </a:xfrm>
            <a:prstGeom prst="straightConnector1">
              <a:avLst/>
            </a:prstGeom>
            <a:solidFill>
              <a:srgbClr val="00703C"/>
            </a:solidFill>
            <a:ln w="15875" cap="flat" cmpd="sng" algn="ctr">
              <a:solidFill>
                <a:srgbClr val="9BBB5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Rectangle 94"/>
            <p:cNvSpPr/>
            <p:nvPr/>
          </p:nvSpPr>
          <p:spPr>
            <a:xfrm>
              <a:off x="7892568" y="4563079"/>
              <a:ext cx="1051820" cy="758629"/>
            </a:xfrm>
            <a:prstGeom prst="rect">
              <a:avLst/>
            </a:prstGeom>
            <a:solidFill>
              <a:srgbClr val="5FAB3F">
                <a:lumMod val="75000"/>
              </a:srgb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Требование кредиторов о расторжении КС</a:t>
              </a:r>
            </a:p>
          </p:txBody>
        </p:sp>
        <p:cxnSp>
          <p:nvCxnSpPr>
            <p:cNvPr id="42" name="Соединительная линия уступом 41"/>
            <p:cNvCxnSpPr>
              <a:stCxn id="31" idx="3"/>
              <a:endCxn id="41" idx="0"/>
            </p:cNvCxnSpPr>
            <p:nvPr/>
          </p:nvCxnSpPr>
          <p:spPr bwMode="auto">
            <a:xfrm>
              <a:off x="7747802" y="4146532"/>
              <a:ext cx="670676" cy="416547"/>
            </a:xfrm>
            <a:prstGeom prst="bentConnector2">
              <a:avLst/>
            </a:prstGeom>
            <a:solidFill>
              <a:srgbClr val="00703C"/>
            </a:solidFill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Соединительная линия уступом 42"/>
            <p:cNvCxnSpPr/>
            <p:nvPr/>
          </p:nvCxnSpPr>
          <p:spPr bwMode="auto">
            <a:xfrm flipV="1">
              <a:off x="6333600" y="4703753"/>
              <a:ext cx="1558969" cy="119318"/>
            </a:xfrm>
            <a:prstGeom prst="bentConnector3">
              <a:avLst>
                <a:gd name="adj1" fmla="val 5542"/>
              </a:avLst>
            </a:prstGeom>
            <a:solidFill>
              <a:srgbClr val="00703C"/>
            </a:solidFill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Соединительная линия уступом 43"/>
            <p:cNvCxnSpPr/>
            <p:nvPr/>
          </p:nvCxnSpPr>
          <p:spPr bwMode="auto">
            <a:xfrm flipV="1">
              <a:off x="6333600" y="5201766"/>
              <a:ext cx="1558969" cy="692499"/>
            </a:xfrm>
            <a:prstGeom prst="bentConnector3">
              <a:avLst>
                <a:gd name="adj1" fmla="val 90937"/>
              </a:avLst>
            </a:prstGeom>
            <a:solidFill>
              <a:srgbClr val="00703C"/>
            </a:solidFill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Прямая со стрелкой 44"/>
            <p:cNvCxnSpPr>
              <a:stCxn id="41" idx="2"/>
            </p:cNvCxnSpPr>
            <p:nvPr/>
          </p:nvCxnSpPr>
          <p:spPr bwMode="auto">
            <a:xfrm>
              <a:off x="8418478" y="5321708"/>
              <a:ext cx="0" cy="295557"/>
            </a:xfrm>
            <a:prstGeom prst="straightConnector1">
              <a:avLst/>
            </a:prstGeom>
            <a:solidFill>
              <a:srgbClr val="00703C"/>
            </a:solidFill>
            <a:ln w="15875" cap="flat" cmpd="sng" algn="ctr">
              <a:solidFill>
                <a:srgbClr val="5FAB3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700060" y="5602769"/>
              <a:ext cx="1443940" cy="313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Выплата компенсации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при расторжении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63874" y="295781"/>
            <a:ext cx="627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dirty="0" smtClean="0"/>
              <a:t>Механизм компенсации при расторжении концессионного соглашения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23150" y="5013176"/>
            <a:ext cx="8335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04040"/>
                </a:solidFill>
              </a:rPr>
              <a:t>Размер компенсации при прекращении </a:t>
            </a:r>
            <a:r>
              <a:rPr lang="ru-RU" sz="1400" b="1" dirty="0">
                <a:solidFill>
                  <a:srgbClr val="404040"/>
                </a:solidFill>
              </a:rPr>
              <a:t>ограничен величиной фактически понесенных расходов на реконструкцию объектов теплоснабжения и не возмещенных через тариф</a:t>
            </a:r>
          </a:p>
          <a:p>
            <a:pPr algn="just"/>
            <a:endParaRPr lang="ru-RU" sz="1400" dirty="0">
              <a:solidFill>
                <a:srgbClr val="404040"/>
              </a:solidFill>
            </a:endParaRPr>
          </a:p>
          <a:p>
            <a:pPr algn="just"/>
            <a:r>
              <a:rPr lang="ru-RU" sz="1400" dirty="0">
                <a:solidFill>
                  <a:srgbClr val="404040"/>
                </a:solidFill>
              </a:rPr>
              <a:t>При этом расчет  компенсации при расторжении рассчитывается как сумма всех произведенных собственных инвестиций и полученных кредитов с учетом процентов и штрафов. </a:t>
            </a:r>
          </a:p>
          <a:p>
            <a:pPr algn="just"/>
            <a:endParaRPr lang="ru-RU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51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C3202BD56A4442A3B800B7184E0205" ma:contentTypeVersion="5" ma:contentTypeDescription="Создание документа." ma:contentTypeScope="" ma:versionID="60dfd6b6ea3780e3f7d1c3368d7489cd">
  <xsd:schema xmlns:xsd="http://www.w3.org/2001/XMLSchema" xmlns:xs="http://www.w3.org/2001/XMLSchema" xmlns:p="http://schemas.microsoft.com/office/2006/metadata/properties" xmlns:ns2="5d89609e-1783-405f-bf34-09be3c398519" targetNamespace="http://schemas.microsoft.com/office/2006/metadata/properties" ma:root="true" ma:fieldsID="a59ca295edb68e4e9cf841ad6c2cce88" ns2:_="">
    <xsd:import namespace="5d89609e-1783-405f-bf34-09be3c398519"/>
    <xsd:element name="properties">
      <xsd:complexType>
        <xsd:sequence>
          <xsd:element name="documentManagement">
            <xsd:complexType>
              <xsd:all>
                <xsd:element ref="ns2:eng" minOccurs="0"/>
                <xsd:element ref="ns2:Comments_ru" minOccurs="0"/>
                <xsd:element ref="ns2:Comments_eng" minOccurs="0"/>
                <xsd:element ref="ns2:Subscrib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609e-1783-405f-bf34-09be3c398519" elementFormDefault="qualified">
    <xsd:import namespace="http://schemas.microsoft.com/office/2006/documentManagement/types"/>
    <xsd:import namespace="http://schemas.microsoft.com/office/infopath/2007/PartnerControls"/>
    <xsd:element name="eng" ma:index="8" nillable="true" ma:displayName="eng" ma:internalName="eng">
      <xsd:simpleType>
        <xsd:restriction base="dms:Text"/>
      </xsd:simpleType>
    </xsd:element>
    <xsd:element name="Comments_ru" ma:index="9" nillable="true" ma:displayName="Comments_ru" ma:internalName="Comments_ru">
      <xsd:simpleType>
        <xsd:restriction base="dms:Note">
          <xsd:maxLength value="255"/>
        </xsd:restriction>
      </xsd:simpleType>
    </xsd:element>
    <xsd:element name="Comments_eng" ma:index="10" nillable="true" ma:displayName="Comments_eng" ma:internalName="Comments_eng">
      <xsd:simpleType>
        <xsd:restriction base="dms:Note">
          <xsd:maxLength value="255"/>
        </xsd:restriction>
      </xsd:simpleType>
    </xsd:element>
    <xsd:element name="Subscribers" ma:index="11" nillable="true" ma:displayName="Subscribers" ma:internalName="Subscriber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_ru xmlns="5d89609e-1783-405f-bf34-09be3c398519" xsi:nil="true"/>
    <Subscribers xmlns="5d89609e-1783-405f-bf34-09be3c398519">;#298,292,291,6,297,304,305,307,299,300,139,296,268,267,269,303,302,308,301,293,266,306,294,309,265,290,295;#Документ был добавлен/изменен;#298,292,291,6,297,304,305,307,299,300,139,296,268,267,269,303,302,308,301,293,266,306,294,309,265,290,295;#;#</Subscribers>
    <eng xmlns="5d89609e-1783-405f-bf34-09be3c398519" xsi:nil="true"/>
    <Comments_eng xmlns="5d89609e-1783-405f-bf34-09be3c398519" xsi:nil="true"/>
  </documentManagement>
</p:properties>
</file>

<file path=customXml/itemProps1.xml><?xml version="1.0" encoding="utf-8"?>
<ds:datastoreItem xmlns:ds="http://schemas.openxmlformats.org/officeDocument/2006/customXml" ds:itemID="{3BCA0E9A-4114-43F5-8B32-606EF6E9C5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B8CE3-95CC-4DBE-BE35-E79235F04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9609e-1783-405f-bf34-09be3c39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6FCA38-9BD8-45D7-BF93-81328E65D847}">
  <ds:schemaRefs>
    <ds:schemaRef ds:uri="http://schemas.microsoft.com/office/2006/documentManagement/types"/>
    <ds:schemaRef ds:uri="http://purl.org/dc/elements/1.1/"/>
    <ds:schemaRef ds:uri="5d89609e-1783-405f-bf34-09be3c398519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1428</Words>
  <Application>Microsoft Office PowerPoint</Application>
  <PresentationFormat>Экран (4:3)</PresentationFormat>
  <Paragraphs>264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sber_present_gedonizm1</vt:lpstr>
      <vt:lpstr>7_Default Design</vt:lpstr>
      <vt:lpstr>8_Default Design</vt:lpstr>
      <vt:lpstr>9_Default Design</vt:lpstr>
      <vt:lpstr>Специальное оформление</vt:lpstr>
      <vt:lpstr>2_Default Design</vt:lpstr>
      <vt:lpstr>10_Default Design</vt:lpstr>
      <vt:lpstr>Презентация PowerPoint</vt:lpstr>
      <vt:lpstr>Цели реализации типового проекта  модернизации системы теплоснабжения</vt:lpstr>
      <vt:lpstr>Возможность финансирования Проектов  в теплоснабжении </vt:lpstr>
      <vt:lpstr>Основные параметры проекта</vt:lpstr>
      <vt:lpstr>Структура типового  концессионного проекта</vt:lpstr>
      <vt:lpstr>Договорная модель реализации проекта</vt:lpstr>
      <vt:lpstr>Обязательства Концессионера</vt:lpstr>
      <vt:lpstr>Гарантии прав концессионера и финансирующей организации</vt:lpstr>
      <vt:lpstr>Презентация PowerPoint</vt:lpstr>
      <vt:lpstr>Особые обстоятельства</vt:lpstr>
      <vt:lpstr>Платежный механизм Недополученные и Выпадающие доходы</vt:lpstr>
      <vt:lpstr>Порядок заключения  концессионного соглашения по ЧКИ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Багинская Анна Евгеньевна</dc:creator>
  <cp:lastModifiedBy>8612-Emelyanov-AA</cp:lastModifiedBy>
  <cp:revision>471</cp:revision>
  <cp:lastPrinted>2017-04-07T10:41:03Z</cp:lastPrinted>
  <dcterms:created xsi:type="dcterms:W3CDTF">2016-11-14T10:18:41Z</dcterms:created>
  <dcterms:modified xsi:type="dcterms:W3CDTF">2017-08-16T09:15:42Z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0x0101007DC3202BD56A4442A3B800B7184E0205</vt:lpwstr>
  </property>
</Properties>
</file>