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8" r:id="rId3"/>
    <p:sldId id="261" r:id="rId4"/>
    <p:sldId id="262" r:id="rId5"/>
    <p:sldId id="256" r:id="rId6"/>
    <p:sldId id="257" r:id="rId7"/>
    <p:sldId id="263" r:id="rId8"/>
    <p:sldId id="264" r:id="rId9"/>
    <p:sldId id="265" r:id="rId10"/>
    <p:sldId id="266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udget4me34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udget4me34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ED1556-1A90-4A37-AA5F-64127E7841A9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BD535185-75FE-4905-97AB-DAE1A45D74F6}">
      <dgm:prSet phldrT="[Текст]"/>
      <dgm:spPr/>
      <dgm:t>
        <a:bodyPr/>
        <a:lstStyle/>
        <a:p>
          <a:r>
            <a:rPr lang="ru-RU" b="1" dirty="0" smtClean="0"/>
            <a:t>1. Издание Приказа Комитета финансов о Порядке проведения конкурса</a:t>
          </a:r>
        </a:p>
        <a:p>
          <a:r>
            <a:rPr lang="ru-RU" b="1" u="sng" dirty="0" smtClean="0"/>
            <a:t>До 31.03.2019</a:t>
          </a:r>
          <a:endParaRPr lang="ru-RU" b="1" u="sng" dirty="0"/>
        </a:p>
      </dgm:t>
    </dgm:pt>
    <dgm:pt modelId="{F5563D70-3002-47E9-B111-EF61E3C5C95A}" type="parTrans" cxnId="{50459068-AC0E-4EDE-9C5D-DAB6A92381F3}">
      <dgm:prSet/>
      <dgm:spPr/>
      <dgm:t>
        <a:bodyPr/>
        <a:lstStyle/>
        <a:p>
          <a:endParaRPr lang="ru-RU"/>
        </a:p>
      </dgm:t>
    </dgm:pt>
    <dgm:pt modelId="{C50409B0-FBFE-42E6-BDE4-B092DCB0B5E3}" type="sibTrans" cxnId="{50459068-AC0E-4EDE-9C5D-DAB6A92381F3}">
      <dgm:prSet/>
      <dgm:spPr/>
      <dgm:t>
        <a:bodyPr/>
        <a:lstStyle/>
        <a:p>
          <a:endParaRPr lang="ru-RU"/>
        </a:p>
      </dgm:t>
    </dgm:pt>
    <dgm:pt modelId="{DDC27E01-ECFF-44C7-B308-9C4880F9F4D2}">
      <dgm:prSet phldrT="[Текст]"/>
      <dgm:spPr/>
      <dgm:t>
        <a:bodyPr/>
        <a:lstStyle/>
        <a:p>
          <a:r>
            <a:rPr lang="ru-RU" b="1" dirty="0" smtClean="0"/>
            <a:t>2. Информирование населения, сбор инициатив,  формирование проектов и предоставление их в Комитет финансов</a:t>
          </a:r>
        </a:p>
        <a:p>
          <a:r>
            <a:rPr lang="ru-RU" b="1" u="sng" dirty="0" smtClean="0"/>
            <a:t>До 15.04.2019</a:t>
          </a:r>
          <a:endParaRPr lang="ru-RU" b="1" u="sng" dirty="0"/>
        </a:p>
      </dgm:t>
    </dgm:pt>
    <dgm:pt modelId="{A589EA7D-D5CA-4463-9F86-C596AD84A841}" type="parTrans" cxnId="{498DBE5A-3A6C-4189-A8E4-37A1A72F15A4}">
      <dgm:prSet/>
      <dgm:spPr/>
      <dgm:t>
        <a:bodyPr/>
        <a:lstStyle/>
        <a:p>
          <a:endParaRPr lang="ru-RU"/>
        </a:p>
      </dgm:t>
    </dgm:pt>
    <dgm:pt modelId="{5C725399-DB27-4F75-82F8-E533A7D572B4}" type="sibTrans" cxnId="{498DBE5A-3A6C-4189-A8E4-37A1A72F15A4}">
      <dgm:prSet/>
      <dgm:spPr/>
      <dgm:t>
        <a:bodyPr/>
        <a:lstStyle/>
        <a:p>
          <a:endParaRPr lang="ru-RU"/>
        </a:p>
      </dgm:t>
    </dgm:pt>
    <dgm:pt modelId="{E53D026C-A2D4-4B2E-AFBF-43232DA5B7D9}">
      <dgm:prSet phldrT="[Текст]"/>
      <dgm:spPr/>
      <dgm:t>
        <a:bodyPr/>
        <a:lstStyle/>
        <a:p>
          <a:r>
            <a:rPr lang="ru-RU" b="1" dirty="0" smtClean="0"/>
            <a:t>3. Выбор проектов путем голосования на официальном портале </a:t>
          </a:r>
          <a:r>
            <a:rPr lang="en-US" b="1" dirty="0" smtClean="0">
              <a:hlinkClick xmlns:r="http://schemas.openxmlformats.org/officeDocument/2006/relationships" r:id="rId1"/>
            </a:rPr>
            <a:t>www.budget4me34.ru</a:t>
          </a:r>
          <a:endParaRPr lang="ru-RU" b="1" dirty="0" smtClean="0"/>
        </a:p>
        <a:p>
          <a:r>
            <a:rPr lang="ru-RU" b="1" u="sng" dirty="0" smtClean="0"/>
            <a:t>С 20.04.2019 по 10.05.2019</a:t>
          </a:r>
          <a:endParaRPr lang="ru-RU" b="1" u="sng" dirty="0"/>
        </a:p>
      </dgm:t>
    </dgm:pt>
    <dgm:pt modelId="{9B7E6306-EFB8-48EF-81CA-5079E9D76296}" type="parTrans" cxnId="{00EE659B-D2DB-491E-AB77-394E7E58A11B}">
      <dgm:prSet/>
      <dgm:spPr/>
      <dgm:t>
        <a:bodyPr/>
        <a:lstStyle/>
        <a:p>
          <a:endParaRPr lang="ru-RU"/>
        </a:p>
      </dgm:t>
    </dgm:pt>
    <dgm:pt modelId="{D6B18A9E-7CD5-460E-BB19-FD61512BAA5A}" type="sibTrans" cxnId="{00EE659B-D2DB-491E-AB77-394E7E58A11B}">
      <dgm:prSet/>
      <dgm:spPr/>
      <dgm:t>
        <a:bodyPr/>
        <a:lstStyle/>
        <a:p>
          <a:endParaRPr lang="ru-RU"/>
        </a:p>
      </dgm:t>
    </dgm:pt>
    <dgm:pt modelId="{9C19A401-53E7-438E-B1E7-81B34528CBC2}">
      <dgm:prSet phldrT="[Текст]"/>
      <dgm:spPr/>
      <dgm:t>
        <a:bodyPr/>
        <a:lstStyle/>
        <a:p>
          <a:r>
            <a:rPr lang="ru-RU" b="1" dirty="0" smtClean="0"/>
            <a:t>4. Издание Приказа Комитета финансов об итогах конкурсного отбора</a:t>
          </a:r>
        </a:p>
        <a:p>
          <a:r>
            <a:rPr lang="ru-RU" b="1" u="sng" dirty="0" smtClean="0"/>
            <a:t>До 20.05.2019</a:t>
          </a:r>
          <a:endParaRPr lang="ru-RU" b="1" u="sng" dirty="0"/>
        </a:p>
      </dgm:t>
    </dgm:pt>
    <dgm:pt modelId="{5C442E5E-5DB7-4887-AAEE-8B76A533C4B6}" type="parTrans" cxnId="{ABC233C8-3A7E-41C4-9577-301E201F6A36}">
      <dgm:prSet/>
      <dgm:spPr/>
      <dgm:t>
        <a:bodyPr/>
        <a:lstStyle/>
        <a:p>
          <a:endParaRPr lang="ru-RU"/>
        </a:p>
      </dgm:t>
    </dgm:pt>
    <dgm:pt modelId="{B3B8A71A-1D82-47CB-82C2-24EE3B3786E8}" type="sibTrans" cxnId="{ABC233C8-3A7E-41C4-9577-301E201F6A36}">
      <dgm:prSet/>
      <dgm:spPr/>
      <dgm:t>
        <a:bodyPr/>
        <a:lstStyle/>
        <a:p>
          <a:endParaRPr lang="ru-RU"/>
        </a:p>
      </dgm:t>
    </dgm:pt>
    <dgm:pt modelId="{AE656FEA-2222-4BA3-B59F-838A6A86B0A4}">
      <dgm:prSet/>
      <dgm:spPr/>
      <dgm:t>
        <a:bodyPr/>
        <a:lstStyle/>
        <a:p>
          <a:r>
            <a:rPr lang="ru-RU" b="1" dirty="0" smtClean="0"/>
            <a:t>5. Издание постановления АВО о предоставлении дотации на сбалансированность </a:t>
          </a:r>
        </a:p>
        <a:p>
          <a:r>
            <a:rPr lang="ru-RU" b="1" u="sng" dirty="0" smtClean="0"/>
            <a:t>До 20.06.2019</a:t>
          </a:r>
          <a:endParaRPr lang="ru-RU" b="1" u="sng" dirty="0"/>
        </a:p>
      </dgm:t>
    </dgm:pt>
    <dgm:pt modelId="{A410A1ED-2AAD-49BA-BD7D-DFAD8C7BE8BC}" type="parTrans" cxnId="{0635446A-9D30-4E33-A1A2-74CE7AFCADAA}">
      <dgm:prSet/>
      <dgm:spPr/>
      <dgm:t>
        <a:bodyPr/>
        <a:lstStyle/>
        <a:p>
          <a:endParaRPr lang="ru-RU"/>
        </a:p>
      </dgm:t>
    </dgm:pt>
    <dgm:pt modelId="{5B38A91A-987A-43CD-ABD5-E23CC2BDCC6B}" type="sibTrans" cxnId="{0635446A-9D30-4E33-A1A2-74CE7AFCADAA}">
      <dgm:prSet/>
      <dgm:spPr/>
      <dgm:t>
        <a:bodyPr/>
        <a:lstStyle/>
        <a:p>
          <a:endParaRPr lang="ru-RU"/>
        </a:p>
      </dgm:t>
    </dgm:pt>
    <dgm:pt modelId="{A3504C0D-1FEB-40AE-AF81-A95BEF37A23F}" type="pres">
      <dgm:prSet presAssocID="{C4ED1556-1A90-4A37-AA5F-64127E7841A9}" presName="Name0" presStyleCnt="0">
        <dgm:presLayoutVars>
          <dgm:dir/>
          <dgm:resizeHandles val="exact"/>
        </dgm:presLayoutVars>
      </dgm:prSet>
      <dgm:spPr/>
    </dgm:pt>
    <dgm:pt modelId="{08E3EF6E-EBB9-4CAE-B300-AEBF6D53816D}" type="pres">
      <dgm:prSet presAssocID="{BD535185-75FE-4905-97AB-DAE1A45D74F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873F7-95E8-44BA-BF7C-ACB284516A1C}" type="pres">
      <dgm:prSet presAssocID="{C50409B0-FBFE-42E6-BDE4-B092DCB0B5E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5C3331B-7A71-4DEA-ADFA-FDC435B98AF1}" type="pres">
      <dgm:prSet presAssocID="{C50409B0-FBFE-42E6-BDE4-B092DCB0B5E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D79E87D-B000-48FC-B39E-2D9660E584A6}" type="pres">
      <dgm:prSet presAssocID="{DDC27E01-ECFF-44C7-B308-9C4880F9F4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B55C1-51C1-48C9-B0D0-F06EC14E7135}" type="pres">
      <dgm:prSet presAssocID="{5C725399-DB27-4F75-82F8-E533A7D572B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858AD47-0526-4D9E-9A10-929BFA90CED4}" type="pres">
      <dgm:prSet presAssocID="{5C725399-DB27-4F75-82F8-E533A7D572B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7E72BD0-1FFC-4669-80AA-6F10DC3EF8B1}" type="pres">
      <dgm:prSet presAssocID="{E53D026C-A2D4-4B2E-AFBF-43232DA5B7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24EDD4-79EC-4096-95DC-F0F2632B6292}" type="pres">
      <dgm:prSet presAssocID="{D6B18A9E-7CD5-460E-BB19-FD61512BAA5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7BB57E6-61C5-4352-AFD1-5F97E11B12DB}" type="pres">
      <dgm:prSet presAssocID="{D6B18A9E-7CD5-460E-BB19-FD61512BAA5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9354A54-7BA4-4571-A6CA-FECBA94CF478}" type="pres">
      <dgm:prSet presAssocID="{9C19A401-53E7-438E-B1E7-81B34528CB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2BA31-2246-4128-BDC2-06A64A8525F3}" type="pres">
      <dgm:prSet presAssocID="{B3B8A71A-1D82-47CB-82C2-24EE3B3786E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0417D630-AAE8-4ABC-8450-9711A30547E7}" type="pres">
      <dgm:prSet presAssocID="{B3B8A71A-1D82-47CB-82C2-24EE3B3786E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5B5211D-5E56-4827-9626-28D690D33C0E}" type="pres">
      <dgm:prSet presAssocID="{AE656FEA-2222-4BA3-B59F-838A6A86B0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4E0454-96B0-4224-871A-A75E83162698}" type="presOf" srcId="{C50409B0-FBFE-42E6-BDE4-B092DCB0B5E3}" destId="{80A873F7-95E8-44BA-BF7C-ACB284516A1C}" srcOrd="0" destOrd="0" presId="urn:microsoft.com/office/officeart/2005/8/layout/process1"/>
    <dgm:cxn modelId="{A25877A1-4F52-4F55-9B3E-F8CC200FDC31}" type="presOf" srcId="{D6B18A9E-7CD5-460E-BB19-FD61512BAA5A}" destId="{57BB57E6-61C5-4352-AFD1-5F97E11B12DB}" srcOrd="1" destOrd="0" presId="urn:microsoft.com/office/officeart/2005/8/layout/process1"/>
    <dgm:cxn modelId="{6C6B40D3-4AC2-4CD3-8013-A59CD74DE825}" type="presOf" srcId="{5C725399-DB27-4F75-82F8-E533A7D572B4}" destId="{E00B55C1-51C1-48C9-B0D0-F06EC14E7135}" srcOrd="0" destOrd="0" presId="urn:microsoft.com/office/officeart/2005/8/layout/process1"/>
    <dgm:cxn modelId="{92A9A960-5C52-4593-941C-F70C6FEFEF8D}" type="presOf" srcId="{D6B18A9E-7CD5-460E-BB19-FD61512BAA5A}" destId="{A224EDD4-79EC-4096-95DC-F0F2632B6292}" srcOrd="0" destOrd="0" presId="urn:microsoft.com/office/officeart/2005/8/layout/process1"/>
    <dgm:cxn modelId="{00EE659B-D2DB-491E-AB77-394E7E58A11B}" srcId="{C4ED1556-1A90-4A37-AA5F-64127E7841A9}" destId="{E53D026C-A2D4-4B2E-AFBF-43232DA5B7D9}" srcOrd="2" destOrd="0" parTransId="{9B7E6306-EFB8-48EF-81CA-5079E9D76296}" sibTransId="{D6B18A9E-7CD5-460E-BB19-FD61512BAA5A}"/>
    <dgm:cxn modelId="{ABC233C8-3A7E-41C4-9577-301E201F6A36}" srcId="{C4ED1556-1A90-4A37-AA5F-64127E7841A9}" destId="{9C19A401-53E7-438E-B1E7-81B34528CBC2}" srcOrd="3" destOrd="0" parTransId="{5C442E5E-5DB7-4887-AAEE-8B76A533C4B6}" sibTransId="{B3B8A71A-1D82-47CB-82C2-24EE3B3786E8}"/>
    <dgm:cxn modelId="{3401827D-3C16-4336-9AA4-39DB34F18B51}" type="presOf" srcId="{AE656FEA-2222-4BA3-B59F-838A6A86B0A4}" destId="{75B5211D-5E56-4827-9626-28D690D33C0E}" srcOrd="0" destOrd="0" presId="urn:microsoft.com/office/officeart/2005/8/layout/process1"/>
    <dgm:cxn modelId="{5770B13C-04D7-45A0-B611-5ADB999A83E0}" type="presOf" srcId="{DDC27E01-ECFF-44C7-B308-9C4880F9F4D2}" destId="{8D79E87D-B000-48FC-B39E-2D9660E584A6}" srcOrd="0" destOrd="0" presId="urn:microsoft.com/office/officeart/2005/8/layout/process1"/>
    <dgm:cxn modelId="{9F85290F-1CF4-417A-BEC4-3CAF90408BC4}" type="presOf" srcId="{9C19A401-53E7-438E-B1E7-81B34528CBC2}" destId="{69354A54-7BA4-4571-A6CA-FECBA94CF478}" srcOrd="0" destOrd="0" presId="urn:microsoft.com/office/officeart/2005/8/layout/process1"/>
    <dgm:cxn modelId="{50459068-AC0E-4EDE-9C5D-DAB6A92381F3}" srcId="{C4ED1556-1A90-4A37-AA5F-64127E7841A9}" destId="{BD535185-75FE-4905-97AB-DAE1A45D74F6}" srcOrd="0" destOrd="0" parTransId="{F5563D70-3002-47E9-B111-EF61E3C5C95A}" sibTransId="{C50409B0-FBFE-42E6-BDE4-B092DCB0B5E3}"/>
    <dgm:cxn modelId="{6382F617-1EA6-48DC-AAD6-76C7D4E9569E}" type="presOf" srcId="{C50409B0-FBFE-42E6-BDE4-B092DCB0B5E3}" destId="{A5C3331B-7A71-4DEA-ADFA-FDC435B98AF1}" srcOrd="1" destOrd="0" presId="urn:microsoft.com/office/officeart/2005/8/layout/process1"/>
    <dgm:cxn modelId="{206296BE-E194-4A19-BCC5-E17E37CCBD56}" type="presOf" srcId="{E53D026C-A2D4-4B2E-AFBF-43232DA5B7D9}" destId="{97E72BD0-1FFC-4669-80AA-6F10DC3EF8B1}" srcOrd="0" destOrd="0" presId="urn:microsoft.com/office/officeart/2005/8/layout/process1"/>
    <dgm:cxn modelId="{7CC29D1D-F4E9-4D8E-81AC-EC5E5871815D}" type="presOf" srcId="{B3B8A71A-1D82-47CB-82C2-24EE3B3786E8}" destId="{0417D630-AAE8-4ABC-8450-9711A30547E7}" srcOrd="1" destOrd="0" presId="urn:microsoft.com/office/officeart/2005/8/layout/process1"/>
    <dgm:cxn modelId="{498DBE5A-3A6C-4189-A8E4-37A1A72F15A4}" srcId="{C4ED1556-1A90-4A37-AA5F-64127E7841A9}" destId="{DDC27E01-ECFF-44C7-B308-9C4880F9F4D2}" srcOrd="1" destOrd="0" parTransId="{A589EA7D-D5CA-4463-9F86-C596AD84A841}" sibTransId="{5C725399-DB27-4F75-82F8-E533A7D572B4}"/>
    <dgm:cxn modelId="{7609E8F1-64CD-43EC-9073-3C32590759BF}" type="presOf" srcId="{C4ED1556-1A90-4A37-AA5F-64127E7841A9}" destId="{A3504C0D-1FEB-40AE-AF81-A95BEF37A23F}" srcOrd="0" destOrd="0" presId="urn:microsoft.com/office/officeart/2005/8/layout/process1"/>
    <dgm:cxn modelId="{0635446A-9D30-4E33-A1A2-74CE7AFCADAA}" srcId="{C4ED1556-1A90-4A37-AA5F-64127E7841A9}" destId="{AE656FEA-2222-4BA3-B59F-838A6A86B0A4}" srcOrd="4" destOrd="0" parTransId="{A410A1ED-2AAD-49BA-BD7D-DFAD8C7BE8BC}" sibTransId="{5B38A91A-987A-43CD-ABD5-E23CC2BDCC6B}"/>
    <dgm:cxn modelId="{75819865-EA5D-49E8-BE75-3CF98AC6F258}" type="presOf" srcId="{B3B8A71A-1D82-47CB-82C2-24EE3B3786E8}" destId="{6002BA31-2246-4128-BDC2-06A64A8525F3}" srcOrd="0" destOrd="0" presId="urn:microsoft.com/office/officeart/2005/8/layout/process1"/>
    <dgm:cxn modelId="{672E7B10-68DB-49F7-BB58-64A3377F9909}" type="presOf" srcId="{BD535185-75FE-4905-97AB-DAE1A45D74F6}" destId="{08E3EF6E-EBB9-4CAE-B300-AEBF6D53816D}" srcOrd="0" destOrd="0" presId="urn:microsoft.com/office/officeart/2005/8/layout/process1"/>
    <dgm:cxn modelId="{9A63C0BA-0153-4533-9165-73D2489FA4FC}" type="presOf" srcId="{5C725399-DB27-4F75-82F8-E533A7D572B4}" destId="{9858AD47-0526-4D9E-9A10-929BFA90CED4}" srcOrd="1" destOrd="0" presId="urn:microsoft.com/office/officeart/2005/8/layout/process1"/>
    <dgm:cxn modelId="{9013217E-75C9-43B8-85F4-7A41779C29AE}" type="presParOf" srcId="{A3504C0D-1FEB-40AE-AF81-A95BEF37A23F}" destId="{08E3EF6E-EBB9-4CAE-B300-AEBF6D53816D}" srcOrd="0" destOrd="0" presId="urn:microsoft.com/office/officeart/2005/8/layout/process1"/>
    <dgm:cxn modelId="{FFD94FF5-4DE4-4C53-87B2-712FA7363099}" type="presParOf" srcId="{A3504C0D-1FEB-40AE-AF81-A95BEF37A23F}" destId="{80A873F7-95E8-44BA-BF7C-ACB284516A1C}" srcOrd="1" destOrd="0" presId="urn:microsoft.com/office/officeart/2005/8/layout/process1"/>
    <dgm:cxn modelId="{C0F32B5A-E568-488E-8541-645E978C03CC}" type="presParOf" srcId="{80A873F7-95E8-44BA-BF7C-ACB284516A1C}" destId="{A5C3331B-7A71-4DEA-ADFA-FDC435B98AF1}" srcOrd="0" destOrd="0" presId="urn:microsoft.com/office/officeart/2005/8/layout/process1"/>
    <dgm:cxn modelId="{0D49357E-E76F-41DC-8E6A-BB1585B52B13}" type="presParOf" srcId="{A3504C0D-1FEB-40AE-AF81-A95BEF37A23F}" destId="{8D79E87D-B000-48FC-B39E-2D9660E584A6}" srcOrd="2" destOrd="0" presId="urn:microsoft.com/office/officeart/2005/8/layout/process1"/>
    <dgm:cxn modelId="{27911827-42CF-4D85-8553-9761F5571A0B}" type="presParOf" srcId="{A3504C0D-1FEB-40AE-AF81-A95BEF37A23F}" destId="{E00B55C1-51C1-48C9-B0D0-F06EC14E7135}" srcOrd="3" destOrd="0" presId="urn:microsoft.com/office/officeart/2005/8/layout/process1"/>
    <dgm:cxn modelId="{0AAB8320-9BD8-423D-8BE6-B5C43DA908F9}" type="presParOf" srcId="{E00B55C1-51C1-48C9-B0D0-F06EC14E7135}" destId="{9858AD47-0526-4D9E-9A10-929BFA90CED4}" srcOrd="0" destOrd="0" presId="urn:microsoft.com/office/officeart/2005/8/layout/process1"/>
    <dgm:cxn modelId="{0979A50C-F75A-4F42-A807-9DE9DE7A347A}" type="presParOf" srcId="{A3504C0D-1FEB-40AE-AF81-A95BEF37A23F}" destId="{97E72BD0-1FFC-4669-80AA-6F10DC3EF8B1}" srcOrd="4" destOrd="0" presId="urn:microsoft.com/office/officeart/2005/8/layout/process1"/>
    <dgm:cxn modelId="{BD5DAEA3-39BC-46D7-8730-E83CA0679AB9}" type="presParOf" srcId="{A3504C0D-1FEB-40AE-AF81-A95BEF37A23F}" destId="{A224EDD4-79EC-4096-95DC-F0F2632B6292}" srcOrd="5" destOrd="0" presId="urn:microsoft.com/office/officeart/2005/8/layout/process1"/>
    <dgm:cxn modelId="{7AA446F2-1FA4-4BEA-B9BC-9A829B840353}" type="presParOf" srcId="{A224EDD4-79EC-4096-95DC-F0F2632B6292}" destId="{57BB57E6-61C5-4352-AFD1-5F97E11B12DB}" srcOrd="0" destOrd="0" presId="urn:microsoft.com/office/officeart/2005/8/layout/process1"/>
    <dgm:cxn modelId="{17816BF6-93DD-4617-A8DC-2A8ECAA6DF90}" type="presParOf" srcId="{A3504C0D-1FEB-40AE-AF81-A95BEF37A23F}" destId="{69354A54-7BA4-4571-A6CA-FECBA94CF478}" srcOrd="6" destOrd="0" presId="urn:microsoft.com/office/officeart/2005/8/layout/process1"/>
    <dgm:cxn modelId="{17A073A6-937F-4A94-8EF8-EB7528C31C2D}" type="presParOf" srcId="{A3504C0D-1FEB-40AE-AF81-A95BEF37A23F}" destId="{6002BA31-2246-4128-BDC2-06A64A8525F3}" srcOrd="7" destOrd="0" presId="urn:microsoft.com/office/officeart/2005/8/layout/process1"/>
    <dgm:cxn modelId="{20A91435-9081-4BE2-9048-427B3A23D6A7}" type="presParOf" srcId="{6002BA31-2246-4128-BDC2-06A64A8525F3}" destId="{0417D630-AAE8-4ABC-8450-9711A30547E7}" srcOrd="0" destOrd="0" presId="urn:microsoft.com/office/officeart/2005/8/layout/process1"/>
    <dgm:cxn modelId="{9C0ED203-515F-4A8A-9C21-DED5D58E7126}" type="presParOf" srcId="{A3504C0D-1FEB-40AE-AF81-A95BEF37A23F}" destId="{75B5211D-5E56-4827-9626-28D690D33C0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3EF6E-EBB9-4CAE-B300-AEBF6D53816D}">
      <dsp:nvSpPr>
        <dsp:cNvPr id="0" name=""/>
        <dsp:cNvSpPr/>
      </dsp:nvSpPr>
      <dsp:spPr>
        <a:xfrm>
          <a:off x="5804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1. Издание Приказа Комитета финансов о Порядке проведения конкурса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31.03.2019</a:t>
          </a:r>
          <a:endParaRPr lang="ru-RU" sz="1300" b="1" u="sng" kern="1200" dirty="0"/>
        </a:p>
      </dsp:txBody>
      <dsp:txXfrm>
        <a:off x="57068" y="1938581"/>
        <a:ext cx="1696942" cy="1647738"/>
      </dsp:txXfrm>
    </dsp:sp>
    <dsp:sp modelId="{80A873F7-95E8-44BA-BF7C-ACB284516A1C}">
      <dsp:nvSpPr>
        <dsp:cNvPr id="0" name=""/>
        <dsp:cNvSpPr/>
      </dsp:nvSpPr>
      <dsp:spPr>
        <a:xfrm>
          <a:off x="1985222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985222" y="2628570"/>
        <a:ext cx="267041" cy="267760"/>
      </dsp:txXfrm>
    </dsp:sp>
    <dsp:sp modelId="{8D79E87D-B000-48FC-B39E-2D9660E584A6}">
      <dsp:nvSpPr>
        <dsp:cNvPr id="0" name=""/>
        <dsp:cNvSpPr/>
      </dsp:nvSpPr>
      <dsp:spPr>
        <a:xfrm>
          <a:off x="2525063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2. Информирование населения, сбор инициатив,  формирование проектов и предоставление их в Комитет финансов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15.04.2019</a:t>
          </a:r>
          <a:endParaRPr lang="ru-RU" sz="1300" b="1" u="sng" kern="1200" dirty="0"/>
        </a:p>
      </dsp:txBody>
      <dsp:txXfrm>
        <a:off x="2576327" y="1938581"/>
        <a:ext cx="1696942" cy="1647738"/>
      </dsp:txXfrm>
    </dsp:sp>
    <dsp:sp modelId="{E00B55C1-51C1-48C9-B0D0-F06EC14E7135}">
      <dsp:nvSpPr>
        <dsp:cNvPr id="0" name=""/>
        <dsp:cNvSpPr/>
      </dsp:nvSpPr>
      <dsp:spPr>
        <a:xfrm>
          <a:off x="4504481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504481" y="2628570"/>
        <a:ext cx="267041" cy="267760"/>
      </dsp:txXfrm>
    </dsp:sp>
    <dsp:sp modelId="{97E72BD0-1FFC-4669-80AA-6F10DC3EF8B1}">
      <dsp:nvSpPr>
        <dsp:cNvPr id="0" name=""/>
        <dsp:cNvSpPr/>
      </dsp:nvSpPr>
      <dsp:spPr>
        <a:xfrm>
          <a:off x="5044323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3. Выбор проектов путем голосования на официальном портале </a:t>
          </a:r>
          <a:r>
            <a:rPr lang="en-US" sz="1300" b="1" kern="1200" dirty="0" smtClean="0">
              <a:hlinkClick xmlns:r="http://schemas.openxmlformats.org/officeDocument/2006/relationships" r:id="rId1"/>
            </a:rPr>
            <a:t>www.budget4me34.ru</a:t>
          </a:r>
          <a:endParaRPr lang="ru-RU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С 20.04.2019 по 10.05.2019</a:t>
          </a:r>
          <a:endParaRPr lang="ru-RU" sz="1300" b="1" u="sng" kern="1200" dirty="0"/>
        </a:p>
      </dsp:txBody>
      <dsp:txXfrm>
        <a:off x="5095587" y="1938581"/>
        <a:ext cx="1696942" cy="1647738"/>
      </dsp:txXfrm>
    </dsp:sp>
    <dsp:sp modelId="{A224EDD4-79EC-4096-95DC-F0F2632B6292}">
      <dsp:nvSpPr>
        <dsp:cNvPr id="0" name=""/>
        <dsp:cNvSpPr/>
      </dsp:nvSpPr>
      <dsp:spPr>
        <a:xfrm>
          <a:off x="7023741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7023741" y="2628570"/>
        <a:ext cx="267041" cy="267760"/>
      </dsp:txXfrm>
    </dsp:sp>
    <dsp:sp modelId="{69354A54-7BA4-4571-A6CA-FECBA94CF478}">
      <dsp:nvSpPr>
        <dsp:cNvPr id="0" name=""/>
        <dsp:cNvSpPr/>
      </dsp:nvSpPr>
      <dsp:spPr>
        <a:xfrm>
          <a:off x="7563582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4. Издание Приказа Комитета финансов об итогах конкурсного отбора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20.05.2019</a:t>
          </a:r>
          <a:endParaRPr lang="ru-RU" sz="1300" b="1" u="sng" kern="1200" dirty="0"/>
        </a:p>
      </dsp:txBody>
      <dsp:txXfrm>
        <a:off x="7614846" y="1938581"/>
        <a:ext cx="1696942" cy="1647738"/>
      </dsp:txXfrm>
    </dsp:sp>
    <dsp:sp modelId="{6002BA31-2246-4128-BDC2-06A64A8525F3}">
      <dsp:nvSpPr>
        <dsp:cNvPr id="0" name=""/>
        <dsp:cNvSpPr/>
      </dsp:nvSpPr>
      <dsp:spPr>
        <a:xfrm>
          <a:off x="9543000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9543000" y="2628570"/>
        <a:ext cx="267041" cy="267760"/>
      </dsp:txXfrm>
    </dsp:sp>
    <dsp:sp modelId="{75B5211D-5E56-4827-9626-28D690D33C0E}">
      <dsp:nvSpPr>
        <dsp:cNvPr id="0" name=""/>
        <dsp:cNvSpPr/>
      </dsp:nvSpPr>
      <dsp:spPr>
        <a:xfrm>
          <a:off x="10082841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5. Издание постановления АВО о предоставлении дотации на сбалансированность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20.06.2019</a:t>
          </a:r>
          <a:endParaRPr lang="ru-RU" sz="1300" b="1" u="sng" kern="1200" dirty="0"/>
        </a:p>
      </dsp:txBody>
      <dsp:txXfrm>
        <a:off x="10134105" y="1938581"/>
        <a:ext cx="1696942" cy="1647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25D9B-7F2F-4669-8FB0-0610FCED909D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2225-A390-470D-8055-E89D3F5D3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5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047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9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84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2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58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3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43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02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29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8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0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3FF9-A49B-4E8B-983E-D4CEA29FD30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02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3599963" y="620851"/>
            <a:ext cx="705678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финансов Волгоградской области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35" descr="gerb_volgogradskoy_obla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381000"/>
            <a:ext cx="130968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3352" y="2878486"/>
            <a:ext cx="752539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отраслевого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местных инициатив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Волгоградской области»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dirty="0"/>
          </a:p>
        </p:txBody>
      </p:sp>
      <p:sp>
        <p:nvSpPr>
          <p:cNvPr id="2056" name="Прямоугольник 8"/>
          <p:cNvSpPr>
            <a:spLocks noChangeArrowheads="1"/>
          </p:cNvSpPr>
          <p:nvPr/>
        </p:nvSpPr>
        <p:spPr bwMode="auto">
          <a:xfrm>
            <a:off x="7294011" y="5591227"/>
            <a:ext cx="456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32304" y="4252399"/>
            <a:ext cx="34563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Завьялов Дмитрий Юрьевич 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председателя комитета финансов Волгоградской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 – начальник управления бюджетной политики в отраслях экономики и межбюджетных отношений</a:t>
            </a:r>
            <a:endParaRPr lang="ru-RU" alt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080084" y="6075947"/>
            <a:ext cx="664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марта 2019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51908"/>
            <a:ext cx="12061371" cy="9336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" y="-1"/>
            <a:ext cx="12061371" cy="14978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Инициативное бюджетирование: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99202"/>
            <a:ext cx="11782696" cy="4967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Инициативное бюджетирование часть общемирового тренда возрастания масштабов участия граждан в определении путей развития собственных поселений.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России реализуется с 2007 года.</a:t>
            </a:r>
          </a:p>
          <a:p>
            <a:pPr marL="0" indent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2019 года к программе присоединилась и Волгоградская область.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 проекта на 2019 год составляет 49 млн. рублей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" y="3087948"/>
            <a:ext cx="10929256" cy="221599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совокупность разнообразных, основанных 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 практик по решению вопросов местного значения при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участии граждан в определении и выборе объектов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средств, а также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 за реализацией отобранных проектов.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8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1242697"/>
            <a:ext cx="11752446" cy="3517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образований должны представить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менее 4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альтернативных проектов инициативного бюджетирования к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голосованию, а именно:</a:t>
            </a:r>
          </a:p>
          <a:p>
            <a:pPr algn="just">
              <a:lnSpc>
                <a:spcPct val="107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с каждого муниципального района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с каждого района Волгограда 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Урюпинск и г. Фролово,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8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с г. Камышин и г. Михайловка,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 с г. Волжский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Победителями на территории муниципального образования может быть признано неограниченное количество проектов, но сумма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софинансирования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областного бюджета </a:t>
            </a: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превысит 1 млн. рублей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совокупности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все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проекты-победители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061371" cy="1049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предоставляемых проектов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676" y="5072617"/>
            <a:ext cx="10929256" cy="11695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Альтернативные проекты в вышеуказанном количестве предоставляются в обязательном порядке!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7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061371" cy="1049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82" y="1271855"/>
            <a:ext cx="759427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бюджет  - 50 % стоимости проекта, но не более 1 млн. рублей.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– в равной или более доле от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стороны областного бюджета.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населения и хозяйствующих субъектов – не менее 2% от областной доли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иных хозяйствующих субъектов  - возможно. Минимальная доля не установлена.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320" y="1210376"/>
            <a:ext cx="3957788" cy="52770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26292" y="2573343"/>
            <a:ext cx="143507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сбалансированность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0"/>
            <a:ext cx="12061371" cy="1123406"/>
          </a:xfrm>
          <a:solidFill>
            <a:schemeClr val="accent6">
              <a:lumMod val="75000"/>
            </a:schemeClr>
          </a:solidFill>
        </p:spPr>
        <p:txBody>
          <a:bodyPr anchor="ctr"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проектам: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005" y="1572941"/>
            <a:ext cx="11599817" cy="521103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голосования принимаются проекты, соответствующие одновременно следующим условиям: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должны быть направлены на решение вопросов местного значения, предусмотренные статьями 14-16 Федерального закона от 06.10.2003 г. №131-ФЗ «Об общих принципах организации местного самоуправления в Российской Федерации»;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должен быть завершен (сдан в эксплуатацию) до 01.12.2019 г.;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Созданный (приобретенный) в рамках проекта объект должен быть принят в муниципальную собственность;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должно распространяться не более чем на 1 муниципальное учреждение.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городских округов и поселений, с численностью жителей свыше 2000 человек, предложение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распространяться не более чем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1 общественную территорию, двор, улицу.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0"/>
            <a:ext cx="12061371" cy="1123406"/>
          </a:xfrm>
          <a:solidFill>
            <a:schemeClr val="accent6">
              <a:lumMod val="75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</a:t>
            </a: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мероприятия (работы):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005" y="1375954"/>
            <a:ext cx="11599817" cy="6122126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изготовление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проектно-сметной документации, технических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финансирование оплаты труда с начислениями работников казенных, бюджетных, автономных учреждений муниципальных образований, органов местного самоуправления;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реализацию проектов,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которых осуществляется с привлечением субсидий и иных межбюджетных трансфертов, предоставляемых из вышестоящих бюджетов;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муниципального имущества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собственность или в пользование третьих лиц.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0"/>
            <a:ext cx="12061371" cy="808522"/>
          </a:xfrm>
          <a:solidFill>
            <a:schemeClr val="accent6">
              <a:lumMod val="75000"/>
            </a:schemeClr>
          </a:solidFill>
        </p:spPr>
        <p:txBody>
          <a:bodyPr anchor="ctr"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формы заявки, предъявляемой в Комитет финансов по проекту: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0775" y="2062980"/>
            <a:ext cx="11599817" cy="479502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проекта;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сути проекта на ½ страницы;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средств на реализацию проекта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разбивки по источникам финансирования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(!не позднее 01.12.2019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места реализации проекта;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Фото (схемы, рисунки)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 администрации муниципального образования, где размещается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пакет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по проекту, а в случае поддержки инициативы – информация о реализации проекта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муниципального образования по обеспечению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муниципального образования по организации сбора средств на едином счете бюджета со стороны населения,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 под каждый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реализуемый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отдельно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собрания граждан об инициации проекта (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человек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подписывается главой муниципального образования или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уполномоченным лицом, ответственным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реализацию проекта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176" y="974086"/>
            <a:ext cx="10929256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предоставляются по каждому проекту отдельно!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5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061371" cy="9336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реализации проекта</a:t>
            </a:r>
          </a:p>
          <a:p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888660"/>
              </p:ext>
            </p:extLst>
          </p:nvPr>
        </p:nvGraphicFramePr>
        <p:xfrm>
          <a:off x="173254" y="972152"/>
          <a:ext cx="11888117" cy="552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-124" r="24880" b="57212"/>
          <a:stretch/>
        </p:blipFill>
        <p:spPr>
          <a:xfrm>
            <a:off x="2032017" y="4781400"/>
            <a:ext cx="7938667" cy="182634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3" b="58048"/>
          <a:stretch/>
        </p:blipFill>
        <p:spPr>
          <a:xfrm>
            <a:off x="1766253" y="972152"/>
            <a:ext cx="8013016" cy="181436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80588" y="6488668"/>
            <a:ext cx="404152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6. Реализация проекта до 01.12.2019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29336" y="104503"/>
            <a:ext cx="12061371" cy="9336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Интернет-голосование</a:t>
            </a:r>
          </a:p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4980" y="1557883"/>
            <a:ext cx="11599817" cy="4795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 для жителей осуществляется бесплатно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голосовании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принимают участие все жители вне зависимости от места проживания, а не только граждане, проживающие на территории реализации проекта.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пользователь может проголосовать за проект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территории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1 раз.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возможность голосования за другие территории также по принципу 1 голос на 1 территорию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260" y="5232578"/>
            <a:ext cx="10929256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Заходить по 1 номеру только 1 раз!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552</Words>
  <Application>Microsoft Office PowerPoint</Application>
  <PresentationFormat>Широкоэкранный</PresentationFormat>
  <Paragraphs>100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проектам:</vt:lpstr>
      <vt:lpstr>Предложения не должны содержать мероприятия (работы):</vt:lpstr>
      <vt:lpstr>Состав формы заявки, предъявляемой в Комитет финансов по проекту: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проектам:</dc:title>
  <dc:creator>Рассохань Ангелина Владимировна</dc:creator>
  <cp:lastModifiedBy>Рассохань Ангелина Владимировна</cp:lastModifiedBy>
  <cp:revision>73</cp:revision>
  <cp:lastPrinted>2019-02-28T08:30:51Z</cp:lastPrinted>
  <dcterms:created xsi:type="dcterms:W3CDTF">2019-02-18T11:56:58Z</dcterms:created>
  <dcterms:modified xsi:type="dcterms:W3CDTF">2019-03-01T04:45:29Z</dcterms:modified>
</cp:coreProperties>
</file>