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7" r:id="rId3"/>
    <p:sldId id="307" r:id="rId4"/>
    <p:sldId id="308" r:id="rId5"/>
    <p:sldId id="259" r:id="rId6"/>
    <p:sldId id="260" r:id="rId7"/>
    <p:sldId id="318" r:id="rId8"/>
    <p:sldId id="326" r:id="rId9"/>
    <p:sldId id="277" r:id="rId10"/>
    <p:sldId id="279" r:id="rId11"/>
    <p:sldId id="280" r:id="rId12"/>
    <p:sldId id="281" r:id="rId13"/>
    <p:sldId id="309" r:id="rId14"/>
    <p:sldId id="310" r:id="rId15"/>
    <p:sldId id="311" r:id="rId16"/>
    <p:sldId id="320" r:id="rId17"/>
    <p:sldId id="317" r:id="rId18"/>
    <p:sldId id="312" r:id="rId19"/>
    <p:sldId id="323" r:id="rId20"/>
    <p:sldId id="282" r:id="rId21"/>
    <p:sldId id="324" r:id="rId22"/>
    <p:sldId id="283" r:id="rId23"/>
    <p:sldId id="284" r:id="rId24"/>
    <p:sldId id="322" r:id="rId25"/>
    <p:sldId id="290" r:id="rId26"/>
    <p:sldId id="291" r:id="rId27"/>
    <p:sldId id="294" r:id="rId28"/>
    <p:sldId id="298" r:id="rId29"/>
    <p:sldId id="305" r:id="rId30"/>
  </p:sldIdLst>
  <p:sldSz cx="9906000" cy="6858000" type="A4"/>
  <p:notesSz cx="6797675" cy="9928225"/>
  <p:custShowLst>
    <p:custShow name="Произвольный показ 1" id="0">
      <p:sldLst>
        <p:sld r:id="rId6"/>
        <p:sld r:id="rId7"/>
        <p:sld r:id="rId8"/>
        <p:sld r:id="rId18"/>
        <p:sld r:id="rId23"/>
        <p:sld r:id="rId21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852"/>
    <a:srgbClr val="F8FFCD"/>
    <a:srgbClr val="009900"/>
    <a:srgbClr val="99CC00"/>
    <a:srgbClr val="4A9667"/>
    <a:srgbClr val="736E6D"/>
    <a:srgbClr val="FFFF99"/>
    <a:srgbClr val="807D60"/>
    <a:srgbClr val="FF5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4" autoAdjust="0"/>
    <p:restoredTop sz="91009" autoAdjust="0"/>
  </p:normalViewPr>
  <p:slideViewPr>
    <p:cSldViewPr snapToGrid="0">
      <p:cViewPr varScale="1">
        <p:scale>
          <a:sx n="94" d="100"/>
          <a:sy n="94" d="100"/>
        </p:scale>
        <p:origin x="109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699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07070967689714"/>
          <c:y val="0.11874698924956391"/>
          <c:w val="0.82259165272891555"/>
          <c:h val="0.6602815070358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488836.63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465424.84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556236.18000000005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-200532400"/>
        <c:axId val="-200536208"/>
        <c:axId val="0"/>
      </c:bar3DChart>
      <c:catAx>
        <c:axId val="-20053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-200536208"/>
        <c:crosses val="autoZero"/>
        <c:auto val="1"/>
        <c:lblAlgn val="ctr"/>
        <c:lblOffset val="100"/>
        <c:noMultiLvlLbl val="0"/>
      </c:catAx>
      <c:valAx>
        <c:axId val="-20053620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crossAx val="-200532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56449751360482"/>
          <c:y val="0.84534132904624626"/>
          <c:w val="0.36887071751164435"/>
          <c:h val="0.147955699162181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63880476478901"/>
          <c:y val="0.25365895990184234"/>
          <c:w val="0.59900222087623667"/>
          <c:h val="0.563336913577228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12 274,3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0" i="0" u="none" strike="noStrike" kern="1200" baseline="0" dirty="0" smtClean="0">
                        <a:solidFill>
                          <a:srgbClr val="1F497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9 559,4</a:t>
                    </a:r>
                    <a:endParaRPr lang="en-US" sz="1800" b="0" i="0" u="none" strike="noStrike" kern="1200" baseline="0" dirty="0">
                      <a:solidFill>
                        <a:srgbClr val="1F497D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2018</c:v>
                </c:pt>
                <c:pt idx="1">
                  <c:v>Факт 2017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12274.3</c:v>
                </c:pt>
                <c:pt idx="1">
                  <c:v>9559.4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0539472"/>
        <c:axId val="-200536752"/>
      </c:barChart>
      <c:catAx>
        <c:axId val="-2005394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-200536752"/>
        <c:crosses val="autoZero"/>
        <c:auto val="1"/>
        <c:lblAlgn val="ctr"/>
        <c:lblOffset val="100"/>
        <c:noMultiLvlLbl val="0"/>
      </c:catAx>
      <c:valAx>
        <c:axId val="-200536752"/>
        <c:scaling>
          <c:orientation val="minMax"/>
        </c:scaling>
        <c:delete val="0"/>
        <c:axPos val="b"/>
        <c:majorGridlines/>
        <c:numFmt formatCode="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20053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78908759186231"/>
          <c:y val="8.6835152205168326E-2"/>
          <c:w val="0.68182485792449532"/>
          <c:h val="0.70282023252322157"/>
        </c:manualLayout>
      </c:layout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0.10112157361093194"/>
                  <c:y val="0.17491091074655649"/>
                </c:manualLayout>
              </c:layout>
              <c:tx>
                <c:rich>
                  <a:bodyPr/>
                  <a:lstStyle/>
                  <a:p>
                    <a:fld id="{8E15953F-07B7-4717-A7D2-CD0AF4F47D53}" type="VALUE">
                      <a:rPr lang="en-US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4898707542566921E-2"/>
                  <c:y val="4.8014827325097188E-2"/>
                </c:manualLayout>
              </c:layout>
              <c:tx>
                <c:rich>
                  <a:bodyPr/>
                  <a:lstStyle/>
                  <a:p>
                    <a:fld id="{2C5B3F1A-E051-4C80-81D1-357FA2943F54}" type="VALUE">
                      <a:rPr lang="en-US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34443967929701"/>
                      <c:h val="4.3504802016079806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от реализации                                                имущества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7099.4</c:v>
                </c:pt>
                <c:pt idx="1">
                  <c:v>506.8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layout>
                <c:manualLayout>
                  <c:x val="7.7785825854563076E-2"/>
                  <c:y val="-0.14061465373742793"/>
                </c:manualLayout>
              </c:layout>
              <c:tx>
                <c:rich>
                  <a:bodyPr/>
                  <a:lstStyle/>
                  <a:p>
                    <a:fld id="{8361FC72-13C6-43AA-A9AD-DD187781F668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5115778995646567E-2"/>
                  <c:y val="-9.4314706775104049E-2"/>
                </c:manualLayout>
              </c:layout>
              <c:tx>
                <c:rich>
                  <a:bodyPr/>
                  <a:lstStyle/>
                  <a:p>
                    <a:fld id="{665B8B61-D13C-4E73-A6CD-4CC0DAA8374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от реализации                                                имущества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6728.6</c:v>
                </c:pt>
                <c:pt idx="1">
                  <c:v>2903.9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0529680"/>
        <c:axId val="-200542736"/>
        <c:axId val="-131322496"/>
      </c:area3DChart>
      <c:catAx>
        <c:axId val="-20052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ru-RU"/>
          </a:p>
        </c:txPr>
        <c:crossAx val="-200542736"/>
        <c:crosses val="autoZero"/>
        <c:auto val="1"/>
        <c:lblAlgn val="ctr"/>
        <c:lblOffset val="100"/>
        <c:noMultiLvlLbl val="0"/>
      </c:catAx>
      <c:valAx>
        <c:axId val="-2005427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spPr>
          <a:ln>
            <a:solidFill>
              <a:schemeClr val="tx1">
                <a:tint val="75000"/>
                <a:alpha val="0"/>
              </a:schemeClr>
            </a:solidFill>
          </a:ln>
        </c:spPr>
        <c:txPr>
          <a:bodyPr rot="0" vert="horz" anchor="ctr" anchorCtr="1"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ru-RU"/>
          </a:p>
        </c:txPr>
        <c:crossAx val="-200529680"/>
        <c:crosses val="autoZero"/>
        <c:crossBetween val="midCat"/>
      </c:valAx>
      <c:serAx>
        <c:axId val="-13132249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0542736"/>
        <c:crosses val="autoZero"/>
      </c:serAx>
    </c:plotArea>
    <c:legend>
      <c:legendPos val="r"/>
      <c:layout>
        <c:manualLayout>
          <c:xMode val="edge"/>
          <c:yMode val="edge"/>
          <c:x val="0.82699182856836961"/>
          <c:y val="0.29911615575145523"/>
          <c:w val="0.14189384108980516"/>
          <c:h val="9.6531001115843576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21504402071936E-2"/>
          <c:y val="9.8679710074833504E-2"/>
          <c:w val="0.53006729396860019"/>
          <c:h val="0.82524750416678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нарушение законодательства о налогах и сборах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0.39891212921669056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7 898,0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566191446028515"/>
                  <c:y val="-2.039891569858076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3 350,1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 2018</c:v>
                </c:pt>
                <c:pt idx="1">
                  <c:v>Факт 2017</c:v>
                </c:pt>
                <c:pt idx="2">
                  <c:v>Факт 2018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3"/>
                <c:pt idx="0">
                  <c:v>7898</c:v>
                </c:pt>
                <c:pt idx="1">
                  <c:v>3350.1</c:v>
                </c:pt>
                <c:pt idx="2">
                  <c:v>6955.3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-200544912"/>
        <c:axId val="-200544368"/>
      </c:barChart>
      <c:catAx>
        <c:axId val="-20054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200544368"/>
        <c:crosses val="autoZero"/>
        <c:auto val="1"/>
        <c:lblAlgn val="ctr"/>
        <c:lblOffset val="100"/>
        <c:noMultiLvlLbl val="0"/>
      </c:catAx>
      <c:valAx>
        <c:axId val="-200544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200544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30390806958258E-2"/>
          <c:y val="3.8610023937454802E-2"/>
          <c:w val="0.78047517141270206"/>
          <c:h val="0.75194693705844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3189093064611737"/>
                  <c:y val="-1.9305011968727401E-2"/>
                </c:manualLayout>
              </c:layout>
              <c:tx>
                <c:rich>
                  <a:bodyPr/>
                  <a:lstStyle/>
                  <a:p>
                    <a:fld id="{727CB44E-2B75-4C53-8212-1485BEE0DBDD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 smtClean="0"/>
                      <a:t> </a:t>
                    </a:r>
                    <a:fld id="{FCF9B3C5-7A88-4F1E-B59C-C5FD299C96A4}" type="VALUE">
                      <a:rPr lang="en-US" baseline="0"/>
                      <a:pPr/>
                      <a:t>[ЗНАЧЕНИЕ]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3F3F3F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549776194988071E-2"/>
                  <c:y val="-9.6525059843637004E-3"/>
                </c:manualLayout>
              </c:layout>
              <c:tx>
                <c:rich>
                  <a:bodyPr/>
                  <a:lstStyle/>
                  <a:p>
                    <a:fld id="{2443DFC9-E7E7-44BB-9B73-8269C66114BC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 smtClean="0"/>
                      <a:t> </a:t>
                    </a:r>
                    <a:fld id="{9AA43601-FC5E-4DE1-AD68-8BE6961B303E}" type="VALUE">
                      <a:rPr lang="en-US" baseline="0"/>
                      <a:pPr/>
                      <a:t>[ЗНАЧЕНИЕ]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3F3F3F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537840"/>
        <c:axId val="-200537296"/>
      </c:barChart>
      <c:catAx>
        <c:axId val="-20053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0537296"/>
        <c:crosses val="autoZero"/>
        <c:auto val="1"/>
        <c:lblAlgn val="ctr"/>
        <c:lblOffset val="100"/>
        <c:noMultiLvlLbl val="0"/>
      </c:catAx>
      <c:valAx>
        <c:axId val="-2005372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-20053784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85210432720806162"/>
          <c:y val="0.7187198952969116"/>
          <c:w val="0.1395777809931435"/>
          <c:h val="0.24788775427607915"/>
        </c:manualLayout>
      </c:layout>
      <c:overlay val="0"/>
      <c:txPr>
        <a:bodyPr/>
        <a:lstStyle/>
        <a:p>
          <a:pPr>
            <a:defRPr sz="16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29397076303924E-2"/>
          <c:y val="1.754642762554073E-2"/>
          <c:w val="0.66847514005118658"/>
          <c:h val="0.864422921563173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9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explosion val="1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2.041978931092725E-2"/>
                  <c:y val="3.73340863429935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18,5%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33706124784716E-2"/>
                  <c:y val="-0.319324384280548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78,3%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255213421343147"/>
                  <c:y val="3.1641123394632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667253787512587"/>
                  <c:y val="-2.20211400499660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37257989124914"/>
                      <c:h val="5.191039735959477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2785254417781645E-2"/>
                  <c:y val="-2.10038893135359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0,001%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16974254004414"/>
                      <c:h val="6.04781063594433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Субсидии</c:v>
                </c:pt>
                <c:pt idx="1">
                  <c:v>Субвенции</c:v>
                </c:pt>
                <c:pt idx="2">
                  <c:v>Иные МБТ</c:v>
                </c:pt>
                <c:pt idx="3">
                  <c:v>Дотации</c:v>
                </c:pt>
                <c:pt idx="4">
                  <c:v>Безвозмездные поступления от негосударственных организаций
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62032.9</c:v>
                </c:pt>
                <c:pt idx="1">
                  <c:v>262535.3</c:v>
                </c:pt>
                <c:pt idx="2">
                  <c:v>1855.7</c:v>
                </c:pt>
                <c:pt idx="3">
                  <c:v>8758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37459794559822324"/>
          <c:w val="0.75928316055618839"/>
          <c:h val="0.62540205440177676"/>
        </c:manualLayout>
      </c:layout>
      <c:overlay val="0"/>
      <c:txPr>
        <a:bodyPr/>
        <a:lstStyle/>
        <a:p>
          <a:pPr>
            <a:defRPr sz="14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/>
              <a:t>Субсидии</a:t>
            </a:r>
            <a:endParaRPr lang="ru-RU" sz="16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341254218222612E-2"/>
                  <c:y val="6.4855214563519295E-3"/>
                </c:manualLayout>
              </c:layout>
              <c:tx>
                <c:rich>
                  <a:bodyPr/>
                  <a:lstStyle/>
                  <a:p>
                    <a:fld id="{8A5873DC-F07F-4688-8751-94F8376C4547}" type="VALUE">
                      <a:rPr lang="en-US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3403.5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910433070866141E-2"/>
                  <c:y val="-5.9449926579267791E-17"/>
                </c:manualLayout>
              </c:layout>
              <c:tx>
                <c:rich>
                  <a:bodyPr/>
                  <a:lstStyle/>
                  <a:p>
                    <a:fld id="{C132DF70-3BA7-49B9-A6D5-71D7092914CB}" type="VALUE">
                      <a:rPr lang="en-US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01190476190477"/>
                      <c:h val="0.1627865885544334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62032.9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30140736"/>
        <c:axId val="-130145632"/>
      </c:barChart>
      <c:catAx>
        <c:axId val="-1301407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crossAx val="-130145632"/>
        <c:crosses val="autoZero"/>
        <c:auto val="1"/>
        <c:lblAlgn val="ctr"/>
        <c:lblOffset val="100"/>
        <c:noMultiLvlLbl val="0"/>
      </c:catAx>
      <c:valAx>
        <c:axId val="-130145632"/>
        <c:scaling>
          <c:orientation val="minMax"/>
          <c:max val="70000"/>
          <c:min val="0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crossAx val="-130140736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/>
              <a:t>Субвенции</a:t>
            </a:r>
            <a:endParaRPr lang="ru-RU" sz="16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683018939181128E-3"/>
                  <c:y val="1.3326456741744286E-2"/>
                </c:manualLayout>
              </c:layout>
              <c:tx>
                <c:rich>
                  <a:bodyPr/>
                  <a:lstStyle/>
                  <a:p>
                    <a:fld id="{7CAFC025-951E-461C-8E50-3424FF9D4778}" type="VALUE">
                      <a:rPr lang="en-US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246702.6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218546422704446E-2"/>
                  <c:y val="6.66375303452339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262 535,4</a:t>
                    </a:r>
                    <a:endParaRPr 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23750448460125"/>
                      <c:h val="0.153920575367146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262535.40000000002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30135840"/>
        <c:axId val="-130132032"/>
      </c:barChart>
      <c:catAx>
        <c:axId val="-130135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crossAx val="-130132032"/>
        <c:crosses val="autoZero"/>
        <c:auto val="1"/>
        <c:lblAlgn val="ctr"/>
        <c:lblOffset val="100"/>
        <c:noMultiLvlLbl val="0"/>
      </c:catAx>
      <c:valAx>
        <c:axId val="-130132032"/>
        <c:scaling>
          <c:orientation val="minMax"/>
          <c:min val="0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crossAx val="-130135840"/>
        <c:crosses val="autoZero"/>
        <c:crossBetween val="between"/>
        <c:majorUnit val="10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ru-RU" sz="1600" b="0" dirty="0" smtClean="0">
                <a:effectLst/>
              </a:rPr>
              <a:t>Дотации</a:t>
            </a:r>
            <a:endParaRPr lang="ru-RU" sz="1600" b="0" dirty="0">
              <a:effectLst/>
            </a:endParaRPr>
          </a:p>
        </c:rich>
      </c:tx>
      <c:layout>
        <c:manualLayout>
          <c:xMode val="edge"/>
          <c:yMode val="edge"/>
          <c:x val="0.40738188976377954"/>
          <c:y val="0.15526665237197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5E-2"/>
          <c:y val="0.33680919976075208"/>
          <c:w val="0.79861111111111116"/>
          <c:h val="0.4159787347695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tx>
                <c:rich>
                  <a:bodyPr/>
                  <a:lstStyle/>
                  <a:p>
                    <a:fld id="{344AD00D-4240-4CBF-B3AA-14D3920A1ED3}" type="VALUE">
                      <a:rPr lang="en-US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5859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01837270340188E-3"/>
                  <c:y val="5.9717943219991495E-3"/>
                </c:manualLayout>
              </c:layout>
              <c:tx>
                <c:rich>
                  <a:bodyPr/>
                  <a:lstStyle/>
                  <a:p>
                    <a:fld id="{0D5D2383-595E-4896-BD65-CC63BAF187F7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8758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30131488"/>
        <c:axId val="-130133120"/>
      </c:barChart>
      <c:catAx>
        <c:axId val="-130131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crossAx val="-130133120"/>
        <c:crosses val="autoZero"/>
        <c:auto val="1"/>
        <c:lblAlgn val="ctr"/>
        <c:lblOffset val="100"/>
        <c:noMultiLvlLbl val="0"/>
      </c:catAx>
      <c:valAx>
        <c:axId val="-130133120"/>
        <c:scaling>
          <c:orientation val="minMax"/>
          <c:max val="9000"/>
          <c:min val="0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crossAx val="-13013148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0" dirty="0" smtClean="0"/>
              <a:t>Иные межбюджетные трансферты</a:t>
            </a:r>
            <a:endParaRPr lang="ru-RU" sz="1600" b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13177960863073E-2"/>
                  <c:y val="7.0367985780125444E-3"/>
                </c:manualLayout>
              </c:layout>
              <c:tx>
                <c:rich>
                  <a:bodyPr/>
                  <a:lstStyle/>
                  <a:p>
                    <a:fld id="{ED7F1030-2C3C-4B6D-9950-D546F318BA9A}" type="VALUE">
                      <a:rPr lang="en-US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1333.9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0856294844211E-2"/>
                  <c:y val="-7.0367985780126728E-3"/>
                </c:manualLayout>
              </c:layout>
              <c:tx>
                <c:rich>
                  <a:bodyPr/>
                  <a:lstStyle/>
                  <a:p>
                    <a:fld id="{F213D5D5-8BCB-4A3D-8543-D5B0B83A1005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1855.7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30130944"/>
        <c:axId val="-130139648"/>
      </c:barChart>
      <c:catAx>
        <c:axId val="-130130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crossAx val="-130139648"/>
        <c:crosses val="autoZero"/>
        <c:auto val="1"/>
        <c:lblAlgn val="ctr"/>
        <c:lblOffset val="100"/>
        <c:noMultiLvlLbl val="0"/>
      </c:catAx>
      <c:valAx>
        <c:axId val="-130139648"/>
        <c:scaling>
          <c:orientation val="minMax"/>
          <c:max val="2000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crossAx val="-13013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60"/>
      <c:rotY val="155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043818322710015E-3"/>
          <c:y val="0"/>
          <c:w val="0.99307238336707937"/>
          <c:h val="0.880585170488582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8"/>
          <c:dPt>
            <c:idx val="1"/>
            <c:bubble3D val="0"/>
            <c:explosion val="19"/>
          </c:dPt>
          <c:dPt>
            <c:idx val="3"/>
            <c:bubble3D val="0"/>
            <c:explosion val="27"/>
          </c:dPt>
          <c:dLbls>
            <c:dLbl>
              <c:idx val="0"/>
              <c:layout>
                <c:manualLayout>
                  <c:x val="-7.0317797259863229E-2"/>
                  <c:y val="6.6555740432612314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93314059470713E-2"/>
                  <c:y val="-8.430393788130896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893154887462247E-3"/>
                  <c:y val="-3.771487829332746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89893755041737E-2"/>
                  <c:y val="-0.11479973171208346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417527329084006E-2"/>
                  <c:y val="-8.097011810756853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13145496812901E-2"/>
                  <c:y val="5.8280934372572568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609859122609651E-2"/>
                  <c:y val="-7.4829938653198586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597702128529519E-2"/>
                  <c:y val="-2.218524681087077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3570678969228829E-2"/>
                  <c:y val="2.218524681087060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86342929377251E-2"/>
                  <c:y val="3.771491957848031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ЖКХ</c:v>
                </c:pt>
                <c:pt idx="1">
                  <c:v>Образование</c:v>
                </c:pt>
                <c:pt idx="2">
                  <c:v>Культура, кинематография</c:v>
                </c:pt>
                <c:pt idx="3">
                  <c:v>Социальная политика</c:v>
                </c:pt>
                <c:pt idx="4">
                  <c:v>Межбюджетные трансферты</c:v>
                </c:pt>
                <c:pt idx="5">
                  <c:v>Национальная экономика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>
                  <c:v>3.2</c:v>
                </c:pt>
                <c:pt idx="1">
                  <c:v>66.8</c:v>
                </c:pt>
                <c:pt idx="2">
                  <c:v>1</c:v>
                </c:pt>
                <c:pt idx="3">
                  <c:v>7.8</c:v>
                </c:pt>
                <c:pt idx="4">
                  <c:v>10</c:v>
                </c:pt>
                <c:pt idx="5">
                  <c:v>1.5</c:v>
                </c:pt>
                <c:pt idx="6">
                  <c:v>8.6999999999999993</c:v>
                </c:pt>
                <c:pt idx="7">
                  <c:v>0.2</c:v>
                </c:pt>
                <c:pt idx="8">
                  <c:v>0.7</c:v>
                </c:pt>
                <c:pt idx="9">
                  <c:v>0.1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33652732127478008"/>
          <c:w val="0.41863485643074133"/>
          <c:h val="0.659035518688335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 b="1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35923733363953"/>
          <c:y val="9.9985151378092621E-2"/>
          <c:w val="0.80000162626747218"/>
          <c:h val="0.66798823199243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487508.95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464471.18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553576.73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-200535664"/>
        <c:axId val="-200534576"/>
        <c:axId val="0"/>
      </c:bar3DChart>
      <c:catAx>
        <c:axId val="-20053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-200534576"/>
        <c:crosses val="autoZero"/>
        <c:auto val="1"/>
        <c:lblAlgn val="ctr"/>
        <c:lblOffset val="100"/>
        <c:noMultiLvlLbl val="0"/>
      </c:catAx>
      <c:valAx>
        <c:axId val="-200534576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crossAx val="-200535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625719164705182"/>
          <c:y val="0.88108851435160795"/>
          <c:w val="0.36111664567285451"/>
          <c:h val="8.23430137993446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975574706199905E-2"/>
          <c:y val="9.2816598061516223E-2"/>
          <c:w val="0.93404885058760023"/>
          <c:h val="0.731332459484748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89852"/>
              </a:solidFill>
            </c:spPr>
          </c:dPt>
          <c:dPt>
            <c:idx val="2"/>
            <c:invertIfNegative val="0"/>
            <c:bubble3D val="0"/>
          </c:dPt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487508.9</c:v>
                </c:pt>
                <c:pt idx="1">
                  <c:v>464471.2</c:v>
                </c:pt>
                <c:pt idx="2">
                  <c:v>553576.69999999995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-130134752"/>
        <c:axId val="-130130400"/>
        <c:axId val="0"/>
      </c:bar3DChart>
      <c:catAx>
        <c:axId val="-13013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30130400"/>
        <c:crosses val="autoZero"/>
        <c:auto val="1"/>
        <c:lblAlgn val="ctr"/>
        <c:lblOffset val="100"/>
        <c:noMultiLvlLbl val="0"/>
      </c:catAx>
      <c:valAx>
        <c:axId val="-13013040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-130134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502434581698773"/>
          <c:y val="2.9431218527763158E-2"/>
          <c:w val="0.46602850073072916"/>
          <c:h val="0.8733744997030806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596928309276776E-2"/>
                  <c:y val="-7.08373043746962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3 467,5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596928309276679E-2"/>
                  <c:y val="4.72248695831308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5</a:t>
                    </a:r>
                    <a:r>
                      <a:rPr lang="en-US" baseline="0" dirty="0" smtClean="0">
                        <a:solidFill>
                          <a:srgbClr val="002060"/>
                        </a:solidFill>
                      </a:rPr>
                      <a:t> 869,5</a:t>
                    </a:r>
                    <a:endParaRPr lang="en-US" dirty="0" smtClean="0">
                      <a:solidFill>
                        <a:srgbClr val="002060"/>
                      </a:solidFill>
                    </a:endParaRPr>
                  </a:p>
                  <a:p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21544347936373E-2"/>
                  <c:y val="-1.1806217395782708E-2"/>
                </c:manualLayout>
              </c:layout>
              <c:tx>
                <c:rich>
                  <a:bodyPr/>
                  <a:lstStyle/>
                  <a:p>
                    <a:fld id="{7CAF6D8B-F520-46EF-9E26-EBE535B4D152}" type="VALUE">
                      <a:rPr lang="en-US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7220008502574762E-2"/>
                  <c:y val="-4.7224869583130831E-3"/>
                </c:manualLayout>
              </c:layout>
              <c:tx>
                <c:rich>
                  <a:bodyPr/>
                  <a:lstStyle/>
                  <a:p>
                    <a:fld id="{80299513-6F33-4535-883D-0C3CA9AE84E3}" type="VALUE">
                      <a:rPr lang="en-US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4570776425255373E-2"/>
                  <c:y val="-7.0837304374696246E-3"/>
                </c:manualLayout>
              </c:layout>
              <c:tx>
                <c:rich>
                  <a:bodyPr/>
                  <a:lstStyle/>
                  <a:p>
                    <a:fld id="{A023CCF7-495D-43A5-86F0-A709032361E2}" type="VALUE">
                      <a:rPr lang="en-US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Муниципальная программа "Молодежная политика в Суровикинском муниципальном районе"</c:v>
                </c:pt>
                <c:pt idx="1">
                  <c:v>Муниципальная программа "Поддержка учреждений дополнительного образования детей в сфере культуры Суровикинского муниципального района"</c:v>
                </c:pt>
                <c:pt idx="2">
                  <c:v>Муниципальная программа "Развитие физической культуры и спорта"</c:v>
                </c:pt>
                <c:pt idx="3">
                  <c:v>Муниципальная программа "Экономическое развитие Суровикинского муниципального района Волгоградской области"</c:v>
                </c:pt>
                <c:pt idx="4">
                  <c:v>Муниципальная программа "Развитие мер социальной поддержки отдельных категорий граждан на территории Суровикинского муниципального района"</c:v>
                </c:pt>
              </c:strCache>
            </c:strRef>
          </c:cat>
          <c:val>
            <c:numRef>
              <c:f>Лист1!$B$2:$B$6</c:f>
              <c:numCache>
                <c:formatCode>#\ ##0.0;[Red]\-#\ ##0.0;0.0</c:formatCode>
                <c:ptCount val="5"/>
                <c:pt idx="0">
                  <c:v>2242.4</c:v>
                </c:pt>
                <c:pt idx="1">
                  <c:v>7530.6</c:v>
                </c:pt>
                <c:pt idx="2">
                  <c:v>1895.8</c:v>
                </c:pt>
                <c:pt idx="3">
                  <c:v>2428.5</c:v>
                </c:pt>
                <c:pt idx="4">
                  <c:v>14799.6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2018год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723122706170821E-3"/>
                  <c:y val="-3.54195818107651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2 102,8</a:t>
                    </a:r>
                  </a:p>
                  <a:p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361561353085896E-2"/>
                      <c:h val="4.337604271210566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596928309276873E-2"/>
                  <c:y val="-4.7224869583130831E-2"/>
                </c:manualLayout>
              </c:layout>
              <c:tx>
                <c:rich>
                  <a:bodyPr/>
                  <a:lstStyle/>
                  <a:p>
                    <a:fld id="{41B4B4D4-086C-44A0-920A-E2D63126F524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1921544347936276E-2"/>
                  <c:y val="-7.0837304374697114E-3"/>
                </c:manualLayout>
              </c:layout>
              <c:tx>
                <c:rich>
                  <a:bodyPr/>
                  <a:lstStyle/>
                  <a:p>
                    <a:fld id="{703C8EE5-0126-44D2-8D9F-F0D75B42377F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1921544347936276E-2"/>
                  <c:y val="-1.1806217395782708E-2"/>
                </c:manualLayout>
              </c:layout>
              <c:tx>
                <c:rich>
                  <a:bodyPr/>
                  <a:lstStyle/>
                  <a:p>
                    <a:fld id="{B7D17148-ED69-4B65-A40B-E0F4CF50F72A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1921544347936373E-2"/>
                  <c:y val="-9.4449739166261662E-3"/>
                </c:manualLayout>
              </c:layout>
              <c:tx>
                <c:rich>
                  <a:bodyPr/>
                  <a:lstStyle/>
                  <a:p>
                    <a:fld id="{769484F7-CEA1-4E32-B92F-A5234FF1E050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Муниципальная программа "Молодежная политика в Суровикинском муниципальном районе"</c:v>
                </c:pt>
                <c:pt idx="1">
                  <c:v>Муниципальная программа "Поддержка учреждений дополнительного образования детей в сфере культуры Суровикинского муниципального района"</c:v>
                </c:pt>
                <c:pt idx="2">
                  <c:v>Муниципальная программа "Развитие физической культуры и спорта"</c:v>
                </c:pt>
                <c:pt idx="3">
                  <c:v>Муниципальная программа "Экономическое развитие Суровикинского муниципального района Волгоградской области"</c:v>
                </c:pt>
                <c:pt idx="4">
                  <c:v>Муниципальная программа "Развитие мер социальной поддержки отдельных категорий граждан на территории Суровикинского муниципального района"</c:v>
                </c:pt>
              </c:strCache>
            </c:strRef>
          </c:cat>
          <c:val>
            <c:numRef>
              <c:f>Лист1!$C$2:$C$6</c:f>
              <c:numCache>
                <c:formatCode>#\ ##0.0;[Red]\-#\ ##0.0;0.0</c:formatCode>
                <c:ptCount val="5"/>
                <c:pt idx="0">
                  <c:v>2595</c:v>
                </c:pt>
                <c:pt idx="1">
                  <c:v>9154.9</c:v>
                </c:pt>
                <c:pt idx="2">
                  <c:v>1895.8</c:v>
                </c:pt>
                <c:pt idx="3">
                  <c:v>1133.4000000000001</c:v>
                </c:pt>
                <c:pt idx="4">
                  <c:v>16217.9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-130136928"/>
        <c:axId val="-130143456"/>
        <c:axId val="0"/>
      </c:bar3DChart>
      <c:catAx>
        <c:axId val="-130136928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nextTo"/>
        <c:txPr>
          <a:bodyPr anchor="t" anchorCtr="0"/>
          <a:lstStyle/>
          <a:p>
            <a:pPr algn="just">
              <a:defRPr sz="1400" b="1"/>
            </a:pPr>
            <a:endParaRPr lang="ru-RU"/>
          </a:p>
        </c:txPr>
        <c:crossAx val="-130143456"/>
        <c:crosses val="autoZero"/>
        <c:auto val="1"/>
        <c:lblAlgn val="l"/>
        <c:lblOffset val="50"/>
        <c:tickLblSkip val="1"/>
        <c:noMultiLvlLbl val="0"/>
      </c:catAx>
      <c:valAx>
        <c:axId val="-130143456"/>
        <c:scaling>
          <c:orientation val="minMax"/>
        </c:scaling>
        <c:delete val="0"/>
        <c:axPos val="b"/>
        <c:numFmt formatCode="#\ ##0.0;[Red]\-#\ ##0.0;0.0" sourceLinked="1"/>
        <c:majorTickMark val="none"/>
        <c:minorTickMark val="none"/>
        <c:tickLblPos val="nextTo"/>
        <c:crossAx val="-130136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 rot="0" anchor="t" anchorCtr="1"/>
    <a:lstStyle/>
    <a:p>
      <a:pPr indent="0" algn="just" defTabSz="0">
        <a:defRPr lang="ru-RU" sz="1000" b="0">
          <a:solidFill>
            <a:schemeClr val="tx2"/>
          </a:solidFill>
          <a:latin typeface="+mn-lt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 в 2018 году при плане  1 187,7 тыс.рублей составило 95,4% или 1 133,4 тыс. рублей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0.0%</c:formatCode>
                <c:ptCount val="1"/>
                <c:pt idx="0">
                  <c:v>0.95399999999999996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0145088"/>
        <c:axId val="-130144544"/>
        <c:axId val="0"/>
      </c:bar3DChart>
      <c:catAx>
        <c:axId val="-13014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30144544"/>
        <c:crosses val="autoZero"/>
        <c:auto val="1"/>
        <c:lblAlgn val="ctr"/>
        <c:lblOffset val="100"/>
        <c:noMultiLvlLbl val="0"/>
      </c:catAx>
      <c:valAx>
        <c:axId val="-13014454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-13014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78895576439032"/>
          <c:y val="0.13365435420468638"/>
          <c:w val="0.33618903404279721"/>
          <c:h val="0.7426336952000510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C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477437916414292E-2"/>
          <c:y val="0.1022058250278526"/>
          <c:w val="0.55985327074500302"/>
          <c:h val="0.671685415299185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Фактические расходы при плане 6 810 тыс.рублей составили 5 046 тыс.рублей или 74,1%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0144000"/>
        <c:axId val="-130136384"/>
        <c:axId val="0"/>
      </c:bar3DChart>
      <c:catAx>
        <c:axId val="-130144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30136384"/>
        <c:crosses val="autoZero"/>
        <c:auto val="1"/>
        <c:lblAlgn val="ctr"/>
        <c:lblOffset val="100"/>
        <c:noMultiLvlLbl val="0"/>
      </c:catAx>
      <c:valAx>
        <c:axId val="-130136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3014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90094781314928E-2"/>
          <c:y val="8.228766179123069E-2"/>
          <c:w val="0.66215616343988004"/>
          <c:h val="0.714313292458803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 в 2018 года при плане  2 610,8 тыс. рублей составило 2 595,0 тыс. рублей или 99,4%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0134208"/>
        <c:axId val="-130139104"/>
        <c:axId val="0"/>
      </c:bar3DChart>
      <c:catAx>
        <c:axId val="-13013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30139104"/>
        <c:crosses val="autoZero"/>
        <c:auto val="1"/>
        <c:lblAlgn val="ctr"/>
        <c:lblOffset val="100"/>
        <c:noMultiLvlLbl val="0"/>
      </c:catAx>
      <c:valAx>
        <c:axId val="-130139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30134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30353756668073E-2"/>
          <c:y val="7.392025020355554E-2"/>
          <c:w val="0.59761161413924924"/>
          <c:h val="0.511789082284666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 в 2018 году при плане 16 633,5 тыс.рублей составило 97,5% или 16 217,9 тыс.рублей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0142368"/>
        <c:axId val="-130141824"/>
        <c:axId val="0"/>
      </c:bar3DChart>
      <c:catAx>
        <c:axId val="-130142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30141824"/>
        <c:crosses val="autoZero"/>
        <c:auto val="1"/>
        <c:lblAlgn val="ctr"/>
        <c:lblOffset val="100"/>
        <c:noMultiLvlLbl val="0"/>
      </c:catAx>
      <c:valAx>
        <c:axId val="-130141824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-13014236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4036562635906136"/>
          <c:y val="2.1248905687554383E-2"/>
          <c:w val="0.35019083811377799"/>
          <c:h val="0.69281491488317337"/>
        </c:manualLayout>
      </c:layout>
      <c:overlay val="0"/>
      <c:spPr>
        <a:noFill/>
      </c:spPr>
      <c:txPr>
        <a:bodyPr/>
        <a:lstStyle/>
        <a:p>
          <a:pPr>
            <a:defRPr sz="1400" b="1">
              <a:solidFill>
                <a:srgbClr val="C00000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425983677157244E-2"/>
          <c:y val="0.12406385958493224"/>
          <c:w val="0.55893361178979661"/>
          <c:h val="0.5902695569312800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 в 2018 году при плане 9 165,8 тыс.рублей составило 99,9% или 9 154,8 тыс.рублей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0.0%</c:formatCode>
                <c:ptCount val="1"/>
                <c:pt idx="0">
                  <c:v>0.999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0138560"/>
        <c:axId val="-130138016"/>
        <c:axId val="0"/>
      </c:bar3DChart>
      <c:catAx>
        <c:axId val="-130138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30138016"/>
        <c:crosses val="autoZero"/>
        <c:auto val="1"/>
        <c:lblAlgn val="ctr"/>
        <c:lblOffset val="100"/>
        <c:noMultiLvlLbl val="0"/>
      </c:catAx>
      <c:valAx>
        <c:axId val="-13013801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-13013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019849923221253"/>
          <c:y val="8.7790199452735695E-2"/>
          <c:w val="0.39421442085588887"/>
          <c:h val="0.67002360445497267"/>
        </c:manualLayout>
      </c:layout>
      <c:overlay val="0"/>
      <c:txPr>
        <a:bodyPr/>
        <a:lstStyle/>
        <a:p>
          <a:pPr>
            <a:defRPr sz="1400" b="1">
              <a:solidFill>
                <a:srgbClr val="C00000"/>
              </a:solidFill>
              <a:latin typeface="Book Antiqua" panose="0204060205030503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95135656267329"/>
          <c:y val="6.7239234984039706E-2"/>
          <c:w val="0.8192997313045739"/>
          <c:h val="0.654890414967636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2799419804134802"/>
                  <c:y val="1.349188686170357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A5FBA885-78B8-4191-A15D-1B9B6AB5F430}" type="VALUE">
                      <a:rPr lang="en-US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524528590859532"/>
                  <c:y val="-1.349029339449414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CECDC33C-8393-42FA-9D0F-92308AB6B566}" type="VALUE">
                      <a:rPr lang="en-US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5903504148524"/>
                      <c:h val="0.109179061628406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5267852509521019"/>
                  <c:y val="-3.372785810918118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B9885BE4-FB21-4273-9940-F6FD8100672D}" type="VALUE">
                      <a:rPr lang="en-US" dirty="0">
                        <a:solidFill>
                          <a:srgbClr val="489852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1327.68</c:v>
                </c:pt>
                <c:pt idx="1">
                  <c:v>953.66</c:v>
                </c:pt>
                <c:pt idx="2">
                  <c:v>2659.45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-200541104"/>
        <c:axId val="-200538928"/>
        <c:axId val="0"/>
      </c:bar3DChart>
      <c:catAx>
        <c:axId val="-20054110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-200538928"/>
        <c:crosses val="autoZero"/>
        <c:auto val="1"/>
        <c:lblAlgn val="ctr"/>
        <c:lblOffset val="100"/>
        <c:noMultiLvlLbl val="0"/>
      </c:catAx>
      <c:valAx>
        <c:axId val="-200538928"/>
        <c:scaling>
          <c:orientation val="minMax"/>
        </c:scaling>
        <c:delete val="0"/>
        <c:axPos val="b"/>
        <c:numFmt formatCode="#,##0.00" sourceLinked="1"/>
        <c:majorTickMark val="cross"/>
        <c:minorTickMark val="in"/>
        <c:tickLblPos val="nextTo"/>
        <c:crossAx val="-200541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 b="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6980630777903E-2"/>
          <c:y val="0.14829867083245543"/>
          <c:w val="0.41894687477281672"/>
          <c:h val="0.344411051917494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208 816,6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256 608,2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Лист1!$A$7:$A$10</c:f>
              <c:strCache>
                <c:ptCount val="4"/>
                <c:pt idx="0">
                  <c:v>Факт 2014 </c:v>
                </c:pt>
                <c:pt idx="1">
                  <c:v>Первоначальный план на 2015</c:v>
                </c:pt>
                <c:pt idx="2">
                  <c:v>Уточненный план на 2015 </c:v>
                </c:pt>
                <c:pt idx="3">
                  <c:v>Факт 2015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201836.79999999999</c:v>
                </c:pt>
                <c:pt idx="1">
                  <c:v>286999.8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Лист1!$A$7:$A$10</c:f>
              <c:strCache>
                <c:ptCount val="4"/>
                <c:pt idx="0">
                  <c:v>Факт 2014 </c:v>
                </c:pt>
                <c:pt idx="1">
                  <c:v>Первоначальный план на 2015</c:v>
                </c:pt>
                <c:pt idx="2">
                  <c:v>Уточненный план на 2015 </c:v>
                </c:pt>
                <c:pt idx="3">
                  <c:v>Факт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0538384"/>
        <c:axId val="-200535120"/>
        <c:axId val="0"/>
      </c:bar3DChart>
      <c:catAx>
        <c:axId val="-200538384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-200535120"/>
        <c:crosses val="max"/>
        <c:auto val="1"/>
        <c:lblAlgn val="ctr"/>
        <c:lblOffset val="100"/>
        <c:noMultiLvlLbl val="0"/>
      </c:catAx>
      <c:valAx>
        <c:axId val="-200535120"/>
        <c:scaling>
          <c:orientation val="minMax"/>
          <c:max val="250000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ru-RU"/>
          </a:p>
        </c:txPr>
        <c:crossAx val="-200538384"/>
        <c:crosses val="autoZero"/>
        <c:crossBetween val="between"/>
        <c:minorUnit val="10000"/>
      </c:valAx>
    </c:plotArea>
    <c:legend>
      <c:legendPos val="r"/>
      <c:layout>
        <c:manualLayout>
          <c:xMode val="edge"/>
          <c:yMode val="edge"/>
          <c:x val="0.40558710906107126"/>
          <c:y val="0.57045275623523894"/>
          <c:w val="0.28279076179038876"/>
          <c:h val="0.10399437900625838"/>
        </c:manualLayout>
      </c:layout>
      <c:overlay val="0"/>
      <c:txPr>
        <a:bodyPr/>
        <a:lstStyle/>
        <a:p>
          <a:pPr>
            <a:defRPr sz="1400" b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548665384045469"/>
          <c:y val="0.12142792283299493"/>
          <c:w val="0.41894687477281672"/>
          <c:h val="0.344411051917494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221 086,4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335 149,8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Лист1!$A$7:$A$10</c:f>
              <c:strCache>
                <c:ptCount val="4"/>
                <c:pt idx="0">
                  <c:v>Факт 2014 </c:v>
                </c:pt>
                <c:pt idx="1">
                  <c:v>Первоначальный план на 2015</c:v>
                </c:pt>
                <c:pt idx="2">
                  <c:v>Уточненный план на 2015 </c:v>
                </c:pt>
                <c:pt idx="3">
                  <c:v>Факт 2015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221086.4</c:v>
                </c:pt>
                <c:pt idx="1">
                  <c:v>335149.8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Лист1!$A$7:$A$10</c:f>
              <c:strCache>
                <c:ptCount val="4"/>
                <c:pt idx="0">
                  <c:v>Факт 2014 </c:v>
                </c:pt>
                <c:pt idx="1">
                  <c:v>Первоначальный план на 2015</c:v>
                </c:pt>
                <c:pt idx="2">
                  <c:v>Уточненный план на 2015 </c:v>
                </c:pt>
                <c:pt idx="3">
                  <c:v>Факт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0534032"/>
        <c:axId val="-200543280"/>
        <c:axId val="0"/>
      </c:bar3DChart>
      <c:catAx>
        <c:axId val="-2005340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200543280"/>
        <c:crosses val="autoZero"/>
        <c:auto val="1"/>
        <c:lblAlgn val="ctr"/>
        <c:lblOffset val="100"/>
        <c:noMultiLvlLbl val="0"/>
      </c:catAx>
      <c:valAx>
        <c:axId val="-200543280"/>
        <c:scaling>
          <c:orientation val="minMax"/>
          <c:max val="340000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ru-RU"/>
          </a:p>
        </c:txPr>
        <c:crossAx val="-200534032"/>
        <c:crosses val="autoZero"/>
        <c:crossBetween val="between"/>
        <c:minorUnit val="10000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32384649058188"/>
          <c:y val="0"/>
          <c:w val="0.746756309575418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1854751439075566E-2"/>
                  <c:y val="-8.93841988860142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34,1%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099213903812529"/>
                  <c:y val="-0.316229593729174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60,2%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60272964289992"/>
                      <c:h val="9.67151425418514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189470.1</c:v>
                </c:pt>
                <c:pt idx="1">
                  <c:v>31616.3</c:v>
                </c:pt>
                <c:pt idx="2">
                  <c:v>335149.8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3340575738844627"/>
          <c:w val="0.78905836787864081"/>
          <c:h val="0.21423453673292517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29397076303924E-2"/>
          <c:y val="1.754642762554073E-2"/>
          <c:w val="0.66847514005118658"/>
          <c:h val="0.864422921563173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9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explosion val="1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45404160891939299"/>
                  <c:y val="-0.2642070088885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85,7%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69724556501833"/>
                      <c:h val="9.668392878031932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188093531102377E-2"/>
                  <c:y val="-1.18558273095426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14,3%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98414730730271"/>
                      <c:h val="7.899784424733408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189470.1</c:v>
                </c:pt>
                <c:pt idx="1">
                  <c:v>31616.3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2363775370943573"/>
          <c:w val="0.65646678470465791"/>
          <c:h val="0.2760050430872012"/>
        </c:manualLayout>
      </c:layout>
      <c:overlay val="0"/>
      <c:txPr>
        <a:bodyPr/>
        <a:lstStyle/>
        <a:p>
          <a:pPr>
            <a:defRPr sz="14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1.9943636456716185E-3"/>
                  <c:y val="-0.24911198447516714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400" b="0" i="0" u="none" strike="noStrike" kern="1200" baseline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400" b="0" i="0" u="none" strike="noStrike" kern="12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163 180,8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400" b="0" i="0" u="none" strike="noStrike" kern="1200" baseline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3645514581939"/>
                      <c:h val="9.635984227714791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0.2272121280966840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169 268,6</a:t>
                    </a:r>
                    <a:endParaRPr lang="en-US" sz="1400" kern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sz="1400" kern="1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2017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163180.79999999999</c:v>
                </c:pt>
                <c:pt idx="1">
                  <c:v>169268.6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0540560"/>
        <c:axId val="-200531856"/>
      </c:barChart>
      <c:catAx>
        <c:axId val="-200540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0531856"/>
        <c:crosses val="autoZero"/>
        <c:auto val="1"/>
        <c:lblAlgn val="ctr"/>
        <c:lblOffset val="100"/>
        <c:noMultiLvlLbl val="0"/>
      </c:catAx>
      <c:valAx>
        <c:axId val="-200531856"/>
        <c:scaling>
          <c:orientation val="minMax"/>
          <c:max val="170000"/>
          <c:min val="20000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-200540560"/>
        <c:crosses val="autoZero"/>
        <c:crossBetween val="between"/>
        <c:majorUnit val="3000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4000379937905323E-2"/>
          <c:y val="0.17001913700411744"/>
          <c:w val="0.8911805233904585"/>
          <c:h val="0.501875113425566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8567016125617E-2"/>
                  <c:y val="7.77976914705415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402,5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44230758310815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 по делам рассматриваемым в судах общей юрисдикции, мировыми судьями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2402.5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921792299848827E-2"/>
                  <c:y val="8.769560334777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871,8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153846066486523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063,0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 по делам рассматриваемым в судах общей юрисдикции, мировыми судьями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2871.8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0530768"/>
        <c:axId val="-200530224"/>
        <c:axId val="0"/>
      </c:bar3DChart>
      <c:catAx>
        <c:axId val="-20053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200530224"/>
        <c:crosses val="autoZero"/>
        <c:auto val="1"/>
        <c:lblAlgn val="ctr"/>
        <c:lblOffset val="100"/>
        <c:noMultiLvlLbl val="0"/>
      </c:catAx>
      <c:valAx>
        <c:axId val="-2005302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ru-RU"/>
          </a:p>
        </c:txPr>
        <c:crossAx val="-200530768"/>
        <c:crosses val="autoZero"/>
        <c:crossBetween val="between"/>
        <c:majorUnit val="200"/>
        <c:minorUnit val="100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0.33303</cdr:x>
      <cdr:y>0.12161</cdr:y>
    </cdr:from>
    <cdr:to>
      <cdr:x>0.43166</cdr:x>
      <cdr:y>0.29849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8568" y="629219"/>
          <a:ext cx="686673" cy="915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0.10208</cdr:x>
      <cdr:y>0.02204</cdr:y>
    </cdr:from>
    <cdr:to>
      <cdr:x>0.34832</cdr:x>
      <cdr:y>0.17137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27878" y="124989"/>
          <a:ext cx="2479382" cy="846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en-US" sz="2000" b="1" dirty="0" smtClean="0"/>
        </a:p>
        <a:p xmlns:a="http://schemas.openxmlformats.org/drawingml/2006/main">
          <a:pPr algn="r"/>
          <a:r>
            <a:rPr lang="ru-RU" sz="2000" b="1" dirty="0" smtClean="0"/>
            <a:t>Факт 2017</a:t>
          </a:r>
          <a:endParaRPr lang="en-US" sz="2000" b="1" dirty="0" smtClean="0"/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endParaRPr lang="en-US" sz="1400" b="1" dirty="0" smtClean="0"/>
        </a:p>
        <a:p xmlns:a="http://schemas.openxmlformats.org/drawingml/2006/main">
          <a:pPr algn="r"/>
          <a:endParaRPr lang="ru-RU" sz="1400" b="1" dirty="0"/>
        </a:p>
        <a:p xmlns:a="http://schemas.openxmlformats.org/drawingml/2006/main">
          <a:pPr algn="r"/>
          <a:endParaRPr lang="ru-RU" sz="1400" b="1" dirty="0" smtClean="0"/>
        </a:p>
      </cdr:txBody>
    </cdr:sp>
  </cdr:relSizeAnchor>
  <cdr:relSizeAnchor xmlns:cdr="http://schemas.openxmlformats.org/drawingml/2006/chartDrawing">
    <cdr:from>
      <cdr:x>0.11049</cdr:x>
      <cdr:y>0.27461</cdr:y>
    </cdr:from>
    <cdr:to>
      <cdr:x>0.2013</cdr:x>
      <cdr:y>0.44742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2520" y="14530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0.0387</cdr:x>
      <cdr:y>0.69947</cdr:y>
    </cdr:from>
    <cdr:to>
      <cdr:x>0.78843</cdr:x>
      <cdr:y>0.91111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389689" y="3967093"/>
          <a:ext cx="7549004" cy="12003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solidFill>
                <a:schemeClr val="tx2"/>
              </a:solidFill>
            </a:rPr>
            <a:t>Бюджет </a:t>
          </a:r>
          <a:r>
            <a:rPr lang="ru-RU" dirty="0" err="1">
              <a:solidFill>
                <a:schemeClr val="tx2"/>
              </a:solidFill>
            </a:rPr>
            <a:t>Суровикинского</a:t>
          </a:r>
          <a:r>
            <a:rPr lang="ru-RU" dirty="0">
              <a:solidFill>
                <a:schemeClr val="tx2"/>
              </a:solidFill>
            </a:rPr>
            <a:t> муниципального района </a:t>
          </a:r>
          <a:r>
            <a:rPr lang="ru-RU" dirty="0" smtClean="0">
              <a:solidFill>
                <a:schemeClr val="tx2"/>
              </a:solidFill>
            </a:rPr>
            <a:t>за 2018 года исполнен </a:t>
          </a:r>
          <a:r>
            <a:rPr lang="ru-RU" dirty="0">
              <a:solidFill>
                <a:schemeClr val="tx2"/>
              </a:solidFill>
            </a:rPr>
            <a:t>в сумме  </a:t>
          </a:r>
          <a:r>
            <a:rPr lang="ru-RU" dirty="0" smtClean="0">
              <a:solidFill>
                <a:schemeClr val="tx2"/>
              </a:solidFill>
            </a:rPr>
            <a:t>556 236,2 тыс</a:t>
          </a:r>
          <a:r>
            <a:rPr lang="ru-RU" dirty="0">
              <a:solidFill>
                <a:schemeClr val="tx2"/>
              </a:solidFill>
            </a:rPr>
            <a:t>. рублей  или  на </a:t>
          </a:r>
          <a:r>
            <a:rPr lang="ru-RU" dirty="0" smtClean="0">
              <a:solidFill>
                <a:schemeClr val="tx2"/>
              </a:solidFill>
            </a:rPr>
            <a:t>99,5 </a:t>
          </a:r>
          <a:r>
            <a:rPr lang="ru-RU" dirty="0">
              <a:solidFill>
                <a:schemeClr val="tx2"/>
              </a:solidFill>
            </a:rPr>
            <a:t>% от годовых бюджетных назначений. Поступило доходов на </a:t>
          </a:r>
          <a:r>
            <a:rPr lang="ru-RU" dirty="0" smtClean="0">
              <a:solidFill>
                <a:schemeClr val="tx2"/>
              </a:solidFill>
            </a:rPr>
            <a:t>90 811,3 тыс</a:t>
          </a:r>
          <a:r>
            <a:rPr lang="ru-RU" dirty="0">
              <a:solidFill>
                <a:schemeClr val="tx2"/>
              </a:solidFill>
            </a:rPr>
            <a:t>. рублей </a:t>
          </a:r>
          <a:r>
            <a:rPr lang="ru-RU" dirty="0" smtClean="0">
              <a:solidFill>
                <a:schemeClr val="tx2"/>
              </a:solidFill>
            </a:rPr>
            <a:t>больше, </a:t>
          </a:r>
          <a:r>
            <a:rPr lang="ru-RU" dirty="0">
              <a:solidFill>
                <a:schemeClr val="tx2"/>
              </a:solidFill>
            </a:rPr>
            <a:t>чем за </a:t>
          </a:r>
          <a:r>
            <a:rPr lang="ru-RU" dirty="0" smtClean="0">
              <a:solidFill>
                <a:schemeClr val="tx2"/>
              </a:solidFill>
            </a:rPr>
            <a:t>2017 год, </a:t>
          </a:r>
          <a:r>
            <a:rPr lang="ru-RU" dirty="0">
              <a:solidFill>
                <a:schemeClr val="tx2"/>
              </a:solidFill>
            </a:rPr>
            <a:t>темп роста составил  </a:t>
          </a:r>
          <a:r>
            <a:rPr lang="ru-RU" dirty="0" smtClean="0">
              <a:solidFill>
                <a:schemeClr val="tx2"/>
              </a:solidFill>
            </a:rPr>
            <a:t>119,5%.   </a:t>
          </a:r>
          <a:endParaRPr lang="ru-RU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0.33303</cdr:x>
      <cdr:y>0.12161</cdr:y>
    </cdr:from>
    <cdr:to>
      <cdr:x>0.43166</cdr:x>
      <cdr:y>0.29849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8568" y="629219"/>
          <a:ext cx="686673" cy="915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0.54687</cdr:x>
      <cdr:y>0</cdr:y>
    </cdr:from>
    <cdr:to>
      <cdr:x>0.79379</cdr:x>
      <cdr:y>0.1406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06428" y="0"/>
          <a:ext cx="2486180" cy="797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en-US" sz="2000" b="1" dirty="0" smtClean="0"/>
        </a:p>
        <a:p xmlns:a="http://schemas.openxmlformats.org/drawingml/2006/main">
          <a:pPr algn="r"/>
          <a:r>
            <a:rPr lang="ru-RU" sz="2000" b="1" dirty="0" smtClean="0"/>
            <a:t>Факт 2018</a:t>
          </a:r>
          <a:endParaRPr lang="en-US" sz="2000" b="1" dirty="0" smtClean="0"/>
        </a:p>
        <a:p xmlns:a="http://schemas.openxmlformats.org/drawingml/2006/main">
          <a:pPr algn="r"/>
          <a:endParaRPr lang="ru-RU" sz="1400" b="1" dirty="0" smtClean="0"/>
        </a:p>
        <a:p xmlns:a="http://schemas.openxmlformats.org/drawingml/2006/main">
          <a:pPr algn="r"/>
          <a:endParaRPr lang="en-US" sz="1400" b="1" dirty="0" smtClean="0"/>
        </a:p>
        <a:p xmlns:a="http://schemas.openxmlformats.org/drawingml/2006/main">
          <a:pPr algn="r"/>
          <a:endParaRPr lang="ru-RU" sz="1400" b="1" dirty="0"/>
        </a:p>
        <a:p xmlns:a="http://schemas.openxmlformats.org/drawingml/2006/main">
          <a:pPr algn="r"/>
          <a:endParaRPr lang="ru-RU" sz="1400" b="1" dirty="0" smtClean="0"/>
        </a:p>
      </cdr:txBody>
    </cdr:sp>
  </cdr:relSizeAnchor>
  <cdr:relSizeAnchor xmlns:cdr="http://schemas.openxmlformats.org/drawingml/2006/chartDrawing">
    <cdr:from>
      <cdr:x>0.11049</cdr:x>
      <cdr:y>0.27461</cdr:y>
    </cdr:from>
    <cdr:to>
      <cdr:x>0.2013</cdr:x>
      <cdr:y>0.44742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2520" y="14530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0.48839</cdr:x>
      <cdr:y>0.14161</cdr:y>
    </cdr:from>
    <cdr:to>
      <cdr:x>0.58004</cdr:x>
      <cdr:y>0.3048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2736" y="7934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0.48165</cdr:x>
      <cdr:y>0.22423</cdr:y>
    </cdr:from>
    <cdr:to>
      <cdr:x>0.56907</cdr:x>
      <cdr:y>0.28276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05458" y="1256396"/>
          <a:ext cx="872216" cy="327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400" b="0" i="0" u="none" strike="noStrike" kern="1200" baseline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6 955,3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0.38776</cdr:x>
      <cdr:y>0.34283</cdr:y>
    </cdr:from>
    <cdr:to>
      <cdr:x>0.57829</cdr:x>
      <cdr:y>0.5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1654629" y="671327"/>
          <a:ext cx="81304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58 629,4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0.3065</cdr:x>
      <cdr:y>0.41509</cdr:y>
    </cdr:from>
    <cdr:to>
      <cdr:x>0.38686</cdr:x>
      <cdr:y>0.5849</cdr:y>
    </cdr:to>
    <cdr:sp macro="" textlink="">
      <cdr:nvSpPr>
        <cdr:cNvPr id="3" name="Развернутая стрелка 2"/>
        <cdr:cNvSpPr/>
      </cdr:nvSpPr>
      <cdr:spPr>
        <a:xfrm xmlns:a="http://schemas.openxmlformats.org/drawingml/2006/main" rot="16200000">
          <a:off x="1313073" y="807641"/>
          <a:ext cx="332523" cy="342912"/>
        </a:xfrm>
        <a:prstGeom xmlns:a="http://schemas.openxmlformats.org/drawingml/2006/main" prst="uturnArrow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0.51399</cdr:x>
      <cdr:y>0.41408</cdr:y>
    </cdr:from>
    <cdr:to>
      <cdr:x>0.67219</cdr:x>
      <cdr:y>0.5588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2349962" y="880609"/>
          <a:ext cx="7232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2 899,0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0.43899</cdr:x>
      <cdr:y>0.46784</cdr:y>
    </cdr:from>
    <cdr:to>
      <cdr:x>0.51399</cdr:x>
      <cdr:y>0.62419</cdr:y>
    </cdr:to>
    <cdr:sp macro="" textlink="">
      <cdr:nvSpPr>
        <cdr:cNvPr id="4" name="Развернутая стрелка 3"/>
        <cdr:cNvSpPr/>
      </cdr:nvSpPr>
      <cdr:spPr>
        <a:xfrm xmlns:a="http://schemas.openxmlformats.org/drawingml/2006/main" rot="16200000">
          <a:off x="2012266" y="989735"/>
          <a:ext cx="332509" cy="342900"/>
        </a:xfrm>
        <a:prstGeom xmlns:a="http://schemas.openxmlformats.org/drawingml/2006/main" prst="uturnArrow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0.29274</cdr:x>
      <cdr:y>0.35069</cdr:y>
    </cdr:from>
    <cdr:to>
      <cdr:x>0.39409</cdr:x>
      <cdr:y>0.56992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286" y="467927"/>
          <a:ext cx="975724" cy="292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1 133,4 </a:t>
          </a:r>
          <a:r>
            <a:rPr lang="ru-RU" sz="1200" b="1" dirty="0" smtClean="0">
              <a:solidFill>
                <a:schemeClr val="bg1"/>
              </a:solidFill>
            </a:rPr>
            <a:t>тыс. руб. (</a:t>
          </a:r>
          <a:r>
            <a:rPr lang="ru-RU" sz="1200" b="1" dirty="0" smtClean="0">
              <a:solidFill>
                <a:schemeClr val="bg1"/>
              </a:solidFill>
            </a:rPr>
            <a:t>95,4%)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0.27219</cdr:x>
      <cdr:y>0.35502</cdr:y>
    </cdr:from>
    <cdr:to>
      <cdr:x>0.41309</cdr:x>
      <cdr:y>0.67582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9680" y="543359"/>
          <a:ext cx="1371601" cy="490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3 395,8 </a:t>
          </a:r>
          <a:r>
            <a:rPr lang="ru-RU" sz="1200" b="1" dirty="0" smtClean="0">
              <a:solidFill>
                <a:schemeClr val="bg1"/>
              </a:solidFill>
            </a:rPr>
            <a:t>тыс. руб. (</a:t>
          </a:r>
          <a:r>
            <a:rPr lang="ru-RU" sz="1200" b="1" dirty="0" smtClean="0">
              <a:solidFill>
                <a:schemeClr val="bg1"/>
              </a:solidFill>
            </a:rPr>
            <a:t>99,9%)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0.27354</cdr:x>
      <cdr:y>0.3096</cdr:y>
    </cdr:from>
    <cdr:to>
      <cdr:x>0.43408</cdr:x>
      <cdr:y>0.56619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7194" y="400934"/>
          <a:ext cx="1530157" cy="332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2 595,0 </a:t>
          </a:r>
          <a:r>
            <a:rPr lang="ru-RU" sz="1400" b="1" dirty="0" smtClean="0">
              <a:solidFill>
                <a:schemeClr val="bg1"/>
              </a:solidFill>
            </a:rPr>
            <a:t>тыс. руб.  </a:t>
          </a:r>
          <a:r>
            <a:rPr lang="ru-RU" sz="1400" b="1" dirty="0" smtClean="0">
              <a:solidFill>
                <a:schemeClr val="bg1"/>
              </a:solidFill>
            </a:rPr>
            <a:t>(99,4%)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0.21656</cdr:x>
      <cdr:y>0.29742</cdr:y>
    </cdr:from>
    <cdr:to>
      <cdr:x>0.3235</cdr:x>
      <cdr:y>0.58275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8058" y="424119"/>
          <a:ext cx="1026177" cy="406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9</a:t>
          </a:r>
          <a:r>
            <a:rPr lang="ru-RU" sz="1400" b="1" dirty="0" smtClean="0">
              <a:solidFill>
                <a:schemeClr val="bg1"/>
              </a:solidFill>
            </a:rPr>
            <a:t> 154,8 </a:t>
          </a:r>
          <a:r>
            <a:rPr lang="ru-RU" sz="1400" b="1" dirty="0" smtClean="0">
              <a:solidFill>
                <a:schemeClr val="bg1"/>
              </a:solidFill>
            </a:rPr>
            <a:t>тыс. руб. (</a:t>
          </a:r>
          <a:r>
            <a:rPr lang="ru-RU" sz="1400" b="1" dirty="0" smtClean="0">
              <a:solidFill>
                <a:schemeClr val="bg1"/>
              </a:solidFill>
            </a:rPr>
            <a:t>99,9%)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82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00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88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35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6848581" y="0"/>
            <a:ext cx="3057420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6618127" y="0"/>
            <a:ext cx="1358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459906" y="0"/>
            <a:ext cx="1241689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513" y="1873584"/>
            <a:ext cx="520065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513" y="4572000"/>
            <a:ext cx="520065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4" y="255135"/>
            <a:ext cx="7800975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38576" y="1828801"/>
            <a:ext cx="5014913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2514" y="1828800"/>
            <a:ext cx="2451735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52513" y="5257800"/>
            <a:ext cx="371475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4" y="255135"/>
            <a:ext cx="7800975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4159" y="5333098"/>
            <a:ext cx="3591455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38737" y="5257800"/>
            <a:ext cx="371475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2513" y="5257802"/>
            <a:ext cx="371475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38737" y="5257802"/>
            <a:ext cx="371475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5210526" y="5333098"/>
            <a:ext cx="3591455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2513" y="1828803"/>
            <a:ext cx="371475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138738" y="1828803"/>
            <a:ext cx="371475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5501879" y="2453879"/>
            <a:ext cx="6858000" cy="195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501186" y="3395615"/>
            <a:ext cx="6858000" cy="667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436498" y="3395615"/>
            <a:ext cx="6858000" cy="667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20446" y="685800"/>
            <a:ext cx="839534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52513" y="685800"/>
            <a:ext cx="6481113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5314160" y="0"/>
            <a:ext cx="4591841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5083707" y="0"/>
            <a:ext cx="1358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4925486" y="0"/>
            <a:ext cx="1241689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513" y="1873584"/>
            <a:ext cx="416052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513" y="4572000"/>
            <a:ext cx="416052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5479260" y="0"/>
            <a:ext cx="4426741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0029826" y="0"/>
            <a:ext cx="1052513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7818174" y="0"/>
            <a:ext cx="2087826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7505171" y="0"/>
            <a:ext cx="1358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7453578" y="0"/>
            <a:ext cx="1186656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7453578" y="0"/>
            <a:ext cx="1186656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0" y="2914650"/>
            <a:ext cx="653796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2511" y="4589465"/>
            <a:ext cx="653795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8738" y="1828801"/>
            <a:ext cx="371475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4" y="255135"/>
            <a:ext cx="7800975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2513" y="1828801"/>
            <a:ext cx="371475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2513" y="2705100"/>
            <a:ext cx="371475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38738" y="1828801"/>
            <a:ext cx="371475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38738" y="2705100"/>
            <a:ext cx="371475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671" y="1828800"/>
            <a:ext cx="4977765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2514" y="1828800"/>
            <a:ext cx="2451735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0"/>
            <a:ext cx="9906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71602"/>
            <a:ext cx="9906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43008"/>
            <a:ext cx="9906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4" y="255135"/>
            <a:ext cx="7800975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2514" y="1828800"/>
            <a:ext cx="78009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30553" y="6374999"/>
            <a:ext cx="120307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52512" y="6374999"/>
            <a:ext cx="50726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39064" y="6374999"/>
            <a:ext cx="111442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chart" Target="../charts/chart24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chart" Target="../charts/char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80" y="3345353"/>
            <a:ext cx="5364480" cy="1849582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</a:t>
            </a:r>
            <a:r>
              <a:rPr lang="ru-RU" sz="2800" b="1" i="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Суровикинского</a:t>
            </a: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2018 год</a:t>
            </a:r>
            <a:endParaRPr lang="ru-RU" sz="2800" b="1" i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b="3471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141662" y="5972247"/>
            <a:ext cx="508115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 к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Суровикинской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Районной  Думы от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29.05.2019г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№ 36/280 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Суровикинского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за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год»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3441" y="1979916"/>
            <a:ext cx="5364480" cy="588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1453733174_1id760442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709"/>
            <a:ext cx="9906000" cy="53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81755" cy="1381991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/>
              <a:t>Государственная пошлина </a:t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smtClean="0"/>
              <a:t>год (тыс. руб.)</a:t>
            </a:r>
            <a:endParaRPr lang="ru-RU" sz="2800" dirty="0"/>
          </a:p>
        </p:txBody>
      </p:sp>
      <p:sp>
        <p:nvSpPr>
          <p:cNvPr id="9" name="Шестиугольник 4"/>
          <p:cNvSpPr/>
          <p:nvPr/>
        </p:nvSpPr>
        <p:spPr>
          <a:xfrm>
            <a:off x="3190386" y="3184803"/>
            <a:ext cx="3525230" cy="4884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60314295"/>
              </p:ext>
            </p:extLst>
          </p:nvPr>
        </p:nvGraphicFramePr>
        <p:xfrm>
          <a:off x="583866" y="2579162"/>
          <a:ext cx="8738270" cy="345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34635245"/>
              </p:ext>
            </p:extLst>
          </p:nvPr>
        </p:nvGraphicFramePr>
        <p:xfrm>
          <a:off x="0" y="1504708"/>
          <a:ext cx="9881755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540827"/>
                <a:gridCol w="1091046"/>
                <a:gridCol w="1028700"/>
                <a:gridCol w="1049482"/>
                <a:gridCol w="1194954"/>
                <a:gridCol w="976746"/>
              </a:tblGrid>
              <a:tr h="496970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Наименование 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% исполнения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Темп роста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к 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2017 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году %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9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Госпошлина по делам рассматриваемым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в судах общей юрисдикции, мировыми судьями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2 402,5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2 930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2 871,8</a:t>
                      </a:r>
                      <a:endParaRPr lang="ru-RU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119,5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5636" y="5847671"/>
            <a:ext cx="931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 сравнению с аналогичным периодом </a:t>
            </a:r>
            <a:r>
              <a:rPr lang="ru-RU" dirty="0" smtClean="0">
                <a:solidFill>
                  <a:schemeClr val="tx2"/>
                </a:solidFill>
              </a:rPr>
              <a:t>2017 </a:t>
            </a:r>
            <a:r>
              <a:rPr lang="ru-RU" dirty="0" smtClean="0">
                <a:solidFill>
                  <a:schemeClr val="tx2"/>
                </a:solidFill>
              </a:rPr>
              <a:t>года поступления данных платежей увеличилось на </a:t>
            </a:r>
            <a:r>
              <a:rPr lang="ru-RU" dirty="0" smtClean="0">
                <a:solidFill>
                  <a:schemeClr val="tx2"/>
                </a:solidFill>
              </a:rPr>
              <a:t>469,3 </a:t>
            </a:r>
            <a:r>
              <a:rPr lang="ru-RU" dirty="0" smtClean="0">
                <a:solidFill>
                  <a:schemeClr val="tx2"/>
                </a:solidFill>
              </a:rPr>
              <a:t>тыс. рублей или </a:t>
            </a:r>
            <a:r>
              <a:rPr lang="ru-RU" dirty="0" smtClean="0">
                <a:solidFill>
                  <a:schemeClr val="tx2"/>
                </a:solidFill>
              </a:rPr>
              <a:t>19,5%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con11\Desktop\картинки\iKKHKU2Q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2986"/>
            <a:ext cx="9906001" cy="52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43370088"/>
              </p:ext>
            </p:extLst>
          </p:nvPr>
        </p:nvGraphicFramePr>
        <p:xfrm>
          <a:off x="-1" y="1637414"/>
          <a:ext cx="9906000" cy="580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3"/>
          <p:cNvSpPr>
            <a:spLocks noGrp="1"/>
          </p:cNvSpPr>
          <p:nvPr>
            <p:ph type="title"/>
          </p:nvPr>
        </p:nvSpPr>
        <p:spPr>
          <a:xfrm>
            <a:off x="-1" y="0"/>
            <a:ext cx="9905999" cy="1350818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Показатели поступления доходов от использования имущества, находящегося в государственной и муниципальной собственности  </a:t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smtClean="0"/>
              <a:t>год (тыс. руб.)</a:t>
            </a:r>
            <a:endParaRPr lang="ru-RU" sz="2400" dirty="0"/>
          </a:p>
        </p:txBody>
      </p:sp>
      <p:pic>
        <p:nvPicPr>
          <p:cNvPr id="3075" name="Picture 3" descr="C:\Users\econ11\Desktop\картинки\iSEZJGR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21" y="5178287"/>
            <a:ext cx="1879851" cy="1129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844833"/>
              </p:ext>
            </p:extLst>
          </p:nvPr>
        </p:nvGraphicFramePr>
        <p:xfrm>
          <a:off x="-2" y="1562986"/>
          <a:ext cx="9860975" cy="116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329"/>
                <a:gridCol w="1002467"/>
                <a:gridCol w="974361"/>
                <a:gridCol w="974361"/>
                <a:gridCol w="1213011"/>
                <a:gridCol w="862446"/>
              </a:tblGrid>
              <a:tr h="4577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2017 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2018 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% исполнения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Темп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роста %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61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9 559,4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11 389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12 274,3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107,8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128,4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0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con11\Desktop\картинки\cc1ab3eb7d5b45e56bbe60774b78dd3c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356"/>
            <a:ext cx="9906000" cy="52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905991" cy="1328241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>
                <a:latin typeface="+mn-lt"/>
              </a:rPr>
              <a:t>Платежи при пользовании природными </a:t>
            </a:r>
            <a:r>
              <a:rPr lang="ru-RU" sz="2400" dirty="0" smtClean="0">
                <a:latin typeface="+mn-lt"/>
              </a:rPr>
              <a:t>ресурсами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/>
              <a:t>2018 </a:t>
            </a:r>
            <a:r>
              <a:rPr lang="ru-RU" sz="2400" dirty="0" smtClean="0"/>
              <a:t>год </a:t>
            </a:r>
            <a:r>
              <a:rPr lang="ru-RU" sz="2400" dirty="0"/>
              <a:t>(тыс. руб.)</a:t>
            </a:r>
            <a:endParaRPr lang="ru-RU" sz="2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" y="2969438"/>
            <a:ext cx="59876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поступлений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585,8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 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плата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выбросы загрязняющих веществ в атмосферный воздух стационарными объектами   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algn="just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плата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выбросы загрязняющих веществ в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  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31,6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плата </a:t>
            </a: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за размещение отходов производства и потребления</a:t>
            </a:r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    537,3 тыс. руб</a:t>
            </a:r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econ11\Desktop\картинки\5e0f45e89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26" y="2969438"/>
            <a:ext cx="3813386" cy="28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90720"/>
              </p:ext>
            </p:extLst>
          </p:nvPr>
        </p:nvGraphicFramePr>
        <p:xfrm>
          <a:off x="0" y="1513840"/>
          <a:ext cx="9905997" cy="1270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9159"/>
                <a:gridCol w="1098254"/>
                <a:gridCol w="1033102"/>
                <a:gridCol w="1033102"/>
                <a:gridCol w="1237862"/>
                <a:gridCol w="924518"/>
              </a:tblGrid>
              <a:tr h="5238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2017 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2018 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% исполнения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Темп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роста %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46105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Платежи при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пользовании природными ресурсами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806,3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597,2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585,8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98,1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72,6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iB0D5YSEG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" y="1663365"/>
            <a:ext cx="9906001" cy="53363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1361209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/>
              <a:t>Доходы от продажи материальных и нематериальных доходов  </a:t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smtClean="0"/>
              <a:t>год </a:t>
            </a:r>
            <a:r>
              <a:rPr lang="ru-RU" sz="2400" dirty="0"/>
              <a:t>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77394614"/>
              </p:ext>
            </p:extLst>
          </p:nvPr>
        </p:nvGraphicFramePr>
        <p:xfrm>
          <a:off x="684793" y="1523559"/>
          <a:ext cx="8163441" cy="74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683093" y="4488182"/>
            <a:ext cx="772074" cy="282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3</a:t>
            </a:r>
            <a:r>
              <a:rPr lang="en-US" sz="1100" dirty="0" smtClean="0">
                <a:solidFill>
                  <a:schemeClr val="tx1"/>
                </a:solidFill>
              </a:rPr>
              <a:t>70</a:t>
            </a:r>
            <a:r>
              <a:rPr lang="ru-RU" sz="1100" dirty="0" smtClean="0">
                <a:solidFill>
                  <a:schemeClr val="tx1"/>
                </a:solidFill>
              </a:rPr>
              <a:t>,8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14160" y="5339645"/>
            <a:ext cx="711052" cy="2254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2337955" y="3304309"/>
            <a:ext cx="166254" cy="2650131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 rot="10800000">
            <a:off x="6659111" y="4950320"/>
            <a:ext cx="317730" cy="1004119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075" y="1523559"/>
            <a:ext cx="976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 сравнению с </a:t>
            </a:r>
            <a:r>
              <a:rPr lang="ru-RU" dirty="0" smtClean="0">
                <a:solidFill>
                  <a:schemeClr val="tx2"/>
                </a:solidFill>
              </a:rPr>
              <a:t>2017 </a:t>
            </a:r>
            <a:r>
              <a:rPr lang="ru-RU" dirty="0" smtClean="0">
                <a:solidFill>
                  <a:schemeClr val="tx2"/>
                </a:solidFill>
              </a:rPr>
              <a:t>годом </a:t>
            </a:r>
            <a:r>
              <a:rPr lang="ru-RU" dirty="0">
                <a:solidFill>
                  <a:schemeClr val="tx2"/>
                </a:solidFill>
              </a:rPr>
              <a:t>произошло </a:t>
            </a:r>
            <a:r>
              <a:rPr lang="ru-RU" dirty="0" smtClean="0">
                <a:solidFill>
                  <a:schemeClr val="tx2"/>
                </a:solidFill>
              </a:rPr>
              <a:t>уменьшение </a:t>
            </a:r>
            <a:r>
              <a:rPr lang="ru-RU" dirty="0">
                <a:solidFill>
                  <a:schemeClr val="tx2"/>
                </a:solidFill>
              </a:rPr>
              <a:t>поступлений на </a:t>
            </a:r>
            <a:r>
              <a:rPr lang="ru-RU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026,</a:t>
            </a:r>
            <a:r>
              <a:rPr 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тыс</a:t>
            </a:r>
            <a:r>
              <a:rPr lang="ru-RU" dirty="0">
                <a:solidFill>
                  <a:schemeClr val="tx2"/>
                </a:solidFill>
              </a:rPr>
              <a:t>. руб. или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1,</a:t>
            </a:r>
            <a:r>
              <a:rPr lang="en-US" dirty="0" smtClean="0">
                <a:solidFill>
                  <a:schemeClr val="tx2"/>
                </a:solidFill>
              </a:rPr>
              <a:t>0</a:t>
            </a:r>
            <a:r>
              <a:rPr lang="ru-RU" dirty="0" smtClean="0">
                <a:solidFill>
                  <a:schemeClr val="tx2"/>
                </a:solidFill>
              </a:rPr>
              <a:t>%.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con11\Desktop\картинки\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353"/>
            <a:ext cx="9906000" cy="53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50818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/>
              <a:t>Штрафы, санкции, возмещение ущерба </a:t>
            </a:r>
            <a:br>
              <a:rPr lang="ru-RU" sz="2400" dirty="0" smtClean="0"/>
            </a:br>
            <a:r>
              <a:rPr lang="ru-RU" sz="2400" dirty="0" smtClean="0"/>
              <a:t>201</a:t>
            </a:r>
            <a:r>
              <a:rPr lang="en-US" sz="2400" dirty="0" smtClean="0"/>
              <a:t>8</a:t>
            </a:r>
            <a:r>
              <a:rPr lang="ru-RU" sz="2400" dirty="0" smtClean="0"/>
              <a:t> </a:t>
            </a:r>
            <a:r>
              <a:rPr lang="ru-RU" sz="2400" dirty="0" smtClean="0"/>
              <a:t>год </a:t>
            </a:r>
            <a:r>
              <a:rPr lang="ru-RU" sz="2400" dirty="0"/>
              <a:t>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55872672"/>
              </p:ext>
            </p:extLst>
          </p:nvPr>
        </p:nvGraphicFramePr>
        <p:xfrm>
          <a:off x="-35560" y="1254765"/>
          <a:ext cx="9977120" cy="560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96002" y="1801063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Доходы от штрафов, санкций, возмещения ущерба утверждены </a:t>
            </a:r>
            <a:r>
              <a:rPr lang="ru-RU" dirty="0">
                <a:solidFill>
                  <a:schemeClr val="tx2"/>
                </a:solidFill>
              </a:rPr>
              <a:t>на </a:t>
            </a:r>
            <a:r>
              <a:rPr lang="ru-RU" b="1" dirty="0" smtClean="0">
                <a:solidFill>
                  <a:schemeClr val="tx2"/>
                </a:solidFill>
              </a:rPr>
              <a:t>201</a:t>
            </a:r>
            <a:r>
              <a:rPr lang="en-US" b="1" dirty="0" smtClean="0">
                <a:solidFill>
                  <a:schemeClr val="tx2"/>
                </a:solidFill>
              </a:rPr>
              <a:t>8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год  в сумме  </a:t>
            </a:r>
            <a:r>
              <a:rPr lang="en-US" b="1" dirty="0" smtClean="0">
                <a:solidFill>
                  <a:schemeClr val="tx2"/>
                </a:solidFill>
              </a:rPr>
              <a:t>7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089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тыс</a:t>
            </a:r>
            <a:r>
              <a:rPr lang="ru-RU" dirty="0">
                <a:solidFill>
                  <a:schemeClr val="tx2"/>
                </a:solidFill>
              </a:rPr>
              <a:t>. рублей, исполнены </a:t>
            </a:r>
            <a:r>
              <a:rPr lang="ru-RU" dirty="0" smtClean="0">
                <a:solidFill>
                  <a:schemeClr val="tx2"/>
                </a:solidFill>
              </a:rPr>
              <a:t>    за    </a:t>
            </a:r>
            <a:r>
              <a:rPr lang="ru-RU" b="1" dirty="0" smtClean="0">
                <a:solidFill>
                  <a:schemeClr val="tx2"/>
                </a:solidFill>
              </a:rPr>
              <a:t>201</a:t>
            </a:r>
            <a:r>
              <a:rPr lang="en-US" b="1" dirty="0" smtClean="0">
                <a:solidFill>
                  <a:schemeClr val="tx2"/>
                </a:solidFill>
              </a:rPr>
              <a:t>8</a:t>
            </a:r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dirty="0" smtClean="0">
                <a:solidFill>
                  <a:schemeClr val="tx2"/>
                </a:solidFill>
              </a:rPr>
              <a:t>год   </a:t>
            </a:r>
            <a:r>
              <a:rPr lang="ru-RU" dirty="0">
                <a:solidFill>
                  <a:schemeClr val="tx2"/>
                </a:solidFill>
              </a:rPr>
              <a:t>в </a:t>
            </a:r>
            <a:r>
              <a:rPr lang="ru-RU" dirty="0" smtClean="0">
                <a:solidFill>
                  <a:schemeClr val="tx2"/>
                </a:solidFill>
              </a:rPr>
              <a:t>сумме     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тыс.       </a:t>
            </a:r>
            <a:r>
              <a:rPr lang="ru-RU" dirty="0">
                <a:solidFill>
                  <a:schemeClr val="tx2"/>
                </a:solidFill>
              </a:rPr>
              <a:t>рублей или  </a:t>
            </a:r>
            <a:r>
              <a:rPr lang="ru-RU" b="1" dirty="0" smtClean="0">
                <a:solidFill>
                  <a:schemeClr val="tx2"/>
                </a:solidFill>
              </a:rPr>
              <a:t>9</a:t>
            </a:r>
            <a:r>
              <a:rPr lang="en-US" b="1" dirty="0" smtClean="0">
                <a:solidFill>
                  <a:schemeClr val="tx2"/>
                </a:solidFill>
              </a:rPr>
              <a:t>8</a:t>
            </a:r>
            <a:r>
              <a:rPr lang="ru-RU" b="1" dirty="0" smtClean="0">
                <a:solidFill>
                  <a:schemeClr val="tx2"/>
                </a:solidFill>
              </a:rPr>
              <a:t>,</a:t>
            </a:r>
            <a:r>
              <a:rPr lang="en-US" b="1" dirty="0" smtClean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</a:rPr>
              <a:t>% </a:t>
            </a:r>
            <a:r>
              <a:rPr lang="ru-RU" dirty="0">
                <a:solidFill>
                  <a:schemeClr val="tx2"/>
                </a:solidFill>
              </a:rPr>
              <a:t>от годовых бюджетных назначений. По сравнению с аналогичным периодом </a:t>
            </a:r>
            <a:r>
              <a:rPr lang="ru-RU" b="1" dirty="0" smtClean="0">
                <a:solidFill>
                  <a:schemeClr val="tx2"/>
                </a:solidFill>
              </a:rPr>
              <a:t>201</a:t>
            </a:r>
            <a:r>
              <a:rPr lang="en-US" b="1" dirty="0" smtClean="0">
                <a:solidFill>
                  <a:schemeClr val="tx2"/>
                </a:solidFill>
              </a:rPr>
              <a:t>7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года  объем поступлений штрафных санкций  </a:t>
            </a:r>
            <a:r>
              <a:rPr lang="ru-RU" dirty="0" smtClean="0">
                <a:solidFill>
                  <a:schemeClr val="tx2"/>
                </a:solidFill>
              </a:rPr>
              <a:t>увеличился </a:t>
            </a:r>
            <a:r>
              <a:rPr lang="ru-RU" dirty="0">
                <a:solidFill>
                  <a:schemeClr val="tx2"/>
                </a:solidFill>
              </a:rPr>
              <a:t>на 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3 605</a:t>
            </a:r>
            <a:r>
              <a:rPr lang="ru-RU" b="1" dirty="0" smtClean="0">
                <a:solidFill>
                  <a:schemeClr val="tx2"/>
                </a:solidFill>
              </a:rPr>
              <a:t>,</a:t>
            </a:r>
            <a:r>
              <a:rPr lang="en-US" b="1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тыс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рублей.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11394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Прочие неналоговые доходы  </a:t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smtClean="0"/>
              <a:t>год </a:t>
            </a:r>
            <a:r>
              <a:rPr lang="ru-RU" sz="2400" dirty="0"/>
              <a:t>(тыс. руб.)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6057" y="5069085"/>
            <a:ext cx="7800975" cy="89065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Прочие неналоговые доходы исполнены в сумме </a:t>
            </a:r>
            <a:r>
              <a:rPr lang="ru-RU" sz="1800" dirty="0" smtClean="0">
                <a:solidFill>
                  <a:schemeClr val="tx2"/>
                </a:solidFill>
              </a:rPr>
              <a:t>    </a:t>
            </a:r>
            <a:r>
              <a:rPr lang="ru-RU" sz="1800" dirty="0" smtClean="0">
                <a:solidFill>
                  <a:schemeClr val="tx2"/>
                </a:solidFill>
              </a:rPr>
              <a:t>35</a:t>
            </a:r>
            <a:r>
              <a:rPr lang="ru-RU" sz="18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,6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тыс</a:t>
            </a:r>
            <a:r>
              <a:rPr lang="ru-RU" sz="1800" dirty="0">
                <a:solidFill>
                  <a:schemeClr val="tx2"/>
                </a:solidFill>
              </a:rPr>
              <a:t>. </a:t>
            </a:r>
            <a:r>
              <a:rPr lang="ru-RU" sz="1800" dirty="0" smtClean="0">
                <a:solidFill>
                  <a:schemeClr val="tx2"/>
                </a:solidFill>
              </a:rPr>
              <a:t>рублей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01867334"/>
              </p:ext>
            </p:extLst>
          </p:nvPr>
        </p:nvGraphicFramePr>
        <p:xfrm>
          <a:off x="821311" y="1874519"/>
          <a:ext cx="8569960" cy="263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72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3913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Безвозмездные </a:t>
            </a:r>
            <a:r>
              <a:rPr lang="ru-RU" sz="2400" dirty="0" smtClean="0">
                <a:cs typeface="Times New Roman" panose="02020603050405020304" pitchFamily="18" charset="0"/>
              </a:rPr>
              <a:t>поступления 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/>
              <a:t> 2018 год  </a:t>
            </a:r>
            <a:r>
              <a:rPr lang="ru-RU" sz="2400" dirty="0"/>
              <a:t>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63281195"/>
              </p:ext>
            </p:extLst>
          </p:nvPr>
        </p:nvGraphicFramePr>
        <p:xfrm>
          <a:off x="0" y="2231136"/>
          <a:ext cx="5815584" cy="462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540155"/>
            <a:ext cx="990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В </a:t>
            </a:r>
            <a:r>
              <a:rPr lang="ru-RU" b="1" dirty="0" smtClean="0">
                <a:solidFill>
                  <a:schemeClr val="tx2"/>
                </a:solidFill>
              </a:rPr>
              <a:t>2018</a:t>
            </a:r>
            <a:r>
              <a:rPr lang="ru-RU" dirty="0" smtClean="0">
                <a:solidFill>
                  <a:schemeClr val="tx2"/>
                </a:solidFill>
              </a:rPr>
              <a:t> году </a:t>
            </a:r>
            <a:r>
              <a:rPr lang="ru-RU" dirty="0">
                <a:solidFill>
                  <a:schemeClr val="tx2"/>
                </a:solidFill>
              </a:rPr>
              <a:t>в бюджет </a:t>
            </a:r>
            <a:r>
              <a:rPr lang="ru-RU" dirty="0" err="1" smtClean="0">
                <a:solidFill>
                  <a:schemeClr val="tx2"/>
                </a:solidFill>
              </a:rPr>
              <a:t>Суровикинского</a:t>
            </a:r>
            <a:r>
              <a:rPr lang="ru-RU" dirty="0" smtClean="0">
                <a:solidFill>
                  <a:schemeClr val="tx2"/>
                </a:solidFill>
              </a:rPr>
              <a:t> муниципального района </a:t>
            </a:r>
            <a:r>
              <a:rPr lang="ru-RU" dirty="0">
                <a:solidFill>
                  <a:schemeClr val="tx2"/>
                </a:solidFill>
              </a:rPr>
              <a:t>по</a:t>
            </a:r>
            <a:r>
              <a:rPr lang="ru-RU" dirty="0" smtClean="0">
                <a:solidFill>
                  <a:schemeClr val="tx2"/>
                </a:solidFill>
              </a:rPr>
              <a:t>ступило </a:t>
            </a:r>
            <a:r>
              <a:rPr lang="ru-RU" b="1" dirty="0" smtClean="0">
                <a:solidFill>
                  <a:schemeClr val="tx2"/>
                </a:solidFill>
              </a:rPr>
              <a:t>335 149,8 </a:t>
            </a:r>
            <a:r>
              <a:rPr lang="ru-RU" dirty="0" smtClean="0">
                <a:solidFill>
                  <a:schemeClr val="tx2"/>
                </a:solidFill>
              </a:rPr>
              <a:t>тыс</a:t>
            </a:r>
            <a:r>
              <a:rPr lang="ru-RU" dirty="0">
                <a:solidFill>
                  <a:schemeClr val="tx2"/>
                </a:solidFill>
              </a:rPr>
              <a:t>. руб</a:t>
            </a:r>
            <a:r>
              <a:rPr lang="ru-RU" dirty="0" smtClean="0">
                <a:solidFill>
                  <a:schemeClr val="tx2"/>
                </a:solidFill>
              </a:rPr>
              <a:t>. безвозмездных поступлений, или </a:t>
            </a:r>
            <a:r>
              <a:rPr lang="ru-RU" b="1" dirty="0" smtClean="0">
                <a:solidFill>
                  <a:schemeClr val="tx2"/>
                </a:solidFill>
              </a:rPr>
              <a:t>99,4%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от запланированных </a:t>
            </a:r>
            <a:r>
              <a:rPr lang="ru-RU" dirty="0" smtClean="0">
                <a:solidFill>
                  <a:schemeClr val="tx2"/>
                </a:solidFill>
              </a:rPr>
              <a:t>сумм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> По сравнению с аналогичным периодом </a:t>
            </a:r>
            <a:r>
              <a:rPr lang="ru-RU" b="1" dirty="0">
                <a:solidFill>
                  <a:schemeClr val="tx2"/>
                </a:solidFill>
              </a:rPr>
              <a:t>2017</a:t>
            </a:r>
            <a:r>
              <a:rPr lang="ru-RU" dirty="0">
                <a:solidFill>
                  <a:schemeClr val="tx2"/>
                </a:solidFill>
              </a:rPr>
              <a:t> года  поступления в бюджет района увеличились на </a:t>
            </a:r>
            <a:r>
              <a:rPr lang="ru-RU" b="1" dirty="0" smtClean="0">
                <a:solidFill>
                  <a:schemeClr val="tx2"/>
                </a:solidFill>
              </a:rPr>
              <a:t>78</a:t>
            </a:r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541,6 </a:t>
            </a:r>
            <a:r>
              <a:rPr lang="ru-RU" dirty="0">
                <a:solidFill>
                  <a:schemeClr val="tx2"/>
                </a:solidFill>
              </a:rPr>
              <a:t>тыс. </a:t>
            </a:r>
            <a:r>
              <a:rPr lang="ru-RU" dirty="0" smtClean="0">
                <a:solidFill>
                  <a:schemeClr val="tx2"/>
                </a:solidFill>
              </a:rPr>
              <a:t>рублей.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Темп </a:t>
            </a:r>
            <a:r>
              <a:rPr lang="ru-RU" dirty="0">
                <a:solidFill>
                  <a:schemeClr val="tx2"/>
                </a:solidFill>
              </a:rPr>
              <a:t>роста составил </a:t>
            </a:r>
            <a:r>
              <a:rPr lang="ru-RU" b="1" dirty="0" smtClean="0">
                <a:solidFill>
                  <a:schemeClr val="tx2"/>
                </a:solidFill>
              </a:rPr>
              <a:t>130,6</a:t>
            </a:r>
            <a:r>
              <a:rPr lang="ru-RU" dirty="0" smtClean="0">
                <a:solidFill>
                  <a:schemeClr val="tx2"/>
                </a:solidFill>
              </a:rPr>
              <a:t>%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86601"/>
              </p:ext>
            </p:extLst>
          </p:nvPr>
        </p:nvGraphicFramePr>
        <p:xfrm>
          <a:off x="4704148" y="3082334"/>
          <a:ext cx="5056984" cy="358724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408891"/>
                <a:gridCol w="882994"/>
                <a:gridCol w="882994"/>
                <a:gridCol w="882105"/>
              </a:tblGrid>
              <a:tr h="2468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на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 исполнения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4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337 225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335 149,8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99,4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Дотации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8 758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8 758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Субсидии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62 037,1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62 032,9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264 569,2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262 535,3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99,2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1 855,7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1 855,7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Возврат остатков, субсидий, субвенций прошлых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37,1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 от негосударственных организаций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52617" y="2796475"/>
            <a:ext cx="98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(тыс. руб.)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074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37"/>
            <a:ext cx="9906000" cy="1324705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других бюджетов бюджетной системы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2018 </a:t>
            </a:r>
            <a:r>
              <a:rPr lang="ru-RU" sz="2400" dirty="0" smtClean="0"/>
              <a:t>год  </a:t>
            </a:r>
            <a:r>
              <a:rPr lang="ru-RU" sz="2400" dirty="0"/>
              <a:t>(тыс. руб.)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53354543"/>
              </p:ext>
            </p:extLst>
          </p:nvPr>
        </p:nvGraphicFramePr>
        <p:xfrm>
          <a:off x="5354679" y="1528780"/>
          <a:ext cx="4267200" cy="19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47883750"/>
              </p:ext>
            </p:extLst>
          </p:nvPr>
        </p:nvGraphicFramePr>
        <p:xfrm>
          <a:off x="48439" y="1554893"/>
          <a:ext cx="5295900" cy="190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36281563"/>
              </p:ext>
            </p:extLst>
          </p:nvPr>
        </p:nvGraphicFramePr>
        <p:xfrm>
          <a:off x="38099" y="3439390"/>
          <a:ext cx="4572000" cy="212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92670473"/>
              </p:ext>
            </p:extLst>
          </p:nvPr>
        </p:nvGraphicFramePr>
        <p:xfrm>
          <a:off x="5089901" y="3747796"/>
          <a:ext cx="4497236" cy="180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526971" y="5874077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6971" y="6236027"/>
            <a:ext cx="152400" cy="15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7471" y="616699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2017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7471" y="579465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</a:rPr>
              <a:t>2018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32" name="Развернутая стрелка 31"/>
          <p:cNvSpPr/>
          <p:nvPr/>
        </p:nvSpPr>
        <p:spPr>
          <a:xfrm rot="16200000">
            <a:off x="6496303" y="4478744"/>
            <a:ext cx="332509" cy="342900"/>
          </a:xfrm>
          <a:prstGeom prst="utur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звернутая стрелка 32"/>
          <p:cNvSpPr/>
          <p:nvPr/>
        </p:nvSpPr>
        <p:spPr>
          <a:xfrm rot="16200000">
            <a:off x="1590588" y="2336434"/>
            <a:ext cx="332509" cy="342900"/>
          </a:xfrm>
          <a:prstGeom prst="utur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8633" y="2200107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15</a:t>
            </a:r>
            <a:r>
              <a:rPr lang="ru-RU" sz="1400" dirty="0" smtClean="0">
                <a:solidFill>
                  <a:schemeClr val="bg1"/>
                </a:solidFill>
              </a:rPr>
              <a:t> 832,8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0353" y="43488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521,8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26"/>
            <a:ext cx="9906000" cy="5347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61209"/>
          </a:xfrm>
        </p:spPr>
        <p:txBody>
          <a:bodyPr anchor="ctr">
            <a:noAutofit/>
          </a:bodyPr>
          <a:lstStyle/>
          <a:p>
            <a:pPr algn="ctr">
              <a:spcBef>
                <a:spcPts val="1"/>
              </a:spcBef>
            </a:pPr>
            <a:r>
              <a:rPr lang="ru-RU" sz="2400" dirty="0"/>
              <a:t>Исполнение бюджета </a:t>
            </a:r>
            <a:r>
              <a:rPr lang="ru-RU" sz="2400" dirty="0" err="1"/>
              <a:t>Суровикинского</a:t>
            </a:r>
            <a:r>
              <a:rPr lang="ru-RU" sz="2400" dirty="0"/>
              <a:t> муниципального района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расходам</a:t>
            </a:r>
            <a:br>
              <a:rPr lang="ru-RU" sz="2400" dirty="0"/>
            </a:br>
            <a:r>
              <a:rPr lang="ru-RU" sz="2400" dirty="0" smtClean="0"/>
              <a:t>2018 год  </a:t>
            </a:r>
            <a:r>
              <a:rPr lang="ru-RU" sz="2400" dirty="0"/>
              <a:t>(тыс. руб.)</a:t>
            </a:r>
            <a:endParaRPr lang="ru-RU" sz="2400" b="0" i="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9597"/>
              </p:ext>
            </p:extLst>
          </p:nvPr>
        </p:nvGraphicFramePr>
        <p:xfrm>
          <a:off x="0" y="1571918"/>
          <a:ext cx="9906000" cy="5275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5518"/>
                <a:gridCol w="966355"/>
                <a:gridCol w="924791"/>
                <a:gridCol w="976745"/>
                <a:gridCol w="893618"/>
                <a:gridCol w="1478973"/>
              </a:tblGrid>
              <a:tr h="520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Наименование раздела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2017 год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2018 </a:t>
                      </a:r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2018 год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Динамика к </a:t>
                      </a:r>
                      <a:endParaRPr lang="ru-RU" sz="110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2017 году, </a:t>
                      </a:r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18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065,3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48 976,8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48 286,7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98,4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24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Функционирование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органов местного самоуправления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32078,6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31 988,8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108,9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10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Другие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общегосударственные вопросы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19 695,5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16 573,1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16 188,1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97,7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82,2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40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213,6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528,8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528,8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247,6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3 823,8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8 913,3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8 432,3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220,5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27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22 107,1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17 551,6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17 517,8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79,2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97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330 539,9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375 581,9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369 404,5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98,4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97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Дошкольное образование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51 061,4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66 323,0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65 854,4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97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Общее образование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238 493,9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261 468,7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255 928,4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97,9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107,3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97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Молодежная политика и оздоровление детей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2 126,8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2 131,6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2 115,8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97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14 975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17 066,2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17 057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Культура, кинематография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5 819,1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5 715,5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5 670,2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99,2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97,4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43 676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44 441,4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43 372,4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2 415,1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1 850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1 850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76,6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Социальное обеспечение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18 804,8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21 490,4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20 440,8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95,1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108,7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06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21 163,1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19 785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19 765,7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93,4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06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1 293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1 315,4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1 315,4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101,7</a:t>
                      </a:r>
                      <a:endParaRPr lang="ru-RU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38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1 895,8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1 250,8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1 249,6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3 773,6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4 056,4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4 056,4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107,5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38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3 557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55 058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55 058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1547,9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42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464 471,2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562 074,5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553 576,7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98,5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119,2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6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61209"/>
          </a:xfrm>
        </p:spPr>
        <p:txBody>
          <a:bodyPr anchor="ctr">
            <a:noAutofit/>
          </a:bodyPr>
          <a:lstStyle/>
          <a:p>
            <a:pPr algn="ctr">
              <a:spcBef>
                <a:spcPts val="1"/>
              </a:spcBef>
            </a:pPr>
            <a:r>
              <a:rPr lang="ru-RU" sz="2400" b="0" i="0" dirty="0" smtClean="0">
                <a:solidFill>
                  <a:schemeClr val="bg1"/>
                </a:solidFill>
              </a:rPr>
              <a:t>Структура расходов бюджета </a:t>
            </a:r>
            <a:r>
              <a:rPr lang="ru-RU" sz="2400" b="0" i="0" dirty="0" err="1" smtClean="0">
                <a:solidFill>
                  <a:schemeClr val="bg1"/>
                </a:solidFill>
              </a:rPr>
              <a:t>Суровикинского</a:t>
            </a:r>
            <a:r>
              <a:rPr lang="ru-RU" sz="2400" b="0" i="0" dirty="0" smtClean="0">
                <a:solidFill>
                  <a:schemeClr val="bg1"/>
                </a:solidFill>
              </a:rPr>
              <a:t> муниципального района </a:t>
            </a:r>
            <a:br>
              <a:rPr lang="ru-RU" sz="2400" b="0" i="0" dirty="0" smtClean="0">
                <a:solidFill>
                  <a:schemeClr val="bg1"/>
                </a:solidFill>
              </a:rPr>
            </a:br>
            <a:r>
              <a:rPr lang="ru-RU" sz="2400" dirty="0" smtClean="0"/>
              <a:t>2018 год</a:t>
            </a:r>
            <a:endParaRPr lang="ru-RU" sz="2400" b="0" i="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57681418"/>
              </p:ext>
            </p:extLst>
          </p:nvPr>
        </p:nvGraphicFramePr>
        <p:xfrm>
          <a:off x="561110" y="1638690"/>
          <a:ext cx="9064336" cy="509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2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" y="1572499"/>
            <a:ext cx="9906000" cy="548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" y="-22227"/>
            <a:ext cx="9894724" cy="1327859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Основные показатели бюджета </a:t>
            </a:r>
            <a:r>
              <a:rPr lang="ru-RU" sz="2400" dirty="0" err="1" smtClean="0">
                <a:latin typeface="+mn-lt"/>
                <a:cs typeface="Times New Roman" panose="02020603050405020304" pitchFamily="18" charset="0"/>
              </a:rPr>
              <a:t>Суровикинского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 муниципального района </a:t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2018 год (тыс.рублей)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54747"/>
              </p:ext>
            </p:extLst>
          </p:nvPr>
        </p:nvGraphicFramePr>
        <p:xfrm>
          <a:off x="248319" y="4649422"/>
          <a:ext cx="5839966" cy="19481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24989"/>
                <a:gridCol w="1015644"/>
                <a:gridCol w="1088193"/>
                <a:gridCol w="736797"/>
                <a:gridCol w="1174343"/>
              </a:tblGrid>
              <a:tr h="75225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2018 год план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2018 год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факт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исполнения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Динамика к 2017 году (%)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79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Доходы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559 204,45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556 236,18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99,5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119,51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79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Расходы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562 074,45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553 576,73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98,5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95,27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400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Дефицит (-), Профицит (+)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- 2 870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2 659,45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306799"/>
              </p:ext>
            </p:extLst>
          </p:nvPr>
        </p:nvGraphicFramePr>
        <p:xfrm>
          <a:off x="-84186" y="2405312"/>
          <a:ext cx="3478731" cy="212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47767920"/>
              </p:ext>
            </p:extLst>
          </p:nvPr>
        </p:nvGraphicFramePr>
        <p:xfrm>
          <a:off x="3205177" y="2456143"/>
          <a:ext cx="3553428" cy="209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39871"/>
              </p:ext>
            </p:extLst>
          </p:nvPr>
        </p:nvGraphicFramePr>
        <p:xfrm>
          <a:off x="3640240" y="2131765"/>
          <a:ext cx="2899458" cy="64906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66486"/>
                <a:gridCol w="966486"/>
                <a:gridCol w="966486"/>
              </a:tblGrid>
              <a:tr h="28330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 2016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8330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487 508,95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464 471,18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553 576,73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63389" y="1505306"/>
            <a:ext cx="278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Расходы бюджета </a:t>
            </a:r>
            <a:r>
              <a:rPr lang="ru-RU" sz="1600" b="1" dirty="0" err="1" smtClean="0">
                <a:solidFill>
                  <a:schemeClr val="tx2"/>
                </a:solidFill>
              </a:rPr>
              <a:t>Суровикинского</a:t>
            </a:r>
            <a:r>
              <a:rPr lang="ru-RU" sz="1600" b="1" dirty="0" smtClean="0">
                <a:solidFill>
                  <a:schemeClr val="tx2"/>
                </a:solidFill>
              </a:rPr>
              <a:t> МР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070" y="1493526"/>
            <a:ext cx="282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Доходы бюджета </a:t>
            </a:r>
            <a:r>
              <a:rPr lang="ru-RU" sz="1600" b="1" dirty="0" err="1" smtClean="0">
                <a:solidFill>
                  <a:schemeClr val="tx2"/>
                </a:solidFill>
              </a:rPr>
              <a:t>Суровикинского</a:t>
            </a:r>
            <a:r>
              <a:rPr lang="ru-RU" sz="1600" b="1" dirty="0" smtClean="0">
                <a:solidFill>
                  <a:schemeClr val="tx2"/>
                </a:solidFill>
              </a:rPr>
              <a:t> МР</a:t>
            </a:r>
            <a:endParaRPr lang="ru-RU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0712"/>
              </p:ext>
            </p:extLst>
          </p:nvPr>
        </p:nvGraphicFramePr>
        <p:xfrm>
          <a:off x="387216" y="2132714"/>
          <a:ext cx="2680077" cy="65512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3359"/>
                <a:gridCol w="893359"/>
                <a:gridCol w="893359"/>
              </a:tblGrid>
              <a:tr h="28936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8936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488 836,63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465 424,84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556 236,18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67107" y="1536084"/>
            <a:ext cx="303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Дефицит, профицит бюджета </a:t>
            </a:r>
            <a:r>
              <a:rPr lang="ru-RU" sz="1600" b="1" dirty="0" err="1" smtClean="0">
                <a:solidFill>
                  <a:schemeClr val="tx2"/>
                </a:solidFill>
              </a:rPr>
              <a:t>Суровикинского</a:t>
            </a:r>
            <a:r>
              <a:rPr lang="ru-RU" sz="1600" b="1" dirty="0" smtClean="0">
                <a:solidFill>
                  <a:schemeClr val="tx2"/>
                </a:solidFill>
              </a:rPr>
              <a:t> МР</a:t>
            </a:r>
            <a:endParaRPr lang="ru-RU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88837"/>
              </p:ext>
            </p:extLst>
          </p:nvPr>
        </p:nvGraphicFramePr>
        <p:xfrm>
          <a:off x="7112645" y="2139633"/>
          <a:ext cx="2714262" cy="65934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4754"/>
                <a:gridCol w="904754"/>
                <a:gridCol w="904754"/>
              </a:tblGrid>
              <a:tr h="19401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Факт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 2016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017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9358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1 327,68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953,66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ru-RU" sz="900" baseline="0" dirty="0" smtClean="0">
                          <a:solidFill>
                            <a:schemeClr val="tx2"/>
                          </a:solidFill>
                        </a:rPr>
                        <a:t> 659,45</a:t>
                      </a:r>
                      <a:endParaRPr lang="ru-RU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73997054"/>
              </p:ext>
            </p:extLst>
          </p:nvPr>
        </p:nvGraphicFramePr>
        <p:xfrm>
          <a:off x="6492433" y="2666166"/>
          <a:ext cx="3565003" cy="188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8091" y="3559218"/>
            <a:ext cx="6335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4,79</a:t>
            </a:r>
            <a:r>
              <a:rPr lang="en-US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4129" y="3311415"/>
            <a:ext cx="7328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+ 19</a:t>
            </a:r>
            <a:r>
              <a:rPr lang="en-US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5811" y="3576626"/>
            <a:ext cx="6335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cs typeface="Times New Roman" panose="02020603050405020304" pitchFamily="18" charset="0"/>
              </a:rPr>
              <a:t>- 4</a:t>
            </a:r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b="1" dirty="0">
                <a:solidFill>
                  <a:schemeClr val="bg1"/>
                </a:solidFill>
                <a:cs typeface="Times New Roman" panose="02020603050405020304" pitchFamily="18" charset="0"/>
              </a:rPr>
              <a:t>72</a:t>
            </a:r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5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45815" y="3318056"/>
            <a:ext cx="7328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+ 19</a:t>
            </a:r>
            <a:r>
              <a:rPr lang="en-US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tatic.wixstatic.com/media/da5f91_7bf9778184f549558c6508e330f2c010.jpg_srz_502_306_85_22_0.50_1.20_0.00_jpg_sr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40" y="4615345"/>
            <a:ext cx="3321396" cy="2022362"/>
          </a:xfrm>
          <a:prstGeom prst="rect">
            <a:avLst/>
          </a:prstGeom>
          <a:noFill/>
        </p:spPr>
      </p:pic>
      <p:sp>
        <p:nvSpPr>
          <p:cNvPr id="6" name="Выгнутая вверх стрелка 5"/>
          <p:cNvSpPr/>
          <p:nvPr/>
        </p:nvSpPr>
        <p:spPr>
          <a:xfrm>
            <a:off x="1524847" y="2968017"/>
            <a:ext cx="358330" cy="333441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2084957" y="3000943"/>
            <a:ext cx="358330" cy="333441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4802726" y="3008122"/>
            <a:ext cx="358330" cy="333441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5372213" y="3006651"/>
            <a:ext cx="358330" cy="333441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volbi.ru/upload/medialibrary/23a/23a6e3df9d519ec0ccb66bf5fc8eda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173"/>
            <a:ext cx="3667991" cy="408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1829"/>
              </p:ext>
            </p:extLst>
          </p:nvPr>
        </p:nvGraphicFramePr>
        <p:xfrm>
          <a:off x="3757613" y="1620980"/>
          <a:ext cx="6109853" cy="5195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1596"/>
                <a:gridCol w="796204"/>
                <a:gridCol w="852053"/>
              </a:tblGrid>
              <a:tr h="528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  <a:r>
                        <a:rPr lang="ru-RU" sz="1100" b="1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подраздела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Расходы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1100" b="1" i="0" u="none" strike="noStrike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льгото</a:t>
                      </a:r>
                      <a:endParaRPr lang="ru-RU" sz="1100" b="1" i="0" u="none" strike="noStrike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получателей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2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Пенсионное обеспечение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1 850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2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Социальное обеспечение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20 440,8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79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Субвенция на предоставление субсидий гражданам</a:t>
                      </a:r>
                      <a:r>
                        <a:rPr lang="ru-RU" sz="1200" b="0" i="0" u="none" strike="noStrike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на оплату жилья и коммунальных услуг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14 303,4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564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Субвенция на предоставление мер социальной поддержки по оплате жилья и коммунальных услуг специалистов учреждений культуры, работающим</a:t>
                      </a:r>
                      <a:r>
                        <a:rPr lang="ru-RU" sz="1200" b="0" i="0" u="none" strike="noStrike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и проживающим в сельской местности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857,8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750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Субвенция на оплату</a:t>
                      </a:r>
                      <a:r>
                        <a:rPr lang="ru-RU" sz="1200" b="0" i="0" u="none" strike="noStrike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жилого помещения и отдельных видов коммунальных услуг, предоставляемых педагогическим работникам образовательных учреждений, работающим и проживающим в сельской местности, рабочих посёлках 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3 695,1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750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Субвенция на предоставление мер социальной поддержки по оплате жилья и коммунальных услуг работникам библиотек и медицинским работникам образовательных</a:t>
                      </a:r>
                      <a:r>
                        <a:rPr lang="ru-RU" sz="1200" b="0" i="0" u="none" strike="noStrike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учреждений, работающим и проживающим в сельской местности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103,7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09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Охрана семьи и детства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19 765,7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750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Субвенция на выплату компенсации</a:t>
                      </a:r>
                      <a:r>
                        <a:rPr lang="ru-RU" sz="1200" b="0" i="0" u="none" strike="noStrike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части родительской платы за содержание ребёнка в муниципальных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810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09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Субвенция на выплату пособий по опеке и попечительству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12 610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79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Субвенция на вознаграждение за труд, причитающегося приемным родителям и предоставление им мер социальной поддержки</a:t>
                      </a:r>
                      <a:endParaRPr lang="ru-RU" sz="1200" b="0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6 345,7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1200" b="0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09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Другие вопросы в области социальной политики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1 315,4</a:t>
                      </a:r>
                      <a:endParaRPr lang="ru-RU" sz="12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322426"/>
            <a:ext cx="9906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Расходы по разделу «Социальная политика»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2018 </a:t>
            </a:r>
            <a:r>
              <a:rPr lang="ru-RU" sz="2400" dirty="0">
                <a:solidFill>
                  <a:schemeClr val="bg1"/>
                </a:solidFill>
              </a:rPr>
              <a:t>год  (тыс. руб</a:t>
            </a:r>
            <a:r>
              <a:rPr lang="ru-RU" sz="2400" dirty="0" smtClean="0">
                <a:solidFill>
                  <a:schemeClr val="bg1"/>
                </a:solidFill>
              </a:rPr>
              <a:t>.)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474"/>
            <a:ext cx="9906000" cy="53265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19645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/>
              <a:t>Динамика расходов </a:t>
            </a:r>
            <a:r>
              <a:rPr lang="ru-RU" sz="2400" dirty="0" smtClean="0"/>
              <a:t>бюджета </a:t>
            </a:r>
            <a:br>
              <a:rPr lang="ru-RU" sz="2400" dirty="0" smtClean="0"/>
            </a:br>
            <a:r>
              <a:rPr lang="ru-RU" sz="2400" dirty="0" err="1" smtClean="0"/>
              <a:t>Суровикинского</a:t>
            </a:r>
            <a:r>
              <a:rPr lang="ru-RU" sz="2400" dirty="0" smtClean="0"/>
              <a:t> муниципального района </a:t>
            </a:r>
            <a:br>
              <a:rPr lang="ru-RU" sz="2400" dirty="0" smtClean="0"/>
            </a:br>
            <a:r>
              <a:rPr lang="ru-RU" sz="2400" dirty="0" smtClean="0"/>
              <a:t> 2018 год  </a:t>
            </a:r>
            <a:r>
              <a:rPr lang="ru-RU" sz="2400" dirty="0"/>
              <a:t>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43447492"/>
              </p:ext>
            </p:extLst>
          </p:nvPr>
        </p:nvGraphicFramePr>
        <p:xfrm>
          <a:off x="388695" y="1689243"/>
          <a:ext cx="4236469" cy="516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Овал 7"/>
          <p:cNvSpPr/>
          <p:nvPr/>
        </p:nvSpPr>
        <p:spPr>
          <a:xfrm>
            <a:off x="3137789" y="1919287"/>
            <a:ext cx="1132114" cy="3827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553 576,7</a:t>
            </a:r>
            <a:endParaRPr lang="ru-RU" sz="1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63902" y="3267161"/>
            <a:ext cx="978740" cy="4040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Book Antiqua" panose="02040602050305030304" pitchFamily="18" charset="0"/>
              </a:rPr>
              <a:t>487 508,9</a:t>
            </a:r>
          </a:p>
        </p:txBody>
      </p:sp>
      <p:sp>
        <p:nvSpPr>
          <p:cNvPr id="10" name="Овал 9"/>
          <p:cNvSpPr/>
          <p:nvPr/>
        </p:nvSpPr>
        <p:spPr>
          <a:xfrm>
            <a:off x="2012669" y="3796015"/>
            <a:ext cx="988519" cy="39340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Book Antiqua" panose="02040602050305030304" pitchFamily="18" charset="0"/>
              </a:rPr>
              <a:t>464 471,2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5164" y="1713856"/>
            <a:ext cx="51567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Финансирование расходов  бюджета муниципального района за </a:t>
            </a:r>
            <a:r>
              <a:rPr lang="ru-RU" sz="1600" b="1" dirty="0" smtClean="0">
                <a:solidFill>
                  <a:schemeClr val="tx2"/>
                </a:solidFill>
              </a:rPr>
              <a:t>2018</a:t>
            </a:r>
            <a:r>
              <a:rPr lang="ru-RU" sz="1600" dirty="0" smtClean="0">
                <a:solidFill>
                  <a:schemeClr val="tx2"/>
                </a:solidFill>
              </a:rPr>
              <a:t> год   исполнено в сумме </a:t>
            </a:r>
            <a:r>
              <a:rPr lang="ru-RU" sz="1600" b="1" dirty="0" smtClean="0">
                <a:solidFill>
                  <a:schemeClr val="tx2"/>
                </a:solidFill>
              </a:rPr>
              <a:t>553 576,7 тыс. руб. </a:t>
            </a:r>
            <a:r>
              <a:rPr lang="ru-RU" sz="1600" dirty="0" smtClean="0">
                <a:solidFill>
                  <a:schemeClr val="tx2"/>
                </a:solidFill>
              </a:rPr>
              <a:t>или </a:t>
            </a:r>
            <a:r>
              <a:rPr lang="ru-RU" sz="1600" b="1" dirty="0" smtClean="0">
                <a:solidFill>
                  <a:schemeClr val="tx2"/>
                </a:solidFill>
              </a:rPr>
              <a:t>98,5% </a:t>
            </a:r>
            <a:r>
              <a:rPr lang="ru-RU" sz="1600" dirty="0" smtClean="0">
                <a:solidFill>
                  <a:schemeClr val="tx2"/>
                </a:solidFill>
              </a:rPr>
              <a:t>к утвержденным годовым бюджетным назначениям (</a:t>
            </a:r>
            <a:r>
              <a:rPr lang="ru-RU" sz="1600" b="1" dirty="0" smtClean="0">
                <a:solidFill>
                  <a:schemeClr val="tx2"/>
                </a:solidFill>
              </a:rPr>
              <a:t>562 074,5 </a:t>
            </a:r>
            <a:r>
              <a:rPr lang="ru-RU" sz="1600" b="1" dirty="0" err="1" smtClean="0">
                <a:solidFill>
                  <a:schemeClr val="tx2"/>
                </a:solidFill>
              </a:rPr>
              <a:t>т.р</a:t>
            </a:r>
            <a:r>
              <a:rPr lang="ru-RU" sz="1600" dirty="0" smtClean="0">
                <a:solidFill>
                  <a:schemeClr val="tx2"/>
                </a:solidFill>
              </a:rPr>
              <a:t>.). Процент исполнения по расходам </a:t>
            </a:r>
            <a:r>
              <a:rPr lang="ru-RU" sz="1600" b="1" dirty="0" smtClean="0">
                <a:solidFill>
                  <a:schemeClr val="tx2"/>
                </a:solidFill>
              </a:rPr>
              <a:t>в 2016</a:t>
            </a:r>
            <a:r>
              <a:rPr lang="ru-RU" sz="1600" dirty="0" smtClean="0">
                <a:solidFill>
                  <a:schemeClr val="tx2"/>
                </a:solidFill>
              </a:rPr>
              <a:t> году </a:t>
            </a:r>
            <a:r>
              <a:rPr lang="en-US" sz="1600" dirty="0" smtClean="0">
                <a:solidFill>
                  <a:schemeClr val="tx2"/>
                </a:solidFill>
              </a:rPr>
              <a:t>c</a:t>
            </a:r>
            <a:r>
              <a:rPr lang="ru-RU" sz="1600" dirty="0" smtClean="0">
                <a:solidFill>
                  <a:schemeClr val="tx2"/>
                </a:solidFill>
              </a:rPr>
              <a:t>оставлял </a:t>
            </a:r>
            <a:r>
              <a:rPr lang="ru-RU" sz="1600" b="1" dirty="0" smtClean="0">
                <a:solidFill>
                  <a:schemeClr val="tx2"/>
                </a:solidFill>
              </a:rPr>
              <a:t>97,2%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>
                <a:solidFill>
                  <a:schemeClr val="tx2"/>
                </a:solidFill>
              </a:rPr>
              <a:t>в </a:t>
            </a:r>
            <a:r>
              <a:rPr lang="ru-RU" sz="1600" b="1" dirty="0" smtClean="0">
                <a:solidFill>
                  <a:schemeClr val="tx2"/>
                </a:solidFill>
              </a:rPr>
              <a:t> 2017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году – </a:t>
            </a:r>
            <a:r>
              <a:rPr lang="ru-RU" sz="1600" b="1" dirty="0" smtClean="0">
                <a:solidFill>
                  <a:schemeClr val="tx2"/>
                </a:solidFill>
              </a:rPr>
              <a:t>96,1%</a:t>
            </a:r>
          </a:p>
          <a:p>
            <a:pPr algn="just"/>
            <a:endParaRPr lang="ru-RU" sz="1600" dirty="0" smtClean="0">
              <a:solidFill>
                <a:schemeClr val="tx2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Наибольшую </a:t>
            </a:r>
            <a:r>
              <a:rPr lang="ru-RU" sz="1600" dirty="0">
                <a:solidFill>
                  <a:schemeClr val="tx2"/>
                </a:solidFill>
              </a:rPr>
              <a:t>долю в объеме бюджета </a:t>
            </a:r>
            <a:r>
              <a:rPr lang="ru-RU" sz="1600" dirty="0" err="1">
                <a:solidFill>
                  <a:schemeClr val="tx2"/>
                </a:solidFill>
              </a:rPr>
              <a:t>Суровикинского</a:t>
            </a:r>
            <a:r>
              <a:rPr lang="ru-RU" sz="1600" dirty="0">
                <a:solidFill>
                  <a:schemeClr val="tx2"/>
                </a:solidFill>
              </a:rPr>
              <a:t> муниципального района составили расходы на образование –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66,8%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>
                <a:solidFill>
                  <a:schemeClr val="tx2"/>
                </a:solidFill>
              </a:rPr>
              <a:t>социальную политику –  </a:t>
            </a:r>
            <a:r>
              <a:rPr lang="ru-RU" sz="1600" b="1" dirty="0" smtClean="0">
                <a:solidFill>
                  <a:schemeClr val="tx2"/>
                </a:solidFill>
              </a:rPr>
              <a:t>7,8%  </a:t>
            </a:r>
            <a:r>
              <a:rPr lang="ru-RU" sz="1600" dirty="0">
                <a:solidFill>
                  <a:schemeClr val="tx2"/>
                </a:solidFill>
              </a:rPr>
              <a:t>и на общегосударственные вопросы – </a:t>
            </a:r>
            <a:r>
              <a:rPr lang="ru-RU" sz="1600" b="1" dirty="0" smtClean="0">
                <a:solidFill>
                  <a:schemeClr val="tx2"/>
                </a:solidFill>
              </a:rPr>
              <a:t>8,7%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652"/>
            <a:ext cx="9906000" cy="5357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716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Исполнение муниципальных программ </a:t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smtClean="0"/>
              <a:t>год  </a:t>
            </a:r>
            <a:r>
              <a:rPr lang="ru-RU" sz="2400" dirty="0"/>
              <a:t>(тыс. руб.)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70902529"/>
              </p:ext>
            </p:extLst>
          </p:nvPr>
        </p:nvGraphicFramePr>
        <p:xfrm>
          <a:off x="144145" y="1371600"/>
          <a:ext cx="9587684" cy="537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9258" y="3379107"/>
            <a:ext cx="25867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При плане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42 960,8 </a:t>
            </a:r>
            <a:r>
              <a:rPr lang="ru-RU" sz="1400" dirty="0" smtClean="0">
                <a:solidFill>
                  <a:srgbClr val="002060"/>
                </a:solidFill>
              </a:rPr>
              <a:t>тыс. рублей исполнение в </a:t>
            </a:r>
            <a:r>
              <a:rPr lang="ru-RU" sz="1400" b="1" dirty="0" smtClean="0">
                <a:solidFill>
                  <a:srgbClr val="002060"/>
                </a:solidFill>
              </a:rPr>
              <a:t>2018 </a:t>
            </a:r>
            <a:r>
              <a:rPr lang="ru-RU" sz="1400" dirty="0" smtClean="0">
                <a:solidFill>
                  <a:srgbClr val="002060"/>
                </a:solidFill>
              </a:rPr>
              <a:t>году составило </a:t>
            </a:r>
            <a:r>
              <a:rPr lang="ru-RU" sz="1400" b="1" dirty="0" smtClean="0">
                <a:solidFill>
                  <a:srgbClr val="002060"/>
                </a:solidFill>
              </a:rPr>
              <a:t> 42 372,5 </a:t>
            </a:r>
            <a:r>
              <a:rPr lang="ru-RU" sz="1400" dirty="0" smtClean="0">
                <a:solidFill>
                  <a:srgbClr val="002060"/>
                </a:solidFill>
              </a:rPr>
              <a:t>тыс. рублей или </a:t>
            </a:r>
            <a:r>
              <a:rPr lang="ru-RU" sz="1400" b="1" dirty="0" smtClean="0">
                <a:solidFill>
                  <a:srgbClr val="002060"/>
                </a:solidFill>
              </a:rPr>
              <a:t>98,6</a:t>
            </a:r>
            <a:r>
              <a:rPr lang="ru-RU" sz="1400" dirty="0" smtClean="0">
                <a:solidFill>
                  <a:srgbClr val="002060"/>
                </a:solidFill>
              </a:rPr>
              <a:t>%. </a:t>
            </a:r>
            <a:r>
              <a:rPr lang="ru-RU" sz="1400" dirty="0" smtClean="0">
                <a:solidFill>
                  <a:srgbClr val="002060"/>
                </a:solidFill>
              </a:rPr>
              <a:t>Объем муниципальных программ в общем объеме расходов составил </a:t>
            </a:r>
            <a:r>
              <a:rPr lang="ru-RU" sz="1400" b="1" dirty="0" smtClean="0">
                <a:solidFill>
                  <a:srgbClr val="002060"/>
                </a:solidFill>
              </a:rPr>
              <a:t>7,7%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1309255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Муниципальная программа </a:t>
            </a:r>
            <a:r>
              <a:rPr lang="ru-RU" sz="2400" dirty="0" smtClean="0"/>
              <a:t>«Экономическое </a:t>
            </a:r>
            <a:r>
              <a:rPr lang="ru-RU" sz="2400" dirty="0"/>
              <a:t>развитие </a:t>
            </a:r>
            <a:r>
              <a:rPr lang="ru-RU" sz="2400" dirty="0" err="1"/>
              <a:t>Суровикинского</a:t>
            </a:r>
            <a:r>
              <a:rPr lang="ru-RU" sz="2400" dirty="0"/>
              <a:t> муниципального района </a:t>
            </a:r>
            <a:r>
              <a:rPr lang="ru-RU" sz="2400" dirty="0" smtClean="0"/>
              <a:t>Волгоградской </a:t>
            </a:r>
            <a:r>
              <a:rPr lang="ru-RU" sz="2400" dirty="0"/>
              <a:t>области»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smtClean="0"/>
              <a:t>год </a:t>
            </a:r>
            <a:r>
              <a:rPr lang="ru-RU" sz="2400" dirty="0"/>
              <a:t>(тыс. руб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4145" y="1531474"/>
            <a:ext cx="9627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Цель: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Содействие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экономическому развитию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Суровикинского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муниципального района.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50125038"/>
              </p:ext>
            </p:extLst>
          </p:nvPr>
        </p:nvGraphicFramePr>
        <p:xfrm>
          <a:off x="0" y="1870028"/>
          <a:ext cx="9905999" cy="133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4067"/>
              </p:ext>
            </p:extLst>
          </p:nvPr>
        </p:nvGraphicFramePr>
        <p:xfrm>
          <a:off x="247383" y="3542867"/>
          <a:ext cx="6493659" cy="32011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31482"/>
                <a:gridCol w="1084521"/>
                <a:gridCol w="1065914"/>
                <a:gridCol w="911742"/>
              </a:tblGrid>
              <a:tr h="584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Наименование подпрограмм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План на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2018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2018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год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18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Подпрограмма "Развитие и поддержка малого предпринимательства в </a:t>
                      </a:r>
                      <a:r>
                        <a:rPr lang="ru-RU" sz="12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Суровикинском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муниципальном районе"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17,0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17,0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836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Подпрограмма "Эффективность и развитие органов местного самоуправления </a:t>
                      </a:r>
                      <a:r>
                        <a:rPr lang="ru-RU" sz="12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Суровикинского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муниципального района Волгоградской области"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1 124,3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1 069,9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95,2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Подпрограмма "Повышение качества государственных и муниципальных услуг путем создания многофункционального центра предоставления государственных и муниципальных услуг на территории </a:t>
                      </a:r>
                      <a:r>
                        <a:rPr lang="ru-RU" sz="12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Суровикинского</a:t>
                      </a:r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муниципального района"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46,4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46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02900" y="3219701"/>
            <a:ext cx="938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1026" name="Picture 2" descr="http://inpromen.ru/news/2015/images/razreshenie-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87" y="3669976"/>
            <a:ext cx="2941634" cy="27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semyafamily.ru/fotografii/semya22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92" y="3202002"/>
            <a:ext cx="5016407" cy="33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"/>
            <a:ext cx="9905999" cy="1388227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/>
              <a:t>Муниципальная программа </a:t>
            </a:r>
            <a:r>
              <a:rPr lang="ru-RU" sz="2400" dirty="0" smtClean="0"/>
              <a:t>«Развитие </a:t>
            </a:r>
            <a:r>
              <a:rPr lang="ru-RU" sz="2400" dirty="0"/>
              <a:t>физической культуры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спорта в </a:t>
            </a:r>
            <a:r>
              <a:rPr lang="ru-RU" sz="2400" dirty="0" err="1" smtClean="0"/>
              <a:t>Суровикинском</a:t>
            </a:r>
            <a:r>
              <a:rPr lang="ru-RU" sz="2400" dirty="0" smtClean="0"/>
              <a:t> муниципальном районе»</a:t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" y="1551479"/>
            <a:ext cx="9905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Цель: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Обеспечение максимальной вовлеченности населения в систематические занятия физкультурой и спортом, развитие спорта высших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достижений. Обеспечение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условий для развития на территории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Суровикинского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муниципального района физической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культуры и массового спорта, организация проведения официальных физкультурно-оздоровительных и спортивно-массовых мероприятий на территории муниципального </a:t>
            </a:r>
            <a:r>
              <a:rPr lang="ru-RU" sz="1400" b="1">
                <a:solidFill>
                  <a:schemeClr val="accent2">
                    <a:lumMod val="50000"/>
                  </a:schemeClr>
                </a:solidFill>
              </a:rPr>
              <a:t>района</a:t>
            </a:r>
            <a:r>
              <a:rPr lang="ru-RU" sz="1400" b="1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66825262"/>
              </p:ext>
            </p:extLst>
          </p:nvPr>
        </p:nvGraphicFramePr>
        <p:xfrm>
          <a:off x="0" y="3202002"/>
          <a:ext cx="9906000" cy="153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0663" y="4874137"/>
            <a:ext cx="427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Фактические расходы при плане </a:t>
            </a:r>
            <a:r>
              <a:rPr lang="ru-RU" sz="1600" b="1" dirty="0" smtClean="0">
                <a:solidFill>
                  <a:srgbClr val="C00000"/>
                </a:solidFill>
              </a:rPr>
              <a:t>3 398,2 </a:t>
            </a:r>
            <a:r>
              <a:rPr lang="ru-RU" sz="1600" b="1" dirty="0" smtClean="0">
                <a:solidFill>
                  <a:srgbClr val="C00000"/>
                </a:solidFill>
              </a:rPr>
              <a:t>тыс. рублей </a:t>
            </a:r>
            <a:r>
              <a:rPr lang="ru-RU" sz="1600" b="1" dirty="0">
                <a:solidFill>
                  <a:srgbClr val="C00000"/>
                </a:solidFill>
              </a:rPr>
              <a:t>составили </a:t>
            </a:r>
            <a:r>
              <a:rPr lang="ru-RU" sz="1600" b="1" dirty="0" smtClean="0">
                <a:solidFill>
                  <a:srgbClr val="C00000"/>
                </a:solidFill>
              </a:rPr>
              <a:t>3 395,8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тыс. </a:t>
            </a:r>
            <a:r>
              <a:rPr lang="ru-RU" sz="1600" b="1" dirty="0" smtClean="0">
                <a:solidFill>
                  <a:srgbClr val="C00000"/>
                </a:solidFill>
              </a:rPr>
              <a:t>рублей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или </a:t>
            </a:r>
            <a:r>
              <a:rPr lang="ru-RU" sz="1600" b="1" dirty="0" smtClean="0">
                <a:solidFill>
                  <a:srgbClr val="C00000"/>
                </a:solidFill>
              </a:rPr>
              <a:t>99,9%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327" y="8000314"/>
            <a:ext cx="2341885" cy="2314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7" y="1540091"/>
            <a:ext cx="1622425" cy="1244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9" y="4351571"/>
            <a:ext cx="3239386" cy="25064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905999" cy="134164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/>
              <a:t>Муниципальная </a:t>
            </a:r>
            <a:r>
              <a:rPr lang="ru-RU" sz="2400" dirty="0" smtClean="0"/>
              <a:t>программа «Молодёжная политика в </a:t>
            </a:r>
            <a:br>
              <a:rPr lang="ru-RU" sz="2400" dirty="0" smtClean="0"/>
            </a:br>
            <a:r>
              <a:rPr lang="ru-RU" sz="2400" dirty="0" err="1" smtClean="0"/>
              <a:t>Суровикинском</a:t>
            </a:r>
            <a:r>
              <a:rPr lang="ru-RU" sz="2400" dirty="0" smtClean="0"/>
              <a:t> муниципальном районе»</a:t>
            </a:r>
            <a:r>
              <a:rPr lang="ru-RU" sz="2400" dirty="0" smtClean="0"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dirty="0" smtClean="0">
                <a:latin typeface="Book Antiqua" panose="02040602050305030304" pitchFamily="18" charset="0"/>
              </a:rPr>
              <a:t>2018 </a:t>
            </a:r>
            <a:r>
              <a:rPr lang="ru-RU" sz="2400" dirty="0" smtClean="0">
                <a:latin typeface="Book Antiqua" panose="02040602050305030304" pitchFamily="18" charset="0"/>
              </a:rPr>
              <a:t>год </a:t>
            </a:r>
            <a:r>
              <a:rPr lang="ru-RU" sz="2400" dirty="0"/>
              <a:t>(тыс. руб.)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18" y="1540091"/>
            <a:ext cx="970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Цель: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Обеспечение успешной социализации и эффективной самореализации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молодежи.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Повышение эффективности реализации муниципальной молодежной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политики.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273539"/>
              </p:ext>
            </p:extLst>
          </p:nvPr>
        </p:nvGraphicFramePr>
        <p:xfrm>
          <a:off x="198320" y="2063314"/>
          <a:ext cx="9531309" cy="129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18752"/>
              </p:ext>
            </p:extLst>
          </p:nvPr>
        </p:nvGraphicFramePr>
        <p:xfrm>
          <a:off x="99291" y="3530041"/>
          <a:ext cx="6478929" cy="32499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1294"/>
                <a:gridCol w="955343"/>
                <a:gridCol w="928488"/>
                <a:gridCol w="903804"/>
              </a:tblGrid>
              <a:tr h="584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Наименование подпрограмм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2018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2018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240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"Мероприятия в сфере молодежной политики в </a:t>
                      </a:r>
                      <a:r>
                        <a:rPr lang="ru-RU" sz="12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Суровикинском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районе"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187,2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187,2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910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"Организация отдыха и оздоровления детей, проживающих в </a:t>
                      </a:r>
                      <a:r>
                        <a:rPr lang="ru-RU" sz="12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Суровикинском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районе Волгоградской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679,2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663,4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99,1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83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"Духовно-нравственное воспитание граждан </a:t>
                      </a:r>
                      <a:r>
                        <a:rPr lang="ru-RU" sz="12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Суровикинского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района"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264,3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264,3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83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"Профилактика правонарушений в </a:t>
                      </a:r>
                      <a:r>
                        <a:rPr lang="ru-RU" sz="12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Суровикинском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районе"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448,2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448,2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795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"Комплексные меры по противодействию злоупотреблению наркотиков и их незаконному обороту"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32,1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32,1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06284" y="3248707"/>
            <a:ext cx="98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(тыс. руб.)</a:t>
            </a:r>
            <a:endParaRPr lang="ru-RU" sz="1400" dirty="0"/>
          </a:p>
        </p:txBody>
      </p:sp>
      <p:pic>
        <p:nvPicPr>
          <p:cNvPr id="3076" name="Picture 4" descr="http://portal.stroyka74.ru/images/news/big/6093_image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0" y="3358334"/>
            <a:ext cx="3327780" cy="29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7" y="1521200"/>
            <a:ext cx="4972494" cy="25230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2724"/>
            <a:ext cx="4767208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05223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/>
              <a:t>Муниципальная программа </a:t>
            </a:r>
            <a:r>
              <a:rPr lang="ru-RU" sz="2400" dirty="0" smtClean="0"/>
              <a:t>«Развитие </a:t>
            </a:r>
            <a:r>
              <a:rPr lang="ru-RU" sz="2400" dirty="0"/>
              <a:t>мер социальной поддержки отдельных категорий граждан на территории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Суровикинского</a:t>
            </a:r>
            <a:r>
              <a:rPr lang="ru-RU" sz="2400" dirty="0" smtClean="0"/>
              <a:t> </a:t>
            </a:r>
            <a:r>
              <a:rPr lang="ru-RU" sz="2400" dirty="0"/>
              <a:t>муниципального </a:t>
            </a:r>
            <a:r>
              <a:rPr lang="ru-RU" sz="2400" dirty="0" smtClean="0"/>
              <a:t>района» </a:t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/>
              <a:t>год (тыс. руб.)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147" y="1629587"/>
            <a:ext cx="5240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Цель: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Улучшение качества жизни отдельных категорий граждан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23486936"/>
              </p:ext>
            </p:extLst>
          </p:nvPr>
        </p:nvGraphicFramePr>
        <p:xfrm>
          <a:off x="3" y="1937364"/>
          <a:ext cx="9657400" cy="153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79644" y="2289748"/>
            <a:ext cx="190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16 217,9 </a:t>
            </a:r>
            <a:r>
              <a:rPr lang="ru-RU" sz="1200" b="1" dirty="0" smtClean="0">
                <a:solidFill>
                  <a:schemeClr val="bg1"/>
                </a:solidFill>
              </a:rPr>
              <a:t>тыс. руб. (100%)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67391"/>
              </p:ext>
            </p:extLst>
          </p:nvPr>
        </p:nvGraphicFramePr>
        <p:xfrm>
          <a:off x="74431" y="3470290"/>
          <a:ext cx="6887478" cy="33132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25969"/>
                <a:gridCol w="1297172"/>
                <a:gridCol w="1207037"/>
                <a:gridCol w="1257300"/>
              </a:tblGrid>
              <a:tr h="1184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b="0" i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на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2018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год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2018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год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 исполнения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3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Доплаты к пенсиям муниципальных служащих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1 850,6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1 850,6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52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Субвенция на предоставление субсидий гражданам на оплату жилья и коммунальных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14 719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14 303,4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97,2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62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Прочие меры социальной поддержки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63,9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63,9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93092" y="3162513"/>
            <a:ext cx="938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3" name="Picture 4" descr="http://izmir.habermonitor.com/img/optimumda-mutlu-aile-semineri-20140116AW0005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61" y="3470290"/>
            <a:ext cx="2488308" cy="31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02" y="2817628"/>
            <a:ext cx="7194698" cy="40403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021"/>
            <a:ext cx="5114260" cy="37961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36"/>
            <a:ext cx="9906000" cy="13166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Муниципальная программа </a:t>
            </a:r>
            <a:r>
              <a:rPr lang="ru-RU" sz="2400" dirty="0" smtClean="0"/>
              <a:t>«Поддержка </a:t>
            </a:r>
            <a:r>
              <a:rPr lang="ru-RU" sz="2400" dirty="0"/>
              <a:t>учреждений дополнительного образования детей в сфере культуры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Суровикинского</a:t>
            </a:r>
            <a:r>
              <a:rPr lang="ru-RU" sz="2400" dirty="0" smtClean="0"/>
              <a:t> </a:t>
            </a:r>
            <a:r>
              <a:rPr lang="ru-RU" sz="2400" dirty="0"/>
              <a:t>муниципального </a:t>
            </a:r>
            <a:r>
              <a:rPr lang="ru-RU" sz="2400" dirty="0" smtClean="0"/>
              <a:t>района» </a:t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/>
              <a:t>год (тыс. руб.)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147" y="1585401"/>
            <a:ext cx="9399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Цель: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Обеспечение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доступности детей к культурным ценностям и удовлетворении их культурных потребностей в сфере культуры и искусства, повышение качества услуг в сфере культуры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Суровикинского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муниципального района.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23679389"/>
              </p:ext>
            </p:extLst>
          </p:nvPr>
        </p:nvGraphicFramePr>
        <p:xfrm>
          <a:off x="144147" y="2416398"/>
          <a:ext cx="9595755" cy="142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00224"/>
              </p:ext>
            </p:extLst>
          </p:nvPr>
        </p:nvGraphicFramePr>
        <p:xfrm>
          <a:off x="321815" y="3749009"/>
          <a:ext cx="9279388" cy="302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355974"/>
                <a:gridCol w="1307805"/>
                <a:gridCol w="1265274"/>
                <a:gridCol w="1350335"/>
              </a:tblGrid>
              <a:tr h="713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b="0" i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на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2018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год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2018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год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 исполнения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3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Расходы на обеспечение деятельности 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(оказание услуг ) казенных учреждений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8 305,9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8 295,0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99,9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21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Дотация бюджетам на поддержку мер по обеспечению сбалансированности бюджетов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757,5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757,5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Уплата налогов и сборов органами государственной власти и казенными учреждениями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20,3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20,3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Уплата прочих налогов, сборов и иных платежей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8,4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8,4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100</a:t>
                      </a:r>
                      <a:endParaRPr lang="ru-RU" sz="1400" b="0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2411" y="3450098"/>
            <a:ext cx="938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4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9" r="28509"/>
          <a:stretch>
            <a:fillRect/>
          </a:stretch>
        </p:blipFill>
        <p:spPr>
          <a:xfrm>
            <a:off x="5479259" y="0"/>
            <a:ext cx="4426741" cy="6858000"/>
          </a:xfrm>
        </p:spPr>
      </p:pic>
      <p:sp>
        <p:nvSpPr>
          <p:cNvPr id="5" name="Rectangle 6"/>
          <p:cNvSpPr txBox="1">
            <a:spLocks/>
          </p:cNvSpPr>
          <p:nvPr/>
        </p:nvSpPr>
        <p:spPr>
          <a:xfrm>
            <a:off x="191372" y="4094022"/>
            <a:ext cx="5002137" cy="274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pitchFamily="18" charset="2"/>
              <a:buNone/>
            </a:pPr>
            <a:endParaRPr lang="ru-RU" sz="2300" dirty="0" smtClean="0"/>
          </a:p>
          <a:p>
            <a:pPr algn="ctr">
              <a:buFont typeface="Wingdings 3" pitchFamily="18" charset="2"/>
              <a:buNone/>
            </a:pPr>
            <a:r>
              <a:rPr lang="ru-RU" sz="2000" dirty="0" smtClean="0"/>
              <a:t>Финансовый отдел администрации </a:t>
            </a:r>
            <a:r>
              <a:rPr lang="ru-RU" sz="2000" dirty="0" err="1" smtClean="0"/>
              <a:t>Суровикинского</a:t>
            </a:r>
            <a:r>
              <a:rPr lang="ru-RU" sz="2000" dirty="0" smtClean="0"/>
              <a:t> муниципального района</a:t>
            </a:r>
          </a:p>
          <a:p>
            <a:pPr algn="ctr">
              <a:buFont typeface="Wingdings 3" pitchFamily="18" charset="2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- tu30@volgafin.ru</a:t>
            </a:r>
          </a:p>
          <a:p>
            <a:pPr algn="ctr">
              <a:buFont typeface="Wingdings 3" pitchFamily="18" charset="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Суровикино, ул. Ленина, 64</a:t>
            </a:r>
          </a:p>
          <a:p>
            <a:pPr algn="ctr">
              <a:buFont typeface="Wingdings 3" pitchFamily="18" charset="2"/>
              <a:buNone/>
            </a:pPr>
            <a:r>
              <a:rPr lang="ru-RU" sz="2000" dirty="0" smtClean="0"/>
              <a:t>тел. 8 (84473) 2-12-16</a:t>
            </a:r>
          </a:p>
          <a:p>
            <a:pPr algn="ctr">
              <a:buFont typeface="Wingdings 3" pitchFamily="18" charset="2"/>
              <a:buNone/>
            </a:pPr>
            <a:endParaRPr lang="ru-RU" sz="2300" dirty="0" smtClean="0"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3618" y="3878285"/>
            <a:ext cx="4014141" cy="639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Book Antiqua" panose="02040602050305030304" pitchFamily="18" charset="0"/>
              </a:rPr>
              <a:t>Контактная информация</a:t>
            </a:r>
            <a:endParaRPr lang="ru-RU" sz="2400" dirty="0"/>
          </a:p>
        </p:txBody>
      </p:sp>
      <p:pic>
        <p:nvPicPr>
          <p:cNvPr id="1026" name="Picture 2" descr="http://insmeta.ru/wp-content/uploads/2016/01/buget-n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1" y="629672"/>
            <a:ext cx="4674308" cy="25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492"/>
            <a:ext cx="7121237" cy="51591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17"/>
            <a:ext cx="9906000" cy="1346701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/>
              <a:t>Сведения о численности муниципальных служащих, работников муниципальных учреждений </a:t>
            </a:r>
            <a:r>
              <a:rPr lang="ru-RU" sz="2400" dirty="0" err="1"/>
              <a:t>Суровикинского</a:t>
            </a:r>
            <a:r>
              <a:rPr lang="ru-RU" sz="2400" dirty="0"/>
              <a:t> муниципального района и фактические затраты на их денежное содержание </a:t>
            </a:r>
            <a:r>
              <a:rPr lang="ru-RU" sz="2400" dirty="0" smtClean="0"/>
              <a:t>за </a:t>
            </a:r>
            <a:r>
              <a:rPr lang="ru-RU" sz="2400" dirty="0" smtClean="0"/>
              <a:t>2018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86350" y="1771725"/>
            <a:ext cx="46172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Удельный вес расходов на содержание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муниципальных служащих, работников муниципальных учреждений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</a:rPr>
              <a:t>Суровикинского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 муниципального района в общем объеме расходов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бюджета </a:t>
            </a:r>
            <a:r>
              <a:rPr lang="ru-RU" sz="1400" dirty="0" err="1" smtClean="0">
                <a:solidFill>
                  <a:schemeClr val="tx1">
                    <a:lumMod val="50000"/>
                  </a:schemeClr>
                </a:solidFill>
              </a:rPr>
              <a:t>Суровикинского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муниципального района составил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,23% 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147" y="1771725"/>
            <a:ext cx="3168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Количество муниципальных служащих на 1000 населения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</a:rPr>
              <a:t>Суровикинского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 муниципального района 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составляет 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2,6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единицы 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73332"/>
              </p:ext>
            </p:extLst>
          </p:nvPr>
        </p:nvGraphicFramePr>
        <p:xfrm>
          <a:off x="665019" y="3281415"/>
          <a:ext cx="8575959" cy="3395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400"/>
                <a:gridCol w="651164"/>
                <a:gridCol w="1039091"/>
                <a:gridCol w="1163782"/>
                <a:gridCol w="1288472"/>
                <a:gridCol w="1233050"/>
              </a:tblGrid>
              <a:tr h="887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кода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КФСР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Численность, ВСЕГО</a:t>
                      </a:r>
                      <a:r>
                        <a:rPr lang="ru-RU" sz="1200" u="none" strike="noStrike" dirty="0" smtClean="0">
                          <a:effectLst/>
                        </a:rPr>
                        <a:t>, чел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 том числе муниципальных служащих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Фактические </a:t>
                      </a:r>
                      <a:r>
                        <a:rPr lang="ru-RU" sz="1200" u="none" strike="noStrike" dirty="0" smtClean="0">
                          <a:effectLst/>
                        </a:rPr>
                        <a:t>расходы, ВСЕГО</a:t>
                      </a:r>
                      <a:r>
                        <a:rPr lang="ru-RU" sz="1200" u="none" strike="noStrike" dirty="0">
                          <a:effectLst/>
                        </a:rPr>
                        <a:t>, тыс</a:t>
                      </a:r>
                      <a:r>
                        <a:rPr lang="ru-RU" sz="1200" u="none" strike="noStrike" dirty="0" smtClean="0">
                          <a:effectLst/>
                        </a:rPr>
                        <a:t>. 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 том числе муниципальных </a:t>
                      </a:r>
                      <a:r>
                        <a:rPr lang="ru-RU" sz="1200" u="none" strike="noStrike" dirty="0" smtClean="0">
                          <a:effectLst/>
                        </a:rPr>
                        <a:t>служащих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тыс. руб.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2287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228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0100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29 449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22 883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357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0500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2 089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2 089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228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ОБРАЗОВАНИЕ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0700</a:t>
                      </a:r>
                      <a:endParaRPr lang="ru-RU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153 790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3 228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245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КУЛЬТУРА, КИНЕМАТОГРАФИЯ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0800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1 899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228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ЗДРАВООХРАНЕНИЕ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0900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228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СОЦИАЛЬНАЯ ПОЛИТИКА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228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ФИЗИЧЕСКАЯ КУЛЬТУРА И СПОРТ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1100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244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 СРЕДСТВА МАССОВОЙ ИНФОРМАЦИИ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1200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251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188 198,00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28 971,00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con11\Desktop\1453733174_1id760442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74157"/>
            <a:ext cx="9832063" cy="52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796987"/>
              </p:ext>
            </p:extLst>
          </p:nvPr>
        </p:nvGraphicFramePr>
        <p:xfrm>
          <a:off x="-39429" y="1380281"/>
          <a:ext cx="10068964" cy="567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3203"/>
            <a:ext cx="9905998" cy="1345720"/>
          </a:xfrm>
        </p:spPr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доходной части бюджета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Суровикинского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(тыс.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уб.)</a:t>
            </a:r>
            <a:endParaRPr lang="ru-RU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017451"/>
              </p:ext>
            </p:extLst>
          </p:nvPr>
        </p:nvGraphicFramePr>
        <p:xfrm>
          <a:off x="476250" y="1499512"/>
          <a:ext cx="10068964" cy="567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con11\Desktop\картинки\iUMI70L9W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11" y="1266256"/>
            <a:ext cx="9923788" cy="55466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899"/>
            <a:ext cx="9894877" cy="1334211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Исполнение доходов бюджета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Суровикинского</a:t>
            </a:r>
            <a:r>
              <a:rPr lang="ru-RU" sz="2400" dirty="0" smtClean="0"/>
              <a:t> муниципального района </a:t>
            </a:r>
            <a:br>
              <a:rPr lang="ru-RU" sz="2400" dirty="0" smtClean="0"/>
            </a:br>
            <a:r>
              <a:rPr lang="ru-RU" sz="2400" dirty="0" smtClean="0"/>
              <a:t>2018 год (тыс. руб.)</a:t>
            </a: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75347" y="1527402"/>
            <a:ext cx="9482110" cy="2370267"/>
            <a:chOff x="230522" y="3104462"/>
            <a:chExt cx="9430670" cy="2370267"/>
          </a:xfrm>
        </p:grpSpPr>
        <p:sp>
          <p:nvSpPr>
            <p:cNvPr id="10" name="Полилиния 9"/>
            <p:cNvSpPr/>
            <p:nvPr/>
          </p:nvSpPr>
          <p:spPr>
            <a:xfrm>
              <a:off x="230522" y="3184073"/>
              <a:ext cx="1482576" cy="1305412"/>
            </a:xfrm>
            <a:custGeom>
              <a:avLst/>
              <a:gdLst>
                <a:gd name="connsiteX0" fmla="*/ 0 w 1702424"/>
                <a:gd name="connsiteY0" fmla="*/ 786983 h 1573965"/>
                <a:gd name="connsiteX1" fmla="*/ 851212 w 1702424"/>
                <a:gd name="connsiteY1" fmla="*/ 0 h 1573965"/>
                <a:gd name="connsiteX2" fmla="*/ 1702424 w 1702424"/>
                <a:gd name="connsiteY2" fmla="*/ 786983 h 1573965"/>
                <a:gd name="connsiteX3" fmla="*/ 851212 w 1702424"/>
                <a:gd name="connsiteY3" fmla="*/ 1573966 h 1573965"/>
                <a:gd name="connsiteX4" fmla="*/ 0 w 1702424"/>
                <a:gd name="connsiteY4" fmla="*/ 786983 h 15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424" h="1573965">
                  <a:moveTo>
                    <a:pt x="0" y="786983"/>
                  </a:moveTo>
                  <a:cubicBezTo>
                    <a:pt x="0" y="352344"/>
                    <a:pt x="381101" y="0"/>
                    <a:pt x="851212" y="0"/>
                  </a:cubicBezTo>
                  <a:cubicBezTo>
                    <a:pt x="1321323" y="0"/>
                    <a:pt x="1702424" y="352344"/>
                    <a:pt x="1702424" y="786983"/>
                  </a:cubicBezTo>
                  <a:cubicBezTo>
                    <a:pt x="1702424" y="1221622"/>
                    <a:pt x="1321323" y="1573966"/>
                    <a:pt x="851212" y="1573966"/>
                  </a:cubicBezTo>
                  <a:cubicBezTo>
                    <a:pt x="381101" y="1573966"/>
                    <a:pt x="0" y="1221622"/>
                    <a:pt x="0" y="78698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094" tIns="248282" rIns="267094" bIns="24828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Налоговые доходы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189 470,1</a:t>
              </a:r>
              <a:endParaRPr lang="ru-RU" sz="1400" b="1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97102" y="3787806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142114" y="3149785"/>
              <a:ext cx="1944838" cy="1665151"/>
            </a:xfrm>
            <a:custGeom>
              <a:avLst/>
              <a:gdLst>
                <a:gd name="connsiteX0" fmla="*/ 0 w 2247414"/>
                <a:gd name="connsiteY0" fmla="*/ 1021545 h 2043089"/>
                <a:gd name="connsiteX1" fmla="*/ 1123707 w 2247414"/>
                <a:gd name="connsiteY1" fmla="*/ 0 h 2043089"/>
                <a:gd name="connsiteX2" fmla="*/ 2247414 w 2247414"/>
                <a:gd name="connsiteY2" fmla="*/ 1021545 h 2043089"/>
                <a:gd name="connsiteX3" fmla="*/ 1123707 w 2247414"/>
                <a:gd name="connsiteY3" fmla="*/ 2043090 h 2043089"/>
                <a:gd name="connsiteX4" fmla="*/ 0 w 2247414"/>
                <a:gd name="connsiteY4" fmla="*/ 1021545 h 20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414" h="2043089">
                  <a:moveTo>
                    <a:pt x="0" y="1021545"/>
                  </a:moveTo>
                  <a:cubicBezTo>
                    <a:pt x="0" y="457361"/>
                    <a:pt x="503101" y="0"/>
                    <a:pt x="1123707" y="0"/>
                  </a:cubicBezTo>
                  <a:cubicBezTo>
                    <a:pt x="1744313" y="0"/>
                    <a:pt x="2247414" y="457361"/>
                    <a:pt x="2247414" y="1021545"/>
                  </a:cubicBezTo>
                  <a:cubicBezTo>
                    <a:pt x="2247414" y="1585729"/>
                    <a:pt x="1744313" y="2043090"/>
                    <a:pt x="1123707" y="2043090"/>
                  </a:cubicBezTo>
                  <a:cubicBezTo>
                    <a:pt x="503101" y="2043090"/>
                    <a:pt x="0" y="1585729"/>
                    <a:pt x="0" y="10215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72694"/>
                <a:satOff val="-10856"/>
                <a:lumOff val="-4706"/>
                <a:alphaOff val="0"/>
              </a:schemeClr>
            </a:fillRef>
            <a:effectRef idx="2">
              <a:schemeClr val="accent5">
                <a:hueOff val="-3772694"/>
                <a:satOff val="-10856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9446" tIns="319523" rIns="349446" bIns="31952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Безвозмездные поступления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335 149,8</a:t>
              </a:r>
              <a:endParaRPr lang="ru-RU" sz="1200" b="1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02110" y="3813667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59041"/>
                <a:satOff val="-16284"/>
                <a:lumOff val="-7058"/>
                <a:alphaOff val="0"/>
              </a:schemeClr>
            </a:fillRef>
            <a:effectRef idx="2">
              <a:schemeClr val="accent5">
                <a:hueOff val="-5659041"/>
                <a:satOff val="-16284"/>
                <a:lumOff val="-70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230624" y="3274481"/>
              <a:ext cx="1283605" cy="1124596"/>
            </a:xfrm>
            <a:custGeom>
              <a:avLst/>
              <a:gdLst>
                <a:gd name="connsiteX0" fmla="*/ 0 w 1302866"/>
                <a:gd name="connsiteY0" fmla="*/ 669470 h 1338940"/>
                <a:gd name="connsiteX1" fmla="*/ 651433 w 1302866"/>
                <a:gd name="connsiteY1" fmla="*/ 0 h 1338940"/>
                <a:gd name="connsiteX2" fmla="*/ 1302866 w 1302866"/>
                <a:gd name="connsiteY2" fmla="*/ 669470 h 1338940"/>
                <a:gd name="connsiteX3" fmla="*/ 651433 w 1302866"/>
                <a:gd name="connsiteY3" fmla="*/ 1338940 h 1338940"/>
                <a:gd name="connsiteX4" fmla="*/ 0 w 1302866"/>
                <a:gd name="connsiteY4" fmla="*/ 669470 h 13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866" h="1338940">
                  <a:moveTo>
                    <a:pt x="0" y="669470"/>
                  </a:moveTo>
                  <a:cubicBezTo>
                    <a:pt x="0" y="299732"/>
                    <a:pt x="291656" y="0"/>
                    <a:pt x="651433" y="0"/>
                  </a:cubicBezTo>
                  <a:cubicBezTo>
                    <a:pt x="1011210" y="0"/>
                    <a:pt x="1302866" y="299732"/>
                    <a:pt x="1302866" y="669470"/>
                  </a:cubicBezTo>
                  <a:cubicBezTo>
                    <a:pt x="1302866" y="1039208"/>
                    <a:pt x="1011210" y="1338940"/>
                    <a:pt x="651433" y="1338940"/>
                  </a:cubicBezTo>
                  <a:cubicBezTo>
                    <a:pt x="291656" y="1338940"/>
                    <a:pt x="0" y="1039208"/>
                    <a:pt x="0" y="669470"/>
                  </a:cubicBez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545388"/>
                <a:satOff val="-21713"/>
                <a:lumOff val="-9411"/>
                <a:alphaOff val="0"/>
              </a:schemeClr>
            </a:fillRef>
            <a:effectRef idx="2">
              <a:schemeClr val="accent5">
                <a:hueOff val="-7545388"/>
                <a:satOff val="-21713"/>
                <a:lumOff val="-94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040" tIns="211323" rIns="206040" bIns="2113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Неналоговые доходы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31 616,3</a:t>
              </a:r>
              <a:endParaRPr lang="ru-RU" sz="1200" b="1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396648" y="3836778"/>
              <a:ext cx="405962" cy="405962"/>
            </a:xfrm>
            <a:custGeom>
              <a:avLst/>
              <a:gdLst>
                <a:gd name="connsiteX0" fmla="*/ 53810 w 405962"/>
                <a:gd name="connsiteY0" fmla="*/ 83628 h 405962"/>
                <a:gd name="connsiteX1" fmla="*/ 352152 w 405962"/>
                <a:gd name="connsiteY1" fmla="*/ 83628 h 405962"/>
                <a:gd name="connsiteX2" fmla="*/ 352152 w 405962"/>
                <a:gd name="connsiteY2" fmla="*/ 179110 h 405962"/>
                <a:gd name="connsiteX3" fmla="*/ 53810 w 405962"/>
                <a:gd name="connsiteY3" fmla="*/ 179110 h 405962"/>
                <a:gd name="connsiteX4" fmla="*/ 53810 w 405962"/>
                <a:gd name="connsiteY4" fmla="*/ 83628 h 405962"/>
                <a:gd name="connsiteX5" fmla="*/ 53810 w 405962"/>
                <a:gd name="connsiteY5" fmla="*/ 226852 h 405962"/>
                <a:gd name="connsiteX6" fmla="*/ 352152 w 405962"/>
                <a:gd name="connsiteY6" fmla="*/ 226852 h 405962"/>
                <a:gd name="connsiteX7" fmla="*/ 352152 w 405962"/>
                <a:gd name="connsiteY7" fmla="*/ 322334 h 405962"/>
                <a:gd name="connsiteX8" fmla="*/ 53810 w 405962"/>
                <a:gd name="connsiteY8" fmla="*/ 322334 h 405962"/>
                <a:gd name="connsiteX9" fmla="*/ 53810 w 405962"/>
                <a:gd name="connsiteY9" fmla="*/ 226852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962" h="405962">
                  <a:moveTo>
                    <a:pt x="53810" y="83628"/>
                  </a:moveTo>
                  <a:lnTo>
                    <a:pt x="352152" y="83628"/>
                  </a:lnTo>
                  <a:lnTo>
                    <a:pt x="352152" y="179110"/>
                  </a:lnTo>
                  <a:lnTo>
                    <a:pt x="53810" y="179110"/>
                  </a:lnTo>
                  <a:lnTo>
                    <a:pt x="53810" y="83628"/>
                  </a:lnTo>
                  <a:close/>
                  <a:moveTo>
                    <a:pt x="53810" y="226852"/>
                  </a:moveTo>
                  <a:lnTo>
                    <a:pt x="352152" y="226852"/>
                  </a:lnTo>
                  <a:lnTo>
                    <a:pt x="352152" y="322334"/>
                  </a:lnTo>
                  <a:lnTo>
                    <a:pt x="53810" y="322334"/>
                  </a:lnTo>
                  <a:lnTo>
                    <a:pt x="53810" y="2268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83628" rIns="53810" bIns="8362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002545" y="3104462"/>
              <a:ext cx="2658647" cy="2370267"/>
            </a:xfrm>
            <a:custGeom>
              <a:avLst/>
              <a:gdLst>
                <a:gd name="connsiteX0" fmla="*/ 0 w 3226848"/>
                <a:gd name="connsiteY0" fmla="*/ 1155789 h 2311577"/>
                <a:gd name="connsiteX1" fmla="*/ 1613424 w 3226848"/>
                <a:gd name="connsiteY1" fmla="*/ 0 h 2311577"/>
                <a:gd name="connsiteX2" fmla="*/ 3226848 w 3226848"/>
                <a:gd name="connsiteY2" fmla="*/ 1155789 h 2311577"/>
                <a:gd name="connsiteX3" fmla="*/ 1613424 w 3226848"/>
                <a:gd name="connsiteY3" fmla="*/ 2311578 h 2311577"/>
                <a:gd name="connsiteX4" fmla="*/ 0 w 3226848"/>
                <a:gd name="connsiteY4" fmla="*/ 1155789 h 231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48" h="2311577">
                  <a:moveTo>
                    <a:pt x="0" y="1155789"/>
                  </a:moveTo>
                  <a:cubicBezTo>
                    <a:pt x="0" y="517464"/>
                    <a:pt x="722355" y="0"/>
                    <a:pt x="1613424" y="0"/>
                  </a:cubicBezTo>
                  <a:cubicBezTo>
                    <a:pt x="2504493" y="0"/>
                    <a:pt x="3226848" y="517464"/>
                    <a:pt x="3226848" y="1155789"/>
                  </a:cubicBezTo>
                  <a:cubicBezTo>
                    <a:pt x="3226848" y="1794114"/>
                    <a:pt x="2504493" y="2311578"/>
                    <a:pt x="1613424" y="2311578"/>
                  </a:cubicBezTo>
                  <a:cubicBezTo>
                    <a:pt x="722355" y="2311578"/>
                    <a:pt x="0" y="1794114"/>
                    <a:pt x="0" y="115578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7961" tIns="363923" rIns="497961" bIns="36392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Доходы бюджета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556 236,2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322" y="3614798"/>
            <a:ext cx="2041358" cy="514338"/>
            <a:chOff x="2173899" y="849141"/>
            <a:chExt cx="4355780" cy="514338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Шестиугольник 4"/>
            <p:cNvSpPr/>
            <p:nvPr/>
          </p:nvSpPr>
          <p:spPr>
            <a:xfrm>
              <a:off x="2301852" y="876720"/>
              <a:ext cx="4099873" cy="41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FF0000"/>
                  </a:solidFill>
                </a:rPr>
                <a:t>Налог на доходы физических</a:t>
              </a:r>
              <a:r>
                <a:rPr lang="en-US" sz="1200" kern="1200" dirty="0" smtClean="0">
                  <a:solidFill>
                    <a:srgbClr val="FF0000"/>
                  </a:solidFill>
                </a:rPr>
                <a:t> </a:t>
              </a:r>
              <a:r>
                <a:rPr lang="ru-RU" sz="1200" kern="1200" dirty="0" smtClean="0">
                  <a:solidFill>
                    <a:srgbClr val="FF0000"/>
                  </a:solidFill>
                </a:rPr>
                <a:t>лиц</a:t>
              </a:r>
              <a:r>
                <a:rPr lang="ru-RU" sz="1200" b="1" kern="1200" dirty="0" smtClean="0">
                  <a:solidFill>
                    <a:srgbClr val="FF0000"/>
                  </a:solidFill>
                </a:rPr>
                <a:t>  </a:t>
              </a:r>
              <a:r>
                <a:rPr lang="ru-RU" sz="1200" b="1" dirty="0" smtClean="0">
                  <a:solidFill>
                    <a:srgbClr val="FF0000"/>
                  </a:solidFill>
                </a:rPr>
                <a:t>169 268,7</a:t>
              </a:r>
              <a:endParaRPr lang="ru-RU" sz="14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8970" y="4888038"/>
            <a:ext cx="2041359" cy="496426"/>
            <a:chOff x="4932442" y="785522"/>
            <a:chExt cx="4373036" cy="548708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4932442" y="785522"/>
              <a:ext cx="4373036" cy="54870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Шестиугольник 4"/>
            <p:cNvSpPr/>
            <p:nvPr/>
          </p:nvSpPr>
          <p:spPr>
            <a:xfrm>
              <a:off x="5349117" y="837804"/>
              <a:ext cx="3539686" cy="444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FF0000"/>
                  </a:solidFill>
                </a:rPr>
                <a:t>Налоги на совокупный доход</a:t>
              </a:r>
              <a:r>
                <a:rPr lang="ru-RU" sz="1200" b="1" kern="1200" dirty="0" smtClean="0">
                  <a:solidFill>
                    <a:srgbClr val="FF0000"/>
                  </a:solidFill>
                </a:rPr>
                <a:t>  17 210,5</a:t>
              </a:r>
              <a:endParaRPr lang="ru-RU" sz="12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834" y="5441558"/>
            <a:ext cx="2041358" cy="421337"/>
            <a:chOff x="5004070" y="1297338"/>
            <a:chExt cx="4368611" cy="605247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5004070" y="1297338"/>
              <a:ext cx="4368611" cy="605247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Шестиугольник 4"/>
            <p:cNvSpPr/>
            <p:nvPr/>
          </p:nvSpPr>
          <p:spPr>
            <a:xfrm>
              <a:off x="5352798" y="1390716"/>
              <a:ext cx="3525230" cy="48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FF0000"/>
                  </a:solidFill>
                </a:rPr>
                <a:t>Государственная пошлина  </a:t>
              </a:r>
              <a:r>
                <a:rPr lang="ru-RU" sz="1200" b="1" dirty="0" smtClean="0">
                  <a:solidFill>
                    <a:srgbClr val="FF0000"/>
                  </a:solidFill>
                </a:rPr>
                <a:t>2 871,8</a:t>
              </a:r>
              <a:endParaRPr lang="ru-RU" sz="12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021502" y="3284994"/>
            <a:ext cx="2060113" cy="482835"/>
            <a:chOff x="3742623" y="3039294"/>
            <a:chExt cx="4363486" cy="482835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3742623" y="3039294"/>
              <a:ext cx="4363486" cy="4499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Шестиугольник 4"/>
            <p:cNvSpPr/>
            <p:nvPr/>
          </p:nvSpPr>
          <p:spPr>
            <a:xfrm>
              <a:off x="4046739" y="3053043"/>
              <a:ext cx="3965994" cy="46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FF0000"/>
                  </a:solidFill>
                </a:rPr>
                <a:t>Доходы от использования имущества   </a:t>
              </a:r>
              <a:r>
                <a:rPr lang="ru-RU" sz="1200" b="1" kern="1200" dirty="0" smtClean="0">
                  <a:solidFill>
                    <a:srgbClr val="FF0000"/>
                  </a:solidFill>
                </a:rPr>
                <a:t>12</a:t>
              </a:r>
              <a:r>
                <a:rPr lang="ru-RU" sz="1200" b="1" dirty="0" smtClean="0">
                  <a:solidFill>
                    <a:srgbClr val="FF0000"/>
                  </a:solidFill>
                </a:rPr>
                <a:t> 274</a:t>
              </a:r>
              <a:r>
                <a:rPr lang="ru-RU" sz="1200" b="1" kern="1200" dirty="0" smtClean="0">
                  <a:solidFill>
                    <a:srgbClr val="FF0000"/>
                  </a:solidFill>
                </a:rPr>
                <a:t>,3</a:t>
              </a:r>
              <a:endParaRPr lang="ru-RU" sz="12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52682" y="3782119"/>
            <a:ext cx="2097248" cy="566108"/>
            <a:chOff x="4862191" y="3025350"/>
            <a:chExt cx="4519934" cy="566108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4862191" y="3025350"/>
              <a:ext cx="4519934" cy="56610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Шестиугольник 4"/>
            <p:cNvSpPr/>
            <p:nvPr/>
          </p:nvSpPr>
          <p:spPr>
            <a:xfrm>
              <a:off x="5056208" y="3083837"/>
              <a:ext cx="3997673" cy="45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FF0000"/>
                  </a:solidFill>
                </a:rPr>
                <a:t>Платежи при пользовании природными ресурсами         </a:t>
              </a:r>
              <a:r>
                <a:rPr lang="ru-RU" sz="1200" b="1" kern="1200" dirty="0" smtClean="0">
                  <a:solidFill>
                    <a:srgbClr val="FF0000"/>
                  </a:solidFill>
                </a:rPr>
                <a:t> 585,8</a:t>
              </a:r>
              <a:endParaRPr lang="ru-RU" sz="14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023423" y="5051214"/>
            <a:ext cx="2159023" cy="732236"/>
            <a:chOff x="4991362" y="4083633"/>
            <a:chExt cx="4474034" cy="608500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5002043" y="4083633"/>
              <a:ext cx="4463353" cy="608500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Шестиугольник 4"/>
            <p:cNvSpPr/>
            <p:nvPr/>
          </p:nvSpPr>
          <p:spPr>
            <a:xfrm>
              <a:off x="4991362" y="4166206"/>
              <a:ext cx="4433395" cy="491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FF0000"/>
                  </a:solidFill>
                </a:rPr>
                <a:t>Доходы от продажи материальных и нематериальных активов            </a:t>
              </a:r>
              <a:r>
                <a:rPr lang="ru-RU" sz="1200" b="1" dirty="0">
                  <a:solidFill>
                    <a:srgbClr val="FF0000"/>
                  </a:solidFill>
                </a:rPr>
                <a:t>7</a:t>
              </a:r>
              <a:r>
                <a:rPr lang="ru-RU" sz="1200" b="1" kern="1200" dirty="0" smtClean="0">
                  <a:solidFill>
                    <a:srgbClr val="FF0000"/>
                  </a:solidFill>
                </a:rPr>
                <a:t> 606,2</a:t>
              </a:r>
              <a:endParaRPr lang="ru-RU" sz="1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Шестиугольник 37"/>
          <p:cNvSpPr/>
          <p:nvPr/>
        </p:nvSpPr>
        <p:spPr>
          <a:xfrm>
            <a:off x="2035661" y="5832659"/>
            <a:ext cx="2165277" cy="457758"/>
          </a:xfrm>
          <a:prstGeom prst="hexagon">
            <a:avLst>
              <a:gd name="adj" fmla="val 2890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extBox 38"/>
          <p:cNvSpPr txBox="1"/>
          <p:nvPr/>
        </p:nvSpPr>
        <p:spPr>
          <a:xfrm>
            <a:off x="1988881" y="5783454"/>
            <a:ext cx="217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Штрафы, санкции, возмещение ущерба  </a:t>
            </a:r>
            <a:r>
              <a:rPr lang="ru-RU" sz="1200" b="1" dirty="0">
                <a:solidFill>
                  <a:srgbClr val="FF0000"/>
                </a:solidFill>
              </a:rPr>
              <a:t>6</a:t>
            </a:r>
            <a:r>
              <a:rPr lang="ru-RU" sz="1200" b="1" dirty="0" smtClean="0">
                <a:solidFill>
                  <a:srgbClr val="FF0000"/>
                </a:solidFill>
              </a:rPr>
              <a:t> 955,3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2009178" y="6329520"/>
            <a:ext cx="2200432" cy="48192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TextBox 40"/>
          <p:cNvSpPr txBox="1"/>
          <p:nvPr/>
        </p:nvSpPr>
        <p:spPr>
          <a:xfrm>
            <a:off x="2009181" y="6349784"/>
            <a:ext cx="214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Прочие неналоговые доходы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35,6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4250867" y="4499931"/>
            <a:ext cx="1999585" cy="31011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4" name="Шестиугольник 43"/>
          <p:cNvSpPr/>
          <p:nvPr/>
        </p:nvSpPr>
        <p:spPr>
          <a:xfrm>
            <a:off x="4249372" y="4868780"/>
            <a:ext cx="2002574" cy="289459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5" name="Шестиугольник 44"/>
          <p:cNvSpPr/>
          <p:nvPr/>
        </p:nvSpPr>
        <p:spPr>
          <a:xfrm>
            <a:off x="4260831" y="5685777"/>
            <a:ext cx="2041359" cy="483945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7" name="TextBox 6"/>
          <p:cNvSpPr txBox="1"/>
          <p:nvPr/>
        </p:nvSpPr>
        <p:spPr>
          <a:xfrm>
            <a:off x="4479619" y="4511320"/>
            <a:ext cx="14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Субсидии  </a:t>
            </a:r>
            <a:r>
              <a:rPr lang="ru-RU" sz="1200" b="1" dirty="0" smtClean="0">
                <a:solidFill>
                  <a:srgbClr val="FF0000"/>
                </a:solidFill>
              </a:rPr>
              <a:t>62 032,9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3678" y="4900658"/>
            <a:ext cx="183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Субвенции </a:t>
            </a:r>
            <a:r>
              <a:rPr lang="ru-RU" sz="1200" b="1" dirty="0" smtClean="0">
                <a:solidFill>
                  <a:srgbClr val="FF0000"/>
                </a:solidFill>
              </a:rPr>
              <a:t>262 535,3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4583859" y="5708058"/>
            <a:ext cx="135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Возврат остатков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– 37,1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4267745" y="5206998"/>
            <a:ext cx="2019072" cy="416255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49" name="TextBox 2048"/>
          <p:cNvSpPr txBox="1"/>
          <p:nvPr/>
        </p:nvSpPr>
        <p:spPr>
          <a:xfrm>
            <a:off x="4365206" y="5191176"/>
            <a:ext cx="18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Иные межбюджетные трансферты </a:t>
            </a:r>
            <a:r>
              <a:rPr lang="ru-RU" sz="1200" b="1" dirty="0" smtClean="0">
                <a:solidFill>
                  <a:srgbClr val="FF0000"/>
                </a:solidFill>
              </a:rPr>
              <a:t>1 855,7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Шестиугольник 49"/>
          <p:cNvSpPr/>
          <p:nvPr/>
        </p:nvSpPr>
        <p:spPr>
          <a:xfrm>
            <a:off x="12654" y="5904262"/>
            <a:ext cx="2090787" cy="74468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50" name="TextBox 2049"/>
          <p:cNvSpPr txBox="1"/>
          <p:nvPr/>
        </p:nvSpPr>
        <p:spPr>
          <a:xfrm>
            <a:off x="54810" y="5967291"/>
            <a:ext cx="201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Задолженность и пересчеты по отмененным налогам и сборам </a:t>
            </a:r>
            <a:r>
              <a:rPr lang="ru-RU" sz="1200" b="1" dirty="0" smtClean="0">
                <a:solidFill>
                  <a:srgbClr val="FF0000"/>
                </a:solidFill>
              </a:rPr>
              <a:t> 0,1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051" name="Стрелка вниз 2050"/>
          <p:cNvSpPr/>
          <p:nvPr/>
        </p:nvSpPr>
        <p:spPr>
          <a:xfrm>
            <a:off x="563792" y="2936529"/>
            <a:ext cx="896293" cy="49597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52" y="2855175"/>
            <a:ext cx="856973" cy="40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79" y="3284597"/>
            <a:ext cx="927100" cy="4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2007895" y="4372965"/>
            <a:ext cx="2167174" cy="628924"/>
            <a:chOff x="2173899" y="849141"/>
            <a:chExt cx="4355780" cy="514338"/>
          </a:xfrm>
        </p:grpSpPr>
        <p:sp>
          <p:nvSpPr>
            <p:cNvPr id="57" name="Шестиугольник 56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8" name="Шестиугольник 4"/>
            <p:cNvSpPr/>
            <p:nvPr/>
          </p:nvSpPr>
          <p:spPr>
            <a:xfrm>
              <a:off x="2301852" y="876720"/>
              <a:ext cx="4099873" cy="41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FF0000"/>
                  </a:solidFill>
                </a:rPr>
                <a:t>Доходы от оказания платных услуг (работ) и компенсации затрат государства  </a:t>
              </a:r>
              <a:r>
                <a:rPr lang="ru-RU" sz="1200" b="1" dirty="0">
                  <a:solidFill>
                    <a:srgbClr val="FF0000"/>
                  </a:solidFill>
                </a:rPr>
                <a:t>4</a:t>
              </a:r>
              <a:r>
                <a:rPr lang="ru-RU" sz="1200" b="1" kern="1200" dirty="0" smtClean="0">
                  <a:solidFill>
                    <a:srgbClr val="FF0000"/>
                  </a:solidFill>
                </a:rPr>
                <a:t> 159,1</a:t>
              </a:r>
              <a:endParaRPr lang="ru-RU" sz="1400" b="1" kern="12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53242766"/>
              </p:ext>
            </p:extLst>
          </p:nvPr>
        </p:nvGraphicFramePr>
        <p:xfrm>
          <a:off x="6203439" y="3734972"/>
          <a:ext cx="3554018" cy="324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3" name="Группа 62"/>
          <p:cNvGrpSpPr/>
          <p:nvPr/>
        </p:nvGrpSpPr>
        <p:grpSpPr>
          <a:xfrm>
            <a:off x="25172" y="4168993"/>
            <a:ext cx="2041358" cy="678574"/>
            <a:chOff x="2173899" y="849141"/>
            <a:chExt cx="4355780" cy="514338"/>
          </a:xfrm>
        </p:grpSpPr>
        <p:sp>
          <p:nvSpPr>
            <p:cNvPr id="64" name="Шестиугольник 63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5" name="Шестиугольник 4"/>
            <p:cNvSpPr/>
            <p:nvPr/>
          </p:nvSpPr>
          <p:spPr>
            <a:xfrm>
              <a:off x="2301852" y="876720"/>
              <a:ext cx="4099873" cy="41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FF0000"/>
                  </a:solidFill>
                </a:rPr>
                <a:t>Налоги на товары</a:t>
              </a:r>
              <a:r>
                <a:rPr lang="ru-RU" sz="1200" dirty="0">
                  <a:solidFill>
                    <a:srgbClr val="FF0000"/>
                  </a:solidFill>
                </a:rPr>
                <a:t> </a:t>
              </a:r>
              <a:r>
                <a:rPr lang="ru-RU" sz="1200" dirty="0" smtClean="0">
                  <a:solidFill>
                    <a:srgbClr val="FF0000"/>
                  </a:solidFill>
                </a:rPr>
                <a:t>реализуемые на территории РФ </a:t>
              </a:r>
              <a:r>
                <a:rPr lang="ru-RU" sz="1200" b="1" dirty="0" smtClean="0">
                  <a:solidFill>
                    <a:srgbClr val="FF0000"/>
                  </a:solidFill>
                </a:rPr>
                <a:t> 119</a:t>
              </a:r>
              <a:endParaRPr lang="ru-RU" sz="14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Шестиугольник 54"/>
          <p:cNvSpPr/>
          <p:nvPr/>
        </p:nvSpPr>
        <p:spPr>
          <a:xfrm>
            <a:off x="4183344" y="3828372"/>
            <a:ext cx="1999585" cy="611988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60" name="TextBox 59"/>
          <p:cNvSpPr txBox="1"/>
          <p:nvPr/>
        </p:nvSpPr>
        <p:spPr>
          <a:xfrm>
            <a:off x="4277456" y="3820260"/>
            <a:ext cx="180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Дотации </a:t>
            </a:r>
            <a:r>
              <a:rPr lang="ru-RU" sz="1200" dirty="0" smtClean="0">
                <a:solidFill>
                  <a:srgbClr val="FF0000"/>
                </a:solidFill>
              </a:rPr>
              <a:t>бюджетам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>
                <a:solidFill>
                  <a:srgbClr val="FF0000"/>
                </a:solidFill>
              </a:rPr>
              <a:t>бюджетной системы </a:t>
            </a:r>
            <a:r>
              <a:rPr lang="ru-RU" sz="1200" dirty="0" smtClean="0">
                <a:solidFill>
                  <a:srgbClr val="FF0000"/>
                </a:solidFill>
              </a:rPr>
              <a:t>РФ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8</a:t>
            </a:r>
            <a:r>
              <a:rPr lang="ru-RU" sz="1200" b="1" dirty="0" smtClean="0">
                <a:solidFill>
                  <a:srgbClr val="FF0000"/>
                </a:solidFill>
              </a:rPr>
              <a:t> 758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1" name="Шестиугольник 60"/>
          <p:cNvSpPr/>
          <p:nvPr/>
        </p:nvSpPr>
        <p:spPr>
          <a:xfrm>
            <a:off x="4267745" y="6211078"/>
            <a:ext cx="2127695" cy="617606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62" name="TextBox 61"/>
          <p:cNvSpPr txBox="1"/>
          <p:nvPr/>
        </p:nvSpPr>
        <p:spPr>
          <a:xfrm>
            <a:off x="4304178" y="6223933"/>
            <a:ext cx="206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Безвозмездные поступления от негосударственных организаций  </a:t>
            </a:r>
            <a:r>
              <a:rPr lang="ru-RU" sz="1200" b="1" dirty="0" smtClean="0">
                <a:solidFill>
                  <a:srgbClr val="FF0000"/>
                </a:solidFill>
              </a:rPr>
              <a:t>5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econ11\Desktop\картинки\143506140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00"/>
            <a:ext cx="9906000" cy="5506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41351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Доходы бюджета </a:t>
            </a:r>
            <a:r>
              <a:rPr lang="ru-RU" sz="2400" dirty="0" err="1" smtClean="0"/>
              <a:t>Суровикинского</a:t>
            </a:r>
            <a:r>
              <a:rPr lang="ru-RU" sz="2400" dirty="0" smtClean="0"/>
              <a:t> муниципального района </a:t>
            </a:r>
            <a:r>
              <a:rPr lang="ru-RU" sz="2400" dirty="0"/>
              <a:t>по налоговым и неналоговым доходам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2018</a:t>
            </a:r>
            <a:r>
              <a:rPr lang="en-US" sz="2400" dirty="0" smtClean="0"/>
              <a:t> </a:t>
            </a:r>
            <a:r>
              <a:rPr lang="ru-RU" sz="2400" dirty="0" smtClean="0"/>
              <a:t>год (тыс. руб.)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6474009"/>
              </p:ext>
            </p:extLst>
          </p:nvPr>
        </p:nvGraphicFramePr>
        <p:xfrm>
          <a:off x="10393" y="1574137"/>
          <a:ext cx="9860972" cy="52838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20043"/>
                <a:gridCol w="1018309"/>
                <a:gridCol w="1070264"/>
                <a:gridCol w="1028700"/>
                <a:gridCol w="602673"/>
                <a:gridCol w="768927"/>
                <a:gridCol w="852056"/>
              </a:tblGrid>
              <a:tr h="7423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Наименование35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Динамика к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году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8805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208 816,6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221 979,5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221 086,4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- 893,1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367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доходы,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181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955,8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190 881,7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223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189 470,1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6223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- 1411,6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-налог на доходы физических лиц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163 180,8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170 349,1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169 268,7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- 1 080,4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 налоги на товары,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реализуемые на территории РФ</a:t>
                      </a:r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114,5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119,1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119,0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- 0,1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-налоги на совокупный доход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258,0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17 483,5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17 210,5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- 273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2 402,5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2 930,0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2 871,8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- 58,2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119,5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92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-задолженность и перерасчеты по отмененным налогам, сборам и иным обязательным платежам</a:t>
                      </a:r>
                      <a:endParaRPr lang="ru-RU" sz="1200" baseline="0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5498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Неналоговые доходы,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26 860,8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31 097,8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31 616,3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518,5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117,7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1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-доходы от использования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9 559,4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11 389,0</a:t>
                      </a:r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12 274,3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107,8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885,3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128,4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4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806,3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597,2</a:t>
                      </a:r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585,8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- 11,4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257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-доходы от оказания платных услуг (работ)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3 497,4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4 567,5</a:t>
                      </a:r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4 159,1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- 408,4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118,9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5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9 632,5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7 455,0</a:t>
                      </a:r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7 606,2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151,1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3 350,1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7 089,1</a:t>
                      </a:r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6 955,3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- 133,8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207,6</a:t>
                      </a:r>
                      <a:endParaRPr lang="ru-RU" sz="1200" dirty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742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5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3913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Налоговые </a:t>
            </a:r>
            <a:r>
              <a:rPr lang="ru-RU" sz="2400" dirty="0"/>
              <a:t>и </a:t>
            </a:r>
            <a:r>
              <a:rPr lang="ru-RU" sz="2400" dirty="0" smtClean="0"/>
              <a:t>неналоговые доходы</a:t>
            </a:r>
            <a:r>
              <a:rPr lang="ru-RU" sz="2400" dirty="0" smtClean="0"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/>
              <a:t> 2018 год  </a:t>
            </a:r>
            <a:r>
              <a:rPr lang="ru-RU" sz="2400" dirty="0"/>
              <a:t>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58922348"/>
              </p:ext>
            </p:extLst>
          </p:nvPr>
        </p:nvGraphicFramePr>
        <p:xfrm>
          <a:off x="0" y="2549528"/>
          <a:ext cx="5569527" cy="430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594944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В </a:t>
            </a:r>
            <a:r>
              <a:rPr lang="ru-RU" b="1" dirty="0" smtClean="0">
                <a:solidFill>
                  <a:schemeClr val="tx2"/>
                </a:solidFill>
              </a:rPr>
              <a:t>2018</a:t>
            </a:r>
            <a:r>
              <a:rPr lang="ru-RU" dirty="0" smtClean="0">
                <a:solidFill>
                  <a:schemeClr val="tx2"/>
                </a:solidFill>
              </a:rPr>
              <a:t> году </a:t>
            </a:r>
            <a:r>
              <a:rPr lang="ru-RU" dirty="0">
                <a:solidFill>
                  <a:schemeClr val="tx2"/>
                </a:solidFill>
              </a:rPr>
              <a:t>в бюджет </a:t>
            </a:r>
            <a:r>
              <a:rPr lang="ru-RU" dirty="0" err="1" smtClean="0">
                <a:solidFill>
                  <a:schemeClr val="tx2"/>
                </a:solidFill>
              </a:rPr>
              <a:t>Суровикинского</a:t>
            </a:r>
            <a:r>
              <a:rPr lang="ru-RU" dirty="0" smtClean="0">
                <a:solidFill>
                  <a:schemeClr val="tx2"/>
                </a:solidFill>
              </a:rPr>
              <a:t> муниципального района </a:t>
            </a:r>
            <a:r>
              <a:rPr lang="ru-RU" dirty="0">
                <a:solidFill>
                  <a:schemeClr val="tx2"/>
                </a:solidFill>
              </a:rPr>
              <a:t>по</a:t>
            </a:r>
            <a:r>
              <a:rPr lang="ru-RU" dirty="0" smtClean="0">
                <a:solidFill>
                  <a:schemeClr val="tx2"/>
                </a:solidFill>
              </a:rPr>
              <a:t>ступило </a:t>
            </a:r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221 086,4 </a:t>
            </a:r>
            <a:r>
              <a:rPr lang="ru-RU" dirty="0" smtClean="0">
                <a:solidFill>
                  <a:schemeClr val="tx2"/>
                </a:solidFill>
              </a:rPr>
              <a:t>тыс</a:t>
            </a:r>
            <a:r>
              <a:rPr lang="ru-RU" dirty="0">
                <a:solidFill>
                  <a:schemeClr val="tx2"/>
                </a:solidFill>
              </a:rPr>
              <a:t>. руб</a:t>
            </a:r>
            <a:r>
              <a:rPr lang="ru-RU" dirty="0" smtClean="0">
                <a:solidFill>
                  <a:schemeClr val="tx2"/>
                </a:solidFill>
              </a:rPr>
              <a:t>. или </a:t>
            </a:r>
            <a:r>
              <a:rPr lang="ru-RU" b="1" dirty="0" smtClean="0">
                <a:solidFill>
                  <a:schemeClr val="tx2"/>
                </a:solidFill>
              </a:rPr>
              <a:t>99,6</a:t>
            </a:r>
            <a:r>
              <a:rPr lang="ru-RU" dirty="0" smtClean="0">
                <a:solidFill>
                  <a:schemeClr val="tx2"/>
                </a:solidFill>
              </a:rPr>
              <a:t>% </a:t>
            </a:r>
            <a:r>
              <a:rPr lang="ru-RU" dirty="0">
                <a:solidFill>
                  <a:schemeClr val="tx2"/>
                </a:solidFill>
              </a:rPr>
              <a:t>от </a:t>
            </a:r>
            <a:r>
              <a:rPr lang="ru-RU" dirty="0" smtClean="0">
                <a:solidFill>
                  <a:schemeClr val="tx2"/>
                </a:solidFill>
              </a:rPr>
              <a:t>годовых бюджетных назначений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> По сравнению с аналогичным периодом </a:t>
            </a:r>
            <a:r>
              <a:rPr lang="ru-RU" b="1" dirty="0" smtClean="0">
                <a:solidFill>
                  <a:schemeClr val="tx2"/>
                </a:solidFill>
              </a:rPr>
              <a:t>2017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года  </a:t>
            </a:r>
            <a:r>
              <a:rPr lang="ru-RU" dirty="0" smtClean="0">
                <a:solidFill>
                  <a:schemeClr val="tx2"/>
                </a:solidFill>
              </a:rPr>
              <a:t>поступления в бюджет района увеличились на </a:t>
            </a:r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12 269,7 </a:t>
            </a:r>
            <a:r>
              <a:rPr lang="ru-RU" dirty="0" smtClean="0">
                <a:solidFill>
                  <a:schemeClr val="tx2"/>
                </a:solidFill>
              </a:rPr>
              <a:t>тыс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рублей. Темп роста составил </a:t>
            </a:r>
            <a:r>
              <a:rPr lang="ru-RU" b="1" dirty="0" smtClean="0">
                <a:solidFill>
                  <a:schemeClr val="tx2"/>
                </a:solidFill>
              </a:rPr>
              <a:t>105,9</a:t>
            </a:r>
            <a:r>
              <a:rPr lang="ru-RU" dirty="0" smtClean="0">
                <a:solidFill>
                  <a:schemeClr val="tx2"/>
                </a:solidFill>
              </a:rPr>
              <a:t>%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14048"/>
              </p:ext>
            </p:extLst>
          </p:nvPr>
        </p:nvGraphicFramePr>
        <p:xfrm>
          <a:off x="4125191" y="3013363"/>
          <a:ext cx="5615785" cy="337045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657254"/>
                <a:gridCol w="998387"/>
                <a:gridCol w="1080139"/>
                <a:gridCol w="880005"/>
              </a:tblGrid>
              <a:tr h="3363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6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3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190 881,7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189 470,1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31 097,8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31 616,3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101,7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57950" y="2731682"/>
            <a:ext cx="98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(тыс. руб.)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19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con11\Desktop\картинки\iUMI70L9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354"/>
            <a:ext cx="9906000" cy="53056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1340427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/>
              <a:t>Налог на доходы физических лиц </a:t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smtClean="0"/>
              <a:t>год (тыс. руб.)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09145" y="1752803"/>
            <a:ext cx="3136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За </a:t>
            </a:r>
            <a:r>
              <a:rPr lang="ru-RU" b="1" dirty="0" smtClean="0">
                <a:solidFill>
                  <a:schemeClr val="tx2"/>
                </a:solidFill>
              </a:rPr>
              <a:t>2018 </a:t>
            </a:r>
            <a:r>
              <a:rPr lang="ru-RU" dirty="0" smtClean="0">
                <a:solidFill>
                  <a:schemeClr val="tx2"/>
                </a:solidFill>
              </a:rPr>
              <a:t>год по сравнению с аналогичным периодом </a:t>
            </a:r>
            <a:r>
              <a:rPr lang="ru-RU" b="1" dirty="0" smtClean="0">
                <a:solidFill>
                  <a:schemeClr val="tx2"/>
                </a:solidFill>
              </a:rPr>
              <a:t>2017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года поступление налога на доходы физических лиц увеличилось </a:t>
            </a:r>
            <a:r>
              <a:rPr lang="ru-RU" dirty="0" smtClean="0">
                <a:solidFill>
                  <a:schemeClr val="tx2"/>
                </a:solidFill>
              </a:rPr>
              <a:t>на </a:t>
            </a:r>
            <a:r>
              <a:rPr lang="ru-RU" b="1" dirty="0" smtClean="0">
                <a:solidFill>
                  <a:schemeClr val="tx2"/>
                </a:solidFill>
              </a:rPr>
              <a:t>3,7%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в денежном выражении на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6 087,8 </a:t>
            </a:r>
            <a:r>
              <a:rPr lang="ru-RU" dirty="0" smtClean="0">
                <a:solidFill>
                  <a:schemeClr val="tx2"/>
                </a:solidFill>
              </a:rPr>
              <a:t>тыс. рублей.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85044203"/>
              </p:ext>
            </p:extLst>
          </p:nvPr>
        </p:nvGraphicFramePr>
        <p:xfrm>
          <a:off x="129836" y="1897397"/>
          <a:ext cx="6367946" cy="463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1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921"/>
            <a:ext cx="9906000" cy="52560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250"/>
            <a:ext cx="9906000" cy="1290161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/>
              <a:t>Налоги на совокупный </a:t>
            </a:r>
            <a:r>
              <a:rPr lang="ru-RU" sz="2400" dirty="0"/>
              <a:t>доход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094612" y="2087731"/>
            <a:ext cx="1935063" cy="3823628"/>
            <a:chOff x="6404578" y="1745817"/>
            <a:chExt cx="1935062" cy="3924990"/>
          </a:xfrm>
        </p:grpSpPr>
        <p:sp>
          <p:nvSpPr>
            <p:cNvPr id="21" name="Полилиния 20"/>
            <p:cNvSpPr/>
            <p:nvPr/>
          </p:nvSpPr>
          <p:spPr>
            <a:xfrm>
              <a:off x="6404578" y="1745817"/>
              <a:ext cx="1935062" cy="1257790"/>
            </a:xfrm>
            <a:custGeom>
              <a:avLst/>
              <a:gdLst>
                <a:gd name="connsiteX0" fmla="*/ 0 w 1935062"/>
                <a:gd name="connsiteY0" fmla="*/ 209636 h 1257790"/>
                <a:gd name="connsiteX1" fmla="*/ 209636 w 1935062"/>
                <a:gd name="connsiteY1" fmla="*/ 0 h 1257790"/>
                <a:gd name="connsiteX2" fmla="*/ 1725426 w 1935062"/>
                <a:gd name="connsiteY2" fmla="*/ 0 h 1257790"/>
                <a:gd name="connsiteX3" fmla="*/ 1935062 w 1935062"/>
                <a:gd name="connsiteY3" fmla="*/ 209636 h 1257790"/>
                <a:gd name="connsiteX4" fmla="*/ 1935062 w 1935062"/>
                <a:gd name="connsiteY4" fmla="*/ 1048154 h 1257790"/>
                <a:gd name="connsiteX5" fmla="*/ 1725426 w 1935062"/>
                <a:gd name="connsiteY5" fmla="*/ 1257790 h 1257790"/>
                <a:gd name="connsiteX6" fmla="*/ 209636 w 1935062"/>
                <a:gd name="connsiteY6" fmla="*/ 1257790 h 1257790"/>
                <a:gd name="connsiteX7" fmla="*/ 0 w 1935062"/>
                <a:gd name="connsiteY7" fmla="*/ 1048154 h 1257790"/>
                <a:gd name="connsiteX8" fmla="*/ 0 w 1935062"/>
                <a:gd name="connsiteY8" fmla="*/ 209636 h 125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062" h="1257790">
                  <a:moveTo>
                    <a:pt x="0" y="209636"/>
                  </a:moveTo>
                  <a:cubicBezTo>
                    <a:pt x="0" y="93857"/>
                    <a:pt x="93857" y="0"/>
                    <a:pt x="209636" y="0"/>
                  </a:cubicBezTo>
                  <a:lnTo>
                    <a:pt x="1725426" y="0"/>
                  </a:lnTo>
                  <a:cubicBezTo>
                    <a:pt x="1841205" y="0"/>
                    <a:pt x="1935062" y="93857"/>
                    <a:pt x="1935062" y="209636"/>
                  </a:cubicBezTo>
                  <a:lnTo>
                    <a:pt x="1935062" y="1048154"/>
                  </a:lnTo>
                  <a:cubicBezTo>
                    <a:pt x="1935062" y="1163933"/>
                    <a:pt x="1841205" y="1257790"/>
                    <a:pt x="1725426" y="1257790"/>
                  </a:cubicBezTo>
                  <a:lnTo>
                    <a:pt x="209636" y="1257790"/>
                  </a:lnTo>
                  <a:cubicBezTo>
                    <a:pt x="93857" y="1257790"/>
                    <a:pt x="0" y="1163933"/>
                    <a:pt x="0" y="1048154"/>
                  </a:cubicBezTo>
                  <a:lnTo>
                    <a:pt x="0" y="20963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930" tIns="110930" rIns="110930" bIns="1109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chemeClr val="bg1"/>
                  </a:solidFill>
                </a:rPr>
                <a:t>Единый налог на вмененный доход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chemeClr val="bg1"/>
                  </a:solidFill>
                </a:rPr>
                <a:t>10 877,9 </a:t>
              </a:r>
              <a:r>
                <a:rPr lang="ru-RU" sz="1300" kern="1200" dirty="0" err="1" smtClean="0">
                  <a:solidFill>
                    <a:schemeClr val="bg1"/>
                  </a:solidFill>
                </a:rPr>
                <a:t>тыс.руб</a:t>
              </a:r>
              <a:r>
                <a:rPr lang="ru-RU" sz="1300" kern="1200" dirty="0" smtClean="0">
                  <a:solidFill>
                    <a:schemeClr val="bg1"/>
                  </a:solidFill>
                </a:rPr>
                <a:t>.</a:t>
              </a:r>
              <a:endParaRPr lang="ru-RU" sz="1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404578" y="4413017"/>
              <a:ext cx="1935062" cy="1257790"/>
            </a:xfrm>
            <a:custGeom>
              <a:avLst/>
              <a:gdLst>
                <a:gd name="connsiteX0" fmla="*/ 0 w 1935062"/>
                <a:gd name="connsiteY0" fmla="*/ 209636 h 1257790"/>
                <a:gd name="connsiteX1" fmla="*/ 209636 w 1935062"/>
                <a:gd name="connsiteY1" fmla="*/ 0 h 1257790"/>
                <a:gd name="connsiteX2" fmla="*/ 1725426 w 1935062"/>
                <a:gd name="connsiteY2" fmla="*/ 0 h 1257790"/>
                <a:gd name="connsiteX3" fmla="*/ 1935062 w 1935062"/>
                <a:gd name="connsiteY3" fmla="*/ 209636 h 1257790"/>
                <a:gd name="connsiteX4" fmla="*/ 1935062 w 1935062"/>
                <a:gd name="connsiteY4" fmla="*/ 1048154 h 1257790"/>
                <a:gd name="connsiteX5" fmla="*/ 1725426 w 1935062"/>
                <a:gd name="connsiteY5" fmla="*/ 1257790 h 1257790"/>
                <a:gd name="connsiteX6" fmla="*/ 209636 w 1935062"/>
                <a:gd name="connsiteY6" fmla="*/ 1257790 h 1257790"/>
                <a:gd name="connsiteX7" fmla="*/ 0 w 1935062"/>
                <a:gd name="connsiteY7" fmla="*/ 1048154 h 1257790"/>
                <a:gd name="connsiteX8" fmla="*/ 0 w 1935062"/>
                <a:gd name="connsiteY8" fmla="*/ 209636 h 125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062" h="1257790">
                  <a:moveTo>
                    <a:pt x="0" y="209636"/>
                  </a:moveTo>
                  <a:cubicBezTo>
                    <a:pt x="0" y="93857"/>
                    <a:pt x="93857" y="0"/>
                    <a:pt x="209636" y="0"/>
                  </a:cubicBezTo>
                  <a:lnTo>
                    <a:pt x="1725426" y="0"/>
                  </a:lnTo>
                  <a:cubicBezTo>
                    <a:pt x="1841205" y="0"/>
                    <a:pt x="1935062" y="93857"/>
                    <a:pt x="1935062" y="209636"/>
                  </a:cubicBezTo>
                  <a:lnTo>
                    <a:pt x="1935062" y="1048154"/>
                  </a:lnTo>
                  <a:cubicBezTo>
                    <a:pt x="1935062" y="1163933"/>
                    <a:pt x="1841205" y="1257790"/>
                    <a:pt x="1725426" y="1257790"/>
                  </a:cubicBezTo>
                  <a:lnTo>
                    <a:pt x="209636" y="1257790"/>
                  </a:lnTo>
                  <a:cubicBezTo>
                    <a:pt x="93857" y="1257790"/>
                    <a:pt x="0" y="1163933"/>
                    <a:pt x="0" y="1048154"/>
                  </a:cubicBezTo>
                  <a:lnTo>
                    <a:pt x="0" y="20963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930" tIns="110930" rIns="110930" bIns="1109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chemeClr val="bg1"/>
                  </a:solidFill>
                </a:rPr>
                <a:t>Единый сельскохозяйственный налог </a:t>
              </a:r>
              <a:r>
                <a:rPr lang="ru-RU" sz="1300" kern="1200" dirty="0" smtClean="0">
                  <a:solidFill>
                    <a:schemeClr val="bg1"/>
                  </a:solidFill>
                </a:rPr>
                <a:t>6 303,3 </a:t>
              </a:r>
              <a:r>
                <a:rPr lang="ru-RU" sz="1300" kern="1200" dirty="0" err="1" smtClean="0">
                  <a:solidFill>
                    <a:schemeClr val="bg1"/>
                  </a:solidFill>
                </a:rPr>
                <a:t>тыс.руб</a:t>
              </a:r>
              <a:r>
                <a:rPr lang="ru-RU" sz="1300" kern="1200" dirty="0" smtClean="0">
                  <a:solidFill>
                    <a:schemeClr val="bg1"/>
                  </a:solidFill>
                </a:rPr>
                <a:t>.</a:t>
              </a:r>
              <a:endParaRPr lang="ru-RU" sz="13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7695" y="2099780"/>
            <a:ext cx="1947849" cy="3801858"/>
            <a:chOff x="1414879" y="1744650"/>
            <a:chExt cx="1947849" cy="4030724"/>
          </a:xfrm>
        </p:grpSpPr>
        <p:sp>
          <p:nvSpPr>
            <p:cNvPr id="14" name="Полилиния 13"/>
            <p:cNvSpPr/>
            <p:nvPr/>
          </p:nvSpPr>
          <p:spPr>
            <a:xfrm>
              <a:off x="1414879" y="1744650"/>
              <a:ext cx="1927422" cy="1252824"/>
            </a:xfrm>
            <a:custGeom>
              <a:avLst/>
              <a:gdLst>
                <a:gd name="connsiteX0" fmla="*/ 0 w 1927422"/>
                <a:gd name="connsiteY0" fmla="*/ 208808 h 1252824"/>
                <a:gd name="connsiteX1" fmla="*/ 208808 w 1927422"/>
                <a:gd name="connsiteY1" fmla="*/ 0 h 1252824"/>
                <a:gd name="connsiteX2" fmla="*/ 1718614 w 1927422"/>
                <a:gd name="connsiteY2" fmla="*/ 0 h 1252824"/>
                <a:gd name="connsiteX3" fmla="*/ 1927422 w 1927422"/>
                <a:gd name="connsiteY3" fmla="*/ 208808 h 1252824"/>
                <a:gd name="connsiteX4" fmla="*/ 1927422 w 1927422"/>
                <a:gd name="connsiteY4" fmla="*/ 1044016 h 1252824"/>
                <a:gd name="connsiteX5" fmla="*/ 1718614 w 1927422"/>
                <a:gd name="connsiteY5" fmla="*/ 1252824 h 1252824"/>
                <a:gd name="connsiteX6" fmla="*/ 208808 w 1927422"/>
                <a:gd name="connsiteY6" fmla="*/ 1252824 h 1252824"/>
                <a:gd name="connsiteX7" fmla="*/ 0 w 1927422"/>
                <a:gd name="connsiteY7" fmla="*/ 1044016 h 1252824"/>
                <a:gd name="connsiteX8" fmla="*/ 0 w 1927422"/>
                <a:gd name="connsiteY8" fmla="*/ 208808 h 12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422" h="1252824">
                  <a:moveTo>
                    <a:pt x="0" y="208808"/>
                  </a:moveTo>
                  <a:cubicBezTo>
                    <a:pt x="0" y="93487"/>
                    <a:pt x="93487" y="0"/>
                    <a:pt x="208808" y="0"/>
                  </a:cubicBezTo>
                  <a:lnTo>
                    <a:pt x="1718614" y="0"/>
                  </a:lnTo>
                  <a:cubicBezTo>
                    <a:pt x="1833935" y="0"/>
                    <a:pt x="1927422" y="93487"/>
                    <a:pt x="1927422" y="208808"/>
                  </a:cubicBezTo>
                  <a:lnTo>
                    <a:pt x="1927422" y="1044016"/>
                  </a:lnTo>
                  <a:cubicBezTo>
                    <a:pt x="1927422" y="1159337"/>
                    <a:pt x="1833935" y="1252824"/>
                    <a:pt x="1718614" y="1252824"/>
                  </a:cubicBezTo>
                  <a:lnTo>
                    <a:pt x="208808" y="1252824"/>
                  </a:lnTo>
                  <a:cubicBezTo>
                    <a:pt x="93487" y="1252824"/>
                    <a:pt x="0" y="1159337"/>
                    <a:pt x="0" y="1044016"/>
                  </a:cubicBezTo>
                  <a:lnTo>
                    <a:pt x="0" y="20880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688" tIns="110688" rIns="110688" bIns="11068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chemeClr val="bg1"/>
                  </a:solidFill>
                </a:rPr>
                <a:t>Единый налог на вмененный доход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>
                  <a:solidFill>
                    <a:schemeClr val="bg1"/>
                  </a:solidFill>
                </a:rPr>
                <a:t>12 559,2 </a:t>
              </a:r>
              <a:r>
                <a:rPr lang="ru-RU" sz="1300" dirty="0" err="1" smtClean="0">
                  <a:solidFill>
                    <a:schemeClr val="bg1"/>
                  </a:solidFill>
                </a:rPr>
                <a:t>тыс.руб</a:t>
              </a:r>
              <a:endParaRPr lang="ru-RU" sz="1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435306" y="4522551"/>
              <a:ext cx="1927422" cy="1252823"/>
            </a:xfrm>
            <a:custGeom>
              <a:avLst/>
              <a:gdLst>
                <a:gd name="connsiteX0" fmla="*/ 0 w 1927422"/>
                <a:gd name="connsiteY0" fmla="*/ 208808 h 1252824"/>
                <a:gd name="connsiteX1" fmla="*/ 208808 w 1927422"/>
                <a:gd name="connsiteY1" fmla="*/ 0 h 1252824"/>
                <a:gd name="connsiteX2" fmla="*/ 1718614 w 1927422"/>
                <a:gd name="connsiteY2" fmla="*/ 0 h 1252824"/>
                <a:gd name="connsiteX3" fmla="*/ 1927422 w 1927422"/>
                <a:gd name="connsiteY3" fmla="*/ 208808 h 1252824"/>
                <a:gd name="connsiteX4" fmla="*/ 1927422 w 1927422"/>
                <a:gd name="connsiteY4" fmla="*/ 1044016 h 1252824"/>
                <a:gd name="connsiteX5" fmla="*/ 1718614 w 1927422"/>
                <a:gd name="connsiteY5" fmla="*/ 1252824 h 1252824"/>
                <a:gd name="connsiteX6" fmla="*/ 208808 w 1927422"/>
                <a:gd name="connsiteY6" fmla="*/ 1252824 h 1252824"/>
                <a:gd name="connsiteX7" fmla="*/ 0 w 1927422"/>
                <a:gd name="connsiteY7" fmla="*/ 1044016 h 1252824"/>
                <a:gd name="connsiteX8" fmla="*/ 0 w 1927422"/>
                <a:gd name="connsiteY8" fmla="*/ 208808 h 12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422" h="1252824">
                  <a:moveTo>
                    <a:pt x="0" y="208808"/>
                  </a:moveTo>
                  <a:cubicBezTo>
                    <a:pt x="0" y="93487"/>
                    <a:pt x="93487" y="0"/>
                    <a:pt x="208808" y="0"/>
                  </a:cubicBezTo>
                  <a:lnTo>
                    <a:pt x="1718614" y="0"/>
                  </a:lnTo>
                  <a:cubicBezTo>
                    <a:pt x="1833935" y="0"/>
                    <a:pt x="1927422" y="93487"/>
                    <a:pt x="1927422" y="208808"/>
                  </a:cubicBezTo>
                  <a:lnTo>
                    <a:pt x="1927422" y="1044016"/>
                  </a:lnTo>
                  <a:cubicBezTo>
                    <a:pt x="1927422" y="1159337"/>
                    <a:pt x="1833935" y="1252824"/>
                    <a:pt x="1718614" y="1252824"/>
                  </a:cubicBezTo>
                  <a:lnTo>
                    <a:pt x="208808" y="1252824"/>
                  </a:lnTo>
                  <a:cubicBezTo>
                    <a:pt x="93487" y="1252824"/>
                    <a:pt x="0" y="1159337"/>
                    <a:pt x="0" y="1044016"/>
                  </a:cubicBezTo>
                  <a:lnTo>
                    <a:pt x="0" y="20880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688" tIns="110688" rIns="110688" bIns="11068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chemeClr val="bg1"/>
                  </a:solidFill>
                </a:rPr>
                <a:t>Единый сельскохозяйственный налог </a:t>
              </a:r>
              <a:r>
                <a:rPr lang="ru-RU" sz="1300" dirty="0">
                  <a:solidFill>
                    <a:schemeClr val="bg1"/>
                  </a:solidFill>
                </a:rPr>
                <a:t>3 693,2 </a:t>
              </a:r>
              <a:r>
                <a:rPr lang="ru-RU" sz="1300" dirty="0" err="1" smtClean="0">
                  <a:solidFill>
                    <a:schemeClr val="bg1"/>
                  </a:solidFill>
                </a:rPr>
                <a:t>тыс.руб</a:t>
              </a:r>
              <a:r>
                <a:rPr lang="ru-RU" sz="1300" kern="1200" dirty="0" smtClean="0">
                  <a:solidFill>
                    <a:schemeClr val="tx2"/>
                  </a:solidFill>
                </a:rPr>
                <a:t>.</a:t>
              </a:r>
              <a:endParaRPr lang="ru-RU" sz="1300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0301" y="1627446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2017 </a:t>
            </a:r>
            <a:r>
              <a:rPr lang="ru-RU" sz="2000" b="1" dirty="0" smtClean="0">
                <a:solidFill>
                  <a:schemeClr val="tx2"/>
                </a:solidFill>
              </a:rPr>
              <a:t>год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11" y="1647469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2018 </a:t>
            </a:r>
            <a:r>
              <a:rPr lang="ru-RU" sz="2000" b="1" dirty="0" smtClean="0">
                <a:solidFill>
                  <a:schemeClr val="tx2"/>
                </a:solidFill>
              </a:rPr>
              <a:t>год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740326" y="3529704"/>
            <a:ext cx="1907013" cy="980805"/>
          </a:xfrm>
          <a:prstGeom prst="leftRightArrow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Темп роста </a:t>
            </a:r>
            <a:r>
              <a:rPr lang="ru-RU" dirty="0" smtClean="0">
                <a:solidFill>
                  <a:srgbClr val="C00000"/>
                </a:solidFill>
              </a:rPr>
              <a:t>105,9%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970" y="3608176"/>
            <a:ext cx="2542433" cy="8238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3552978"/>
            <a:ext cx="243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16 258 </a:t>
            </a:r>
            <a:r>
              <a:rPr lang="ru-RU" b="1" dirty="0" err="1">
                <a:solidFill>
                  <a:schemeClr val="bg1"/>
                </a:solidFill>
              </a:rPr>
              <a:t>тыс.руб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791585" y="3621169"/>
            <a:ext cx="2542433" cy="82386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32586" y="3540865"/>
            <a:ext cx="190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17 210,5 </a:t>
            </a:r>
            <a:r>
              <a:rPr lang="ru-RU" b="1" dirty="0" err="1" smtClean="0">
                <a:solidFill>
                  <a:schemeClr val="bg1"/>
                </a:solidFill>
              </a:rPr>
              <a:t>тыс.руб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789341" y="3494642"/>
            <a:ext cx="1935063" cy="1225309"/>
          </a:xfrm>
          <a:custGeom>
            <a:avLst/>
            <a:gdLst>
              <a:gd name="connsiteX0" fmla="*/ 0 w 1935062"/>
              <a:gd name="connsiteY0" fmla="*/ 209636 h 1257790"/>
              <a:gd name="connsiteX1" fmla="*/ 209636 w 1935062"/>
              <a:gd name="connsiteY1" fmla="*/ 0 h 1257790"/>
              <a:gd name="connsiteX2" fmla="*/ 1725426 w 1935062"/>
              <a:gd name="connsiteY2" fmla="*/ 0 h 1257790"/>
              <a:gd name="connsiteX3" fmla="*/ 1935062 w 1935062"/>
              <a:gd name="connsiteY3" fmla="*/ 209636 h 1257790"/>
              <a:gd name="connsiteX4" fmla="*/ 1935062 w 1935062"/>
              <a:gd name="connsiteY4" fmla="*/ 1048154 h 1257790"/>
              <a:gd name="connsiteX5" fmla="*/ 1725426 w 1935062"/>
              <a:gd name="connsiteY5" fmla="*/ 1257790 h 1257790"/>
              <a:gd name="connsiteX6" fmla="*/ 209636 w 1935062"/>
              <a:gd name="connsiteY6" fmla="*/ 1257790 h 1257790"/>
              <a:gd name="connsiteX7" fmla="*/ 0 w 1935062"/>
              <a:gd name="connsiteY7" fmla="*/ 1048154 h 1257790"/>
              <a:gd name="connsiteX8" fmla="*/ 0 w 1935062"/>
              <a:gd name="connsiteY8" fmla="*/ 209636 h 125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062" h="1257790">
                <a:moveTo>
                  <a:pt x="0" y="209636"/>
                </a:moveTo>
                <a:cubicBezTo>
                  <a:pt x="0" y="93857"/>
                  <a:pt x="93857" y="0"/>
                  <a:pt x="209636" y="0"/>
                </a:cubicBezTo>
                <a:lnTo>
                  <a:pt x="1725426" y="0"/>
                </a:lnTo>
                <a:cubicBezTo>
                  <a:pt x="1841205" y="0"/>
                  <a:pt x="1935062" y="93857"/>
                  <a:pt x="1935062" y="209636"/>
                </a:cubicBezTo>
                <a:lnTo>
                  <a:pt x="1935062" y="1048154"/>
                </a:lnTo>
                <a:cubicBezTo>
                  <a:pt x="1935062" y="1163933"/>
                  <a:pt x="1841205" y="1257790"/>
                  <a:pt x="1725426" y="1257790"/>
                </a:cubicBezTo>
                <a:lnTo>
                  <a:pt x="209636" y="1257790"/>
                </a:lnTo>
                <a:cubicBezTo>
                  <a:pt x="93857" y="1257790"/>
                  <a:pt x="0" y="1163933"/>
                  <a:pt x="0" y="1048154"/>
                </a:cubicBezTo>
                <a:lnTo>
                  <a:pt x="0" y="20963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30" tIns="110930" rIns="110930" bIns="1109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bg1"/>
                </a:solidFill>
              </a:rPr>
              <a:t>Налог, взимаемый в связи с применением патентной системы </a:t>
            </a:r>
            <a:r>
              <a:rPr lang="ru-RU" sz="1300" dirty="0" smtClean="0">
                <a:solidFill>
                  <a:schemeClr val="bg1"/>
                </a:solidFill>
              </a:rPr>
              <a:t>налогообложения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29</a:t>
            </a:r>
            <a:r>
              <a:rPr lang="ru-RU" sz="1300" kern="1200" dirty="0" smtClean="0">
                <a:solidFill>
                  <a:schemeClr val="bg1"/>
                </a:solidFill>
              </a:rPr>
              <a:t>,3 </a:t>
            </a:r>
            <a:r>
              <a:rPr lang="ru-RU" sz="1300" kern="1200" dirty="0" err="1" smtClean="0">
                <a:solidFill>
                  <a:schemeClr val="bg1"/>
                </a:solidFill>
              </a:rPr>
              <a:t>тыс.руб</a:t>
            </a:r>
            <a:r>
              <a:rPr lang="ru-RU" sz="1300" kern="1200" dirty="0" smtClean="0">
                <a:solidFill>
                  <a:schemeClr val="bg1"/>
                </a:solidFill>
              </a:rPr>
              <a:t>.</a:t>
            </a:r>
            <a:endParaRPr lang="ru-RU" sz="13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zvitie-biznesa">
  <a:themeElements>
    <a:clrScheme name="Другая 2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2559</Words>
  <Application>Microsoft Office PowerPoint</Application>
  <PresentationFormat>Лист A4 (210x297 мм)</PresentationFormat>
  <Paragraphs>817</Paragraphs>
  <Slides>28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  <vt:variant>
        <vt:lpstr>Произвольные показы</vt:lpstr>
      </vt:variant>
      <vt:variant>
        <vt:i4>1</vt:i4>
      </vt:variant>
    </vt:vector>
  </HeadingPairs>
  <TitlesOfParts>
    <vt:vector size="37" baseType="lpstr">
      <vt:lpstr>Arial</vt:lpstr>
      <vt:lpstr>Arial Narrow</vt:lpstr>
      <vt:lpstr>Book Antiqua</vt:lpstr>
      <vt:lpstr>Calibri</vt:lpstr>
      <vt:lpstr>MS Sans Serif</vt:lpstr>
      <vt:lpstr>Times New Roman</vt:lpstr>
      <vt:lpstr>Wingdings 3</vt:lpstr>
      <vt:lpstr>Razvitie-biznesa</vt:lpstr>
      <vt:lpstr>Отчет об исполнении бюджета Суровикинского муниципального района за 2018 год</vt:lpstr>
      <vt:lpstr>Основные показатели бюджета Суровикинского муниципального района  2018 год (тыс.рублей)</vt:lpstr>
      <vt:lpstr>Сведения о численности муниципальных служащих, работников муниципальных учреждений Суровикинского муниципального района и фактические затраты на их денежное содержание за 2018 год</vt:lpstr>
      <vt:lpstr>Динамика исполнения доходной части бюджета Суровикинского муниципального района  2018 год (тыс. руб.)</vt:lpstr>
      <vt:lpstr>Исполнение доходов бюджета  Суровикинского муниципального района  2018 год (тыс. руб.)</vt:lpstr>
      <vt:lpstr>Доходы бюджета Суровикинского муниципального района по налоговым и неналоговым доходам  2018 год (тыс. руб.)</vt:lpstr>
      <vt:lpstr>Налоговые и неналоговые доходы  2018 год  (тыс. руб.)</vt:lpstr>
      <vt:lpstr>Налог на доходы физических лиц  2018 год (тыс. руб.)</vt:lpstr>
      <vt:lpstr>Налоги на совокупный доход  2018 год</vt:lpstr>
      <vt:lpstr>Государственная пошлина  2018 год (тыс. руб.)</vt:lpstr>
      <vt:lpstr>Показатели поступления доходов от использования имущества, находящегося в государственной и муниципальной собственности   2018 год (тыс. руб.)</vt:lpstr>
      <vt:lpstr>Платежи при пользовании природными ресурсами  2018 год (тыс. руб.)</vt:lpstr>
      <vt:lpstr>Доходы от продажи материальных и нематериальных доходов   2018 год (тыс. руб.)</vt:lpstr>
      <vt:lpstr>Штрафы, санкции, возмещение ущерба  2018 год (тыс. руб.)</vt:lpstr>
      <vt:lpstr>Прочие неналоговые доходы   2018 год (тыс. руб.)</vt:lpstr>
      <vt:lpstr>Безвозмездные поступления   2018 год  (тыс. руб.)</vt:lpstr>
      <vt:lpstr>Безвозмездные поступления от других бюджетов бюджетной системы РФ  2018 год  (тыс. руб.)</vt:lpstr>
      <vt:lpstr>Исполнение бюджета Суровикинского муниципального района  по расходам 2018 год  (тыс. руб.)</vt:lpstr>
      <vt:lpstr>Структура расходов бюджета Суровикинского муниципального района  2018 год</vt:lpstr>
      <vt:lpstr>Презентация PowerPoint</vt:lpstr>
      <vt:lpstr>Динамика расходов бюджета  Суровикинского муниципального района   2018 год  (тыс. руб.)</vt:lpstr>
      <vt:lpstr>Исполнение муниципальных программ  2018 год  (тыс. руб.)</vt:lpstr>
      <vt:lpstr>Муниципальная программа «Экономическое развитие Суровикинского муниципального района Волгоградской области»  2018 год (тыс. руб.)</vt:lpstr>
      <vt:lpstr>Муниципальная программа «Развитие физической культуры  и спорта в Суровикинском муниципальном районе» 2018 год</vt:lpstr>
      <vt:lpstr>Муниципальная программа «Молодёжная политика в  Суровикинском муниципальном районе» 2018 год (тыс. руб.)</vt:lpstr>
      <vt:lpstr>Муниципальная программа «Развитие мер социальной поддержки отдельных категорий граждан на территории  Суровикинского муниципального района»  2018 год (тыс. руб.)</vt:lpstr>
      <vt:lpstr>Муниципальная программа «Поддержка учреждений дополнительного образования детей в сфере культуры  Суровикинского муниципального района»  2018 год (тыс. руб.)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2016-02-17T06:12:14Z</dcterms:created>
  <dcterms:modified xsi:type="dcterms:W3CDTF">2019-05-29T14:12:58Z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