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348" r:id="rId1"/>
  </p:sldMasterIdLst>
  <p:notesMasterIdLst>
    <p:notesMasterId r:id="rId15"/>
  </p:notesMasterIdLst>
  <p:sldIdLst>
    <p:sldId id="256" r:id="rId2"/>
    <p:sldId id="411" r:id="rId3"/>
    <p:sldId id="401" r:id="rId4"/>
    <p:sldId id="408" r:id="rId5"/>
    <p:sldId id="413" r:id="rId6"/>
    <p:sldId id="412" r:id="rId7"/>
    <p:sldId id="405" r:id="rId8"/>
    <p:sldId id="406" r:id="rId9"/>
    <p:sldId id="414" r:id="rId10"/>
    <p:sldId id="415" r:id="rId11"/>
    <p:sldId id="416" r:id="rId12"/>
    <p:sldId id="410" r:id="rId13"/>
    <p:sldId id="379" r:id="rId14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257D"/>
    <a:srgbClr val="009900"/>
    <a:srgbClr val="9B5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1" autoAdjust="0"/>
    <p:restoredTop sz="89408" autoAdjust="0"/>
  </p:normalViewPr>
  <p:slideViewPr>
    <p:cSldViewPr>
      <p:cViewPr varScale="1">
        <p:scale>
          <a:sx n="102" d="100"/>
          <a:sy n="102" d="100"/>
        </p:scale>
        <p:origin x="19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2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20" cy="49363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561" y="0"/>
            <a:ext cx="2918620" cy="49363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F7F464-BC3A-4AD6-8F2F-1EF1F25F3641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893" y="4687135"/>
            <a:ext cx="5387978" cy="4439523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93"/>
            <a:ext cx="2918620" cy="49363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561" y="9371093"/>
            <a:ext cx="2918620" cy="49363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CC3ABE-F51F-44D2-A15A-57C8F90707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3161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761" indent="-28529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171" indent="-2282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640" indent="-2282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108" indent="-2282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0577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7045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3514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9982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5EB8B9-D7B2-4D94-A29B-CDC3B639E095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38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761" indent="-28529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171" indent="-2282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640" indent="-2282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108" indent="-2282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0577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7045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3514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9982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5EB8B9-D7B2-4D94-A29B-CDC3B639E095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26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CC3ABE-F51F-44D2-A15A-57C8F90707BC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3521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761" indent="-28529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171" indent="-2282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640" indent="-2282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108" indent="-2282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0577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7045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3514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9982" indent="-2282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970B2E-60CB-4643-B6A4-21F741CC4801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0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269BCD-1521-45EB-8EE3-1F69EF5C327A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4ED699EC-5262-4E58-AD52-7248AB59116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296705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001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9624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3221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048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3264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6217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099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955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B7D33-FE0F-4320-8B3B-0EC6049D75B9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5C4B51D-5C25-44E5-91FD-908C05D49B6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7121645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43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7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A8A703-C395-48BC-9FD1-53ED5CC2593B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309B0-A55F-4CDC-8AE2-19201798FB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0641982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3CD43F-0022-4E2F-822D-52E6B6387A12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A835D-13B0-437C-A382-E5BD05480E5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2552026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012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5E53D2-4652-4A7C-8E1C-9C4634311FD9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3AF40EB-8241-497C-BC2E-DF56BD08264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6238854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4F5F36-1788-46A8-8A50-98B0912EA46D}" type="datetimeFigureOut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C540313-12A8-4B66-B0D1-0D5C06C1C3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406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9" r:id="rId1"/>
    <p:sldLayoutId id="2147484350" r:id="rId2"/>
    <p:sldLayoutId id="2147484351" r:id="rId3"/>
    <p:sldLayoutId id="2147484352" r:id="rId4"/>
    <p:sldLayoutId id="2147484353" r:id="rId5"/>
    <p:sldLayoutId id="2147484354" r:id="rId6"/>
    <p:sldLayoutId id="2147484355" r:id="rId7"/>
    <p:sldLayoutId id="2147484356" r:id="rId8"/>
    <p:sldLayoutId id="2147484357" r:id="rId9"/>
    <p:sldLayoutId id="2147484358" r:id="rId10"/>
    <p:sldLayoutId id="2147484359" r:id="rId11"/>
    <p:sldLayoutId id="2147484360" r:id="rId12"/>
    <p:sldLayoutId id="2147484361" r:id="rId13"/>
    <p:sldLayoutId id="2147484362" r:id="rId14"/>
    <p:sldLayoutId id="2147484363" r:id="rId15"/>
    <p:sldLayoutId id="2147484364" r:id="rId16"/>
  </p:sldLayoutIdLst>
  <p:transition spd="slow">
    <p:split orient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1331640" y="2312073"/>
            <a:ext cx="759618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9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«Ресурсный центр правовой и информационной поддержки муниципальных районов и городских округов Волгоградской области в сфере повышения финансовой грамотности населения» 2020 год</a:t>
            </a:r>
            <a:br>
              <a:rPr lang="ru-RU" altLang="ru-RU" sz="29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endParaRPr lang="ru-RU" altLang="ru-RU" sz="29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900" b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руководитель Проекта Председатель Совета  Кривобокова Светлана Юрьевна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8222"/>
            <a:ext cx="6048375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4F70E1F-61DB-4130-9F77-B6045D754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32" y="332656"/>
            <a:ext cx="7884368" cy="65253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Для выявления нарушений в договоре прав потребителей необходимо внимательно изучить текст кредитного договора и всех приложений, дополнительных соглашений, относительно его исполнения сторонами. Незаконные условия не всегда публикуются в начале текста кредитного соглашения, а выносятся в приложения или в заключительную часть. Чем больше приложений у договора, тем больше вероятности, что потребитель с ними не ознакомится и поставит подпись автоматически о согласии с условиями кредитора. Часть документов могла быть не выдана заемщику на руки при заключении кредита – и имеется только в одном экземпляре у кредитора.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4546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4F70E1F-61DB-4130-9F77-B6045D754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32" y="332656"/>
            <a:ext cx="7884368" cy="65253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b="1" dirty="0"/>
              <a:t>Банки зачастую в ходе исполнения своих обязательств, предлагают потребителю в принудительном порядке оформить дополнительные платные услуги, которые в итоге формируют еще большую задолженность нежели, чем основной долг по возврату кредита.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b="1" dirty="0"/>
              <a:t>Указанные условия возможно оспаривать в судебном порядке, доказывая факт навязывания и обусловливания выдачи денежных средств исключительно при приобретении дополнительных услуг. Для этого необходимо обратиться в суд общей юрисдикции, а дополнительно подать жалобу в Роспотребнадзор для проведения проверки и привлечению к административной ответственности по ст. 14.8. КоАП РФ.</a:t>
            </a:r>
          </a:p>
        </p:txBody>
      </p:sp>
    </p:spTree>
    <p:extLst>
      <p:ext uri="{BB962C8B-B14F-4D97-AF65-F5344CB8AC3E}">
        <p14:creationId xmlns:p14="http://schemas.microsoft.com/office/powerpoint/2010/main" val="366872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B8EC702-2A5C-4BCF-AE94-856FC88E9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600" y="0"/>
            <a:ext cx="7992888" cy="53969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Селекторное совещание 24 апреля 2020 года </a:t>
            </a:r>
          </a:p>
          <a:p>
            <a:pPr algn="ctr"/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11 ч. 00 мин. </a:t>
            </a:r>
            <a:r>
              <a:rPr lang="ru-RU" sz="4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мск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+1</a:t>
            </a:r>
            <a:b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«Понятие полной стоимости кредита. Выявление нарушений в кредитном договоре, навязывание услуг, обман потребителя, способы защиты прав заемщиков»   </a:t>
            </a:r>
          </a:p>
        </p:txBody>
      </p:sp>
    </p:spTree>
    <p:extLst>
      <p:ext uri="{BB962C8B-B14F-4D97-AF65-F5344CB8AC3E}">
        <p14:creationId xmlns:p14="http://schemas.microsoft.com/office/powerpoint/2010/main" val="265830186"/>
      </p:ext>
    </p:extLst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916832"/>
            <a:ext cx="864096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БЛАГОДАРИМ ЗА</a:t>
            </a:r>
          </a:p>
          <a:p>
            <a:pPr algn="ctr" eaLnBrk="1" hangingPunct="1"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 ВНИМАНИЕ!</a:t>
            </a:r>
          </a:p>
          <a:p>
            <a:pPr algn="ctr" eaLnBrk="1" hangingPunct="1"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ЖДЁМ ВАШИХ ОБРАЩЕНИЙ!</a:t>
            </a:r>
          </a:p>
          <a:p>
            <a:pPr algn="ctr" eaLnBrk="1" hangingPunct="1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B5D9D"/>
                </a:solidFill>
                <a:latin typeface="Arial" charset="0"/>
                <a:cs typeface="Arial" charset="0"/>
              </a:rPr>
              <a:t>www.spravo.com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B5D9D"/>
                </a:solidFill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B5D9D"/>
                </a:solidFill>
                <a:latin typeface="Arial" charset="0"/>
                <a:cs typeface="Arial" charset="0"/>
              </a:rPr>
              <a:t>fingram.spravo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B5D9D"/>
                </a:solidFill>
                <a:latin typeface="Arial" charset="0"/>
                <a:cs typeface="Arial" charset="0"/>
              </a:rPr>
              <a:t>1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B5D9D"/>
                </a:solidFill>
                <a:latin typeface="Arial" charset="0"/>
                <a:cs typeface="Arial" charset="0"/>
              </a:rPr>
              <a:t>@gmail.com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B5D9D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6BEE040-F7C1-4F12-A2EF-F3D07412C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404664"/>
            <a:ext cx="3384376" cy="149054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5372E7B-4412-4D8C-A7A8-9D6F79D0A4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435" y="404664"/>
            <a:ext cx="4407629" cy="1490544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1331640" y="2312073"/>
            <a:ext cx="7596187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29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9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«Понятие полной стоимости кредита. Выявление нарушений в кредитном договоре, навязывание услуг, обман потребителя, способы защиты прав заемщиков» </a:t>
            </a:r>
            <a:br>
              <a:rPr lang="ru-RU" altLang="ru-RU" sz="29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endParaRPr lang="ru-RU" altLang="ru-RU" sz="29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9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кандидат юридических наук волонтер проекта Алексеев Михаил Александрович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8222"/>
            <a:ext cx="6048375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070273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829BE5-A160-4A13-9183-30FF4BEC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010833"/>
            <a:ext cx="7812360" cy="2819400"/>
          </a:xfrm>
        </p:spPr>
        <p:txBody>
          <a:bodyPr>
            <a:noAutofit/>
          </a:bodyPr>
          <a:lstStyle/>
          <a:p>
            <a:r>
              <a:rPr lang="ru-RU" sz="3200" b="1" dirty="0"/>
              <a:t>Полная стоимость кредита (ПСК) </a:t>
            </a:r>
            <a:r>
              <a:rPr lang="ru-RU" sz="3200" dirty="0"/>
              <a:t>– информационный показатель для сравнения кредитных предложений в разных банках, с помощью которого можно определить какой кредит обойдется дороже. </a:t>
            </a:r>
            <a:br>
              <a:rPr lang="ru-RU" sz="3200" dirty="0"/>
            </a:br>
            <a:r>
              <a:rPr lang="ru-RU" sz="3200" dirty="0"/>
              <a:t>ПСК считают в процентах, но порядок расчета отличается от процентной ставки - помимо процентов, показатель учитывает другие платежи заемщика.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415675-48A8-4B95-AF3A-D92C320CC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608" y="3437467"/>
            <a:ext cx="8398508" cy="355869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49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A4E16-9281-4B03-AC5D-485EF9D5A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5373216"/>
            <a:ext cx="7740352" cy="1872208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Полная стоимость потребительского кредита (займа) </a:t>
            </a:r>
            <a:r>
              <a:rPr lang="ru-RU" sz="3100" dirty="0"/>
              <a:t>размещается в квадратных рамках в правом верхнем углу первой страницы договора потребительского кредита (займа) перед таблицей, содержащей индивидуальные условия договора потребительского кредита (займа), и наносится цифрами и прописными буквами черного цвета на белом фоне четким, хорошо читаемым шрифтом максимального размера из используемых на этой странице размеров шрифта. </a:t>
            </a:r>
            <a:br>
              <a:rPr lang="ru-RU" sz="3100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434643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A4E16-9281-4B03-AC5D-485EF9D5A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114" y="5085184"/>
            <a:ext cx="7689717" cy="1872208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Полная стоимость потребительского кредита (займа) в денежном выражении размещается справа от полной стоимости потребительского кредита (займа), определяемой в процентах годовых. </a:t>
            </a:r>
            <a:r>
              <a:rPr lang="ru-RU" sz="3100" b="1" dirty="0"/>
              <a:t>Площадь каждой квадратной рамки должна составлять не менее чем 5 процентов площади первой страницы договора потребительского кредита (займа).</a:t>
            </a:r>
            <a:br>
              <a:rPr lang="ru-RU" sz="3100" b="1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060942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A4E16-9281-4B03-AC5D-485EF9D5A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780" y="4149080"/>
            <a:ext cx="7704856" cy="18722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информацию о ПСК законодатель размещает в статье 6 Федерального закона от 21.12.2013 N 353-ФЗ (ред. от 03.04.2020) «О потребительском кредите (займе)» в актуальной редакции </a:t>
            </a:r>
            <a:br>
              <a:rPr lang="ru-RU" sz="3100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569995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4F70E1F-61DB-4130-9F77-B6045D754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3648" y="332656"/>
            <a:ext cx="7740352" cy="65253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Полная стоимость потребительского кредита (займа), определяемая в процентах годовых, рассчитывается по формуле: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/>
          </a:p>
          <a:p>
            <a:r>
              <a:rPr lang="ru-RU" sz="2400" b="1" u="sng" dirty="0"/>
              <a:t>  ПСК = i x ЧБП x 100,</a:t>
            </a:r>
          </a:p>
          <a:p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где ПСК - полная стоимость кредита в процентах годовых с точностью до третьего знака после запятой;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ЧБП - число базовых периодов в календарном году. Продолжительность календарного года признается равной тремстам шестидесяти пяти дням;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i - процентная ставка базового периода, выраженная в десятичной форме.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5666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7A5C5-2574-48AC-9128-90AEE3DF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8820472" cy="252028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Процентная ставка базового периода определяется как наименьшее положительное решение уравнения: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4B9E29-1CC9-430A-8001-D09FF418E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749351"/>
            <a:ext cx="6980249" cy="186335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4CF1CFB-3D01-419D-8681-9694B09250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725143"/>
            <a:ext cx="9036496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6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4F70E1F-61DB-4130-9F77-B6045D754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32" y="332656"/>
            <a:ext cx="7884368" cy="65253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На момент заключения договора потребительского кредита (займа) полная стоимость потребительского кредита (займа) в процентах годовых не может превышать наименьшую из следующих величин: 365 процентов годовых или рассчитанное Банком России среднерыночное значение полной стоимости потребительского кредита (займа) в процентах годовых соответствующей категории потребительского кредита (займа), применяемое в соответствующем календарном квартале, более чем на одну треть. В случае существенного изменения рыночных условий, влияющих на полную стоимость потребительского кредита (займа) в процентах годовых, нормативным актом Банка России может быть установлен период, в течение которого указанное в настоящей части ограничение не подлежит применению.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934298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692</Words>
  <Application>Microsoft Office PowerPoint</Application>
  <PresentationFormat>Экран (4:3)</PresentationFormat>
  <Paragraphs>34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Полная стоимость кредита (ПСК) – информационный показатель для сравнения кредитных предложений в разных банках, с помощью которого можно определить какой кредит обойдется дороже.  ПСК считают в процентах, но порядок расчета отличается от процентной ставки - помимо процентов, показатель учитывает другие платежи заемщика.  </vt:lpstr>
      <vt:lpstr>Полная стоимость потребительского кредита (займа) размещается в квадратных рамках в правом верхнем углу первой страницы договора потребительского кредита (займа) перед таблицей, содержащей индивидуальные условия договора потребительского кредита (займа), и наносится цифрами и прописными буквами черного цвета на белом фоне четким, хорошо читаемым шрифтом максимального размера из используемых на этой странице размеров шрифта.   </vt:lpstr>
      <vt:lpstr>Полная стоимость потребительского кредита (займа) в денежном выражении размещается справа от полной стоимости потребительского кредита (займа), определяемой в процентах годовых. Площадь каждой квадратной рамки должна составлять не менее чем 5 процентов площади первой страницы договора потребительского кредита (займа).  </vt:lpstr>
      <vt:lpstr>информацию о ПСК законодатель размещает в статье 6 Федерального закона от 21.12.2013 N 353-ФЗ (ред. от 03.04.2020) «О потребительском кредите (займе)» в актуальной редакции   </vt:lpstr>
      <vt:lpstr>Презентация PowerPoint</vt:lpstr>
      <vt:lpstr>Процентная ставка базового периода определяется как наименьшее положительное решение уравнения: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Кривобокова</dc:creator>
  <cp:lastModifiedBy>Юлия Рыбалка</cp:lastModifiedBy>
  <cp:revision>25</cp:revision>
  <cp:lastPrinted>2020-02-19T08:09:38Z</cp:lastPrinted>
  <dcterms:created xsi:type="dcterms:W3CDTF">2020-02-19T05:29:07Z</dcterms:created>
  <dcterms:modified xsi:type="dcterms:W3CDTF">2020-04-20T10:31:36Z</dcterms:modified>
</cp:coreProperties>
</file>