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8" r:id="rId3"/>
    <p:sldId id="289" r:id="rId4"/>
    <p:sldId id="347" r:id="rId5"/>
    <p:sldId id="290" r:id="rId6"/>
    <p:sldId id="292" r:id="rId7"/>
    <p:sldId id="305" r:id="rId8"/>
    <p:sldId id="293" r:id="rId9"/>
    <p:sldId id="294" r:id="rId10"/>
    <p:sldId id="327" r:id="rId11"/>
    <p:sldId id="330" r:id="rId12"/>
    <p:sldId id="331" r:id="rId13"/>
    <p:sldId id="296" r:id="rId14"/>
    <p:sldId id="340" r:id="rId15"/>
    <p:sldId id="299" r:id="rId16"/>
    <p:sldId id="336" r:id="rId17"/>
    <p:sldId id="275" r:id="rId18"/>
    <p:sldId id="345" r:id="rId19"/>
    <p:sldId id="298" r:id="rId20"/>
    <p:sldId id="301" r:id="rId21"/>
    <p:sldId id="302" r:id="rId22"/>
    <p:sldId id="337" r:id="rId23"/>
    <p:sldId id="332" r:id="rId24"/>
    <p:sldId id="333" r:id="rId25"/>
    <p:sldId id="338" r:id="rId26"/>
    <p:sldId id="312" r:id="rId27"/>
    <p:sldId id="313" r:id="rId28"/>
    <p:sldId id="314" r:id="rId29"/>
    <p:sldId id="315" r:id="rId30"/>
    <p:sldId id="316" r:id="rId31"/>
    <p:sldId id="341" r:id="rId32"/>
    <p:sldId id="317" r:id="rId33"/>
    <p:sldId id="318" r:id="rId34"/>
    <p:sldId id="319" r:id="rId35"/>
    <p:sldId id="320" r:id="rId36"/>
    <p:sldId id="321" r:id="rId37"/>
    <p:sldId id="322" r:id="rId38"/>
    <p:sldId id="326" r:id="rId39"/>
    <p:sldId id="323" r:id="rId40"/>
    <p:sldId id="342" r:id="rId41"/>
    <p:sldId id="325" r:id="rId42"/>
    <p:sldId id="346" r:id="rId43"/>
    <p:sldId id="343" r:id="rId44"/>
    <p:sldId id="339" r:id="rId45"/>
    <p:sldId id="328" r:id="rId46"/>
    <p:sldId id="306" r:id="rId47"/>
    <p:sldId id="307" r:id="rId48"/>
    <p:sldId id="300" r:id="rId49"/>
    <p:sldId id="309" r:id="rId50"/>
    <p:sldId id="310" r:id="rId51"/>
    <p:sldId id="311" r:id="rId52"/>
    <p:sldId id="344" r:id="rId53"/>
    <p:sldId id="286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357DA9"/>
    <a:srgbClr val="FFFFFF"/>
    <a:srgbClr val="C5C5C5"/>
    <a:srgbClr val="C0C0C0"/>
    <a:srgbClr val="DDDDDD"/>
    <a:srgbClr val="70A8D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 varScale="1">
        <p:scale>
          <a:sx n="103" d="100"/>
          <a:sy n="103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rgbClr val="333333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5039</c:v>
                </c:pt>
                <c:pt idx="1">
                  <c:v>4701</c:v>
                </c:pt>
                <c:pt idx="2">
                  <c:v>4525</c:v>
                </c:pt>
                <c:pt idx="3">
                  <c:v>4375</c:v>
                </c:pt>
                <c:pt idx="4">
                  <c:v>4401</c:v>
                </c:pt>
                <c:pt idx="5">
                  <c:v>4355</c:v>
                </c:pt>
                <c:pt idx="6">
                  <c:v>4325</c:v>
                </c:pt>
                <c:pt idx="7">
                  <c:v>4347</c:v>
                </c:pt>
                <c:pt idx="8">
                  <c:v>4343</c:v>
                </c:pt>
                <c:pt idx="9">
                  <c:v>4374</c:v>
                </c:pt>
              </c:numCache>
            </c:numRef>
          </c:val>
        </c:ser>
        <c:marker val="1"/>
        <c:axId val="75505664"/>
        <c:axId val="75506816"/>
      </c:lineChart>
      <c:catAx>
        <c:axId val="75505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06816"/>
        <c:crosses val="autoZero"/>
        <c:auto val="1"/>
        <c:lblAlgn val="ctr"/>
        <c:lblOffset val="100"/>
      </c:catAx>
      <c:valAx>
        <c:axId val="75506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05664"/>
        <c:crosses val="autoZero"/>
        <c:crossBetween val="between"/>
      </c:valAx>
    </c:plotArea>
    <c:plotVisOnly val="1"/>
  </c:chart>
  <c:spPr>
    <a:noFill/>
    <a:ln w="1270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rgbClr val="333333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2013</c:v>
                </c:pt>
                <c:pt idx="1">
                  <c:v>2161</c:v>
                </c:pt>
                <c:pt idx="2">
                  <c:v>2239</c:v>
                </c:pt>
                <c:pt idx="3">
                  <c:v>2232</c:v>
                </c:pt>
                <c:pt idx="4">
                  <c:v>2208</c:v>
                </c:pt>
                <c:pt idx="5">
                  <c:v>2179</c:v>
                </c:pt>
                <c:pt idx="6">
                  <c:v>2197</c:v>
                </c:pt>
                <c:pt idx="7">
                  <c:v>2223</c:v>
                </c:pt>
                <c:pt idx="8">
                  <c:v>2213</c:v>
                </c:pt>
                <c:pt idx="9">
                  <c:v>2275</c:v>
                </c:pt>
              </c:numCache>
            </c:numRef>
          </c:val>
        </c:ser>
        <c:marker val="1"/>
        <c:axId val="75530240"/>
        <c:axId val="75532160"/>
      </c:lineChart>
      <c:catAx>
        <c:axId val="75530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32160"/>
        <c:crosses val="autoZero"/>
        <c:auto val="1"/>
        <c:lblAlgn val="ctr"/>
        <c:lblOffset val="100"/>
      </c:catAx>
      <c:valAx>
        <c:axId val="75532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30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255.1</c:v>
                </c:pt>
                <c:pt idx="1">
                  <c:v>247.8</c:v>
                </c:pt>
                <c:pt idx="2">
                  <c:v>254.7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270.10000000000002</c:v>
                </c:pt>
                <c:pt idx="1">
                  <c:v>262.8</c:v>
                </c:pt>
                <c:pt idx="2">
                  <c:v>268.5</c:v>
                </c:pt>
              </c:numCache>
            </c:numRef>
          </c:val>
        </c:ser>
        <c:axId val="75449856"/>
        <c:axId val="75472896"/>
      </c:barChart>
      <c:catAx>
        <c:axId val="75449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ru-RU"/>
          </a:p>
        </c:txPr>
        <c:crossAx val="75472896"/>
        <c:crosses val="autoZero"/>
        <c:auto val="1"/>
        <c:lblAlgn val="ctr"/>
        <c:lblOffset val="100"/>
      </c:catAx>
      <c:valAx>
        <c:axId val="754728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5449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449959967974367E-2"/>
          <c:y val="0.16413648968456221"/>
          <c:w val="0.84467574059247841"/>
          <c:h val="0.82527405936804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2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Налог на прибыль, доходы    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337565</c:v>
                </c:pt>
                <c:pt idx="1">
                  <c:v>8206</c:v>
                </c:pt>
                <c:pt idx="2">
                  <c:v>40400</c:v>
                </c:pt>
                <c:pt idx="3">
                  <c:v>26500</c:v>
                </c:pt>
                <c:pt idx="4">
                  <c:v>6100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7221777421937678E-2"/>
          <c:y val="3.3095144631941478E-2"/>
          <c:w val="0.96477181745396656"/>
          <c:h val="0.93380971073611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Доходы от оказания платных услуг</c:v>
                </c:pt>
                <c:pt idx="2">
                  <c:v>Доходы от продажи материальных и нематериальных активов</c:v>
                </c:pt>
                <c:pt idx="3">
                  <c:v>Платежи при пользовании природными ресурсами</c:v>
                </c:pt>
                <c:pt idx="4">
                  <c:v>Штрафные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30250</c:v>
                </c:pt>
                <c:pt idx="1">
                  <c:v>180</c:v>
                </c:pt>
                <c:pt idx="2">
                  <c:v>8625</c:v>
                </c:pt>
                <c:pt idx="3">
                  <c:v>668</c:v>
                </c:pt>
                <c:pt idx="4">
                  <c:v>5000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>
          <a:solidFill>
            <a:srgbClr val="333333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7"/>
          </c:dPt>
          <c:cat>
            <c:strRef>
              <c:f>Лист1!$A$2:$A$3</c:f>
              <c:strCache>
                <c:ptCount val="2"/>
                <c:pt idx="0">
                  <c:v> Муниципальные программы
</c:v>
                </c:pt>
                <c:pt idx="1">
                  <c:v>Непрограммные направления расходов 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732</c:v>
                </c:pt>
                <c:pt idx="1">
                  <c:v>96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333333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818.6</c:v>
                </c:pt>
                <c:pt idx="1">
                  <c:v>827.9</c:v>
                </c:pt>
                <c:pt idx="2">
                  <c:v>-9.3000000000000007</c:v>
                </c:pt>
              </c:numCache>
            </c:numRef>
          </c:val>
        </c:ser>
        <c:axId val="108873600"/>
        <c:axId val="108875136"/>
      </c:barChart>
      <c:catAx>
        <c:axId val="1088736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ru-RU"/>
          </a:p>
        </c:txPr>
        <c:crossAx val="108875136"/>
        <c:crosses val="autoZero"/>
        <c:auto val="1"/>
        <c:lblAlgn val="ctr"/>
        <c:lblOffset val="100"/>
      </c:catAx>
      <c:valAx>
        <c:axId val="108875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333333"/>
                </a:solidFill>
              </a:defRPr>
            </a:pPr>
            <a:endParaRPr lang="ru-RU"/>
          </a:p>
        </c:txPr>
        <c:crossAx val="108873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ABD65-C1B3-48F9-B4EC-05C493719E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BD65-C1B3-48F9-B4EC-05C493719E5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19672" y="3068960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79512" y="3284984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83768" y="306896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 userDrawn="1"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 userDrawn="1"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923928" y="5157192"/>
            <a:ext cx="742950" cy="7429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1619672" y="5157192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79512" y="4149080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3923928" y="4077072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79512" y="2492896"/>
            <a:ext cx="1347788" cy="1531938"/>
          </a:xfrm>
          <a:prstGeom prst="rect">
            <a:avLst/>
          </a:prstGeom>
          <a:noFill/>
        </p:spPr>
      </p:pic>
      <p:pic>
        <p:nvPicPr>
          <p:cNvPr id="51" name="Рисунок 50" descr="imag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83768" y="5013176"/>
            <a:ext cx="1310546" cy="1008112"/>
          </a:xfrm>
          <a:prstGeom prst="rect">
            <a:avLst/>
          </a:prstGeom>
        </p:spPr>
      </p:pic>
      <p:pic>
        <p:nvPicPr>
          <p:cNvPr id="52" name="Рисунок 51" descr="0_50ebc_90b55cf5_X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9512" y="5013176"/>
            <a:ext cx="1296144" cy="972108"/>
          </a:xfrm>
          <a:prstGeom prst="rect">
            <a:avLst/>
          </a:prstGeom>
        </p:spPr>
      </p:pic>
      <p:pic>
        <p:nvPicPr>
          <p:cNvPr id="53" name="Рисунок 52" descr="x_a9501de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483768" y="3933056"/>
            <a:ext cx="1296144" cy="936104"/>
          </a:xfrm>
          <a:prstGeom prst="rect">
            <a:avLst/>
          </a:prstGeom>
        </p:spPr>
      </p:pic>
      <p:pic>
        <p:nvPicPr>
          <p:cNvPr id="54" name="Рисунок 53" descr="0_50ebd_66c8cd7c_XL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43608" y="3933056"/>
            <a:ext cx="129614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8" grpId="0" animBg="1"/>
      <p:bldP spid="3099" grpId="0" animBg="1"/>
      <p:bldP spid="3100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11D5F-FBE3-4C34-8391-69907AE31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A4E7A-2B96-4FDD-BB18-C14D500B6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2269E63-433D-4835-ABED-B89CB0927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7B45B6A-277E-4F5B-806C-EA2519DE7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ABEFFC1D-90F8-4B9E-BF04-04EF1D7AD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569AB6A3-275F-4CF1-B6D1-B15FCF821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915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070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 имени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04664"/>
            <a:ext cx="589760" cy="576064"/>
          </a:xfrm>
          <a:prstGeom prst="rect">
            <a:avLst/>
          </a:prstGeom>
        </p:spPr>
      </p:pic>
      <p:pic>
        <p:nvPicPr>
          <p:cNvPr id="10" name="Рисунок 9" descr="dalnegorsk_ger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96336" y="404664"/>
            <a:ext cx="576064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22B2-662C-4AE4-934F-09215B629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82C33-E1CA-4531-8946-0EAD23314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E3EAF-FBF1-4446-A412-E7E36CE09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608E0-CD46-451D-A00C-36DE717EC6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F893-6B07-4AE9-B1C7-8D1D04868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AE5B-254F-4B67-AA41-CB08ADBB0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FB2D-992F-4A01-A053-A536AEFAB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FE97C6E0-79FA-441B-B176-B2102B228C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19400" y="2819400"/>
            <a:ext cx="6019800" cy="1470025"/>
          </a:xfrm>
        </p:spPr>
        <p:txBody>
          <a:bodyPr/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на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solidFill>
                  <a:schemeClr val="tx2"/>
                </a:solidFill>
              </a:rPr>
              <a:t/>
            </a:r>
            <a:br>
              <a:rPr lang="en-US" sz="2600" dirty="0">
                <a:solidFill>
                  <a:schemeClr val="tx2"/>
                </a:solidFill>
              </a:rPr>
            </a:b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96448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ДИНАМИКА ИЗМЕНЕНИЯ ЧИСЛЕННОСТИ НАСЕЛЕНИЯ В ДАЛЬНЕГОРСКОМ ГОРОДСКОМ ОКРУГЕ ЗА ПЕРИОД С 2006 ПО 2015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70" name="Freeform 4"/>
          <p:cNvSpPr>
            <a:spLocks/>
          </p:cNvSpPr>
          <p:nvPr/>
        </p:nvSpPr>
        <p:spPr bwMode="ltGray">
          <a:xfrm>
            <a:off x="539552" y="2924944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gray">
          <a:xfrm>
            <a:off x="971600" y="1556792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AutoShape 29"/>
          <p:cNvSpPr>
            <a:spLocks noChangeArrowheads="1"/>
          </p:cNvSpPr>
          <p:nvPr/>
        </p:nvSpPr>
        <p:spPr bwMode="gray">
          <a:xfrm>
            <a:off x="1187624" y="1844825"/>
            <a:ext cx="432049" cy="143889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black">
          <a:xfrm rot="5400000">
            <a:off x="902930" y="2489558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48 895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AutoShape 29"/>
          <p:cNvSpPr>
            <a:spLocks noChangeArrowheads="1"/>
          </p:cNvSpPr>
          <p:nvPr/>
        </p:nvSpPr>
        <p:spPr bwMode="gray">
          <a:xfrm>
            <a:off x="1763688" y="2204864"/>
            <a:ext cx="432048" cy="1366887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Text Box 19"/>
          <p:cNvSpPr txBox="1">
            <a:spLocks noChangeArrowheads="1"/>
          </p:cNvSpPr>
          <p:nvPr/>
        </p:nvSpPr>
        <p:spPr bwMode="black">
          <a:xfrm rot="5400000">
            <a:off x="1478994" y="2777590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48 453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AutoShape 29"/>
          <p:cNvSpPr>
            <a:spLocks noChangeArrowheads="1"/>
          </p:cNvSpPr>
          <p:nvPr/>
        </p:nvSpPr>
        <p:spPr bwMode="gray">
          <a:xfrm>
            <a:off x="2339752" y="2492896"/>
            <a:ext cx="432048" cy="1294879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Text Box 20"/>
          <p:cNvSpPr txBox="1">
            <a:spLocks noChangeArrowheads="1"/>
          </p:cNvSpPr>
          <p:nvPr/>
        </p:nvSpPr>
        <p:spPr bwMode="black">
          <a:xfrm rot="5400000">
            <a:off x="2055058" y="3065622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48 046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AutoShape 29"/>
          <p:cNvSpPr>
            <a:spLocks noChangeArrowheads="1"/>
          </p:cNvSpPr>
          <p:nvPr/>
        </p:nvSpPr>
        <p:spPr bwMode="gray">
          <a:xfrm>
            <a:off x="2915816" y="2780928"/>
            <a:ext cx="432048" cy="1294879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" name="Text Box 21"/>
          <p:cNvSpPr txBox="1">
            <a:spLocks noChangeArrowheads="1"/>
          </p:cNvSpPr>
          <p:nvPr/>
        </p:nvSpPr>
        <p:spPr bwMode="black">
          <a:xfrm rot="5400000">
            <a:off x="2631122" y="3281646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47 395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AutoShape 29"/>
          <p:cNvSpPr>
            <a:spLocks noChangeArrowheads="1"/>
          </p:cNvSpPr>
          <p:nvPr/>
        </p:nvSpPr>
        <p:spPr bwMode="gray">
          <a:xfrm>
            <a:off x="3491880" y="3068961"/>
            <a:ext cx="432048" cy="1294879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Text Box 21"/>
          <p:cNvSpPr txBox="1">
            <a:spLocks noChangeArrowheads="1"/>
          </p:cNvSpPr>
          <p:nvPr/>
        </p:nvSpPr>
        <p:spPr bwMode="black">
          <a:xfrm rot="5400000">
            <a:off x="3207186" y="3641686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46 967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29"/>
          <p:cNvSpPr>
            <a:spLocks noChangeArrowheads="1"/>
          </p:cNvSpPr>
          <p:nvPr/>
        </p:nvSpPr>
        <p:spPr bwMode="gray">
          <a:xfrm>
            <a:off x="4067944" y="3284984"/>
            <a:ext cx="432048" cy="1294880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Text Box 21"/>
          <p:cNvSpPr txBox="1">
            <a:spLocks noChangeArrowheads="1"/>
          </p:cNvSpPr>
          <p:nvPr/>
        </p:nvSpPr>
        <p:spPr bwMode="black">
          <a:xfrm rot="5400000">
            <a:off x="3783250" y="3857710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46 245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AutoShape 29"/>
          <p:cNvSpPr>
            <a:spLocks noChangeArrowheads="1"/>
          </p:cNvSpPr>
          <p:nvPr/>
        </p:nvSpPr>
        <p:spPr bwMode="gray">
          <a:xfrm>
            <a:off x="4644008" y="3501008"/>
            <a:ext cx="432048" cy="1366887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" name="Text Box 21"/>
          <p:cNvSpPr txBox="1">
            <a:spLocks noChangeArrowheads="1"/>
          </p:cNvSpPr>
          <p:nvPr/>
        </p:nvSpPr>
        <p:spPr bwMode="black">
          <a:xfrm rot="5400000">
            <a:off x="4359314" y="4217750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45 517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utoShape 29"/>
          <p:cNvSpPr>
            <a:spLocks noChangeArrowheads="1"/>
          </p:cNvSpPr>
          <p:nvPr/>
        </p:nvSpPr>
        <p:spPr bwMode="gray">
          <a:xfrm>
            <a:off x="5220072" y="3717032"/>
            <a:ext cx="432048" cy="1366887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Text Box 21"/>
          <p:cNvSpPr txBox="1">
            <a:spLocks noChangeArrowheads="1"/>
          </p:cNvSpPr>
          <p:nvPr/>
        </p:nvSpPr>
        <p:spPr bwMode="black">
          <a:xfrm rot="5400000">
            <a:off x="4935378" y="4361766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44 685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AutoShape 29"/>
          <p:cNvSpPr>
            <a:spLocks noChangeArrowheads="1"/>
          </p:cNvSpPr>
          <p:nvPr/>
        </p:nvSpPr>
        <p:spPr bwMode="gray">
          <a:xfrm>
            <a:off x="5796136" y="3933056"/>
            <a:ext cx="432048" cy="1366887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" name="Text Box 21"/>
          <p:cNvSpPr txBox="1">
            <a:spLocks noChangeArrowheads="1"/>
          </p:cNvSpPr>
          <p:nvPr/>
        </p:nvSpPr>
        <p:spPr bwMode="black">
          <a:xfrm rot="5400000">
            <a:off x="5511442" y="4577790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44 203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AutoShape 29"/>
          <p:cNvSpPr>
            <a:spLocks noChangeArrowheads="1"/>
          </p:cNvSpPr>
          <p:nvPr/>
        </p:nvSpPr>
        <p:spPr bwMode="gray">
          <a:xfrm>
            <a:off x="6372200" y="4221088"/>
            <a:ext cx="432048" cy="1366887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" name="Text Box 21"/>
          <p:cNvSpPr txBox="1">
            <a:spLocks noChangeArrowheads="1"/>
          </p:cNvSpPr>
          <p:nvPr/>
        </p:nvSpPr>
        <p:spPr bwMode="black">
          <a:xfrm rot="5400000">
            <a:off x="6087506" y="4865822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43 717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AutoShape 29"/>
          <p:cNvSpPr>
            <a:spLocks noChangeArrowheads="1"/>
          </p:cNvSpPr>
          <p:nvPr/>
        </p:nvSpPr>
        <p:spPr bwMode="gray">
          <a:xfrm>
            <a:off x="6948264" y="4437112"/>
            <a:ext cx="432048" cy="1294879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" name="Text Box 21"/>
          <p:cNvSpPr txBox="1">
            <a:spLocks noChangeArrowheads="1"/>
          </p:cNvSpPr>
          <p:nvPr/>
        </p:nvSpPr>
        <p:spPr bwMode="black">
          <a:xfrm rot="5400000">
            <a:off x="6663570" y="5009838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43 235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4"/>
          <p:cNvSpPr txBox="1">
            <a:spLocks noChangeArrowheads="1"/>
          </p:cNvSpPr>
          <p:nvPr/>
        </p:nvSpPr>
        <p:spPr bwMode="gray">
          <a:xfrm>
            <a:off x="1547664" y="1916832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gray">
          <a:xfrm>
            <a:off x="2051720" y="2204864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gray">
          <a:xfrm>
            <a:off x="2699792" y="2492896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gray">
          <a:xfrm>
            <a:off x="3275856" y="2780928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14"/>
          <p:cNvSpPr txBox="1">
            <a:spLocks noChangeArrowheads="1"/>
          </p:cNvSpPr>
          <p:nvPr/>
        </p:nvSpPr>
        <p:spPr bwMode="gray">
          <a:xfrm>
            <a:off x="3851920" y="2996952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14"/>
          <p:cNvSpPr txBox="1">
            <a:spLocks noChangeArrowheads="1"/>
          </p:cNvSpPr>
          <p:nvPr/>
        </p:nvSpPr>
        <p:spPr bwMode="gray">
          <a:xfrm>
            <a:off x="4427984" y="3212976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 Box 14"/>
          <p:cNvSpPr txBox="1">
            <a:spLocks noChangeArrowheads="1"/>
          </p:cNvSpPr>
          <p:nvPr/>
        </p:nvSpPr>
        <p:spPr bwMode="gray">
          <a:xfrm>
            <a:off x="5004048" y="3429000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 Box 14"/>
          <p:cNvSpPr txBox="1">
            <a:spLocks noChangeArrowheads="1"/>
          </p:cNvSpPr>
          <p:nvPr/>
        </p:nvSpPr>
        <p:spPr bwMode="gray">
          <a:xfrm>
            <a:off x="5580112" y="3645024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14"/>
          <p:cNvSpPr txBox="1">
            <a:spLocks noChangeArrowheads="1"/>
          </p:cNvSpPr>
          <p:nvPr/>
        </p:nvSpPr>
        <p:spPr bwMode="gray">
          <a:xfrm>
            <a:off x="6156176" y="3933056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 Box 14"/>
          <p:cNvSpPr txBox="1">
            <a:spLocks noChangeArrowheads="1"/>
          </p:cNvSpPr>
          <p:nvPr/>
        </p:nvSpPr>
        <p:spPr bwMode="gray">
          <a:xfrm>
            <a:off x="6732240" y="4149080"/>
            <a:ext cx="914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251520" y="1397000"/>
          <a:ext cx="871296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568952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ДИНАМИКА ИЗМЕНЕНИЯ КОЛИЧЕСТВА ОБУЧАЮЩИХСЯ В ДАЛЬНЕГОРСКОМ ГОРОДСКОМ ОКРУГЕ С 2006 ПО 2015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ltGray">
          <a:xfrm>
            <a:off x="2627784" y="1653183"/>
            <a:ext cx="4392488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white">
          <a:xfrm>
            <a:off x="2627784" y="1628800"/>
            <a:ext cx="44195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Образовательные учреждения</a:t>
            </a:r>
            <a:endParaRPr lang="en-US" sz="24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1397000"/>
          <a:ext cx="864096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ltGray">
          <a:xfrm>
            <a:off x="2411760" y="4965551"/>
            <a:ext cx="4176464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2627784" y="4941168"/>
            <a:ext cx="3773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</a:t>
            </a:r>
            <a:endParaRPr lang="en-US" sz="24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424936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ДИНАМИКА ИЗМЕНЕНИЯ КОЛИЧЕСТВА ОБУЧАЮЩИХСЯ В ДАЛЬНЕГОРСКОМ ГОРОДСКОМ ОКРУГЕ С 2006 ПО 2015</a:t>
            </a:r>
            <a:endParaRPr lang="en-US" sz="2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96448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ОБЩЕЕ КОЛИЧЕСТВО МУНИЦИПАЛЬНЫХ УЧРЕЖДЕНИЙ (КАЗЕННЫХ, БЮДЖЕТНЫХ, АВТОНОМНЫХ) НА ТЕРРИТОРИИ ДГО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 rot="5400000">
            <a:off x="-1080629" y="2600909"/>
            <a:ext cx="5184578" cy="252027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gray">
          <a:xfrm>
            <a:off x="251520" y="2060848"/>
            <a:ext cx="2592288" cy="4478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12 школ;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15 детских садов;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2 учреждения дополнительного образования (Центр детского творчества, Детская школа искусств</a:t>
            </a:r>
            <a:r>
              <a:rPr lang="ru-RU" sz="16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5 учреждений клубного типа (ДК Химик, Горняк, Бриз, Полиметалл, Центр творчества);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музейно-выставочный центр;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3 спортивных учреждения (Гранит, Вертикаль, Лотос)</a:t>
            </a:r>
            <a:endParaRPr lang="ru-RU" sz="1500" b="1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endParaRPr lang="en-US" sz="16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 rot="5400000">
            <a:off x="1763688" y="2636912"/>
            <a:ext cx="5112568" cy="237626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gray">
          <a:xfrm>
            <a:off x="3131840" y="2276872"/>
            <a:ext cx="2448272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Центр содействия развитию малого и среднего предпринимательства (МАУ </a:t>
            </a:r>
            <a:r>
              <a:rPr lang="ru-RU" sz="15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ЦСРМиСП</a:t>
            </a: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 (МФЦ).</a:t>
            </a:r>
            <a:endParaRPr lang="ru-RU" sz="15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gray">
          <a:xfrm rot="5400000">
            <a:off x="4608003" y="2528901"/>
            <a:ext cx="5040560" cy="252028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gray">
          <a:xfrm>
            <a:off x="5868144" y="2276872"/>
            <a:ext cx="2664296" cy="3554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Администрация;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муниципального имущества;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Контрольно – счетная палата;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Дума;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Управление культуры, спорта и молодежной политики;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Обслуживающие учреждение.</a:t>
            </a:r>
          </a:p>
          <a:p>
            <a:pPr>
              <a:buFont typeface="Wingdings" pitchFamily="2" charset="2"/>
              <a:buChar char="ü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95536" y="1340768"/>
            <a:ext cx="2160240" cy="5732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Бюджетные учреждения 39</a:t>
            </a:r>
            <a:endParaRPr lang="en-US" sz="22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15" descr="O_chevron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67944" y="1916832"/>
            <a:ext cx="412750" cy="363537"/>
          </a:xfrm>
          <a:prstGeom prst="rect">
            <a:avLst/>
          </a:prstGeom>
          <a:noFill/>
        </p:spPr>
      </p:pic>
      <p:pic>
        <p:nvPicPr>
          <p:cNvPr id="44" name="Picture 16" descr="O_chevron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1844824"/>
            <a:ext cx="412750" cy="363537"/>
          </a:xfrm>
          <a:prstGeom prst="rect">
            <a:avLst/>
          </a:prstGeom>
          <a:noFill/>
        </p:spPr>
      </p:pic>
      <p:pic>
        <p:nvPicPr>
          <p:cNvPr id="45" name="Picture 17" descr="O_chevron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1916832"/>
            <a:ext cx="412750" cy="363537"/>
          </a:xfrm>
          <a:prstGeom prst="rect">
            <a:avLst/>
          </a:prstGeom>
          <a:noFill/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275856" y="1340768"/>
            <a:ext cx="2088232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Автономные учреждения 2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868144" y="1340768"/>
            <a:ext cx="2304256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Казенные учреждения 8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line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6588224" y="4005064"/>
            <a:ext cx="2139950" cy="2130425"/>
          </a:xfrm>
          <a:prstGeom prst="rect">
            <a:avLst/>
          </a:prstGeom>
          <a:noFill/>
        </p:spPr>
      </p:pic>
      <p:pic>
        <p:nvPicPr>
          <p:cNvPr id="4" name="Picture 3" descr="whiteline_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232" y="2041661"/>
            <a:ext cx="3024336" cy="3006440"/>
          </a:xfrm>
          <a:prstGeom prst="rect">
            <a:avLst/>
          </a:prstGeom>
          <a:noFill/>
        </p:spPr>
      </p:pic>
      <p:pic>
        <p:nvPicPr>
          <p:cNvPr id="5" name="Picture 4" descr="whiteline_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2172370" cy="2161343"/>
          </a:xfrm>
          <a:prstGeom prst="rect">
            <a:avLst/>
          </a:prstGeom>
          <a:noFill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32240" y="4437112"/>
            <a:ext cx="1831975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культуры, спорта и молодежной политики администрации ДГО</a:t>
            </a: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779912" y="2708920"/>
            <a:ext cx="166158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МОБУ ДОД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«ДООЦ «Вертикаль»</a:t>
            </a:r>
          </a:p>
          <a:p>
            <a:pPr algn="ctr"/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МОБУ ДОД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«ДООЦ «Лотос»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9552" y="4653136"/>
            <a:ext cx="181949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администрации ДГО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9" descr="R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5819">
            <a:off x="2485665" y="4157262"/>
            <a:ext cx="476210" cy="538484"/>
          </a:xfrm>
          <a:prstGeom prst="rect">
            <a:avLst/>
          </a:prstGeom>
          <a:noFill/>
        </p:spPr>
      </p:pic>
      <p:pic>
        <p:nvPicPr>
          <p:cNvPr id="19" name="Picture 20" descr="R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68122">
            <a:off x="6110253" y="4157048"/>
            <a:ext cx="476210" cy="538484"/>
          </a:xfrm>
          <a:prstGeom prst="rect">
            <a:avLst/>
          </a:prstGeom>
          <a:noFill/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gray">
          <a:xfrm>
            <a:off x="251520" y="1340768"/>
            <a:ext cx="871296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Постановлениями администрации ДГО №645-па и №647-па от 10.11.2015 года установлена подведомственность муниципальных учреждений: </a:t>
            </a:r>
            <a:endParaRPr lang="en-US" sz="20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ПОДВЕДОМСТВЕННОСТЬ МУНИЦИПАЛЬНЫХ УЧРЕЖДЕНИЙ В 2016 ГОДУ</a:t>
            </a:r>
            <a:endParaRPr lang="ru-RU" sz="2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424936" cy="868363"/>
          </a:xfrm>
        </p:spPr>
        <p:txBody>
          <a:bodyPr/>
          <a:lstStyle/>
          <a:p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БЮДЖЕТ ДГО НА 2016 ГОД И ПЛАНОВЫЙ ПЕРИОД 2017 И 2018 ГОДОВ</a:t>
            </a:r>
            <a:endParaRPr lang="en-US" sz="3200" dirty="0">
              <a:solidFill>
                <a:srgbClr val="333333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552" y="4077072"/>
            <a:ext cx="8208912" cy="1656184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39552" y="1844824"/>
            <a:ext cx="8208911" cy="1656184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1335832" y="2132856"/>
            <a:ext cx="6552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доходов: 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818,6 млн. руб.,</a:t>
            </a:r>
          </a:p>
          <a:p>
            <a:pPr eaLnBrk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расходов: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827,9 млн. руб.,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дефицита: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- 9,3 млн. руб.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611560" y="4365104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доходов: 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470,7/ 474,5 млн. руб.,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расходов: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470,7/ 474,5 млн. руб.,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планируются бездефицитные бюджеты.</a:t>
            </a: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gray">
          <a:xfrm>
            <a:off x="1695872" y="1484784"/>
            <a:ext cx="5791200" cy="56768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gray">
          <a:xfrm>
            <a:off x="1763688" y="1556792"/>
            <a:ext cx="568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>
              <a:buFont typeface="Wingdings 2" pitchFamily="18" charset="2"/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на 2016 год:</a:t>
            </a: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gray">
          <a:xfrm>
            <a:off x="1688828" y="3717032"/>
            <a:ext cx="5791200" cy="613668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gray">
          <a:xfrm>
            <a:off x="1763688" y="3717032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на 2017 и 2018 год соответственно:</a:t>
            </a:r>
            <a:endParaRPr lang="ru-RU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856984" cy="868363"/>
          </a:xfrm>
        </p:spPr>
        <p:txBody>
          <a:bodyPr/>
          <a:lstStyle/>
          <a:p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Налоговые доходы, полученные за счет дополнительных нормативов отчислений от НДФЛ сверх объема расчетной дотации</a:t>
            </a:r>
            <a:endParaRPr lang="en-US" sz="2200" dirty="0">
              <a:solidFill>
                <a:srgbClr val="333333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700808"/>
          <a:ext cx="87602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gray">
          <a:xfrm rot="16200000">
            <a:off x="353394" y="3615159"/>
            <a:ext cx="2035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255,1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gray">
          <a:xfrm rot="16200000">
            <a:off x="1145482" y="3615159"/>
            <a:ext cx="2035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270,1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gray">
          <a:xfrm rot="16200000">
            <a:off x="3233714" y="3973889"/>
            <a:ext cx="2035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247,8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558924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5949280"/>
            <a:ext cx="216024" cy="216024"/>
          </a:xfrm>
          <a:prstGeom prst="rect">
            <a:avLst/>
          </a:prstGeom>
          <a:solidFill>
            <a:srgbClr val="357DA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gray">
          <a:xfrm>
            <a:off x="1763688" y="5517232"/>
            <a:ext cx="3240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Расчетный объем дотации</a:t>
            </a:r>
            <a:endParaRPr lang="en-US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gray">
          <a:xfrm>
            <a:off x="1763688" y="5877272"/>
            <a:ext cx="55446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Дополнительный норматив отчислений от НДФЛ </a:t>
            </a:r>
            <a:endParaRPr lang="en-US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gray">
          <a:xfrm>
            <a:off x="251520" y="1484784"/>
            <a:ext cx="3240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15,0 млн. руб.</a:t>
            </a:r>
            <a:endParaRPr lang="en-US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gray">
          <a:xfrm>
            <a:off x="3203848" y="1484784"/>
            <a:ext cx="3240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15,0 млн. руб.</a:t>
            </a:r>
            <a:endParaRPr lang="en-US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gray">
          <a:xfrm>
            <a:off x="5724128" y="1484784"/>
            <a:ext cx="3240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13,8 млн. руб.</a:t>
            </a:r>
            <a:endParaRPr lang="en-US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gray">
          <a:xfrm rot="16200000">
            <a:off x="3953793" y="3903191"/>
            <a:ext cx="2035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262,8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gray">
          <a:xfrm rot="16200000">
            <a:off x="6042025" y="3903191"/>
            <a:ext cx="2035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254,7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gray">
          <a:xfrm rot="16200000">
            <a:off x="6762105" y="3903191"/>
            <a:ext cx="2035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268,5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ДОХОДЫ БЮДЖЕТА НА 2016 ГОД 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ПЛАНОВЫЙ ПЕРИОД 2017 И 2018 ГОДОВ</a:t>
            </a: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gray">
          <a:xfrm rot="-37439143">
            <a:off x="1241301" y="2273970"/>
            <a:ext cx="3679825" cy="368141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gray">
          <a:xfrm rot="-37440864">
            <a:off x="1585789" y="2978819"/>
            <a:ext cx="2971800" cy="297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gray">
          <a:xfrm rot="-37448793">
            <a:off x="1936626" y="3686845"/>
            <a:ext cx="2263775" cy="2265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gray">
          <a:xfrm rot="-37456135">
            <a:off x="2289846" y="4382963"/>
            <a:ext cx="1555750" cy="15589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gray">
          <a:xfrm rot="10800000">
            <a:off x="5364087" y="2450207"/>
            <a:ext cx="2160240" cy="546746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white">
          <a:xfrm>
            <a:off x="5364088" y="2492896"/>
            <a:ext cx="21602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Доходы всего</a:t>
            </a: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818,6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gray">
          <a:xfrm rot="10800000">
            <a:off x="5364087" y="3282056"/>
            <a:ext cx="2160240" cy="578991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white">
          <a:xfrm>
            <a:off x="5436096" y="3212977"/>
            <a:ext cx="208823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Налоговые доходы 418,8</a:t>
            </a:r>
            <a:endParaRPr lang="en-US" b="1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gray">
          <a:xfrm rot="10800000">
            <a:off x="5364087" y="4981178"/>
            <a:ext cx="2160241" cy="536054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Text Box 18"/>
          <p:cNvSpPr txBox="1">
            <a:spLocks noChangeArrowheads="1"/>
          </p:cNvSpPr>
          <p:nvPr/>
        </p:nvSpPr>
        <p:spPr bwMode="white">
          <a:xfrm>
            <a:off x="5364088" y="4941168"/>
            <a:ext cx="23042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355,1</a:t>
            </a:r>
            <a:endParaRPr lang="en-US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gray">
          <a:xfrm rot="10800000">
            <a:off x="5364088" y="4161605"/>
            <a:ext cx="2160239" cy="563537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Text Box 18"/>
          <p:cNvSpPr txBox="1">
            <a:spLocks noChangeArrowheads="1"/>
          </p:cNvSpPr>
          <p:nvPr/>
        </p:nvSpPr>
        <p:spPr bwMode="white">
          <a:xfrm>
            <a:off x="5652120" y="4149080"/>
            <a:ext cx="158819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Неналоговые доходы 44,7</a:t>
            </a:r>
          </a:p>
        </p:txBody>
      </p:sp>
      <p:sp>
        <p:nvSpPr>
          <p:cNvPr id="26650" name="Text Box 18"/>
          <p:cNvSpPr txBox="1">
            <a:spLocks noChangeArrowheads="1"/>
          </p:cNvSpPr>
          <p:nvPr/>
        </p:nvSpPr>
        <p:spPr bwMode="gray">
          <a:xfrm>
            <a:off x="2291433" y="5052888"/>
            <a:ext cx="15525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1" name="Text Box 18"/>
          <p:cNvSpPr txBox="1">
            <a:spLocks noChangeArrowheads="1"/>
          </p:cNvSpPr>
          <p:nvPr/>
        </p:nvSpPr>
        <p:spPr bwMode="gray">
          <a:xfrm>
            <a:off x="1979712" y="4005064"/>
            <a:ext cx="21744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2" name="Text Box 18"/>
          <p:cNvSpPr txBox="1">
            <a:spLocks noChangeArrowheads="1"/>
          </p:cNvSpPr>
          <p:nvPr/>
        </p:nvSpPr>
        <p:spPr bwMode="gray">
          <a:xfrm>
            <a:off x="2051720" y="3212976"/>
            <a:ext cx="2035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51,2%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3" name="Text Box 18"/>
          <p:cNvSpPr txBox="1">
            <a:spLocks noChangeArrowheads="1"/>
          </p:cNvSpPr>
          <p:nvPr/>
        </p:nvSpPr>
        <p:spPr bwMode="gray">
          <a:xfrm>
            <a:off x="1921957" y="2500188"/>
            <a:ext cx="23762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1601282" y="1364582"/>
            <a:ext cx="2857500" cy="466725"/>
            <a:chOff x="3623" y="1413"/>
            <a:chExt cx="1321" cy="294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Text Box 18"/>
          <p:cNvSpPr txBox="1">
            <a:spLocks noChangeArrowheads="1"/>
          </p:cNvSpPr>
          <p:nvPr/>
        </p:nvSpPr>
        <p:spPr bwMode="white">
          <a:xfrm>
            <a:off x="1921957" y="1299941"/>
            <a:ext cx="22383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  <a:cs typeface="Arial" charset="0"/>
              </a:rPr>
              <a:t>Доходы бюджета на 2016 год (млн. руб.)</a:t>
            </a: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856984" cy="868363"/>
          </a:xfrm>
        </p:spPr>
        <p:txBody>
          <a:bodyPr/>
          <a:lstStyle/>
          <a:p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СОБСТВЕННЫЕ ДОХОДЫ БЮДЖЕТА</a:t>
            </a:r>
            <a:endParaRPr lang="en-US" sz="2200" dirty="0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07504" y="3284984"/>
            <a:ext cx="9036496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2015 году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Объем собственных налоговых и неналоговых доходов – 451 млн. руб. (по состоянию на 01.11.2015 года)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200" b="1" kern="0" dirty="0" smtClean="0">
              <a:solidFill>
                <a:srgbClr val="33333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2016 году</a:t>
            </a:r>
          </a:p>
          <a:p>
            <a:pPr algn="ctr"/>
            <a:r>
              <a:rPr lang="ru-RU" sz="2200" b="1" kern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Объем собственных налоговых и неналоговых доходов – 463,5 млн. руб. (по проекту бюджета)</a:t>
            </a:r>
          </a:p>
          <a:p>
            <a:pPr algn="ctr"/>
            <a:endParaRPr lang="ru-RU" sz="2200" b="1" kern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на 12,5 млн.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8125"/>
            <a:ext cx="8208912" cy="868363"/>
          </a:xfrm>
        </p:spPr>
        <p:txBody>
          <a:bodyPr/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НА 2016 ГОД</a:t>
            </a:r>
            <a:endParaRPr lang="en-US" sz="2800" dirty="0">
              <a:solidFill>
                <a:srgbClr val="333333"/>
              </a:solidFill>
            </a:endParaRPr>
          </a:p>
        </p:txBody>
      </p:sp>
      <p:graphicFrame>
        <p:nvGraphicFramePr>
          <p:cNvPr id="36" name="Содержимое 3"/>
          <p:cNvGraphicFramePr>
            <a:graphicFrameLocks/>
          </p:cNvGraphicFramePr>
          <p:nvPr/>
        </p:nvGraphicFramePr>
        <p:xfrm>
          <a:off x="683568" y="1268760"/>
          <a:ext cx="7931150" cy="479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17"/>
          <p:cNvSpPr>
            <a:spLocks/>
          </p:cNvSpPr>
          <p:nvPr/>
        </p:nvSpPr>
        <p:spPr bwMode="black">
          <a:xfrm flipH="1">
            <a:off x="6372200" y="5589240"/>
            <a:ext cx="2916236" cy="504056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34759"/>
              <a:gd name="adj6" fmla="val 120652"/>
              <a:gd name="adj7" fmla="val 40477"/>
              <a:gd name="adj8" fmla="val 119647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/>
              <a:t>37,6 млн. руб.</a:t>
            </a:r>
            <a:endParaRPr lang="en-US" sz="1600" dirty="0" smtClean="0"/>
          </a:p>
          <a:p>
            <a:pPr algn="l"/>
            <a:endParaRPr lang="en-US" sz="1400" dirty="0">
              <a:cs typeface="Arial" charset="0"/>
            </a:endParaRPr>
          </a:p>
        </p:txBody>
      </p:sp>
      <p:sp>
        <p:nvSpPr>
          <p:cNvPr id="5" name="AutoShape 17"/>
          <p:cNvSpPr>
            <a:spLocks/>
          </p:cNvSpPr>
          <p:nvPr/>
        </p:nvSpPr>
        <p:spPr bwMode="black">
          <a:xfrm flipH="1">
            <a:off x="5148064" y="1916832"/>
            <a:ext cx="2916236" cy="504056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45536"/>
              <a:gd name="adj6" fmla="val 122515"/>
              <a:gd name="adj7" fmla="val 42273"/>
              <a:gd name="adj8" fmla="val 121200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6,1 млн</a:t>
            </a:r>
            <a:r>
              <a:rPr lang="ru-RU" sz="1600" dirty="0" smtClean="0"/>
              <a:t>. руб.</a:t>
            </a:r>
            <a:endParaRPr lang="en-US" sz="1600" dirty="0" smtClean="0"/>
          </a:p>
          <a:p>
            <a:pPr algn="l"/>
            <a:endParaRPr lang="en-US" sz="1400" dirty="0">
              <a:cs typeface="Arial" charset="0"/>
            </a:endParaRPr>
          </a:p>
        </p:txBody>
      </p:sp>
      <p:sp>
        <p:nvSpPr>
          <p:cNvPr id="6" name="AutoShape 23"/>
          <p:cNvSpPr>
            <a:spLocks/>
          </p:cNvSpPr>
          <p:nvPr/>
        </p:nvSpPr>
        <p:spPr bwMode="auto">
          <a:xfrm>
            <a:off x="0" y="2204864"/>
            <a:ext cx="1835696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126628"/>
              <a:gd name="adj6" fmla="val 128442"/>
            </a:avLst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совокупный доход 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/>
              <a:t>0,4 млн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.руб.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3"/>
          <p:cNvSpPr>
            <a:spLocks/>
          </p:cNvSpPr>
          <p:nvPr/>
        </p:nvSpPr>
        <p:spPr bwMode="auto">
          <a:xfrm>
            <a:off x="1259632" y="1412776"/>
            <a:ext cx="2304256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202351"/>
              <a:gd name="adj6" fmla="val 116894"/>
            </a:avLst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на имущество 2</a:t>
            </a:r>
            <a:r>
              <a:rPr lang="ru-RU" sz="1600" dirty="0" smtClean="0"/>
              <a:t>6,5 млн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.руб.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3"/>
          <p:cNvSpPr>
            <a:spLocks/>
          </p:cNvSpPr>
          <p:nvPr/>
        </p:nvSpPr>
        <p:spPr bwMode="auto">
          <a:xfrm>
            <a:off x="251520" y="4005064"/>
            <a:ext cx="1296144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-138401"/>
              <a:gd name="adj6" fmla="val 143611"/>
            </a:avLst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8,2 млн.руб.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0" y="260648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sz="4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gray">
          <a:xfrm>
            <a:off x="827584" y="3789040"/>
            <a:ext cx="7400925" cy="178276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endParaRPr lang="ru-RU"/>
          </a:p>
        </p:txBody>
      </p:sp>
      <p:sp>
        <p:nvSpPr>
          <p:cNvPr id="40" name="Freeform 14"/>
          <p:cNvSpPr>
            <a:spLocks/>
          </p:cNvSpPr>
          <p:nvPr/>
        </p:nvSpPr>
        <p:spPr bwMode="gray">
          <a:xfrm>
            <a:off x="4211960" y="1268760"/>
            <a:ext cx="1008112" cy="2497460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12700" cap="flat" cmpd="sng">
            <a:solidFill>
              <a:srgbClr val="96969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539552" y="4002062"/>
            <a:ext cx="79928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 Проекту бюджета Дальнегорского городского округа на 2016 год и плановый период 2017 и 2018 годов</a:t>
            </a:r>
            <a:endParaRPr lang="en-US" sz="3200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Freeform 14"/>
          <p:cNvSpPr>
            <a:spLocks/>
          </p:cNvSpPr>
          <p:nvPr/>
        </p:nvSpPr>
        <p:spPr bwMode="invGray">
          <a:xfrm>
            <a:off x="1763688" y="2276872"/>
            <a:ext cx="661988" cy="144462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" name="Freeform 14"/>
          <p:cNvSpPr>
            <a:spLocks/>
          </p:cNvSpPr>
          <p:nvPr/>
        </p:nvSpPr>
        <p:spPr bwMode="invGray">
          <a:xfrm>
            <a:off x="2339752" y="1844824"/>
            <a:ext cx="864096" cy="1660649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invGray">
          <a:xfrm>
            <a:off x="6084168" y="1988840"/>
            <a:ext cx="514921" cy="1460624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" name="Freeform 10"/>
          <p:cNvSpPr>
            <a:spLocks noEditPoints="1"/>
          </p:cNvSpPr>
          <p:nvPr/>
        </p:nvSpPr>
        <p:spPr bwMode="invGray">
          <a:xfrm>
            <a:off x="6665887" y="2276872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на </a:t>
            </a:r>
            <a:br>
              <a:rPr lang="ru-RU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dirty="0">
              <a:solidFill>
                <a:srgbClr val="333333"/>
              </a:solidFill>
            </a:endParaRPr>
          </a:p>
        </p:txBody>
      </p:sp>
      <p:sp>
        <p:nvSpPr>
          <p:cNvPr id="4" name="AutoShape 23"/>
          <p:cNvSpPr>
            <a:spLocks/>
          </p:cNvSpPr>
          <p:nvPr/>
        </p:nvSpPr>
        <p:spPr bwMode="auto">
          <a:xfrm>
            <a:off x="251520" y="5157192"/>
            <a:ext cx="1944216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-150233"/>
              <a:gd name="adj6" fmla="val 97511"/>
            </a:avLst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 млн.руб.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3"/>
          <p:cNvSpPr>
            <a:spLocks/>
          </p:cNvSpPr>
          <p:nvPr/>
        </p:nvSpPr>
        <p:spPr bwMode="auto">
          <a:xfrm>
            <a:off x="0" y="2276872"/>
            <a:ext cx="2232248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233112"/>
              <a:gd name="adj6" fmla="val 115086"/>
            </a:avLst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 материальных активов 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8,6 млн.руб.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7"/>
          <p:cNvSpPr>
            <a:spLocks/>
          </p:cNvSpPr>
          <p:nvPr/>
        </p:nvSpPr>
        <p:spPr bwMode="black">
          <a:xfrm flipH="1">
            <a:off x="5868144" y="1988840"/>
            <a:ext cx="2916236" cy="504056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45536"/>
              <a:gd name="adj6" fmla="val 122515"/>
              <a:gd name="adj7" fmla="val 94360"/>
              <a:gd name="adj8" fmla="val 144173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Штрафные санкции, возмещение ущерба 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5,0 млн</a:t>
            </a:r>
            <a:r>
              <a:rPr lang="ru-RU" sz="1600" dirty="0" smtClean="0"/>
              <a:t>. руб.</a:t>
            </a:r>
            <a:endParaRPr lang="en-US" sz="1600" dirty="0" smtClean="0"/>
          </a:p>
          <a:p>
            <a:pPr algn="l"/>
            <a:endParaRPr lang="en-US" sz="1400" dirty="0">
              <a:cs typeface="Arial" charset="0"/>
            </a:endParaRPr>
          </a:p>
        </p:txBody>
      </p:sp>
      <p:sp>
        <p:nvSpPr>
          <p:cNvPr id="7" name="AutoShape 17"/>
          <p:cNvSpPr>
            <a:spLocks/>
          </p:cNvSpPr>
          <p:nvPr/>
        </p:nvSpPr>
        <p:spPr bwMode="black">
          <a:xfrm flipH="1">
            <a:off x="6084168" y="6021288"/>
            <a:ext cx="2916236" cy="504056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-171795"/>
              <a:gd name="adj6" fmla="val 125930"/>
              <a:gd name="adj7" fmla="val 36885"/>
              <a:gd name="adj8" fmla="val 119959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собственности</a:t>
            </a:r>
          </a:p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30,3 млн</a:t>
            </a:r>
            <a:r>
              <a:rPr lang="ru-RU" sz="1600" dirty="0" smtClean="0"/>
              <a:t>. руб.</a:t>
            </a:r>
            <a:endParaRPr lang="en-US" sz="1600" dirty="0" smtClean="0"/>
          </a:p>
          <a:p>
            <a:pPr algn="l"/>
            <a:endParaRPr lang="en-US" sz="1400" dirty="0">
              <a:cs typeface="Arial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899592" y="2060848"/>
          <a:ext cx="793115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17"/>
          <p:cNvSpPr>
            <a:spLocks/>
          </p:cNvSpPr>
          <p:nvPr/>
        </p:nvSpPr>
        <p:spPr bwMode="black">
          <a:xfrm flipH="1">
            <a:off x="3059832" y="1340768"/>
            <a:ext cx="2916236" cy="504056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45536"/>
              <a:gd name="adj6" fmla="val 122515"/>
              <a:gd name="adj7" fmla="val 236255"/>
              <a:gd name="adj8" fmla="val 104436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 sz="1800" b="0" i="0" u="none" strike="noStrike" kern="1200" baseline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0,7 млн</a:t>
            </a:r>
            <a:r>
              <a:rPr lang="ru-RU" sz="1600" dirty="0" smtClean="0"/>
              <a:t>. руб.</a:t>
            </a:r>
            <a:endParaRPr lang="en-US" sz="1600" dirty="0" smtClean="0"/>
          </a:p>
          <a:p>
            <a:pPr algn="l"/>
            <a:endParaRPr lang="en-US" sz="1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НА 201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ГОД (СОГЛАСНО ПРОЕКТУ КРАЕВОГО ЗАКОНА НА 201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ГОД)</a:t>
            </a:r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1835696" y="2060848"/>
            <a:ext cx="5616624" cy="3312368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7704" y="2132856"/>
          <a:ext cx="5452942" cy="3215216"/>
        </p:xfrm>
        <a:graphic>
          <a:graphicData uri="http://schemas.openxmlformats.org/drawingml/2006/table">
            <a:tbl>
              <a:tblPr/>
              <a:tblGrid>
                <a:gridCol w="4226535"/>
                <a:gridCol w="1226407"/>
              </a:tblGrid>
              <a:tr h="523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</a:t>
                      </a:r>
                      <a:endParaRPr lang="ru-RU" sz="24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355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,1 млн.руб.</a:t>
                      </a:r>
                      <a:endParaRPr lang="ru-RU" sz="24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0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городских округов </a:t>
                      </a:r>
                      <a:endParaRPr lang="ru-RU" sz="24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млн.руб.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 бюджетам   субъектов   Российской Федерации и муниципальных   образований (межбюджетные субсидии)</a:t>
                      </a:r>
                      <a:endParaRPr lang="ru-RU" sz="24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,2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млн.руб</a:t>
                      </a:r>
                      <a:endParaRPr lang="ru-RU" sz="1600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 бюджетам  субъектов   Российской Федерации и муниципальных образований</a:t>
                      </a:r>
                      <a:endParaRPr lang="ru-RU" sz="24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349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,3 </a:t>
                      </a:r>
                      <a:r>
                        <a:rPr lang="ru-RU" sz="1600" kern="120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млн.руб</a:t>
                      </a:r>
                      <a:endParaRPr lang="ru-RU" sz="1600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24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24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1907704" y="2132856"/>
            <a:ext cx="547260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907704" y="2132856"/>
            <a:ext cx="0" cy="31683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899592" y="1556792"/>
          <a:ext cx="7704856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 БЮДЖЕТА ДАЛЬНЕГОРСКОГО ГОРОДСКОГО ОКРУГА НА 2016 ГОД</a:t>
            </a:r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899592" y="1556792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>
              <a:buFont typeface="Wingdings 2" pitchFamily="18" charset="2"/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Начиная с 2015 года расходы бюджета формируются 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программном варианте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2843808" y="4005064"/>
            <a:ext cx="20351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732,2 млн. руб. (88,4%)</a:t>
            </a:r>
            <a:endParaRPr lang="en-US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3"/>
          <p:cNvSpPr>
            <a:spLocks/>
          </p:cNvSpPr>
          <p:nvPr/>
        </p:nvSpPr>
        <p:spPr bwMode="auto">
          <a:xfrm>
            <a:off x="539552" y="2420889"/>
            <a:ext cx="1512168" cy="360040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62736"/>
              <a:gd name="adj6" fmla="val 124414"/>
            </a:avLst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95,7 млн. руб. 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(11,6%)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51520" y="1268760"/>
            <a:ext cx="8712968" cy="518457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412776"/>
          <a:ext cx="8568951" cy="4849454"/>
        </p:xfrm>
        <a:graphic>
          <a:graphicData uri="http://schemas.openxmlformats.org/drawingml/2006/table">
            <a:tbl>
              <a:tblPr/>
              <a:tblGrid>
                <a:gridCol w="6415317"/>
                <a:gridCol w="2153634"/>
              </a:tblGrid>
              <a:tr h="180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5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год, млн. руб.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"Ремонт автомобильных дорог и инженерных сооружений на них на территории Дальнегорского городского округа" на 2015-2019 годы</a:t>
                      </a:r>
                    </a:p>
                  </a:txBody>
                  <a:tcPr marL="59081" marR="59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градостроительной и архитектурной деятельности на территории Дальнегорского городского округа" на 2015-2019 годы</a:t>
                      </a:r>
                    </a:p>
                  </a:txBody>
                  <a:tcPr marL="59081" marR="59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"Повышение качества предоставления и доступности предоставления государственных и муниципальных услуг на территории Дальнегорского городского округа" на 2015-2019 годы</a:t>
                      </a:r>
                    </a:p>
                  </a:txBody>
                  <a:tcPr marL="59081" marR="59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и поддержка малого и среднего предпринимательства в Дальнегорском городском округе" на 2015-2019 годы</a:t>
                      </a:r>
                    </a:p>
                  </a:txBody>
                  <a:tcPr marL="59081" marR="59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системы образования Дальнегорского городского округа" на 2015-2019 годы</a:t>
                      </a:r>
                    </a:p>
                  </a:txBody>
                  <a:tcPr marL="59081" marR="59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494,6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профилактика терроризма и экстремизма на территории Дальнегорского городского округа" на 2015- 2019 годы</a:t>
                      </a:r>
                    </a:p>
                  </a:txBody>
                  <a:tcPr marL="59081" marR="59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землеустройства и землепользования на территории Дальнегорского городского округа" на 2015-2019 годы</a:t>
                      </a:r>
                    </a:p>
                  </a:txBody>
                  <a:tcPr marL="59081" marR="59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1" marR="59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 БЮДЖЕТА ДАЛЬНЕГОРСКОГО ГОРОДСКОГО ОКРУГА СФОРМИРОВАННЫ ПО ПРОГРАММНО-ЦЕЛЕВОМУ ПРИНЦИПУ НА ОСНОВЕ 1</a:t>
            </a:r>
            <a:r>
              <a:rPr lang="en-US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МУНИЦИПАЛЬНЫХ ПРОГРАММ</a:t>
            </a:r>
            <a:endParaRPr lang="en-US" sz="1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51520" y="1268760"/>
            <a:ext cx="8712968" cy="518457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 БЮДЖЕТА ДАЛЬНЕГОРСКОГО ГОРОДСКОГО ОКРУГА СФОРМИРОВАННЫ ПО ПРОГРАММНО-ЦЕЛЕВОМУ ПРИНЦИПУ НА ОСНОВЕ 1</a:t>
            </a:r>
            <a:r>
              <a:rPr lang="en-US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МУНИЦИПАЛЬНЫХ ПРОГРАММ</a:t>
            </a:r>
            <a:endParaRPr lang="en-US" sz="1800" dirty="0">
              <a:solidFill>
                <a:srgbClr val="333333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340768"/>
          <a:ext cx="8568952" cy="5153341"/>
        </p:xfrm>
        <a:graphic>
          <a:graphicData uri="http://schemas.openxmlformats.org/drawingml/2006/table">
            <a:tbl>
              <a:tblPr/>
              <a:tblGrid>
                <a:gridCol w="6415318"/>
                <a:gridCol w="2153634"/>
              </a:tblGrid>
              <a:tr h="216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5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год, млн. руб.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культуры на территории Дальнегорского городского округа" на 2015-2019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87,4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Дальнегорского городского округа" на 2015-2019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56,3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"Молодежь - Дальнегорского городского округа" на 2015-2019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"Развитие, содержание улично-дорожной сети и благоустройство Дальнегорского городского округа" на 2015-2019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"Обеспечение доступным жильем жителей Дальнегорского городского округа" на 2015-2019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адресная программа по переселению граждан из аварийного жилищного фонда с учетом необходимости развития малоэтажного жилищного строительства на 2013 – 2016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"Обеспечение земельных участков инженерной инфраструктурой на территории Дальнегорского городского округа" на 2014 - 2016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732,2</a:t>
                      </a:r>
                      <a:endParaRPr lang="ru-RU" sz="15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ОСНОВУ РАСХОДОВ БЮДЖЕТА ПОЛОЖЕНО 14 МУНИЦИПАЛЬНЫХ ПРОГРАММ</a:t>
            </a:r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0" y="1412776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>
              <a:buFont typeface="Wingdings 2" pitchFamily="18" charset="2"/>
              <a:buNone/>
            </a:pPr>
            <a:r>
              <a:rPr lang="ru-RU" sz="31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инструмент повышения эффективности бюджетных расходов:</a:t>
            </a:r>
            <a:endParaRPr lang="ru-RU" sz="3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251520" y="3068960"/>
            <a:ext cx="8784976" cy="280831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215008" y="3140968"/>
            <a:ext cx="892899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условия для повышения качества бюджетного планирования</a:t>
            </a:r>
          </a:p>
          <a:p>
            <a:pPr algn="ctr" eaLnBrk="1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эффективность и результативность использования бюджетных средств</a:t>
            </a:r>
          </a:p>
          <a:p>
            <a:pPr algn="ctr" eaLnBrk="1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привязка финансовых ресурсов к конкретным целевым параметрам и результатам муниципальных программ 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4"/>
            <a:ext cx="4248471" cy="2040037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5394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179512" y="1988840"/>
            <a:ext cx="4392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"Ремонт автомобильных дорог и инженерных сооружений на них на территории Дальнегорского городского округа" на 2015-2019 годы.</a:t>
            </a:r>
            <a:endParaRPr lang="en-US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816424" cy="2858634"/>
          </a:xfrm>
          <a:prstGeom prst="rect">
            <a:avLst/>
          </a:prstGeom>
          <a:noFill/>
        </p:spPr>
      </p:pic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268760"/>
            <a:ext cx="4464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капитальный ремонт и ремонт автомобильных дорог общего пользования местного значения и инженерных сооружений на них</a:t>
            </a: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5148064" y="1988840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5004048" y="1988840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2276872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капитальный ремонт и ремонт дворовых территорий многоквартирных домов, проездов к дворовым территориям многоквартирных домов населённых пунктов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5148064" y="321297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5004048" y="321297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50100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обеспечению подъездными автомобильными дорогами, подъездами к земельным участкам, предоставленным на бесплатной основе гражданам, имеющим трех и более детей, и гражданам, имеющим двух детей, а также молодым семьям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5148064" y="465313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5004048" y="465313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5076056" y="6093296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5076056" y="609329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31,0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4"/>
            <a:ext cx="4248471" cy="2112045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5394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179512" y="1916832"/>
            <a:ext cx="439248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градостроительной и архитектурной деятельности на территории Дальнегорского городского округа" на 2015-2019 годы.</a:t>
            </a:r>
          </a:p>
          <a:p>
            <a:pPr algn="ctr"/>
            <a:endParaRPr lang="ru-RU" sz="1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501008"/>
            <a:ext cx="3811512" cy="2858634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340768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"Разработка документов территориального планирования Дальнегорского городского округа"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(внесение изменений в правила землепользования и застройки, разработка проекта планировки территории)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292494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292494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212976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"Создание информационной системы обеспечения градостроительной деятельности на территории Дальнегорского городского округа"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(приобретение электронной картографической основы, создание адресных планов населенных пунктов, создание ИСОГД, разработка нормативов градостроительного проектирования)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148064" y="5301208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5004048" y="5301208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5220072" y="6093296"/>
            <a:ext cx="3384376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5076056" y="609329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0,9 млн.руб.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2184053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61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844824"/>
            <a:ext cx="4104456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"Повышение качества предоставления и доступности предоставления государственных и муниципальных услуг на территории 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Дальнегорского городского округа" 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2015-2019 годы.</a:t>
            </a: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717032"/>
            <a:ext cx="3811512" cy="2316022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268760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34076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приобретение транспортных средств для нужд МАУ ДГО "МФЦ"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076056" y="2060848"/>
            <a:ext cx="3384376" cy="50405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860032" y="213285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9504" y="278092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содержание многофункциональных центров предоставления государственных и муниципальных услуг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004048" y="3645024"/>
            <a:ext cx="3384376" cy="108012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4860032" y="3645024"/>
            <a:ext cx="365347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,8 млн. руб., в том числе: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4,2 млн. руб. краевой бюджет 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5,6 млн. руб. местный бюджет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5004048" y="5517232"/>
            <a:ext cx="3384376" cy="864096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5004049" y="5517232"/>
            <a:ext cx="34563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программе: </a:t>
            </a:r>
          </a:p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краевой бюджет – 4,2 млн. руб.</a:t>
            </a:r>
          </a:p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местный бюджет – 5,8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96803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395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916832"/>
            <a:ext cx="4104456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и поддержка малого и среднего предпринимательства в Дальнегорском городском округе" на 2015-2019 годы.</a:t>
            </a: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717032"/>
            <a:ext cx="4058521" cy="2428348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340768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в области поддержки и развития малого и среднего предпринимательства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(финансовая поддержка субъектов малого и среднего предпринимательства и др.)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220072" y="285293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5004048" y="285293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3520" y="335699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МАУ «Центр содействия развитию малого и среднего предпринимательства»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220072" y="429309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5076056" y="429309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5148063" y="6021288"/>
            <a:ext cx="3528392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5148064" y="6021288"/>
            <a:ext cx="3600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1,5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868363"/>
          </a:xfrm>
        </p:spPr>
        <p:txBody>
          <a:bodyPr/>
          <a:lstStyle/>
          <a:p>
            <a:r>
              <a:rPr lang="ru-RU" sz="480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sz="4800" i="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slid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916832"/>
            <a:ext cx="4104456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системы образования Дальнегорского городского округа" на 2015-2019 годы.</a:t>
            </a: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3212976"/>
            <a:ext cx="3840426" cy="288032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2880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системы дошкольного образования"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2204864"/>
            <a:ext cx="3384376" cy="122413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5004048" y="2132856"/>
            <a:ext cx="365347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219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,7 млн. руб. в том числе: 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147,4 млн. руб. краевой бюджет 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72,3 млн. руб. местный бюджет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57301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системы общего образования"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148064" y="4149080"/>
            <a:ext cx="3384376" cy="1368152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5004048" y="4149080"/>
            <a:ext cx="365347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238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,1 млн. руб. в том числе: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185,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 краевой бюджет 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52,9 млн. руб. местный бюджет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916832"/>
            <a:ext cx="4104456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системы образования Дальнегорского городского округа" на 2015-2019 годы.</a:t>
            </a: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3212976"/>
            <a:ext cx="3840426" cy="288032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162880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системы дополнительного образования"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5148064" y="2204864"/>
            <a:ext cx="3384376" cy="648072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076056" y="2348880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млн. руб. 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292494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сфере образования (в том числе расходы на обеспечение деятельности управления образования администрации ДГО) 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5148064" y="3861048"/>
            <a:ext cx="3384376" cy="1224136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>
            <a:off x="5004048" y="3789040"/>
            <a:ext cx="365347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26,8 млн. руб., в том числе: 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10,5 млн. руб. краевой бюджет </a:t>
            </a:r>
          </a:p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16,3 млн. руб. местный бюджет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5076056" y="6021288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5004048" y="6021288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494,6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4"/>
            <a:ext cx="4248471" cy="1968029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4673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700808"/>
            <a:ext cx="4104456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"Защита населения и территории от чрезвычайных ситуаций, обеспечение пожарной безопасности и профилактика терроризма и экстремизма на территории Дальнегорского городского округа" на 2015-2019 годы.</a:t>
            </a: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3284984"/>
            <a:ext cx="3672408" cy="3096344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1340768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"Обеспечение пожарной безопасности Дальнегорского городского округа (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Обеспечение пожарной безопасности в населенных пунктах ДГО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млн. руб.,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обеспечение пожарной безопасности в муниципальных учреждениях ДГО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3,7 млн. руб.)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285293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285293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3520" y="321297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"Обеспечение общественного порядка, в том числе защита от проявлений терроризма и экстремизма"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255568" y="400506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5111552" y="400506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3520" y="429309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"Снижение рисков и минимизация последствий чрезвычайных ситуаций мирного и военного времени"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5255568" y="515719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111552" y="515719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5076056" y="6021288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5004048" y="6021288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5,0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700808"/>
            <a:ext cx="410445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землеустройства и землепользования на территории Дальнегорского городского округа" на 2015-2019 годы.</a:t>
            </a: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212976"/>
            <a:ext cx="4099432" cy="263398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155679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достижения поставленных целей в рамках муниципальной программы реализуются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землеустройству и землепользованию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(формирование земельных участков под МКД , для муниципальных нужд, в целях проведения аукционов, а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многодетных семей)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3645024"/>
            <a:ext cx="3384376" cy="43204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364502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5076056" y="6021288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5004048" y="6021288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2,0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844824"/>
            <a:ext cx="4104456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культуры на территории Дальнегорского городского округа" 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2015-2019 годы</a:t>
            </a: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212976"/>
            <a:ext cx="3744416" cy="2808312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1340768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"Сохранение народного творчества</a:t>
            </a:r>
            <a:endParaRPr lang="en-US" sz="1450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 развитие культурно – </a:t>
            </a:r>
            <a:r>
              <a:rPr lang="ru-RU" sz="145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деятельности"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184482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184482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43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,6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5488" y="2132856"/>
            <a:ext cx="4608512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 подпрограмму  </a:t>
            </a:r>
            <a:r>
              <a:rPr lang="ru-RU" sz="15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 библиотечного  дела"</a:t>
            </a:r>
            <a:endParaRPr lang="ru-RU" sz="15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148064" y="2420888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4932040" y="2420888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,5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35488" y="270892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дополнительного образования в сфере культуры и искусства" 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5148064" y="328498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4932040" y="328498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,1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5488" y="364502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музейного дела"</a:t>
            </a:r>
            <a:endParaRPr lang="ru-RU" sz="15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5148064" y="400506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>
            <a:off x="4932040" y="400506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,1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99992" y="4365104"/>
            <a:ext cx="4788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мероприятия в сфере культуры и кинематографии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gray">
          <a:xfrm>
            <a:off x="5148064" y="465313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gray">
          <a:xfrm>
            <a:off x="4932040" y="465313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99992" y="5013176"/>
            <a:ext cx="4788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Управления культуры, спорта и молодежной политики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5148064" y="551723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gray">
          <a:xfrm>
            <a:off x="4932040" y="551723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7,9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gray">
          <a:xfrm>
            <a:off x="5076056" y="6021288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gray">
          <a:xfrm>
            <a:off x="5004048" y="6021288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87,4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844824"/>
            <a:ext cx="410445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физической культуры и спорта Дальнегорского городского округа" 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2015-2019 годы</a:t>
            </a: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3356992"/>
            <a:ext cx="3884670" cy="2571455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268760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1484784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 детско-юношеского спорта на территории Дальнегорского городского округа"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227687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227687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43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,7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5488" y="2636912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реконструкцию спортивного комплекса МОБУ ДОД ДЮСШ "Гранит"</a:t>
            </a:r>
            <a:endParaRPr lang="ru-RU" sz="15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148064" y="321297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4932040" y="321297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,6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35488" y="3573016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реконструкцию здания и сооружений МОБУ ДОД ДООЦ "Вертикаль"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5148064" y="4149080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4932040" y="4149080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5076056" y="6021288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5004048" y="6021288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56,3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35488" y="4437112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мероприятия в области физической культуры и массового спорта</a:t>
            </a:r>
            <a:endParaRPr lang="ru-RU" sz="1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5148064" y="501317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gray">
          <a:xfrm>
            <a:off x="4932040" y="501317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1,0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988840"/>
            <a:ext cx="4104456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"Молодежь - Дальнегорского городского округа" на 2015-2019 годы</a:t>
            </a: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3284984"/>
            <a:ext cx="3816424" cy="2862318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1412776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"Социально-правовая защита, профилактика правонарушений, преступности и социально-вредных явлений в молодежной среде"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 том числе проведение мероприятий, трудоустройство подростков)</a:t>
            </a:r>
            <a:endParaRPr lang="ru-RU" sz="14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2780928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2780928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5488" y="3140968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"Жизнь без наркотиков"</a:t>
            </a:r>
            <a:endParaRPr lang="ru-RU" sz="15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148064" y="357301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4932040" y="357301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35488" y="400506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в области молодежной политики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5148064" y="443711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4932040" y="443711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5076056" y="6021288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5004048" y="6021288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0,9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844824"/>
            <a:ext cx="4104456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"Развитие, содержание улично-дорожной сети и благоустройство Дальнегорского городского округа" на 2015-2019 годы</a:t>
            </a: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356992"/>
            <a:ext cx="3816424" cy="252028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1268760"/>
            <a:ext cx="460851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повышению безопасности дорожного движения </a:t>
            </a:r>
            <a:r>
              <a:rPr lang="ru-RU" sz="145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(разметка дорог, установка искусственных неровностей и знаков и т.д.)</a:t>
            </a:r>
            <a:endParaRPr lang="ru-RU" sz="14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213285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213285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,5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5488" y="2492896"/>
            <a:ext cx="46085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содержанию автомобильных дорог общего пользования местного значения и инженерных сооружений на них </a:t>
            </a:r>
            <a:r>
              <a:rPr lang="ru-RU" sz="145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(уборка дорог от мусора и снега)</a:t>
            </a:r>
            <a:endParaRPr lang="ru-RU" sz="14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148064" y="321297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4932040" y="321297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,1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35488" y="3573016"/>
            <a:ext cx="460851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текущее содержание, техническое обслуживание и эксплуатацию муниципальных объектов наружного освещения на территории ДГО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5148064" y="429309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32040" y="429309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,8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35488" y="4653136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проектированию, созданию, реконструкции, капитальному ремонту, ремонту и содержанию объектов благоустройства (за исключением расходов на осуществление дорожной деятельности)</a:t>
            </a:r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5148064" y="5589240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gray">
          <a:xfrm>
            <a:off x="4932040" y="5589240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,3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5"/>
            <a:ext cx="4248471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844824"/>
            <a:ext cx="4104456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"Развитие, содержание улично-дорожной сети и благоустройство Дальнегорского городского округа" на 2015-2019 годы</a:t>
            </a: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3445243"/>
            <a:ext cx="3816424" cy="2541798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35488" y="1916832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организацию и содержание мест захоронения</a:t>
            </a:r>
            <a:endParaRPr lang="ru-RU" sz="15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5148064" y="227687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4932040" y="227687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35488" y="1268760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озеленение территорий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5148064" y="155679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4932040" y="155679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35488" y="2636912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содержанию территории муниципального образования (за исключением дорог местного значения)</a:t>
            </a:r>
            <a:endParaRPr lang="ru-RU" sz="15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5148064" y="3429000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32040" y="3429000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,8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35488" y="378904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благоустройству поселений в городских округах</a:t>
            </a:r>
            <a:endParaRPr lang="ru-RU" sz="15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5148064" y="436510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gray">
          <a:xfrm>
            <a:off x="4932040" y="436510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5076056" y="6021288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gray">
          <a:xfrm>
            <a:off x="5004048" y="6021288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20,9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4"/>
            <a:ext cx="4248471" cy="1824013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3233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179512" y="1844824"/>
            <a:ext cx="4427984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"Обеспечение доступным жильем жителей Дальнегорского городского округа" 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2015-2019 годы</a:t>
            </a: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3284984"/>
            <a:ext cx="4464496" cy="2520280"/>
          </a:xfrm>
          <a:prstGeom prst="rect">
            <a:avLst/>
          </a:prstGeom>
          <a:noFill/>
        </p:spPr>
      </p:pic>
      <p:sp>
        <p:nvSpPr>
          <p:cNvPr id="38" name="AutoShape 3"/>
          <p:cNvSpPr>
            <a:spLocks noChangeArrowheads="1"/>
          </p:cNvSpPr>
          <p:nvPr/>
        </p:nvSpPr>
        <p:spPr bwMode="gray">
          <a:xfrm>
            <a:off x="4644008" y="1316954"/>
            <a:ext cx="4248471" cy="1824013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gray">
          <a:xfrm>
            <a:off x="4716016" y="1745580"/>
            <a:ext cx="4104456" cy="13233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white">
          <a:xfrm>
            <a:off x="5796136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gray">
          <a:xfrm>
            <a:off x="4716016" y="1772816"/>
            <a:ext cx="4104456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с учетом необходимости развития малоэтажного жилищного строительства на 2013 - 2016 годы.</a:t>
            </a: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2699792" y="6093296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gray">
          <a:xfrm>
            <a:off x="2627784" y="6093296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программам – 15,9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179512" y="2276872"/>
            <a:ext cx="8784976" cy="223224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234888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ru-RU" sz="29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на 2016 год</a:t>
            </a: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sz="29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Бюджет субъекта (Приморского края) – на 2016 год</a:t>
            </a: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sz="29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Бюджет Дальнегорского городского округа – на 2016 год и плановый период 2017 и 2018 годов</a:t>
            </a:r>
            <a:endParaRPr lang="en-US" sz="2900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188640"/>
            <a:ext cx="813690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ПРОЕКТОВ БЮДЖЕТОВ В 2015 ГОДУ</a:t>
            </a:r>
            <a:endParaRPr lang="en-US" sz="28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07504" y="1268760"/>
            <a:ext cx="4464496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92" y="1340768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5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"Обеспечение жильем молодых семей Дальнегорского городского округа"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683568" y="184482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67544" y="184482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92" y="2132856"/>
            <a:ext cx="460851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подпрограмму </a:t>
            </a:r>
            <a:r>
              <a:rPr lang="ru-RU" sz="145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"Переселение граждан из аварийного жилищного фонда в  Дальнегорском городском округе"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683568" y="263691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467544" y="263691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,6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92" y="2924944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общего имущества в многоквартирных домах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683568" y="3429000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467544" y="3429000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717032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ремонт жилых помещений муниципального жилищного фонда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648072" y="4221088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>
            <a:off x="432048" y="4221088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08520" y="4509120"/>
            <a:ext cx="4932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взносы на капитальный ремонт общего имущества в многоквартирных домах за муниципальные  помещения</a:t>
            </a: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683568" y="5085184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467544" y="5085184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5,4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08520" y="5373216"/>
            <a:ext cx="4788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прочие мероприятия в области жилищного хозяйства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683568" y="5661248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gray">
          <a:xfrm>
            <a:off x="467544" y="5661248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>
            <a:off x="4644008" y="1268760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35488" y="1556792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переселению граждан из аварийного жилищного фонда с учетом необходимости развития малоэтажного жилищного строительства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5148064" y="2636912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gray">
          <a:xfrm>
            <a:off x="4932040" y="2636912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35488" y="3068960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снос аварийных домов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5148064" y="3501008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gray">
          <a:xfrm>
            <a:off x="4932040" y="3501008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,5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1520" y="1316954"/>
            <a:ext cx="4248471" cy="1824013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745580"/>
            <a:ext cx="4104456" cy="13233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1403648" y="1340768"/>
            <a:ext cx="18722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ПРОГРАММА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23528" y="1844824"/>
            <a:ext cx="410445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"Обеспечение земельных участков инженерной инфраструктурой на территории Дальнегорского городского округа" на 2014 - 2016 годы</a:t>
            </a:r>
            <a:r>
              <a:rPr lang="en-US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:\Работа\презентации\ноябрь 2014 (2)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356992"/>
            <a:ext cx="3816134" cy="286210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644008" y="1340768"/>
            <a:ext cx="4392488" cy="51845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155679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достижения поставленных целей в рамках муниципальной программы реализуются </a:t>
            </a:r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по обеспечению земельных </a:t>
            </a:r>
            <a:endParaRPr lang="en-US" sz="1600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участков, предоставленных на бесплатной </a:t>
            </a:r>
            <a:endParaRPr lang="en-US" sz="1600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основе гражданам, имеющим трех и более детей, инженерной инфраструктурой</a:t>
            </a:r>
            <a:endParaRPr lang="ru-RU" sz="145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148064" y="3212976"/>
            <a:ext cx="3384376" cy="36004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3212976"/>
            <a:ext cx="36534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–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,7 млн. руб.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5076056" y="6093296"/>
            <a:ext cx="3672408" cy="360040"/>
          </a:xfrm>
          <a:prstGeom prst="roundRect">
            <a:avLst>
              <a:gd name="adj" fmla="val 7912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5004048" y="6093296"/>
            <a:ext cx="38884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по программе – 5,7 млн. руб.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868363"/>
          </a:xfrm>
        </p:spPr>
        <p:txBody>
          <a:bodyPr/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НА 2016 ГОД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расходы, связанные с содержанием и обеспечением деятельности органов местного самоуправления (за исключением расходов на обеспечение реализации функций управления образования администрации Дальнегорского городского округа и управления культуры, спорта и молодежной политики администрации Дальнегорского городского округа, включенных в мероприятия муниципальных программ) </a:t>
            </a:r>
            <a:r>
              <a:rPr lang="en-US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71,1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 (в том числе за счет средств местного бюджета 65,6 млн. руб., краевого бюджета 3,2 млн. руб., федерального бюджета 2,3 млн. руб.)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Субвенции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 млн. руб. (за счет средств федерального бюджета)  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Субвенции на организацию проведения мероприятий по предупреждению и ликвидации болезней животных, их лечению, защите населения от болезней, общих для человека и животных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 млн. руб. (за счет средств краевого бюджета)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1,0 млн. руб.,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формирование резервного фонда администрации ДГО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 млн. руб.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расходы, связанные с исполнением решений, принятых судебными органами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 млн. руб.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868363"/>
          </a:xfrm>
        </p:spPr>
        <p:txBody>
          <a:bodyPr/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НА 2016 ГОД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8" y="1340768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информационное освещение деятельности органов местного самоуправления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 млн. руб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мероприятия в области стратегического планирования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1,0 млн. руб.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прочие расходы, связанные с реализацией других обязанностей муниципального образования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 млн. руб.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доплаты к пенсиям муниципальных служащих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 млн. руб.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выплаты почетным жителям ДГО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 млн. руб.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оценку недвижимости, признание прав и регулирование отношений по государственной и муниципальной собственности, обеспечение приватизации и проведение предпродажной подготовки объектов приватизации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 млн. руб.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муниципального казенного учреждения «Обслуживающее учреждение» -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17,0 млн. руб. 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расходов по непрограммным направлениям – 95,7 млн. руб. (в том числе за счет федерального бюджета 2,5 млн. руб., краевого бюджета 3,7 млн. руб., местного бюджета 89,5 млн. руб.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6896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основании ведомственных перечней муниципальных работ и услуг, сформированных в соответствии с базовыми (отраслевыми) перечнями государственных и муниципальных услуг и работ, размещенными на сайте 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www.bus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gov.ru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0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основании нормативных затрат, рассчитанных в соответствии с приказом Минфина РФ от 01.07.2015 №104-н.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07504" y="1628800"/>
            <a:ext cx="9036496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Формирование муниципального задания на 2016 год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ДАЛЬНЕГОРСКОГО ГОРОДСКОГО ОКРУГА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2016 ГОДУ:</a:t>
            </a:r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07504" y="1772816"/>
            <a:ext cx="8928992" cy="4464496"/>
          </a:xfrm>
          <a:prstGeom prst="roundRect">
            <a:avLst>
              <a:gd name="adj" fmla="val 9523"/>
            </a:avLst>
          </a:prstGeom>
          <a:solidFill>
            <a:schemeClr val="fol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916832"/>
          <a:ext cx="8784977" cy="4198420"/>
        </p:xfrm>
        <a:graphic>
          <a:graphicData uri="http://schemas.openxmlformats.org/drawingml/2006/table">
            <a:tbl>
              <a:tblPr/>
              <a:tblGrid>
                <a:gridCol w="650739"/>
                <a:gridCol w="5978064"/>
                <a:gridCol w="1098723"/>
                <a:gridCol w="1057451"/>
              </a:tblGrid>
              <a:tr h="51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Р/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План, млн. руб.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Доля,</a:t>
                      </a:r>
                      <a:r>
                        <a:rPr lang="ru-RU" sz="1800" b="1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 %%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0100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98,6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11,9%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0,1%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0400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39,5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4,8%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44,3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5,3%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0700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505,0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61%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9,1%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7,2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0,9%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56,6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6,8%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 1,0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0,1%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827,9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868363"/>
          </a:xfrm>
        </p:spPr>
        <p:txBody>
          <a:bodyPr/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ДОЛЯ РАСХОДОВ ПО ОТРАСЛЯМ 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 2012-201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800" dirty="0">
              <a:solidFill>
                <a:srgbClr val="333333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gray">
          <a:xfrm>
            <a:off x="108378" y="1183722"/>
            <a:ext cx="8856110" cy="5269613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1196752"/>
          <a:ext cx="8749481" cy="5205194"/>
        </p:xfrm>
        <a:graphic>
          <a:graphicData uri="http://schemas.openxmlformats.org/drawingml/2006/table">
            <a:tbl>
              <a:tblPr/>
              <a:tblGrid>
                <a:gridCol w="493254"/>
                <a:gridCol w="2603091"/>
                <a:gridCol w="1171694"/>
                <a:gridCol w="1138144"/>
                <a:gridCol w="1146546"/>
                <a:gridCol w="1129742"/>
                <a:gridCol w="1067010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Р/</a:t>
                      </a:r>
                      <a:r>
                        <a:rPr lang="ru-RU" sz="11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11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2012 году</a:t>
                      </a:r>
                      <a:endParaRPr lang="ru-RU" sz="1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2013 году</a:t>
                      </a:r>
                      <a:endParaRPr lang="ru-RU" sz="1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</a:t>
                      </a:r>
                      <a:r>
                        <a:rPr lang="ru-RU" sz="1100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году</a:t>
                      </a:r>
                      <a:endParaRPr lang="ru-RU" sz="1100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2015 году</a:t>
                      </a:r>
                      <a:endParaRPr lang="ru-RU" sz="1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плане 2016 года</a:t>
                      </a:r>
                      <a:endParaRPr lang="ru-RU" sz="1100" dirty="0" smtClean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8,6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11,4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14,9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2,9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16,4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12,1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7,4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 </a:t>
                      </a: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54,8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57,8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67,4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67,6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10,2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9,2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endParaRPr lang="ru-RU" sz="1800" b="1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 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ОБРАЗОВАНИЕ:</a:t>
            </a:r>
            <a:endParaRPr lang="ru-RU" sz="3200" dirty="0">
              <a:solidFill>
                <a:srgbClr val="333333"/>
              </a:solidFill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gray">
          <a:xfrm flipV="1">
            <a:off x="2843808" y="5517232"/>
            <a:ext cx="3456384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00364" y="1052821"/>
            <a:ext cx="3227388" cy="4679951"/>
            <a:chOff x="723" y="1663"/>
            <a:chExt cx="2033" cy="294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2439" y="1663"/>
              <a:ext cx="91" cy="29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3333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gray">
            <a:xfrm>
              <a:off x="942" y="1663"/>
              <a:ext cx="91" cy="29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3333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723" y="18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4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2011 году </a:t>
              </a:r>
              <a:r>
                <a:rPr lang="ru-RU" dirty="0" smtClean="0">
                  <a:solidFill>
                    <a:srgbClr val="333333"/>
                  </a:solidFill>
                  <a:cs typeface="Arial" charset="0"/>
                </a:rPr>
                <a:t>–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 365,9 млн. руб.</a:t>
              </a:r>
              <a:endPara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23" y="230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333333"/>
                  </a:solidFill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2012 году </a:t>
              </a:r>
              <a:r>
                <a:rPr lang="ru-RU" dirty="0" smtClean="0">
                  <a:solidFill>
                    <a:srgbClr val="333333"/>
                  </a:solidFill>
                  <a:cs typeface="Arial" charset="0"/>
                </a:rPr>
                <a:t>–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486,3 млн. руб.</a:t>
              </a:r>
              <a:endPara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723" y="27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333333"/>
                  </a:solidFill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2013 году </a:t>
              </a:r>
              <a:r>
                <a:rPr lang="ru-RU" dirty="0" smtClean="0">
                  <a:solidFill>
                    <a:srgbClr val="333333"/>
                  </a:solidFill>
                  <a:cs typeface="Arial" charset="0"/>
                </a:rPr>
                <a:t>–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544,0 млн. руб.</a:t>
              </a:r>
              <a:endPara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2987824" y="350100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333333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dirty="0" smtClean="0">
                <a:solidFill>
                  <a:srgbClr val="333333"/>
                </a:solidFill>
                <a:cs typeface="Arial" charset="0"/>
              </a:rPr>
              <a:t>–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627,8 млн. руб.</a:t>
            </a:r>
            <a:endParaRPr lang="en-US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2987824" y="422108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333333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2015 году </a:t>
            </a:r>
            <a:r>
              <a:rPr lang="ru-RU" dirty="0" smtClean="0">
                <a:solidFill>
                  <a:srgbClr val="333333"/>
                </a:solidFill>
                <a:cs typeface="Arial" charset="0"/>
              </a:rPr>
              <a:t>–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576,6 млн. руб.</a:t>
            </a:r>
            <a:endParaRPr lang="en-US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invGray">
          <a:xfrm>
            <a:off x="539552" y="2996952"/>
            <a:ext cx="1879649" cy="339934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invGray">
          <a:xfrm>
            <a:off x="7722329" y="3356992"/>
            <a:ext cx="55714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invGray">
          <a:xfrm>
            <a:off x="8100392" y="3356992"/>
            <a:ext cx="55515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>
            <a:off x="2987824" y="494116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2016 году – 505,0 млн. руб.</a:t>
            </a:r>
            <a:endParaRPr lang="en-US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ЕЖЕМЕСЯЧНЫЕ ЗАТРАТЫ НА ОБРАЗОВАНИЕ В 201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en-US" sz="2800" dirty="0">
              <a:solidFill>
                <a:srgbClr val="333333"/>
              </a:solidFill>
            </a:endParaRPr>
          </a:p>
        </p:txBody>
      </p:sp>
      <p:pic>
        <p:nvPicPr>
          <p:cNvPr id="36" name="Picture 2" descr="W:\Работа\презентации\ноябрь 2014 (2)\image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76046" cy="2664296"/>
          </a:xfrm>
          <a:prstGeom prst="rect">
            <a:avLst/>
          </a:prstGeom>
          <a:noFill/>
        </p:spPr>
      </p:pic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395536" y="4509120"/>
            <a:ext cx="3888432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gray">
          <a:xfrm>
            <a:off x="482848" y="4577383"/>
            <a:ext cx="365347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 </a:t>
            </a:r>
          </a:p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8 494,0 рублей (при численности 2275 ребенка)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" descr="W:\Работа\презентации\ноябрь 2014 (2)\1366975830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744416" cy="2664296"/>
          </a:xfrm>
          <a:prstGeom prst="rect">
            <a:avLst/>
          </a:prstGeom>
          <a:noFill/>
        </p:spPr>
      </p:pic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4988744" y="4512865"/>
            <a:ext cx="3888432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gray">
          <a:xfrm>
            <a:off x="5004048" y="4725144"/>
            <a:ext cx="38884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школе 4 869,3 рублей (при численности 4374 обучающихся)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 работников образования</a:t>
            </a:r>
            <a:endParaRPr lang="ru-RU" sz="2400" dirty="0">
              <a:solidFill>
                <a:srgbClr val="333333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gray">
          <a:xfrm>
            <a:off x="467544" y="1772816"/>
            <a:ext cx="8208912" cy="3888432"/>
          </a:xfrm>
          <a:prstGeom prst="rect">
            <a:avLst/>
          </a:prstGeom>
          <a:solidFill>
            <a:schemeClr val="bg1">
              <a:lumMod val="40000"/>
              <a:lumOff val="60000"/>
              <a:alpha val="50000"/>
            </a:scheme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844824"/>
          <a:ext cx="8064896" cy="3732205"/>
        </p:xfrm>
        <a:graphic>
          <a:graphicData uri="http://schemas.openxmlformats.org/drawingml/2006/table">
            <a:tbl>
              <a:tblPr/>
              <a:tblGrid>
                <a:gridCol w="2304256"/>
                <a:gridCol w="1080120"/>
                <a:gridCol w="1080120"/>
                <a:gridCol w="1080120"/>
                <a:gridCol w="1296144"/>
                <a:gridCol w="1224136"/>
              </a:tblGrid>
              <a:tr h="62038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год,</a:t>
                      </a:r>
                      <a:r>
                        <a:rPr lang="ru-RU" sz="18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год, 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год,</a:t>
                      </a:r>
                      <a:r>
                        <a:rPr lang="ru-RU" sz="18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муниципальных дошкольных учреждений (детских садов),</a:t>
                      </a:r>
                      <a:r>
                        <a:rPr lang="ru-RU" sz="18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8 276,6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11 931,2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16 462,9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17 844,49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19 035,0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79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общеобразовательных учреждений (школ),</a:t>
                      </a:r>
                      <a:r>
                        <a:rPr lang="ru-RU" sz="18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14 219,2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22 196,5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27 046,3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26 618,29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28 664,0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учителя, т.руб.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17 934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28 080,6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31 479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31 789,0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33 733,0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868363"/>
          </a:xfrm>
        </p:spPr>
        <p:txBody>
          <a:bodyPr/>
          <a:lstStyle/>
          <a:p>
            <a:r>
              <a:rPr lang="ru-RU" sz="210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ОСНОВНЫЕ ЭТАПЫ БЮДЖЕТНОГО ПРОЦЕССА В ДАЛЬНЕГОРСКОМ ГОРОДСКОМ ОКРУГЕ</a:t>
            </a:r>
            <a:endParaRPr lang="ru-RU" sz="2100" i="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107504" y="1340768"/>
            <a:ext cx="885698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БЮДЖЕТНЫЙ ПРОЦЕСС В ДАЛЬНЕГОРСКОМ ГОРОДСКОМ ОКРУГЕ ВКЛЮЧАЕТ В СЕБЯ СЛЕДУЮЩИЕ ЭТАПЫ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169049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107504" y="4149080"/>
            <a:ext cx="172819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округа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gray">
          <a:xfrm>
            <a:off x="539552" y="2852936"/>
            <a:ext cx="8275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169049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gray">
          <a:xfrm>
            <a:off x="1763688" y="4149080"/>
            <a:ext cx="18002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 городского округа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2267744" y="2852936"/>
            <a:ext cx="8275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169049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3563888" y="4149080"/>
            <a:ext cx="172819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Исполнение бюджета городского округа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3995936" y="2852936"/>
            <a:ext cx="8275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19442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5292080" y="3933056"/>
            <a:ext cx="1944216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Составление, внешняя проверка, рассмотрение и утверждение бюджетной отчетности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5724128" y="2852936"/>
            <a:ext cx="8275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3" y="2852936"/>
            <a:ext cx="170960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7"/>
          <p:cNvSpPr>
            <a:spLocks noChangeArrowheads="1"/>
          </p:cNvSpPr>
          <p:nvPr/>
        </p:nvSpPr>
        <p:spPr bwMode="gray">
          <a:xfrm>
            <a:off x="7236296" y="4149080"/>
            <a:ext cx="1907704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Осуществление муниципального финансового контроля</a:t>
            </a:r>
            <a:endParaRPr lang="en-US" sz="19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7740352" y="2852936"/>
            <a:ext cx="8275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6" idx="2"/>
            <a:endCxn id="12" idx="0"/>
          </p:cNvCxnSpPr>
          <p:nvPr/>
        </p:nvCxnSpPr>
        <p:spPr>
          <a:xfrm flipH="1">
            <a:off x="953344" y="2541097"/>
            <a:ext cx="3582652" cy="311839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2"/>
            <a:endCxn id="15" idx="0"/>
          </p:cNvCxnSpPr>
          <p:nvPr/>
        </p:nvCxnSpPr>
        <p:spPr>
          <a:xfrm flipH="1">
            <a:off x="2681536" y="2541097"/>
            <a:ext cx="1854460" cy="311839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18" idx="0"/>
          </p:cNvCxnSpPr>
          <p:nvPr/>
        </p:nvCxnSpPr>
        <p:spPr>
          <a:xfrm flipH="1">
            <a:off x="4409728" y="2541097"/>
            <a:ext cx="126268" cy="311839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21" idx="0"/>
          </p:cNvCxnSpPr>
          <p:nvPr/>
        </p:nvCxnSpPr>
        <p:spPr>
          <a:xfrm>
            <a:off x="4535996" y="2541097"/>
            <a:ext cx="1601924" cy="311839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2"/>
            <a:endCxn id="24" idx="0"/>
          </p:cNvCxnSpPr>
          <p:nvPr/>
        </p:nvCxnSpPr>
        <p:spPr>
          <a:xfrm>
            <a:off x="4535996" y="2541097"/>
            <a:ext cx="3618148" cy="311839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 НА КУЛЬТУРУ:</a:t>
            </a:r>
            <a:endParaRPr lang="ru-RU" sz="3600" dirty="0">
              <a:solidFill>
                <a:srgbClr val="333333"/>
              </a:solidFill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gray">
          <a:xfrm flipV="1">
            <a:off x="2843808" y="5589240"/>
            <a:ext cx="3456384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00364" y="1052821"/>
            <a:ext cx="3227388" cy="4752976"/>
            <a:chOff x="723" y="1663"/>
            <a:chExt cx="2033" cy="299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2439" y="1663"/>
              <a:ext cx="90" cy="299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gray">
            <a:xfrm>
              <a:off x="942" y="1663"/>
              <a:ext cx="91" cy="299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723" y="18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4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2011 году </a:t>
              </a:r>
              <a:r>
                <a:rPr lang="ru-RU" dirty="0" smtClean="0">
                  <a:solidFill>
                    <a:srgbClr val="333333"/>
                  </a:solidFill>
                  <a:cs typeface="Arial" charset="0"/>
                </a:rPr>
                <a:t>–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 34,9 млн. руб.</a:t>
              </a:r>
              <a:endPara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23" y="230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333333"/>
                  </a:solidFill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2012 году </a:t>
              </a:r>
              <a:r>
                <a:rPr lang="ru-RU" dirty="0" smtClean="0">
                  <a:solidFill>
                    <a:srgbClr val="333333"/>
                  </a:solidFill>
                  <a:cs typeface="Arial" charset="0"/>
                </a:rPr>
                <a:t>–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43,5 млн. руб.</a:t>
              </a:r>
              <a:endPara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723" y="27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333333"/>
                  </a:solidFill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2013 году </a:t>
              </a:r>
              <a:r>
                <a:rPr lang="ru-RU" dirty="0" smtClean="0">
                  <a:solidFill>
                    <a:srgbClr val="333333"/>
                  </a:solidFill>
                  <a:cs typeface="Arial" charset="0"/>
                </a:rPr>
                <a:t>– </a:t>
              </a:r>
              <a:r>
                <a:rPr lang="ru-RU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61,1 млн. руб.</a:t>
              </a:r>
              <a:endPara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2987824" y="350100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333333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dirty="0" smtClean="0">
                <a:solidFill>
                  <a:srgbClr val="333333"/>
                </a:solidFill>
                <a:cs typeface="Arial" charset="0"/>
              </a:rPr>
              <a:t>–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94,8 млн. руб.</a:t>
            </a:r>
            <a:endParaRPr lang="en-US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2987824" y="422108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333333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2015 году </a:t>
            </a:r>
            <a:r>
              <a:rPr lang="ru-RU" dirty="0" smtClean="0">
                <a:solidFill>
                  <a:srgbClr val="333333"/>
                </a:solidFill>
                <a:cs typeface="Arial" charset="0"/>
              </a:rPr>
              <a:t>–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78,7 млн. руб.</a:t>
            </a:r>
            <a:endParaRPr lang="en-US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invGray">
          <a:xfrm>
            <a:off x="7722329" y="3356992"/>
            <a:ext cx="55714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invGray">
          <a:xfrm>
            <a:off x="8100392" y="3356992"/>
            <a:ext cx="55515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Freeform 12"/>
          <p:cNvSpPr>
            <a:spLocks/>
          </p:cNvSpPr>
          <p:nvPr/>
        </p:nvSpPr>
        <p:spPr bwMode="invGray">
          <a:xfrm>
            <a:off x="539552" y="2996952"/>
            <a:ext cx="1879649" cy="339934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2987824" y="494116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333333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dirty="0" smtClean="0">
                <a:solidFill>
                  <a:srgbClr val="333333"/>
                </a:solidFill>
                <a:cs typeface="Arial" charset="0"/>
              </a:rPr>
              <a:t>–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75,0 млн. руб.</a:t>
            </a:r>
            <a:endParaRPr lang="en-US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 работников культуры</a:t>
            </a:r>
            <a:endParaRPr lang="ru-RU" sz="2400" dirty="0">
              <a:solidFill>
                <a:srgbClr val="333333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gray">
          <a:xfrm>
            <a:off x="611560" y="2132856"/>
            <a:ext cx="8064896" cy="2736304"/>
          </a:xfrm>
          <a:prstGeom prst="rect">
            <a:avLst/>
          </a:prstGeom>
          <a:solidFill>
            <a:schemeClr val="bg1">
              <a:lumMod val="40000"/>
              <a:lumOff val="60000"/>
              <a:alpha val="50000"/>
            </a:scheme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2204864"/>
          <a:ext cx="7929620" cy="2592288"/>
        </p:xfrm>
        <a:graphic>
          <a:graphicData uri="http://schemas.openxmlformats.org/drawingml/2006/table">
            <a:tbl>
              <a:tblPr/>
              <a:tblGrid>
                <a:gridCol w="2044744"/>
                <a:gridCol w="1147052"/>
                <a:gridCol w="1147052"/>
                <a:gridCol w="1196924"/>
                <a:gridCol w="1196924"/>
                <a:gridCol w="1196924"/>
              </a:tblGrid>
              <a:tr h="63299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год, 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год, 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год, 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год,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5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муниципальных учреждений культуры,</a:t>
                      </a:r>
                      <a:r>
                        <a:rPr lang="ru-RU" sz="18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8 504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9 162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17 158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17 981,1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18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304,27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9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преподаватели ДШИ, т.руб.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16 360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17 071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31 609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38 176,8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31 809,50</a:t>
                      </a:r>
                      <a:endParaRPr lang="ru-RU" sz="18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67544" y="5013176"/>
            <a:ext cx="8208911" cy="1224136"/>
            <a:chOff x="720" y="1392"/>
            <a:chExt cx="4058" cy="480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" name="Text Box 23"/>
          <p:cNvSpPr txBox="1">
            <a:spLocks noChangeArrowheads="1"/>
          </p:cNvSpPr>
          <p:nvPr/>
        </p:nvSpPr>
        <p:spPr bwMode="white">
          <a:xfrm>
            <a:off x="1263824" y="5013176"/>
            <a:ext cx="6552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доходов: 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818,6 млн. руб.,</a:t>
            </a:r>
          </a:p>
          <a:p>
            <a:pPr eaLnBrk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расходов: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827,9 млн. руб.,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дефицита: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- 9,3 млн. руб.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036496" cy="86836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РАЗМЕР ДЕФИЦИТА БЮДЖЕТА НА 2016 ГОД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547664" y="1844824"/>
          <a:ext cx="609600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28184" y="4149080"/>
            <a:ext cx="720080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1556792"/>
            <a:ext cx="8892480" cy="1470025"/>
          </a:xfrm>
        </p:spPr>
        <p:txBody>
          <a:bodyPr/>
          <a:lstStyle/>
          <a:p>
            <a:r>
              <a:rPr lang="ru-RU" sz="6000" dirty="0" smtClean="0">
                <a:solidFill>
                  <a:srgbClr val="333333"/>
                </a:solidFill>
              </a:rPr>
              <a:t>Спасибо за внимание</a:t>
            </a:r>
            <a:r>
              <a:rPr lang="en-US" sz="6000" dirty="0" smtClean="0">
                <a:solidFill>
                  <a:srgbClr val="333333"/>
                </a:solidFill>
              </a:rPr>
              <a:t>!</a:t>
            </a:r>
            <a:endParaRPr lang="en-US" sz="6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208912" cy="868363"/>
          </a:xfrm>
        </p:spPr>
        <p:txBody>
          <a:bodyPr/>
          <a:lstStyle/>
          <a:p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ДОХОДЫ БЮДЖЕТА ДАЛЬНЕГОРСКОГО   ГОРОДСКОГО  ОКРУГА</a:t>
            </a:r>
            <a:endParaRPr lang="en-US" sz="2500" dirty="0">
              <a:solidFill>
                <a:srgbClr val="333333"/>
              </a:solidFill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 rot="5400000">
            <a:off x="-922884" y="2731195"/>
            <a:ext cx="4752530" cy="211569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gray">
          <a:xfrm>
            <a:off x="395536" y="2420888"/>
            <a:ext cx="2232248" cy="2682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ЕНВД; ЕСХН; патентная система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55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налог на   имущество  физических лиц;</a:t>
            </a:r>
          </a:p>
          <a:p>
            <a:pPr eaLnBrk="0" hangingPunct="0">
              <a:lnSpc>
                <a:spcPts val="23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госпошлина;</a:t>
            </a:r>
          </a:p>
          <a:p>
            <a:pPr eaLnBrk="0" hangingPunct="0">
              <a:lnSpc>
                <a:spcPts val="23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 eaLnBrk="0" hangingPunct="0">
              <a:lnSpc>
                <a:spcPts val="23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 rot="5400000">
            <a:off x="1799691" y="2600909"/>
            <a:ext cx="4752530" cy="237626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gray">
          <a:xfrm>
            <a:off x="2987824" y="2420888"/>
            <a:ext cx="2448272" cy="3554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(аренда имущества);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доходы от продажи имущества (приватизация);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плата за социальное жилье; 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gray">
          <a:xfrm rot="5400000">
            <a:off x="4571999" y="2636914"/>
            <a:ext cx="4752528" cy="230425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gray">
          <a:xfrm>
            <a:off x="5796136" y="2420888"/>
            <a:ext cx="2232248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трансферты): субсидии, субвенции, дотации, иные межбюджетные трансферты</a:t>
            </a:r>
            <a:endParaRPr lang="ru-RU" sz="15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39552" y="1484784"/>
            <a:ext cx="1800200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15" descr="O_chevron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23928" y="2060848"/>
            <a:ext cx="412750" cy="363537"/>
          </a:xfrm>
          <a:prstGeom prst="rect">
            <a:avLst/>
          </a:prstGeom>
          <a:noFill/>
        </p:spPr>
      </p:pic>
      <p:pic>
        <p:nvPicPr>
          <p:cNvPr id="45" name="Picture 17" descr="O_chevron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2060848"/>
            <a:ext cx="412750" cy="363537"/>
          </a:xfrm>
          <a:prstGeom prst="rect">
            <a:avLst/>
          </a:prstGeom>
          <a:noFill/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131840" y="1484784"/>
            <a:ext cx="2088232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796136" y="1484784"/>
            <a:ext cx="2304256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5" descr="O_chevron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2060848"/>
            <a:ext cx="412750" cy="363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835292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НАПРАВЛЕНИЕ РАСХОДОВ БЮДЖЕТА</a:t>
            </a:r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gray">
          <a:xfrm>
            <a:off x="0" y="1196753"/>
            <a:ext cx="9144000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– социальная сфера (образование, культура, молодежная политика, физическая культура и спорт, благоустройство города, жилищно-коммунальное хозяйство) </a:t>
            </a:r>
          </a:p>
          <a:p>
            <a:pPr lvl="0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131840" y="3789040"/>
            <a:ext cx="2736304" cy="864096"/>
            <a:chOff x="4320" y="1152"/>
            <a:chExt cx="414" cy="402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3203848" y="3933056"/>
            <a:ext cx="2609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72008" y="1844824"/>
            <a:ext cx="2376264" cy="1728192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2564904"/>
            <a:ext cx="2544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вопросы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1187624" cy="67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2555776" y="1844824"/>
            <a:ext cx="2376264" cy="1728192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white">
          <a:xfrm>
            <a:off x="2411760" y="2420888"/>
            <a:ext cx="26827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правоохранительная 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576064" cy="66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6"/>
          <p:cNvSpPr>
            <a:spLocks noChangeArrowheads="1"/>
          </p:cNvSpPr>
          <p:nvPr/>
        </p:nvSpPr>
        <p:spPr bwMode="gray">
          <a:xfrm>
            <a:off x="5076056" y="1844824"/>
            <a:ext cx="1944216" cy="1728192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white">
          <a:xfrm>
            <a:off x="5292080" y="2708920"/>
            <a:ext cx="1533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16832"/>
            <a:ext cx="1008112" cy="65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7164288" y="1844824"/>
            <a:ext cx="1856846" cy="1728192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white">
          <a:xfrm>
            <a:off x="7236296" y="2708920"/>
            <a:ext cx="1736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988840"/>
            <a:ext cx="936104" cy="73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107504" y="3645024"/>
            <a:ext cx="2952328" cy="1296144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white">
          <a:xfrm>
            <a:off x="179512" y="4293096"/>
            <a:ext cx="29107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645024"/>
            <a:ext cx="936104" cy="74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6"/>
          <p:cNvSpPr>
            <a:spLocks noChangeArrowheads="1"/>
          </p:cNvSpPr>
          <p:nvPr/>
        </p:nvSpPr>
        <p:spPr bwMode="gray">
          <a:xfrm>
            <a:off x="6012160" y="3645024"/>
            <a:ext cx="3024336" cy="1296144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white">
          <a:xfrm>
            <a:off x="5899418" y="4293096"/>
            <a:ext cx="3280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государственного 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муниципального долга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645024"/>
            <a:ext cx="936104" cy="71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6"/>
          <p:cNvSpPr>
            <a:spLocks noChangeArrowheads="1"/>
          </p:cNvSpPr>
          <p:nvPr/>
        </p:nvSpPr>
        <p:spPr bwMode="gray">
          <a:xfrm>
            <a:off x="1043608" y="5057800"/>
            <a:ext cx="2253398" cy="1323528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white">
          <a:xfrm>
            <a:off x="1187624" y="5805264"/>
            <a:ext cx="1943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5085184"/>
            <a:ext cx="792088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6"/>
          <p:cNvSpPr>
            <a:spLocks noChangeArrowheads="1"/>
          </p:cNvSpPr>
          <p:nvPr/>
        </p:nvSpPr>
        <p:spPr bwMode="gray">
          <a:xfrm>
            <a:off x="3419872" y="5013176"/>
            <a:ext cx="2376264" cy="1368152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white">
          <a:xfrm>
            <a:off x="3347864" y="5733256"/>
            <a:ext cx="25757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культура, 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085184"/>
            <a:ext cx="8716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utoShape 6"/>
          <p:cNvSpPr>
            <a:spLocks noChangeArrowheads="1"/>
          </p:cNvSpPr>
          <p:nvPr/>
        </p:nvSpPr>
        <p:spPr bwMode="gray">
          <a:xfrm>
            <a:off x="5920223" y="5013176"/>
            <a:ext cx="2376264" cy="1368152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white">
          <a:xfrm>
            <a:off x="6369224" y="5733256"/>
            <a:ext cx="1533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5085184"/>
            <a:ext cx="9015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8856984" cy="868363"/>
          </a:xfrm>
        </p:spPr>
        <p:txBody>
          <a:bodyPr/>
          <a:lstStyle/>
          <a:p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РАСХОДЫ БЮДЖЕТА ДАЛЬНЕГОРСКОГО ГОРОДСКОГО ОКРУГА</a:t>
            </a:r>
            <a:endParaRPr lang="en-US" sz="2500" dirty="0">
              <a:solidFill>
                <a:srgbClr val="333333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287539" y="2119461"/>
            <a:ext cx="425608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7864" y="1844824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74579" y="2357512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44144" y="2867918"/>
            <a:ext cx="51598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культуры, спорта и молодежной политики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77605" y="4876205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Контрольно-счетная палата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14825" y="3362449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муниципального имущества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 rot="4976862" flipH="1">
            <a:off x="3024014" y="1841649"/>
            <a:ext cx="323850" cy="311150"/>
            <a:chOff x="1944" y="1111"/>
            <a:chExt cx="204" cy="196"/>
          </a:xfrm>
        </p:grpSpPr>
        <p:pic>
          <p:nvPicPr>
            <p:cNvPr id="10" name="Picture 10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1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" name="Arc 23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2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25" name="Group 25"/>
          <p:cNvGrpSpPr>
            <a:grpSpLocks/>
          </p:cNvGrpSpPr>
          <p:nvPr/>
        </p:nvGrpSpPr>
        <p:grpSpPr bwMode="auto">
          <a:xfrm flipH="1">
            <a:off x="-1" y="1844824"/>
            <a:ext cx="3635896" cy="3501008"/>
            <a:chOff x="1955" y="1224"/>
            <a:chExt cx="1911" cy="1911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 rot="4976862" flipH="1">
            <a:off x="3468191" y="2347987"/>
            <a:ext cx="323850" cy="311150"/>
            <a:chOff x="1944" y="1111"/>
            <a:chExt cx="204" cy="196"/>
          </a:xfrm>
        </p:grpSpPr>
        <p:pic>
          <p:nvPicPr>
            <p:cNvPr id="35" name="Picture 3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36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40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1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" name="Arc 48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" name="Picture 4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50" name="Group 50"/>
          <p:cNvGrpSpPr>
            <a:grpSpLocks/>
          </p:cNvGrpSpPr>
          <p:nvPr/>
        </p:nvGrpSpPr>
        <p:grpSpPr bwMode="auto">
          <a:xfrm rot="4976862" flipH="1">
            <a:off x="3826644" y="2858393"/>
            <a:ext cx="323850" cy="311150"/>
            <a:chOff x="1944" y="1111"/>
            <a:chExt cx="204" cy="196"/>
          </a:xfrm>
        </p:grpSpPr>
        <p:pic>
          <p:nvPicPr>
            <p:cNvPr id="51" name="Picture 5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52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6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8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4" name="Arc 64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" name="Picture 65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66" name="Group 66"/>
          <p:cNvGrpSpPr>
            <a:grpSpLocks/>
          </p:cNvGrpSpPr>
          <p:nvPr/>
        </p:nvGrpSpPr>
        <p:grpSpPr bwMode="auto">
          <a:xfrm rot="4976862" flipH="1">
            <a:off x="3252167" y="4868267"/>
            <a:ext cx="323850" cy="311150"/>
            <a:chOff x="1944" y="1111"/>
            <a:chExt cx="204" cy="196"/>
          </a:xfrm>
        </p:grpSpPr>
        <p:pic>
          <p:nvPicPr>
            <p:cNvPr id="67" name="Picture 6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68" name="Oval 6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72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8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3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4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0" name="Arc 8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" name="Picture 81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82" name="Group 82"/>
          <p:cNvGrpSpPr>
            <a:grpSpLocks/>
          </p:cNvGrpSpPr>
          <p:nvPr/>
        </p:nvGrpSpPr>
        <p:grpSpPr bwMode="auto">
          <a:xfrm rot="4976862" flipH="1">
            <a:off x="4008437" y="3351337"/>
            <a:ext cx="323850" cy="311150"/>
            <a:chOff x="1944" y="1111"/>
            <a:chExt cx="204" cy="196"/>
          </a:xfrm>
        </p:grpSpPr>
        <p:pic>
          <p:nvPicPr>
            <p:cNvPr id="83" name="Picture 8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84" name="Oval 8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5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88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4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7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9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0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86" name="Arc 96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7" name="Picture 97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98" name="Line 98"/>
          <p:cNvSpPr>
            <a:spLocks noChangeShapeType="1"/>
          </p:cNvSpPr>
          <p:nvPr/>
        </p:nvSpPr>
        <p:spPr bwMode="auto">
          <a:xfrm>
            <a:off x="4067944" y="3140968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Line 99"/>
          <p:cNvSpPr>
            <a:spLocks noChangeShapeType="1"/>
          </p:cNvSpPr>
          <p:nvPr/>
        </p:nvSpPr>
        <p:spPr bwMode="auto">
          <a:xfrm>
            <a:off x="3707904" y="2636912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Line 100"/>
          <p:cNvSpPr>
            <a:spLocks noChangeShapeType="1"/>
          </p:cNvSpPr>
          <p:nvPr/>
        </p:nvSpPr>
        <p:spPr bwMode="auto">
          <a:xfrm>
            <a:off x="3491880" y="5157192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Line 101"/>
          <p:cNvSpPr>
            <a:spLocks noChangeShapeType="1"/>
          </p:cNvSpPr>
          <p:nvPr/>
        </p:nvSpPr>
        <p:spPr bwMode="auto">
          <a:xfrm>
            <a:off x="4254500" y="3645024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4038476" y="3861048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</p:txBody>
      </p:sp>
      <p:grpSp>
        <p:nvGrpSpPr>
          <p:cNvPr id="103" name="Group 82"/>
          <p:cNvGrpSpPr>
            <a:grpSpLocks/>
          </p:cNvGrpSpPr>
          <p:nvPr/>
        </p:nvGrpSpPr>
        <p:grpSpPr bwMode="auto">
          <a:xfrm rot="4976862" flipH="1">
            <a:off x="3732088" y="3849936"/>
            <a:ext cx="323850" cy="311150"/>
            <a:chOff x="1944" y="1111"/>
            <a:chExt cx="204" cy="196"/>
          </a:xfrm>
        </p:grpSpPr>
        <p:pic>
          <p:nvPicPr>
            <p:cNvPr id="104" name="Picture 8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05" name="Oval 8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09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0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1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4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7" name="Arc 96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8" name="Picture 97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19" name="Line 101"/>
          <p:cNvSpPr>
            <a:spLocks noChangeShapeType="1"/>
          </p:cNvSpPr>
          <p:nvPr/>
        </p:nvSpPr>
        <p:spPr bwMode="auto">
          <a:xfrm>
            <a:off x="3995936" y="414908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" name="Rectangle 8"/>
          <p:cNvSpPr>
            <a:spLocks noChangeArrowheads="1"/>
          </p:cNvSpPr>
          <p:nvPr/>
        </p:nvSpPr>
        <p:spPr bwMode="auto">
          <a:xfrm>
            <a:off x="3840237" y="4370561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Дума Дальнегорского городского округа</a:t>
            </a:r>
          </a:p>
        </p:txBody>
      </p:sp>
      <p:grpSp>
        <p:nvGrpSpPr>
          <p:cNvPr id="123" name="Group 82"/>
          <p:cNvGrpSpPr>
            <a:grpSpLocks/>
          </p:cNvGrpSpPr>
          <p:nvPr/>
        </p:nvGrpSpPr>
        <p:grpSpPr bwMode="auto">
          <a:xfrm rot="4976862" flipH="1">
            <a:off x="3533849" y="4359449"/>
            <a:ext cx="323850" cy="311150"/>
            <a:chOff x="1944" y="1111"/>
            <a:chExt cx="204" cy="196"/>
          </a:xfrm>
        </p:grpSpPr>
        <p:pic>
          <p:nvPicPr>
            <p:cNvPr id="124" name="Picture 8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25" name="Oval 8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6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9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5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8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0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1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3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7" name="Arc 96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8" name="Picture 97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39" name="Line 101"/>
          <p:cNvSpPr>
            <a:spLocks noChangeShapeType="1"/>
          </p:cNvSpPr>
          <p:nvPr/>
        </p:nvSpPr>
        <p:spPr bwMode="auto">
          <a:xfrm>
            <a:off x="3779912" y="4653136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1" name="Group 73"/>
          <p:cNvGrpSpPr>
            <a:grpSpLocks/>
          </p:cNvGrpSpPr>
          <p:nvPr/>
        </p:nvGrpSpPr>
        <p:grpSpPr bwMode="auto">
          <a:xfrm>
            <a:off x="899592" y="2780928"/>
            <a:ext cx="1872208" cy="2016224"/>
            <a:chOff x="2146" y="1488"/>
            <a:chExt cx="888" cy="994"/>
          </a:xfrm>
        </p:grpSpPr>
        <p:sp>
          <p:nvSpPr>
            <p:cNvPr id="142" name="Rectangle 74"/>
            <p:cNvSpPr>
              <a:spLocks noChangeArrowheads="1"/>
            </p:cNvSpPr>
            <p:nvPr/>
          </p:nvSpPr>
          <p:spPr bwMode="gray">
            <a:xfrm>
              <a:off x="2182" y="1672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143" name="Oval 75"/>
            <p:cNvSpPr>
              <a:spLocks noChangeArrowheads="1"/>
            </p:cNvSpPr>
            <p:nvPr/>
          </p:nvSpPr>
          <p:spPr bwMode="gray">
            <a:xfrm>
              <a:off x="2160" y="1488"/>
              <a:ext cx="820" cy="8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4" name="Group 76"/>
            <p:cNvGrpSpPr>
              <a:grpSpLocks/>
            </p:cNvGrpSpPr>
            <p:nvPr/>
          </p:nvGrpSpPr>
          <p:grpSpPr bwMode="auto">
            <a:xfrm>
              <a:off x="2189" y="1516"/>
              <a:ext cx="773" cy="966"/>
              <a:chOff x="3975" y="1593"/>
              <a:chExt cx="931" cy="1163"/>
            </a:xfrm>
          </p:grpSpPr>
          <p:pic>
            <p:nvPicPr>
              <p:cNvPr id="157" name="Picture 7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58" name="Oval 7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9" name="Picture 79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60" name="Group 8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1" name="Group 8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67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" name="Group 8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63" name="AutoShape 8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AutoShape 8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AutoShape 8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6" name="AutoShape 9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5" name="Group 91"/>
            <p:cNvGrpSpPr>
              <a:grpSpLocks/>
            </p:cNvGrpSpPr>
            <p:nvPr/>
          </p:nvGrpSpPr>
          <p:grpSpPr bwMode="auto">
            <a:xfrm rot="-3733502" flipH="1" flipV="1">
              <a:off x="2498" y="2058"/>
              <a:ext cx="599" cy="144"/>
              <a:chOff x="2532" y="1051"/>
              <a:chExt cx="893" cy="246"/>
            </a:xfrm>
          </p:grpSpPr>
          <p:grpSp>
            <p:nvGrpSpPr>
              <p:cNvPr id="147" name="Group 9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8" name="Group 9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9" name="AutoShape 9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" name="AutoShape 9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1" name="AutoShape 10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2" name="AutoShape 10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46" name="Rectangle 102"/>
            <p:cNvSpPr>
              <a:spLocks noChangeArrowheads="1"/>
            </p:cNvSpPr>
            <p:nvPr/>
          </p:nvSpPr>
          <p:spPr bwMode="gray">
            <a:xfrm>
              <a:off x="2146" y="1756"/>
              <a:ext cx="888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8125"/>
            <a:ext cx="8964488" cy="868363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endParaRPr lang="en-US" sz="2000" dirty="0">
              <a:solidFill>
                <a:srgbClr val="3333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04" y="1700808"/>
            <a:ext cx="89619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6"/>
          <p:cNvSpPr txBox="1">
            <a:spLocks noChangeArrowheads="1"/>
          </p:cNvSpPr>
          <p:nvPr/>
        </p:nvSpPr>
        <p:spPr bwMode="gray">
          <a:xfrm>
            <a:off x="-180528" y="1124744"/>
            <a:ext cx="9505056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148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означает, что объем предусмотренных бюджетом расходов должен </a:t>
            </a:r>
          </a:p>
          <a:p>
            <a:pPr lvl="0" algn="ctr"/>
            <a:r>
              <a:rPr lang="ru-RU" sz="148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соответствовать суммарному объему доходов бюджета и поступлений источников финансирования его дефицита.</a:t>
            </a:r>
          </a:p>
          <a:p>
            <a:pPr lvl="0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gray">
          <a:xfrm>
            <a:off x="0" y="5842337"/>
            <a:ext cx="885698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– средства привлекаемые в бюджет для покрытия дефицита (кредиты, ценные бумаги, иные источники).</a:t>
            </a:r>
          </a:p>
          <a:p>
            <a:pPr lvl="0" algn="ctr">
              <a:buFont typeface="Wingdings" pitchFamily="2" charset="2"/>
              <a:buChar char="ü"/>
            </a:pPr>
            <a:endParaRPr lang="ru-RU" sz="13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3108</TotalTime>
  <Words>3980</Words>
  <Application>Microsoft Office PowerPoint</Application>
  <PresentationFormat>Экран (4:3)</PresentationFormat>
  <Paragraphs>616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574TGp_natural_light_ani</vt:lpstr>
      <vt:lpstr>Бюджет на 2016 и плановый период 2017 и 2018 годов  </vt:lpstr>
      <vt:lpstr>Слайд 2</vt:lpstr>
      <vt:lpstr>ЧТО ТАКОЕ БЮДЖЕТ</vt:lpstr>
      <vt:lpstr>Слайд 4</vt:lpstr>
      <vt:lpstr>ОСНОВНЫЕ ЭТАПЫ БЮДЖЕТНОГО ПРОЦЕССА В ДАЛЬНЕГОРСКОМ ГОРОДСКОМ ОКРУГЕ</vt:lpstr>
      <vt:lpstr>ДОХОДЫ БЮДЖЕТА ДАЛЬНЕГОРСКОГО   ГОРОДСКОГО  ОКРУГА</vt:lpstr>
      <vt:lpstr>НАПРАВЛЕНИЕ РАСХОДОВ БЮДЖЕТА</vt:lpstr>
      <vt:lpstr>РАСХОДЫ БЮДЖЕТА ДАЛЬНЕГОРСКОГО ГОРОДСКОГО ОКРУГА</vt:lpstr>
      <vt:lpstr>СБАЛАНСИРОВАННОСТЬ БЮДЖЕТА</vt:lpstr>
      <vt:lpstr>ДИНАМИКА ИЗМЕНЕНИЯ ЧИСЛЕННОСТИ НАСЕЛЕНИЯ В ДАЛЬНЕГОРСКОМ ГОРОДСКОМ ОКРУГЕ ЗА ПЕРИОД С 2006 ПО 2015</vt:lpstr>
      <vt:lpstr>ДИНАМИКА ИЗМЕНЕНИЯ КОЛИЧЕСТВА ОБУЧАЮЩИХСЯ В ДАЛЬНЕГОРСКОМ ГОРОДСКОМ ОКРУГЕ С 2006 ПО 2015</vt:lpstr>
      <vt:lpstr>ДИНАМИКА ИЗМЕНЕНИЯ КОЛИЧЕСТВА ОБУЧАЮЩИХСЯ В ДАЛЬНЕГОРСКОМ ГОРОДСКОМ ОКРУГЕ С 2006 ПО 2015</vt:lpstr>
      <vt:lpstr>ОБЩЕЕ КОЛИЧЕСТВО МУНИЦИПАЛЬНЫХ УЧРЕЖДЕНИЙ (КАЗЕННЫХ, БЮДЖЕТНЫХ, АВТОНОМНЫХ) НА ТЕРРИТОРИИ ДГО </vt:lpstr>
      <vt:lpstr>ПОДВЕДОМСТВЕННОСТЬ МУНИЦИПАЛЬНЫХ УЧРЕЖДЕНИЙ В 2016 ГОДУ</vt:lpstr>
      <vt:lpstr>БЮДЖЕТ ДГО НА 2016 ГОД И ПЛАНОВЫЙ ПЕРИОД 2017 И 2018 ГОДОВ</vt:lpstr>
      <vt:lpstr>Налоговые доходы, полученные за счет дополнительных нормативов отчислений от НДФЛ сверх объема расчетной дотации</vt:lpstr>
      <vt:lpstr>ДОХОДЫ БЮДЖЕТА НА 2016 ГОД  И ПЛАНОВЫЙ ПЕРИОД 2017 И 2018 ГОДОВ</vt:lpstr>
      <vt:lpstr>СОБСТВЕННЫЕ ДОХОДЫ БЮДЖЕТА</vt:lpstr>
      <vt:lpstr>СТРУКТУРА НАЛОГОВЫХ ДОХОДОВ НА 2016 ГОД</vt:lpstr>
      <vt:lpstr>Структура неналоговых доходов на  2016 год</vt:lpstr>
      <vt:lpstr>БЕЗВОЗМЕЗДНЫЕ ПОСТУПЛЕНИЯ НА 2016 ГОД (СОГЛАСНО ПРОЕКТУ КРАЕВОГО ЗАКОНА НА 2016 ГОД)</vt:lpstr>
      <vt:lpstr>РАСХОДЫ БЮДЖЕТА ДАЛЬНЕГОРСКОГО ГОРОДСКОГО ОКРУГА НА 2016 ГОД</vt:lpstr>
      <vt:lpstr>РАСХОДЫ БЮДЖЕТА ДАЛЬНЕГОРСКОГО ГОРОДСКОГО ОКРУГА СФОРМИРОВАННЫ ПО ПРОГРАММНО-ЦЕЛЕВОМУ ПРИНЦИПУ НА ОСНОВЕ 14 МУНИЦИПАЛЬНЫХ ПРОГРАММ</vt:lpstr>
      <vt:lpstr>РАСХОДЫ БЮДЖЕТА ДАЛЬНЕГОРСКОГО ГОРОДСКОГО ОКРУГА СФОРМИРОВАННЫ ПО ПРОГРАММНО-ЦЕЛЕВОМУ ПРИНЦИПУ НА ОСНОВЕ 14 МУНИЦИПАЛЬНЫХ ПРОГРАММ</vt:lpstr>
      <vt:lpstr>В ОСНОВУ РАСХОДОВ БЮДЖЕТА ПОЛОЖЕНО 14 МУНИЦИПАЛЬНЫХ ПРОГРАММ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НЕПРОГРАММНЫЕ НАПРАВЛЕНИЯ РАСХОДОВ НА 2016 ГОД</vt:lpstr>
      <vt:lpstr>НЕПРОГРАММНЫЕ НАПРАВЛЕНИЯ РАСХОДОВ НА 2016 ГОД</vt:lpstr>
      <vt:lpstr>Слайд 44</vt:lpstr>
      <vt:lpstr>СТРУКТУРА РАСХОДОВ БЮДЖЕТА ДАЛЬНЕГОРСКОГО ГОРОДСКОГО ОКРУГА В 2016 ГОДУ:</vt:lpstr>
      <vt:lpstr>ДОЛЯ РАСХОДОВ ПО ОТРАСЛЯМ  ЗА 2012-2016 ГОДЫ</vt:lpstr>
      <vt:lpstr>РАСХОДЫ НА ОБРАЗОВАНИЕ:</vt:lpstr>
      <vt:lpstr>ЕЖЕМЕСЯЧНЫЕ ЗАТРАТЫ НА ОБРАЗОВАНИЕ В 2015 ГОДУ</vt:lpstr>
      <vt:lpstr>Среднемесячная начисленная заработная плата работников образования</vt:lpstr>
      <vt:lpstr>РАСХОДЫ НА КУЛЬТУРУ:</vt:lpstr>
      <vt:lpstr>Среднемесячная начисленная заработная плата работников культуры</vt:lpstr>
      <vt:lpstr>РАЗМЕР ДЕФИЦИТА БЮДЖЕТА НА 2016 ГОД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</dc:title>
  <dc:creator>RePack by SPecialiST</dc:creator>
  <cp:lastModifiedBy>Admin</cp:lastModifiedBy>
  <cp:revision>362</cp:revision>
  <dcterms:created xsi:type="dcterms:W3CDTF">2015-11-12T05:32:12Z</dcterms:created>
  <dcterms:modified xsi:type="dcterms:W3CDTF">2015-12-10T00:52:57Z</dcterms:modified>
</cp:coreProperties>
</file>